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3"/>
  </p:notesMasterIdLst>
  <p:sldIdLst>
    <p:sldId id="256" r:id="rId5"/>
    <p:sldId id="298" r:id="rId6"/>
    <p:sldId id="350" r:id="rId7"/>
    <p:sldId id="360" r:id="rId8"/>
    <p:sldId id="429" r:id="rId9"/>
    <p:sldId id="445" r:id="rId10"/>
    <p:sldId id="432" r:id="rId11"/>
    <p:sldId id="433" r:id="rId12"/>
    <p:sldId id="438" r:id="rId14"/>
    <p:sldId id="418" r:id="rId15"/>
    <p:sldId id="441" r:id="rId16"/>
    <p:sldId id="443" r:id="rId17"/>
    <p:sldId id="444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8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3B7A5-0616-403A-ADE0-532D929DE1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0FEF-A029-4B26-980A-79D046A0A9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父辈的乡愁是因为乱离而带来的有家有国不得归的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sym typeface="+mn-ea"/>
              </a:rPr>
              <a:t>沧桑苦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痛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父辈的乡愁用丰盛的年菜来承载，在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“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盛宴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”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中坚守温暖团圆的文化传统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我辈的乡愁是漂泊异乡后，对曾经的家园和那份温暖团圆的生活的深深追忆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我辈的乡愁难以找到承载，在遥远的时空距离中那些温暖的记忆变得苦涩腻味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E0FEF-A029-4B26-980A-79D046A0A97E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F8A7-5F1C-4B53-96A4-D091C1366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240FA-6487-4617-B98B-49BE16756E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F8A7-5F1C-4B53-96A4-D091C1366C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240FA-6487-4617-B98B-49BE16756E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F8A7-5F1C-4B53-96A4-D091C1366C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240FA-6487-4617-B98B-49BE16756EB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zcool.cn/community/01f7d25781f96e0000018c1b253b4f.jpg@3000w_1l_2o_100sh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r="6796"/>
          <a:stretch>
            <a:fillRect/>
          </a:stretch>
        </p:blipFill>
        <p:spPr bwMode="auto">
          <a:xfrm>
            <a:off x="0" y="-39656"/>
            <a:ext cx="9144000" cy="68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8710" y="313055"/>
            <a:ext cx="2214245" cy="6192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群文阅</a:t>
            </a:r>
            <a:r>
              <a:rPr lang="zh-CN" altLang="en-US" sz="44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读</a:t>
            </a:r>
            <a:endParaRPr lang="en-US" altLang="zh-CN" sz="44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44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44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议</a:t>
            </a:r>
            <a:r>
              <a:rPr lang="zh-CN" altLang="en-US" sz="40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题</a:t>
            </a:r>
            <a:r>
              <a:rPr lang="en-US" altLang="zh-CN" sz="40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——</a:t>
            </a:r>
            <a:r>
              <a:rPr lang="zh-CN" altLang="en-US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日暮乡关何处</a:t>
            </a:r>
            <a:r>
              <a:rPr lang="zh-CN" altLang="en-US" sz="40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是 </a:t>
            </a:r>
            <a:endParaRPr lang="zh-CN" altLang="en-US" sz="11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190" y="318135"/>
            <a:ext cx="1844675" cy="5564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altLang="zh-CN" sz="2800" b="1" dirty="0" smtClean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              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达州市一中</a:t>
            </a:r>
            <a:endParaRPr lang="en-US" altLang="zh-CN" sz="4000" b="1" dirty="0" smtClean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en-US" altLang="zh-CN" sz="40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 </a:t>
            </a:r>
            <a:r>
              <a:rPr lang="en-US" altLang="zh-CN" sz="40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               </a:t>
            </a:r>
            <a:r>
              <a:rPr lang="zh-CN" altLang="en-US" sz="40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向联军</a:t>
            </a:r>
            <a:endParaRPr lang="zh-CN" altLang="en-US" sz="40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2624" y="620687"/>
          <a:ext cx="9144000" cy="6237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192"/>
                <a:gridCol w="6250808"/>
              </a:tblGrid>
              <a:tr h="56322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28037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28037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28037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83297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9684" y="53959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篇目</a:t>
            </a:r>
            <a:endParaRPr lang="zh-CN" altLang="en-US" sz="32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2588" y="53959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点题句</a:t>
            </a:r>
            <a:endParaRPr lang="zh-CN" altLang="en-US" sz="32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44322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乡愁的滋味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05" y="4032264"/>
            <a:ext cx="298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“迷失”在故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乡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05" y="17008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乡关何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5102" y="1188850"/>
            <a:ext cx="6300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   辽阔的空间，悠邈的时间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都</a:t>
            </a:r>
            <a:r>
              <a:rPr lang="zh-CN" altLang="zh-CN" sz="2800" b="1" kern="1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不会使这种感情褪色：这就是乡土情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结</a:t>
            </a:r>
            <a:r>
              <a:rPr lang="zh-CN" altLang="en-US" sz="2800" b="1" kern="1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。</a:t>
            </a:r>
            <a:endParaRPr lang="en-US" altLang="zh-CN" sz="2800" b="1" kern="1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800" b="1" kern="1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                                   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（第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段末句）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17806" y="2822584"/>
            <a:ext cx="6043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6070"/>
            <a:r>
              <a:rPr lang="zh-CN" altLang="zh-CN" sz="2800" b="1" kern="1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年菜的滋味，是乡愁的滋味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。</a:t>
            </a:r>
            <a:endParaRPr lang="en-US" altLang="zh-CN" sz="2800" b="1" kern="100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/>
            </a:endParaRPr>
          </a:p>
          <a:p>
            <a:pPr indent="306070"/>
            <a:r>
              <a:rPr lang="zh-CN" altLang="en-US" sz="28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                                  （第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1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段）</a:t>
            </a:r>
            <a:endParaRPr lang="zh-CN" altLang="zh-CN" sz="2800" kern="1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3991" y="3972302"/>
            <a:ext cx="6231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06070" algn="just"/>
            <a:r>
              <a:rPr lang="zh-CN" altLang="zh-CN" sz="2800" b="1" kern="1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走在路上，我总是有“迷失”的感觉，没有归属感</a:t>
            </a:r>
            <a:r>
              <a:rPr lang="zh-CN" altLang="zh-CN" sz="2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。</a:t>
            </a:r>
            <a:r>
              <a:rPr lang="zh-CN" altLang="en-US" sz="2800" b="1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（第</a:t>
            </a:r>
            <a:r>
              <a:rPr lang="en-US" altLang="zh-CN" sz="2800" b="1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10</a:t>
            </a:r>
            <a:r>
              <a:rPr lang="zh-CN" altLang="en-US" sz="2800" b="1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段）</a:t>
            </a:r>
            <a:endParaRPr lang="zh-CN" altLang="zh-CN" sz="2800" kern="1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68089" y="2631"/>
            <a:ext cx="3443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聚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焦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点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题句</a:t>
            </a:r>
            <a:endParaRPr lang="zh-CN" altLang="en-US" sz="32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338" y="5111606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暮雨乡愁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9922" y="5111606"/>
            <a:ext cx="61936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     </a:t>
            </a:r>
            <a:r>
              <a:rPr lang="zh-CN" altLang="zh-CN" sz="2800" b="1" kern="1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乡</a:t>
            </a:r>
            <a:r>
              <a:rPr lang="zh-CN" altLang="zh-CN" sz="2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愁是一种真正的绝望</a:t>
            </a:r>
            <a:r>
              <a:rPr lang="en-US" altLang="zh-CN" sz="2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……</a:t>
            </a:r>
            <a:r>
              <a:rPr lang="zh-CN" altLang="zh-CN" sz="2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乡愁不是空间的，而是时间的</a:t>
            </a:r>
            <a:r>
              <a:rPr lang="en-US" altLang="zh-CN" sz="2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……</a:t>
            </a:r>
            <a:r>
              <a:rPr lang="zh-CN" altLang="zh-CN" sz="2800" b="1" kern="1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；乡愁不是恋物，而是自恋，是悲悼自己的生命与韶光。</a:t>
            </a:r>
            <a:r>
              <a:rPr lang="zh-CN" altLang="en-US" sz="2800" b="1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（第</a:t>
            </a:r>
            <a:r>
              <a:rPr lang="en-US" altLang="zh-CN" sz="2800" b="1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4</a:t>
            </a:r>
            <a:r>
              <a:rPr lang="zh-CN" altLang="en-US" sz="2800" b="1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段）</a:t>
            </a: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0"/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" y="548678"/>
          <a:ext cx="9143998" cy="6143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999"/>
                <a:gridCol w="2853394"/>
                <a:gridCol w="4409605"/>
              </a:tblGrid>
              <a:tr h="864098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篇目</a:t>
                      </a:r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2141268">
                <a:tc>
                  <a:txBody>
                    <a:bodyPr/>
                    <a:lstStyle/>
                    <a:p>
                      <a:endParaRPr lang="en-US" altLang="zh-CN" sz="2800" b="1" dirty="0" smtClean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endParaRPr lang="en-US" altLang="zh-CN" sz="2800" b="1" dirty="0" smtClean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060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altLang="zh-CN" sz="1800" kern="100" dirty="0" smtClean="0"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</a:tr>
              <a:tr h="898779"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060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8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   </a:t>
                      </a:r>
                      <a:endParaRPr kumimoji="0" lang="zh-CN" altLang="zh-CN" sz="20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/>
                      </a:endParaRPr>
                    </a:p>
                  </a:txBody>
                  <a:tcPr/>
                </a:tc>
              </a:tr>
              <a:tr h="1487005"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0607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Times New Roman" panose="02020603050405020304"/>
                        </a:rPr>
                        <a:t>  </a:t>
                      </a:r>
                      <a:endParaRPr kumimoji="0" lang="zh-CN" altLang="zh-CN" sz="1800" b="1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华文楷体" panose="02010600040101010101" pitchFamily="2" charset="-122"/>
                        <a:ea typeface="华文楷体" panose="02010600040101010101" pitchFamily="2" charset="-122"/>
                        <a:cs typeface="Times New Roman" panose="02020603050405020304"/>
                      </a:endParaRPr>
                    </a:p>
                  </a:txBody>
                  <a:tcPr/>
                </a:tc>
              </a:tr>
              <a:tr h="752616"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5616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0527" y="2298650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乡土情结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52" y="3626265"/>
            <a:ext cx="1981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乡愁的滋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味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7731" y="4457262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“迷失”在故乡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5909" y="6070700"/>
            <a:ext cx="204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暮雨乡愁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6965" y="1559986"/>
            <a:ext cx="286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latin typeface="+mn-ea"/>
              </a:rPr>
              <a:t>……</a:t>
            </a:r>
            <a:r>
              <a:rPr lang="zh-CN" altLang="zh-CN" sz="2000" b="1" dirty="0">
                <a:solidFill>
                  <a:prstClr val="black"/>
                </a:solidFill>
                <a:latin typeface="+mn-ea"/>
              </a:rPr>
              <a:t>都不会使这种感情褪色：这就是乡土情结</a:t>
            </a:r>
            <a:r>
              <a:rPr lang="zh-CN" altLang="en-US" sz="2000" b="1" dirty="0">
                <a:solidFill>
                  <a:prstClr val="black"/>
                </a:solidFill>
                <a:latin typeface="+mn-ea"/>
              </a:rPr>
              <a:t>。</a:t>
            </a:r>
            <a:endParaRPr lang="zh-CN" altLang="en-US" sz="2000" b="1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3687820"/>
            <a:ext cx="2186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6070"/>
            <a:r>
              <a:rPr lang="zh-CN" altLang="zh-CN" sz="2000" b="1" dirty="0">
                <a:solidFill>
                  <a:prstClr val="black"/>
                </a:solidFill>
                <a:latin typeface="+mn-ea"/>
              </a:rPr>
              <a:t>年菜的滋味，是乡愁的滋味。</a:t>
            </a:r>
            <a:endParaRPr lang="zh-CN" altLang="zh-CN" sz="2000" b="1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6010" y="4549595"/>
            <a:ext cx="2867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6070"/>
            <a:r>
              <a:rPr lang="zh-CN" altLang="zh-CN" sz="2000" b="1" dirty="0">
                <a:solidFill>
                  <a:prstClr val="black"/>
                </a:solidFill>
                <a:latin typeface="+mn-ea"/>
              </a:rPr>
              <a:t>走在路上，我总是有“迷失”的感觉，没有归属感。</a:t>
            </a:r>
            <a:endParaRPr lang="zh-CN" altLang="zh-CN" sz="2000" b="1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9667" y="1561580"/>
            <a:ext cx="42839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2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但</a:t>
            </a:r>
            <a:r>
              <a:rPr lang="zh-CN" altLang="zh-CN" sz="2400" b="1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乡土之恋不会因此消失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。</a:t>
            </a:r>
            <a:r>
              <a:rPr lang="zh-CN" altLang="zh-CN" sz="2400" b="1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我们应该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有</a:t>
            </a:r>
            <a:r>
              <a:rPr lang="en-US" altLang="zh-CN" sz="24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……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同</a:t>
            </a:r>
            <a:r>
              <a:rPr lang="zh-CN" altLang="zh-CN" sz="2400" b="1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时拥有温暖安稳的家园，还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有</a:t>
            </a:r>
            <a:r>
              <a:rPr lang="zh-CN" altLang="zh-CN" sz="2400" b="1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足以自豪的祖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国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7091" y="3565684"/>
            <a:ext cx="4337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    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温</a:t>
            </a:r>
            <a:r>
              <a:rPr lang="zh-CN" altLang="zh-CN" sz="2400" b="1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暖中透着几许沧桑，我的心便沉浸在两代的乡愁里。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0504" y="4390771"/>
            <a:ext cx="4229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kern="1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没</a:t>
            </a:r>
            <a:r>
              <a:rPr lang="zh-CN" altLang="zh-CN" sz="2400" b="1" kern="1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/>
              </a:rPr>
              <a:t>有故乡维系、展示我们逝去的岁月和曾经的生命痕迹，我们的生命、我们的奋斗、所有的成功与失败又有什么意义呢？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0777" y="6087067"/>
            <a:ext cx="2951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prstClr val="black"/>
                </a:solidFill>
                <a:latin typeface="+mn-ea"/>
              </a:rPr>
              <a:t>乡愁是一种真正的绝望；是时间的；而是自恋。</a:t>
            </a:r>
            <a:endParaRPr lang="zh-CN" altLang="en-US" sz="2000" b="1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6296" y="6087067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永世的来路，无悔的方向。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07337" y="625043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点题句</a:t>
            </a:r>
            <a:endParaRPr lang="zh-CN" altLang="en-US" sz="32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4997" y="625043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卒章显志</a:t>
            </a:r>
            <a:r>
              <a:rPr lang="zh-CN" altLang="en-US" sz="3200" b="1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</a:t>
            </a:r>
            <a:endParaRPr lang="zh-CN" altLang="en-US" sz="32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3284" y="-15498"/>
            <a:ext cx="3793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聚焦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卒章显志句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407337" y="1330941"/>
            <a:ext cx="5109091" cy="584775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既不为家累，亦心怀家国。</a:t>
            </a:r>
            <a:endParaRPr lang="zh-CN" altLang="en-US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51test.net/uploadfile/2014/201711135478063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94" y="4000500"/>
            <a:ext cx="920837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p1.gexing.com/shaitu/2011/11/18/14364ec5fcf38393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AutoShape 4" descr="http://p1.gexing.com/shaitu/2011/11/18/14364ec5fcf38393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822" y="47760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乡土情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既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</a:t>
            </a:r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为家累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，亦心</a:t>
            </a:r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怀家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国。</a:t>
            </a:r>
            <a:endParaRPr lang="zh-CN" altLang="en-US" sz="32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5" y="1408968"/>
            <a:ext cx="3653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乡愁的滋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味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32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490487"/>
            <a:ext cx="4308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“迷失”在故乡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32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4665" y="3602919"/>
            <a:ext cx="3068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暮雨乡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愁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32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94225" y="1425889"/>
            <a:ext cx="51090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远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去的传统温暖美好；</a:t>
            </a:r>
            <a:endParaRPr lang="en-US" altLang="zh-CN" sz="32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当下的传</a:t>
            </a:r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承难续伤感苍凉。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46159" y="2536653"/>
            <a:ext cx="51142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现代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化发展给故乡带来巨变，故乡的意义被消解。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53109" y="3613871"/>
            <a:ext cx="3850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永远回不去的韶光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endParaRPr lang="en-US" altLang="zh-CN" sz="32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永</a:t>
            </a:r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世追念的方向。</a:t>
            </a:r>
            <a:endParaRPr lang="zh-CN" altLang="en-US" sz="32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450" y="48691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对不同文本中呈现的“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乡愁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”内涵，你如何评价？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  <p:bldP spid="13" grpId="0"/>
      <p:bldP spid="15" grpId="0"/>
      <p:bldP spid="16" grpId="0"/>
      <p:bldP spid="1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ic1.win4000.com/wallpaper/b/579035527b52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35" y="3429000"/>
            <a:ext cx="917243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p1.gexing.com/shaitu/2011/11/18/14364ec5fcf38393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AutoShape 4" descr="http://p1.gexing.com/shaitu/2011/11/18/14364ec5fcf38393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-90428" y="1729998"/>
            <a:ext cx="8990654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prstClr val="black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 </a:t>
            </a:r>
            <a:r>
              <a:rPr lang="zh-CN" altLang="en-US" sz="3200" b="1" dirty="0" smtClean="0">
                <a:solidFill>
                  <a:prstClr val="black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   美</a:t>
            </a:r>
            <a:r>
              <a:rPr lang="zh-CN" altLang="en-US" sz="3200" b="1" dirty="0">
                <a:solidFill>
                  <a:prstClr val="black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是邂逅所得，是亲近所得，是需要反复陶冶</a:t>
            </a:r>
            <a:r>
              <a:rPr lang="zh-CN" altLang="en-US" sz="3200" b="1" dirty="0" smtClean="0">
                <a:solidFill>
                  <a:prstClr val="black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的</a:t>
            </a:r>
            <a:r>
              <a:rPr lang="en-US" altLang="zh-CN" sz="3200" b="1" dirty="0" smtClean="0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                  </a:t>
            </a:r>
            <a:endParaRPr lang="en-US" altLang="zh-CN" sz="3200" b="1" dirty="0" smtClean="0">
              <a:solidFill>
                <a:srgbClr val="FF0000"/>
              </a:solidFill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                          ——</a:t>
            </a:r>
            <a:r>
              <a:rPr lang="zh-CN" altLang="en-US" sz="3200" b="1" dirty="0" smtClean="0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川</a:t>
            </a:r>
            <a:r>
              <a:rPr lang="zh-CN" altLang="en-US" sz="3200" b="1" dirty="0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端康成</a:t>
            </a:r>
            <a:endParaRPr lang="zh-CN" altLang="en-US" sz="3200" b="1" dirty="0">
              <a:solidFill>
                <a:srgbClr val="FF0000"/>
              </a:solidFill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60338"/>
            <a:ext cx="91440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zh-CN" altLang="en-US" dirty="0" smtClean="0">
                <a:solidFill>
                  <a:prstClr val="black"/>
                </a:solidFill>
                <a:latin typeface="Arial" panose="020B0604020202020204"/>
              </a:rPr>
              <a:t>       </a:t>
            </a:r>
            <a:r>
              <a:rPr lang="zh-CN" altLang="en-US" sz="3200" b="1" dirty="0" smtClean="0">
                <a:solidFill>
                  <a:prstClr val="black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我</a:t>
            </a:r>
            <a:r>
              <a:rPr lang="zh-CN" altLang="en-US" sz="3200" b="1" dirty="0">
                <a:solidFill>
                  <a:prstClr val="black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们怀着永世的乡愁寻找心灵的故乡，而故乡却永远在大陆的中央。</a:t>
            </a:r>
            <a:endParaRPr lang="en-US" altLang="zh-CN" sz="3200" b="1" dirty="0">
              <a:solidFill>
                <a:prstClr val="black"/>
              </a:solidFill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                     </a:t>
            </a:r>
            <a:r>
              <a:rPr lang="en-US" altLang="zh-CN" sz="3200" b="1" dirty="0" smtClean="0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    ——</a:t>
            </a:r>
            <a:r>
              <a:rPr lang="zh-CN" altLang="en-US" sz="3200" b="1" dirty="0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海德格尔</a:t>
            </a:r>
            <a:endParaRPr lang="zh-CN" altLang="en-US" dirty="0">
              <a:solidFill>
                <a:prstClr val="black"/>
              </a:solidFill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ss0.baidu.com/9vo3dSag_xI4khGko9WTAnF6hhy/zhidao/pic/item/fc1f4134970a304e5cfcaee6d3c8a786c8175cc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26" y="265321"/>
            <a:ext cx="6300192" cy="58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7244" y="6110564"/>
            <a:ext cx="8986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乡：古</a:t>
            </a:r>
            <a:r>
              <a:rPr lang="zh-CN" altLang="en-US" sz="36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代相互亲近、彼此宴请的氏族聚</a:t>
            </a:r>
            <a:r>
              <a:rPr lang="zh-CN" altLang="en-US" sz="36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落。</a:t>
            </a:r>
            <a:endParaRPr lang="zh-CN" altLang="en-US" sz="36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ic93.huitu.com/res/20170116/187_20170116235119993350_1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" b="4515"/>
          <a:stretch>
            <a:fillRect/>
          </a:stretch>
        </p:blipFill>
        <p:spPr bwMode="auto">
          <a:xfrm>
            <a:off x="0" y="0"/>
            <a:ext cx="75005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46742" y="188640"/>
            <a:ext cx="738664" cy="6669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话题：</a:t>
            </a:r>
            <a:r>
              <a:rPr lang="zh-CN" altLang="en-US" sz="36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一种乡思，别样情语</a:t>
            </a:r>
            <a:r>
              <a:rPr lang="en-US" altLang="zh-CN" sz="36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             </a:t>
            </a:r>
            <a:endParaRPr lang="zh-CN" altLang="en-US" sz="36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pic.ooopic.com/15/82/63/15826373-2794a29c569aa2294326e5377fe501a2-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标题 2"/>
          <p:cNvSpPr>
            <a:spLocks noGrp="1"/>
          </p:cNvSpPr>
          <p:nvPr>
            <p:ph idx="1"/>
          </p:nvPr>
        </p:nvSpPr>
        <p:spPr>
          <a:xfrm>
            <a:off x="0" y="1106431"/>
            <a:ext cx="3563888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乡土情结</a:t>
            </a:r>
            <a:r>
              <a:rPr lang="en-US" altLang="zh-CN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en-US" altLang="zh-CN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乡愁的滋味</a:t>
            </a:r>
            <a:r>
              <a:rPr lang="en-US" altLang="zh-CN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en-US" altLang="zh-CN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“迷失” 在</a:t>
            </a:r>
            <a:r>
              <a:rPr lang="zh-CN" altLang="en-US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故乡</a:t>
            </a:r>
            <a:r>
              <a:rPr lang="en-US" altLang="zh-CN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en-US" altLang="zh-CN" b="1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3433" y="980728"/>
            <a:ext cx="738664" cy="50039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/>
            <a:r>
              <a:rPr lang="zh-CN" altLang="en-US" sz="36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一</a:t>
            </a:r>
            <a:r>
              <a:rPr lang="en-US" altLang="zh-CN" sz="36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.</a:t>
            </a:r>
            <a:r>
              <a:rPr lang="zh-CN" altLang="en-US" sz="3600" b="1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采英撷华，品味情语</a:t>
            </a:r>
            <a:endParaRPr lang="zh-CN" altLang="en-US" sz="36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3.redocn.com/tupian/20151229/jiangnanshuixiangxiaoqiaoliushuishuimohuasucaiPSD_568287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47" b="10638"/>
          <a:stretch>
            <a:fillRect/>
          </a:stretch>
        </p:blipFill>
        <p:spPr bwMode="auto">
          <a:xfrm>
            <a:off x="1" y="3445843"/>
            <a:ext cx="9144000" cy="339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346810"/>
            <a:ext cx="9204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8435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任</a:t>
            </a: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务一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en-US" altLang="zh-CN" sz="2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b="1" dirty="0" smtClean="0">
                <a:latin typeface="+mn-ea"/>
                <a:cs typeface="Times New Roman" panose="02020603050405020304"/>
              </a:rPr>
              <a:t>乡</a:t>
            </a:r>
            <a:r>
              <a:rPr lang="zh-CN" altLang="en-US" sz="2800" b="1" dirty="0">
                <a:latin typeface="+mn-ea"/>
                <a:cs typeface="Times New Roman" panose="02020603050405020304"/>
              </a:rPr>
              <a:t>土情结</a:t>
            </a:r>
            <a:r>
              <a:rPr lang="en-US" altLang="zh-CN" sz="2800" b="1" dirty="0">
                <a:latin typeface="+mn-ea"/>
                <a:cs typeface="Times New Roman" panose="02020603050405020304"/>
              </a:rPr>
              <a:t>》</a:t>
            </a:r>
            <a:r>
              <a:rPr lang="zh-CN" altLang="en-US" sz="2800" b="1" dirty="0">
                <a:latin typeface="+mn-ea"/>
                <a:cs typeface="Times New Roman" panose="02020603050405020304"/>
              </a:rPr>
              <a:t>中，关于“情结”的描述，最打动你的是哪一处</a:t>
            </a:r>
            <a:r>
              <a:rPr lang="zh-CN" altLang="en-US" sz="2800" b="1" dirty="0" smtClean="0">
                <a:latin typeface="+mn-ea"/>
                <a:cs typeface="Times New Roman" panose="02020603050405020304"/>
              </a:rPr>
              <a:t>？</a:t>
            </a:r>
            <a:endParaRPr lang="zh-CN" altLang="en-US" sz="2800" b="1" dirty="0">
              <a:latin typeface="+mn-ea"/>
              <a:cs typeface="Times New Roman" panose="020206030504050203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689" y="206084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3035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任务二</a:t>
            </a:r>
            <a:r>
              <a:rPr lang="en-US" altLang="zh-CN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zh-CN" altLang="zh-CN" sz="2800" b="1" dirty="0" smtClean="0">
                <a:solidFill>
                  <a:prstClr val="black"/>
                </a:solidFill>
                <a:cs typeface="Times New Roman" panose="02020603050405020304"/>
              </a:rPr>
              <a:t>《</a:t>
            </a:r>
            <a:r>
              <a:rPr lang="zh-CN" altLang="zh-CN" sz="2800" b="1" dirty="0">
                <a:solidFill>
                  <a:prstClr val="black"/>
                </a:solidFill>
                <a:cs typeface="Times New Roman" panose="02020603050405020304"/>
              </a:rPr>
              <a:t>乡愁的滋味》中，写了年菜的哪些滋味</a:t>
            </a:r>
            <a:r>
              <a:rPr lang="zh-CN" altLang="zh-CN" sz="2800" b="1" dirty="0" smtClean="0">
                <a:solidFill>
                  <a:prstClr val="black"/>
                </a:solidFill>
                <a:cs typeface="Times New Roman" panose="02020603050405020304"/>
              </a:rPr>
              <a:t>？</a:t>
            </a:r>
            <a:r>
              <a:rPr lang="zh-CN" altLang="en-US" sz="2800" b="1" dirty="0" smtClean="0">
                <a:solidFill>
                  <a:prstClr val="black"/>
                </a:solidFill>
                <a:cs typeface="Times New Roman" panose="02020603050405020304"/>
              </a:rPr>
              <a:t>你从</a:t>
            </a:r>
            <a:r>
              <a:rPr lang="zh-CN" altLang="zh-CN" sz="2800" b="1" dirty="0" smtClean="0">
                <a:solidFill>
                  <a:prstClr val="black"/>
                </a:solidFill>
                <a:cs typeface="Times New Roman" panose="02020603050405020304"/>
              </a:rPr>
              <a:t>这</a:t>
            </a:r>
            <a:r>
              <a:rPr lang="zh-CN" altLang="zh-CN" sz="2800" b="1" dirty="0">
                <a:solidFill>
                  <a:prstClr val="black"/>
                </a:solidFill>
                <a:cs typeface="Times New Roman" panose="02020603050405020304"/>
              </a:rPr>
              <a:t>些滋</a:t>
            </a:r>
            <a:r>
              <a:rPr lang="zh-CN" altLang="zh-CN" sz="2800" b="1" dirty="0" smtClean="0">
                <a:solidFill>
                  <a:prstClr val="black"/>
                </a:solidFill>
                <a:cs typeface="Times New Roman" panose="02020603050405020304"/>
              </a:rPr>
              <a:t>味</a:t>
            </a:r>
            <a:r>
              <a:rPr lang="zh-CN" altLang="en-US" sz="2800" b="1" dirty="0" smtClean="0">
                <a:solidFill>
                  <a:prstClr val="black"/>
                </a:solidFill>
                <a:cs typeface="Times New Roman" panose="02020603050405020304"/>
              </a:rPr>
              <a:t>中读出了哪些乡愁的滋味</a:t>
            </a:r>
            <a:r>
              <a:rPr lang="zh-CN" altLang="zh-CN" sz="2800" b="1" dirty="0" smtClean="0">
                <a:solidFill>
                  <a:prstClr val="black"/>
                </a:solidFill>
                <a:cs typeface="Times New Roman" panose="02020603050405020304"/>
              </a:rPr>
              <a:t>？</a:t>
            </a:r>
            <a:endParaRPr lang="zh-CN" altLang="zh-CN" sz="2800" dirty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5013176"/>
            <a:ext cx="9143999" cy="148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任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务一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en-US" altLang="zh-CN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乡土情结</a:t>
            </a:r>
            <a:r>
              <a:rPr lang="en-US" altLang="zh-CN" sz="32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》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中，关于“情结”的描述，</a:t>
            </a:r>
            <a:r>
              <a:rPr lang="zh-CN" altLang="en-US" sz="3200" b="1" dirty="0" smtClean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最触动</a:t>
            </a:r>
            <a:r>
              <a:rPr lang="zh-CN" altLang="en-US" sz="3200" b="1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你的是哪一处？</a:t>
            </a:r>
            <a:endParaRPr lang="zh-CN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400227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乡土情结</a:t>
            </a:r>
            <a:endParaRPr lang="zh-CN" altLang="en-US" sz="4800" b="1" dirty="0">
              <a:solidFill>
                <a:srgbClr val="FF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2052" name="Picture 4" descr="http://img.sccnn.com/bimg/339/0469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" y="-32146"/>
            <a:ext cx="9143538" cy="360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zcool.cn/community/0133665541c243000001e78c9c140a.jpg@2o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6"/>
          <a:stretch>
            <a:fillRect/>
          </a:stretch>
        </p:blipFill>
        <p:spPr bwMode="auto">
          <a:xfrm>
            <a:off x="-38477" y="-26166"/>
            <a:ext cx="9160531" cy="688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4804" y="-26166"/>
            <a:ext cx="3013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</a:t>
            </a:r>
            <a:r>
              <a:rPr lang="zh-CN" altLang="en-US" sz="44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愁的滋味</a:t>
            </a:r>
            <a:endParaRPr lang="zh-CN" altLang="en-US" sz="44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631" y="788621"/>
            <a:ext cx="9144000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3035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任务二：</a:t>
            </a:r>
            <a:r>
              <a:rPr lang="zh-CN" altLang="zh-CN" sz="3200" b="1" dirty="0">
                <a:solidFill>
                  <a:prstClr val="black"/>
                </a:solidFill>
                <a:cs typeface="Times New Roman" panose="02020603050405020304"/>
              </a:rPr>
              <a:t>《乡愁的滋味》中，写了年菜的哪些滋味？</a:t>
            </a:r>
            <a:r>
              <a:rPr lang="zh-CN" altLang="en-US" sz="3200" b="1" dirty="0">
                <a:solidFill>
                  <a:prstClr val="black"/>
                </a:solidFill>
                <a:cs typeface="Times New Roman" panose="02020603050405020304"/>
              </a:rPr>
              <a:t>你从</a:t>
            </a:r>
            <a:r>
              <a:rPr lang="zh-CN" altLang="zh-CN" sz="3200" b="1" dirty="0">
                <a:solidFill>
                  <a:prstClr val="black"/>
                </a:solidFill>
                <a:cs typeface="Times New Roman" panose="02020603050405020304"/>
              </a:rPr>
              <a:t>这些滋味</a:t>
            </a:r>
            <a:r>
              <a:rPr lang="zh-CN" altLang="en-US" sz="3200" b="1" dirty="0">
                <a:solidFill>
                  <a:prstClr val="black"/>
                </a:solidFill>
                <a:cs typeface="Times New Roman" panose="02020603050405020304"/>
              </a:rPr>
              <a:t>中读出了哪些乡愁的滋味</a:t>
            </a:r>
            <a:r>
              <a:rPr lang="zh-CN" altLang="zh-CN" sz="3200" b="1" dirty="0">
                <a:solidFill>
                  <a:prstClr val="black"/>
                </a:solidFill>
                <a:cs typeface="Times New Roman" panose="02020603050405020304"/>
              </a:rPr>
              <a:t>？</a:t>
            </a:r>
            <a:endParaRPr lang="zh-CN" altLang="zh-CN" sz="3200" dirty="0">
              <a:solidFill>
                <a:prstClr val="black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5620" y="0"/>
            <a:ext cx="2859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3035"/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年菜的滋味：</a:t>
            </a:r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994" y="764704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3035"/>
            <a:r>
              <a:rPr lang="zh-CN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辛辣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味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</a:t>
            </a:r>
            <a:r>
              <a:rPr lang="zh-CN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酸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味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、红烧鸡的诱惑味、酥</a:t>
            </a:r>
            <a:r>
              <a:rPr lang="zh-CN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软不油腻、爽脆、甜滋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滋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酒味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、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甜</a:t>
            </a:r>
            <a:r>
              <a:rPr lang="zh-CN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腻、太咸</a:t>
            </a:r>
            <a:r>
              <a:rPr lang="zh-CN" altLang="zh-CN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了</a:t>
            </a:r>
            <a:endParaRPr lang="zh-CN" altLang="zh-CN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26148" y="2492897"/>
          <a:ext cx="9040588" cy="3802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952"/>
                <a:gridCol w="4609636"/>
              </a:tblGrid>
              <a:tr h="63368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18584" y="2589216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年菜的滋味</a:t>
            </a:r>
            <a:endParaRPr lang="zh-CN" altLang="en-US" sz="28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48" y="472514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酸味</a:t>
            </a:r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zh-CN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酒</a:t>
            </a:r>
            <a:r>
              <a:rPr lang="zh-CN" altLang="zh-CN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味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2" y="5589240"/>
            <a:ext cx="2801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53035"/>
            <a:r>
              <a:rPr lang="zh-CN" altLang="zh-CN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甜腻、太咸了</a:t>
            </a:r>
            <a:endParaRPr lang="zh-CN" altLang="zh-CN" sz="32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5620" y="3077671"/>
            <a:ext cx="4415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3035"/>
            <a:r>
              <a:rPr lang="zh-CN" altLang="zh-CN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辛辣</a:t>
            </a:r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味</a:t>
            </a:r>
            <a:r>
              <a:rPr lang="zh-CN" altLang="zh-CN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、腊味</a:t>
            </a:r>
            <a:r>
              <a:rPr lang="zh-CN" altLang="zh-CN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红</a:t>
            </a:r>
            <a:r>
              <a:rPr lang="zh-CN" altLang="en-US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烧鸡的诱惑味、酥</a:t>
            </a:r>
            <a:r>
              <a:rPr lang="zh-CN" altLang="zh-CN" sz="32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软不油腻、爽脆、甜滋</a:t>
            </a:r>
            <a:r>
              <a:rPr lang="zh-CN" altLang="zh-CN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滋</a:t>
            </a:r>
            <a:endParaRPr lang="zh-CN" altLang="zh-CN" sz="32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9965" y="3717032"/>
            <a:ext cx="4624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温暖、热烈、甜美</a:t>
            </a:r>
            <a:r>
              <a:rPr lang="en-US" altLang="zh-CN" sz="3200" b="1" dirty="0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……</a:t>
            </a:r>
            <a:endParaRPr lang="zh-CN" altLang="en-US" sz="3200" b="1" dirty="0">
              <a:solidFill>
                <a:srgbClr val="FF0000"/>
              </a:solidFill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9965" y="4725144"/>
            <a:ext cx="430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辛酸、愁</a:t>
            </a:r>
            <a:r>
              <a:rPr lang="zh-CN" altLang="en-US" sz="3200" b="1" dirty="0" smtClean="0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闷、苍凉</a:t>
            </a:r>
            <a:r>
              <a:rPr lang="en-US" altLang="zh-CN" sz="3200" b="1" dirty="0" smtClean="0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……</a:t>
            </a:r>
            <a:endParaRPr lang="zh-CN" altLang="en-US" sz="3200" b="1" dirty="0">
              <a:solidFill>
                <a:srgbClr val="FF0000"/>
              </a:solidFill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1234" y="5598367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惆怅、失落</a:t>
            </a:r>
            <a:r>
              <a:rPr lang="en-US" altLang="zh-CN" sz="3200" b="1" dirty="0">
                <a:solidFill>
                  <a:srgbClr val="FF0000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……</a:t>
            </a:r>
            <a:endParaRPr lang="zh-CN" altLang="en-US" sz="3200" b="1" dirty="0">
              <a:solidFill>
                <a:srgbClr val="FF0000"/>
              </a:solidFill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2592984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乡愁的滋味</a:t>
            </a:r>
            <a:endParaRPr lang="zh-CN" altLang="en-US" sz="28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pic.ooopic.com/15/82/63/15826373-2794a29c569aa2294326e5377fe501a2-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9109" y="656927"/>
            <a:ext cx="800219" cy="55441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二</a:t>
            </a:r>
            <a:r>
              <a:rPr lang="en-US" altLang="zh-CN" sz="4000" b="1" dirty="0" smtClean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.</a:t>
            </a:r>
            <a:r>
              <a:rPr lang="zh-CN" altLang="en-US" sz="4000" b="1" dirty="0" smtClean="0">
                <a:solidFill>
                  <a:srgbClr val="C0000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聚焦题旨，提炼反思</a:t>
            </a:r>
            <a:endParaRPr lang="zh-CN" altLang="en-US" sz="4000" b="1" dirty="0">
              <a:solidFill>
                <a:srgbClr val="C0000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WPS 演示</Application>
  <PresentationFormat>全屏显示(4:3)</PresentationFormat>
  <Paragraphs>142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Wingdings</vt:lpstr>
      <vt:lpstr>华文隶书</vt:lpstr>
      <vt:lpstr>方正姚体</vt:lpstr>
      <vt:lpstr>隶书</vt:lpstr>
      <vt:lpstr>华文楷体</vt:lpstr>
      <vt:lpstr>Times New Roman</vt:lpstr>
      <vt:lpstr>黑体</vt:lpstr>
      <vt:lpstr>楷体</vt:lpstr>
      <vt:lpstr>迷你简启体</vt:lpstr>
      <vt:lpstr>华文行楷</vt:lpstr>
      <vt:lpstr>华文中宋</vt:lpstr>
      <vt:lpstr>Arial</vt:lpstr>
      <vt:lpstr>微软雅黑</vt:lpstr>
      <vt:lpstr>Arial Unicode MS</vt:lpstr>
      <vt:lpstr>Calibri</vt:lpstr>
      <vt:lpstr>Office 主题​​</vt:lpstr>
      <vt:lpstr>2_Office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乡关何处</dc:title>
  <dc:creator>xb21cn</dc:creator>
  <cp:lastModifiedBy>35936</cp:lastModifiedBy>
  <cp:revision>161</cp:revision>
  <dcterms:created xsi:type="dcterms:W3CDTF">2018-12-03T02:04:00Z</dcterms:created>
  <dcterms:modified xsi:type="dcterms:W3CDTF">2019-01-20T06:53:29Z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2052-11.1.0.8404</vt:lpwstr>
  </property>
</Properties>
</file>