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58"/>
  </p:notesMasterIdLst>
  <p:sldIdLst>
    <p:sldId id="312" r:id="rId3"/>
    <p:sldId id="270" r:id="rId4"/>
    <p:sldId id="363" r:id="rId5"/>
    <p:sldId id="353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64" r:id="rId18"/>
    <p:sldId id="347" r:id="rId19"/>
    <p:sldId id="350" r:id="rId20"/>
    <p:sldId id="368" r:id="rId21"/>
    <p:sldId id="321" r:id="rId22"/>
    <p:sldId id="396" r:id="rId23"/>
    <p:sldId id="322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27" r:id="rId40"/>
    <p:sldId id="326" r:id="rId41"/>
    <p:sldId id="361" r:id="rId42"/>
    <p:sldId id="348" r:id="rId43"/>
    <p:sldId id="349" r:id="rId44"/>
    <p:sldId id="357" r:id="rId45"/>
    <p:sldId id="362" r:id="rId46"/>
    <p:sldId id="331" r:id="rId47"/>
    <p:sldId id="351" r:id="rId48"/>
    <p:sldId id="332" r:id="rId49"/>
    <p:sldId id="334" r:id="rId50"/>
    <p:sldId id="341" r:id="rId51"/>
    <p:sldId id="342" r:id="rId52"/>
    <p:sldId id="343" r:id="rId53"/>
    <p:sldId id="344" r:id="rId54"/>
    <p:sldId id="345" r:id="rId55"/>
    <p:sldId id="346" r:id="rId56"/>
    <p:sldId id="338" r:id="rId5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00"/>
    <a:srgbClr val="FF0000"/>
    <a:srgbClr val="800000"/>
    <a:srgbClr val="FFCC00"/>
    <a:srgbClr val="FFFF00"/>
    <a:srgbClr val="660033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92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DB187F0-B6F5-48DC-9735-7322E779E667}" type="datetimeFigureOut">
              <a:rPr lang="zh-CN" altLang="en-US"/>
              <a:pPr>
                <a:defRPr/>
              </a:pPr>
              <a:t>2018/10/30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7048FB0-F0EE-4756-BBB4-FB590AB84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CB1C81-F540-4C6C-ADA8-2DF58EB8342F}" type="slidenum">
              <a:rPr lang="zh-CN" altLang="en-US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zh-CN">
              <a:latin typeface="Times New Roman" pitchFamily="18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F048DF-640C-48F4-9378-C7682FDF6B5A}" type="slidenum">
              <a:rPr lang="zh-CN" altLang="en-US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zh-CN">
              <a:latin typeface="Times New Roman" pitchFamily="18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1385412-A4E4-410D-BAB9-664CEFC5AF8B}" type="slidenum">
              <a:rPr lang="zh-CN" altLang="en-US" sz="1200">
                <a:latin typeface="Times New Roman" pitchFamily="18" charset="0"/>
                <a:ea typeface="+mn-ea"/>
              </a:rPr>
              <a:pPr algn="r">
                <a:defRPr/>
              </a:pPr>
              <a:t>21</a:t>
            </a:fld>
            <a:endParaRPr lang="en-US" altLang="zh-CN" sz="1200">
              <a:latin typeface="Times New Roman" pitchFamily="18" charset="0"/>
              <a:ea typeface="+mn-ea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692469-21C0-46F2-B06E-E86E2DF619D7}" type="slidenum">
              <a:rPr lang="zh-CN" altLang="en-US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altLang="zh-CN">
              <a:latin typeface="Times New Roman" pitchFamily="18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9224D5-E213-42DE-B023-E59B3492C59B}" type="slidenum">
              <a:rPr lang="zh-CN" altLang="en-US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altLang="zh-CN">
              <a:latin typeface="Times New Roman" pitchFamily="18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C3E9-4DFD-4FB5-97B2-BF4A4964F307}" type="datetimeFigureOut">
              <a:rPr lang="zh-CN" altLang="en-US"/>
              <a:pPr>
                <a:defRPr/>
              </a:pPr>
              <a:t>2018/10/30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9FFC2-16CE-485B-BD36-1682CBA33C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6F8E1-E3FA-409F-9D31-D066B8B2B7C3}" type="datetimeFigureOut">
              <a:rPr lang="zh-CN" altLang="en-US"/>
              <a:pPr>
                <a:defRPr/>
              </a:pPr>
              <a:t>2018/10/30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FD5F9-94FF-432E-BE29-E1AFE397F3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48EB-2BAB-405C-8A43-10202161AACA}" type="datetimeFigureOut">
              <a:rPr lang="zh-CN" altLang="en-US"/>
              <a:pPr>
                <a:defRPr/>
              </a:pPr>
              <a:t>2018/10/30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478DB-D1BA-4C8C-869C-681FC87BB1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FF015-873F-4022-87A4-9A0A1928B051}" type="datetimeFigureOut">
              <a:rPr lang="zh-CN" altLang="en-US"/>
              <a:pPr>
                <a:defRPr/>
              </a:pPr>
              <a:t>2018/10/30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B924-5B61-4060-B905-273BE99E6B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8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1029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1030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B73AC23-B6E9-4371-B0D2-6E5D37D66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6F95-416A-4BB2-A0D4-80C201D30FED}" type="datetimeFigureOut">
              <a:rPr lang="zh-CN" altLang="en-US"/>
              <a:pPr>
                <a:defRPr/>
              </a:pPr>
              <a:t>2018/10/30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9991A-C66F-45A3-8554-1A82806F7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E1630-D5EB-48C8-9998-A63FBCD92D57}" type="datetimeFigureOut">
              <a:rPr lang="zh-CN" altLang="en-US"/>
              <a:pPr>
                <a:defRPr/>
              </a:pPr>
              <a:t>2018/10/30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29E6-E9B5-4C29-B69B-DA77231026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291E0-C58A-4A37-B16D-43391AAC99DC}" type="datetimeFigureOut">
              <a:rPr lang="zh-CN" altLang="en-US"/>
              <a:pPr>
                <a:defRPr/>
              </a:pPr>
              <a:t>2018/10/30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CE2A7-CCD4-4A31-8114-59940F27C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DD72C-0227-47F5-88DF-DAC0E64D33F0}" type="datetimeFigureOut">
              <a:rPr lang="zh-CN" altLang="en-US"/>
              <a:pPr>
                <a:defRPr/>
              </a:pPr>
              <a:t>2018/10/30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B375-A9CF-45E9-8EC5-4D0404289F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DEB8C-25B7-4FF0-996C-0C7621E9722E}" type="datetimeFigureOut">
              <a:rPr lang="zh-CN" altLang="en-US"/>
              <a:pPr>
                <a:defRPr/>
              </a:pPr>
              <a:t>2018/10/30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F9692-EA34-4167-B91F-BA76540E40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2899-F8A7-4DE4-ADE1-975545970233}" type="datetimeFigureOut">
              <a:rPr lang="zh-CN" altLang="en-US"/>
              <a:pPr>
                <a:defRPr/>
              </a:pPr>
              <a:t>2018/10/30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FAA4A-19EA-49B0-A3EC-DBFD86D5B3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54749-DFA4-4BCB-AB4E-0C923DB4BB50}" type="datetimeFigureOut">
              <a:rPr lang="zh-CN" altLang="en-US"/>
              <a:pPr>
                <a:defRPr/>
              </a:pPr>
              <a:t>2018/10/30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5C024-6B67-471D-97D7-810073B79E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CFEB443-7E9F-44D3-B489-9066A54C8C38}" type="datetimeFigureOut">
              <a:rPr lang="zh-CN" altLang="en-US"/>
              <a:pPr>
                <a:defRPr/>
              </a:pPr>
              <a:t>2018/10/30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44FA28F-ABDE-45DD-BCA5-8BB58EF2FE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Rectangle 170"/>
          <p:cNvSpPr>
            <a:spLocks noChangeArrowheads="1"/>
          </p:cNvSpPr>
          <p:nvPr userDrawn="1"/>
        </p:nvSpPr>
        <p:spPr bwMode="auto">
          <a:xfrm>
            <a:off x="0" y="727075"/>
            <a:ext cx="9144000" cy="293688"/>
          </a:xfrm>
          <a:prstGeom prst="rect">
            <a:avLst/>
          </a:prstGeom>
          <a:solidFill>
            <a:srgbClr val="E6E8D4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kumimoji="1" lang="zh-CN" altLang="en-US">
              <a:solidFill>
                <a:srgbClr val="333333"/>
              </a:solidFill>
              <a:latin typeface="+mn-lt"/>
              <a:ea typeface="+mn-ea"/>
            </a:endParaRPr>
          </a:p>
        </p:txBody>
      </p:sp>
      <p:sp>
        <p:nvSpPr>
          <p:cNvPr id="1196" name="Rectangle 172"/>
          <p:cNvSpPr>
            <a:spLocks noChangeArrowheads="1"/>
          </p:cNvSpPr>
          <p:nvPr userDrawn="1"/>
        </p:nvSpPr>
        <p:spPr bwMode="auto">
          <a:xfrm>
            <a:off x="2159000" y="96838"/>
            <a:ext cx="5651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zh-CN" altLang="en-US" sz="2200">
                <a:solidFill>
                  <a:srgbClr val="FFFFF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第一学习主题　第</a:t>
            </a:r>
            <a:r>
              <a:rPr kumimoji="1" lang="en-US" altLang="zh-CN" sz="2200">
                <a:solidFill>
                  <a:srgbClr val="FFFFF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1</a:t>
            </a:r>
            <a:r>
              <a:rPr kumimoji="1" lang="zh-CN" altLang="en-US" sz="2200">
                <a:solidFill>
                  <a:srgbClr val="FFFFFF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课　中国境内的早期人类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audio" Target="../media/audio6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gif"/><Relationship Id="rId5" Type="http://schemas.openxmlformats.org/officeDocument/2006/relationships/slide" Target="slide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WordArt 6"/>
          <p:cNvSpPr>
            <a:spLocks noChangeArrowheads="1" noChangeShapeType="1" noTextEdit="1"/>
          </p:cNvSpPr>
          <p:nvPr/>
        </p:nvSpPr>
        <p:spPr bwMode="auto">
          <a:xfrm>
            <a:off x="414338" y="922338"/>
            <a:ext cx="1311275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/>
                <a:ea typeface="黑体"/>
              </a:rPr>
              <a:t>夏朝</a:t>
            </a:r>
          </a:p>
        </p:txBody>
      </p:sp>
      <p:sp>
        <p:nvSpPr>
          <p:cNvPr id="281608" name="WordArt 8"/>
          <p:cNvSpPr>
            <a:spLocks noChangeArrowheads="1" noChangeShapeType="1" noTextEdit="1"/>
          </p:cNvSpPr>
          <p:nvPr/>
        </p:nvSpPr>
        <p:spPr bwMode="auto">
          <a:xfrm>
            <a:off x="495300" y="2060575"/>
            <a:ext cx="1268413" cy="617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/>
                <a:ea typeface="黑体"/>
              </a:rPr>
              <a:t>商朝</a:t>
            </a:r>
          </a:p>
        </p:txBody>
      </p:sp>
      <p:sp>
        <p:nvSpPr>
          <p:cNvPr id="281609" name="AutoShape 9"/>
          <p:cNvSpPr>
            <a:spLocks noChangeArrowheads="1"/>
          </p:cNvSpPr>
          <p:nvPr/>
        </p:nvSpPr>
        <p:spPr bwMode="auto">
          <a:xfrm>
            <a:off x="971550" y="1628775"/>
            <a:ext cx="393700" cy="447675"/>
          </a:xfrm>
          <a:prstGeom prst="downArrow">
            <a:avLst>
              <a:gd name="adj1" fmla="val 50000"/>
              <a:gd name="adj2" fmla="val 28427"/>
            </a:avLst>
          </a:prstGeom>
          <a:solidFill>
            <a:srgbClr val="FFFF00"/>
          </a:solidFill>
          <a:ln w="25400">
            <a:solidFill>
              <a:srgbClr val="000080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81611" name="AutoShape 11"/>
          <p:cNvSpPr>
            <a:spLocks noChangeArrowheads="1"/>
          </p:cNvSpPr>
          <p:nvPr/>
        </p:nvSpPr>
        <p:spPr bwMode="auto">
          <a:xfrm>
            <a:off x="944563" y="3109913"/>
            <a:ext cx="436562" cy="819150"/>
          </a:xfrm>
          <a:prstGeom prst="downArrow">
            <a:avLst>
              <a:gd name="adj1" fmla="val 50000"/>
              <a:gd name="adj2" fmla="val 46909"/>
            </a:avLst>
          </a:prstGeom>
          <a:solidFill>
            <a:srgbClr val="FFFF00"/>
          </a:solidFill>
          <a:ln w="25400">
            <a:solidFill>
              <a:srgbClr val="0000FF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281612" name="WordArt 12"/>
          <p:cNvSpPr>
            <a:spLocks noChangeArrowheads="1" noChangeShapeType="1" noTextEdit="1"/>
          </p:cNvSpPr>
          <p:nvPr/>
        </p:nvSpPr>
        <p:spPr bwMode="auto">
          <a:xfrm>
            <a:off x="450850" y="3979863"/>
            <a:ext cx="1312863" cy="585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/>
                <a:ea typeface="黑体"/>
              </a:rPr>
              <a:t>周朝</a:t>
            </a:r>
          </a:p>
        </p:txBody>
      </p:sp>
      <p:sp>
        <p:nvSpPr>
          <p:cNvPr id="281613" name="AutoShape 13"/>
          <p:cNvSpPr>
            <a:spLocks/>
          </p:cNvSpPr>
          <p:nvPr/>
        </p:nvSpPr>
        <p:spPr bwMode="auto">
          <a:xfrm>
            <a:off x="1930400" y="3541713"/>
            <a:ext cx="77788" cy="1497012"/>
          </a:xfrm>
          <a:prstGeom prst="leftBrace">
            <a:avLst>
              <a:gd name="adj1" fmla="val 160373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2800" i="1">
              <a:solidFill>
                <a:srgbClr val="FFFF00"/>
              </a:solidFill>
              <a:latin typeface="Calibri" pitchFamily="34" charset="0"/>
              <a:ea typeface="楷体_GB2312" pitchFamily="49" charset="-122"/>
            </a:endParaRPr>
          </a:p>
        </p:txBody>
      </p:sp>
      <p:sp>
        <p:nvSpPr>
          <p:cNvPr id="281614" name="WordArt 14"/>
          <p:cNvSpPr>
            <a:spLocks noChangeArrowheads="1" noChangeShapeType="1" noTextEdit="1"/>
          </p:cNvSpPr>
          <p:nvPr/>
        </p:nvSpPr>
        <p:spPr bwMode="auto">
          <a:xfrm>
            <a:off x="2049463" y="2852738"/>
            <a:ext cx="1370012" cy="560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/>
                <a:ea typeface="黑体"/>
              </a:rPr>
              <a:t>西周</a:t>
            </a:r>
          </a:p>
        </p:txBody>
      </p:sp>
      <p:sp>
        <p:nvSpPr>
          <p:cNvPr id="281615" name="WordArt 15"/>
          <p:cNvSpPr>
            <a:spLocks noChangeArrowheads="1" noChangeShapeType="1" noTextEdit="1"/>
          </p:cNvSpPr>
          <p:nvPr/>
        </p:nvSpPr>
        <p:spPr bwMode="auto">
          <a:xfrm>
            <a:off x="2063750" y="4699000"/>
            <a:ext cx="1355725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/>
                <a:ea typeface="黑体"/>
              </a:rPr>
              <a:t>东周</a:t>
            </a:r>
          </a:p>
        </p:txBody>
      </p:sp>
      <p:sp>
        <p:nvSpPr>
          <p:cNvPr id="281616" name="Text Box 16"/>
          <p:cNvSpPr txBox="1">
            <a:spLocks noChangeArrowheads="1"/>
          </p:cNvSpPr>
          <p:nvPr/>
        </p:nvSpPr>
        <p:spPr bwMode="auto">
          <a:xfrm>
            <a:off x="3348038" y="2708275"/>
            <a:ext cx="57959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前</a:t>
            </a:r>
            <a:r>
              <a:rPr lang="en-US" altLang="zh-CN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1046</a:t>
            </a: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年</a:t>
            </a:r>
            <a:r>
              <a:rPr lang="en-US" altLang="zh-CN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前</a:t>
            </a:r>
            <a:r>
              <a:rPr lang="en-US" altLang="zh-CN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771</a:t>
            </a:r>
            <a:r>
              <a:rPr lang="zh-CN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年）</a:t>
            </a:r>
          </a:p>
        </p:txBody>
      </p:sp>
      <p:sp>
        <p:nvSpPr>
          <p:cNvPr id="281617" name="AutoShape 17"/>
          <p:cNvSpPr>
            <a:spLocks/>
          </p:cNvSpPr>
          <p:nvPr/>
        </p:nvSpPr>
        <p:spPr bwMode="auto">
          <a:xfrm>
            <a:off x="3492500" y="4125913"/>
            <a:ext cx="149225" cy="1895475"/>
          </a:xfrm>
          <a:prstGeom prst="leftBrace">
            <a:avLst>
              <a:gd name="adj1" fmla="val 65628"/>
              <a:gd name="adj2" fmla="val 50000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2800" i="1">
              <a:solidFill>
                <a:srgbClr val="FFFF00"/>
              </a:solidFill>
              <a:latin typeface="Calibri" pitchFamily="34" charset="0"/>
              <a:ea typeface="楷体_GB2312" pitchFamily="49" charset="-122"/>
            </a:endParaRPr>
          </a:p>
        </p:txBody>
      </p:sp>
      <p:sp>
        <p:nvSpPr>
          <p:cNvPr id="281618" name="Rectangle 18"/>
          <p:cNvSpPr>
            <a:spLocks noChangeArrowheads="1"/>
          </p:cNvSpPr>
          <p:nvPr/>
        </p:nvSpPr>
        <p:spPr bwMode="auto">
          <a:xfrm>
            <a:off x="3708400" y="3497263"/>
            <a:ext cx="5335588" cy="1516062"/>
          </a:xfrm>
          <a:prstGeom prst="rect">
            <a:avLst/>
          </a:prstGeom>
          <a:noFill/>
          <a:ln w="28575">
            <a:solidFill>
              <a:srgbClr val="800000"/>
            </a:solidFill>
          </a:ln>
          <a:effectLst/>
        </p:spPr>
        <p:txBody>
          <a:bodyPr>
            <a:spAutoFit/>
          </a:bodyPr>
          <a:lstStyle/>
          <a:p>
            <a:pPr fontAlgn="auto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春秋时期</a:t>
            </a:r>
            <a:endParaRPr lang="en-US" altLang="zh-CN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auto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（公元前</a:t>
            </a: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770~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前</a:t>
            </a: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476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年</a:t>
            </a: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</a:p>
          <a:p>
            <a:pPr fontAlgn="auto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奴隶社会的瓦解时期</a:t>
            </a:r>
          </a:p>
        </p:txBody>
      </p:sp>
      <p:sp>
        <p:nvSpPr>
          <p:cNvPr id="281619" name="Text Box 19"/>
          <p:cNvSpPr txBox="1">
            <a:spLocks noChangeArrowheads="1"/>
          </p:cNvSpPr>
          <p:nvPr/>
        </p:nvSpPr>
        <p:spPr bwMode="auto">
          <a:xfrm>
            <a:off x="3708400" y="5157788"/>
            <a:ext cx="5322888" cy="15144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ffectLst/>
        </p:spPr>
        <p:txBody>
          <a:bodyPr>
            <a:spAutoFit/>
          </a:bodyPr>
          <a:lstStyle/>
          <a:p>
            <a:pPr fontAlgn="auto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战国时期</a:t>
            </a:r>
            <a:endParaRPr lang="en-US" altLang="zh-CN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auto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（公元前</a:t>
            </a: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475~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前</a:t>
            </a: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221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年） </a:t>
            </a:r>
            <a:endParaRPr lang="en-US" altLang="zh-CN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auto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封建社会的形成时期</a:t>
            </a:r>
          </a:p>
        </p:txBody>
      </p:sp>
      <p:sp>
        <p:nvSpPr>
          <p:cNvPr id="281620" name="Text Box 20"/>
          <p:cNvSpPr txBox="1">
            <a:spLocks noChangeArrowheads="1"/>
          </p:cNvSpPr>
          <p:nvPr/>
        </p:nvSpPr>
        <p:spPr bwMode="auto">
          <a:xfrm>
            <a:off x="1908175" y="836613"/>
            <a:ext cx="7235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约前</a:t>
            </a:r>
            <a:r>
              <a:rPr lang="en-US" altLang="zh-CN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2070</a:t>
            </a:r>
            <a:r>
              <a:rPr lang="zh-CN" altLang="en-US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约前</a:t>
            </a:r>
            <a:r>
              <a:rPr lang="en-US" altLang="zh-CN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1600</a:t>
            </a:r>
            <a:r>
              <a:rPr lang="zh-CN" altLang="en-US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年）</a:t>
            </a:r>
          </a:p>
        </p:txBody>
      </p:sp>
      <p:sp>
        <p:nvSpPr>
          <p:cNvPr id="281621" name="Text Box 21"/>
          <p:cNvSpPr txBox="1">
            <a:spLocks noChangeArrowheads="1"/>
          </p:cNvSpPr>
          <p:nvPr/>
        </p:nvSpPr>
        <p:spPr bwMode="auto">
          <a:xfrm>
            <a:off x="1835150" y="1916113"/>
            <a:ext cx="7308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约前</a:t>
            </a:r>
            <a:r>
              <a:rPr lang="en-US" altLang="zh-CN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1600</a:t>
            </a:r>
            <a:r>
              <a:rPr lang="zh-CN" altLang="en-US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约前</a:t>
            </a:r>
            <a:r>
              <a:rPr lang="en-US" altLang="zh-CN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1046</a:t>
            </a:r>
            <a:r>
              <a:rPr lang="zh-CN" altLang="en-US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年）</a:t>
            </a:r>
          </a:p>
        </p:txBody>
      </p:sp>
      <p:grpSp>
        <p:nvGrpSpPr>
          <p:cNvPr id="27663" name="组合 16"/>
          <p:cNvGrpSpPr>
            <a:grpSpLocks/>
          </p:cNvGrpSpPr>
          <p:nvPr/>
        </p:nvGrpSpPr>
        <p:grpSpPr bwMode="auto">
          <a:xfrm>
            <a:off x="-4763" y="0"/>
            <a:ext cx="9148763" cy="765175"/>
            <a:chOff x="-4539" y="0"/>
            <a:chExt cx="9148539" cy="764704"/>
          </a:xfrm>
        </p:grpSpPr>
        <p:pic>
          <p:nvPicPr>
            <p:cNvPr id="27664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539" y="0"/>
              <a:ext cx="9148539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5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555776" y="116632"/>
              <a:ext cx="3744913" cy="5765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b="1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/>
                  <a:ea typeface="宋体"/>
                </a:rPr>
                <a:t>温故知新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8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28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8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28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1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8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8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8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8" grpId="0" animBg="1"/>
      <p:bldP spid="281609" grpId="0" animBg="1"/>
      <p:bldP spid="281611" grpId="0" animBg="1"/>
      <p:bldP spid="281612" grpId="0" animBg="1"/>
      <p:bldP spid="281613" grpId="0" animBg="1" autoUpdateAnimBg="0"/>
      <p:bldP spid="281613" grpId="1" animBg="1"/>
      <p:bldP spid="281614" grpId="0" animBg="1"/>
      <p:bldP spid="281615" grpId="0" animBg="1"/>
      <p:bldP spid="281616" grpId="0"/>
      <p:bldP spid="281617" grpId="0" animBg="1" autoUpdateAnimBg="0"/>
      <p:bldP spid="281618" grpId="0" animBg="1"/>
      <p:bldP spid="281619" grpId="0" animBg="1" autoUpdateAnimBg="0"/>
      <p:bldP spid="281620" grpId="0"/>
      <p:bldP spid="2816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2"/>
          <p:cNvGrpSpPr>
            <a:grpSpLocks/>
          </p:cNvGrpSpPr>
          <p:nvPr/>
        </p:nvGrpSpPr>
        <p:grpSpPr bwMode="auto">
          <a:xfrm>
            <a:off x="0" y="-184150"/>
            <a:ext cx="9525000" cy="7146925"/>
            <a:chOff x="0" y="0"/>
            <a:chExt cx="6000" cy="4503"/>
          </a:xfrm>
        </p:grpSpPr>
        <p:pic>
          <p:nvPicPr>
            <p:cNvPr id="36874" name="Picture 3" descr="秦灭六国图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000" cy="4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875" name="Text Box 4"/>
            <p:cNvSpPr txBox="1">
              <a:spLocks noChangeArrowheads="1"/>
            </p:cNvSpPr>
            <p:nvPr/>
          </p:nvSpPr>
          <p:spPr bwMode="auto">
            <a:xfrm>
              <a:off x="0" y="117"/>
              <a:ext cx="2256" cy="412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>
                  <a:solidFill>
                    <a:srgbClr val="FF0000"/>
                  </a:solidFill>
                  <a:ea typeface="华文新魏"/>
                  <a:cs typeface="华文新魏"/>
                </a:rPr>
                <a:t>秦灭六国形势图</a:t>
              </a:r>
            </a:p>
          </p:txBody>
        </p:sp>
      </p:grpSp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7070725" y="2201863"/>
            <a:ext cx="595313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齐</a:t>
            </a:r>
            <a:endParaRPr lang="zh-CN" altLang="en-US" sz="2000"/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5546725" y="4792663"/>
            <a:ext cx="593725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楚</a:t>
            </a:r>
            <a:endParaRPr lang="zh-CN" altLang="en-US" sz="2000"/>
          </a:p>
        </p:txBody>
      </p:sp>
      <p:sp>
        <p:nvSpPr>
          <p:cNvPr id="36868" name="Text Box 7"/>
          <p:cNvSpPr txBox="1">
            <a:spLocks noChangeArrowheads="1"/>
          </p:cNvSpPr>
          <p:nvPr/>
        </p:nvSpPr>
        <p:spPr bwMode="auto">
          <a:xfrm>
            <a:off x="6537325" y="1058863"/>
            <a:ext cx="593725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燕</a:t>
            </a:r>
            <a:endParaRPr lang="zh-CN" altLang="en-US" sz="2000"/>
          </a:p>
        </p:txBody>
      </p:sp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5470525" y="3116263"/>
            <a:ext cx="593725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魏</a:t>
            </a:r>
            <a:endParaRPr lang="zh-CN" altLang="en-US" sz="2000"/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4403725" y="3268663"/>
            <a:ext cx="593725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秦</a:t>
            </a:r>
            <a:endParaRPr lang="zh-CN" altLang="en-US" sz="2000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495800" y="3657600"/>
            <a:ext cx="1066800" cy="609600"/>
            <a:chOff x="0" y="0"/>
            <a:chExt cx="672" cy="384"/>
          </a:xfrm>
        </p:grpSpPr>
        <p:sp>
          <p:nvSpPr>
            <p:cNvPr id="36872" name="未知"/>
            <p:cNvSpPr>
              <a:spLocks/>
            </p:cNvSpPr>
            <p:nvPr/>
          </p:nvSpPr>
          <p:spPr bwMode="auto">
            <a:xfrm>
              <a:off x="144" y="0"/>
              <a:ext cx="528" cy="144"/>
            </a:xfrm>
            <a:custGeom>
              <a:avLst/>
              <a:gdLst>
                <a:gd name="T0" fmla="*/ 0 w 528"/>
                <a:gd name="T1" fmla="*/ 144 h 144"/>
                <a:gd name="T2" fmla="*/ 528 w 528"/>
                <a:gd name="T3" fmla="*/ 0 h 144"/>
                <a:gd name="T4" fmla="*/ 0 60000 65536"/>
                <a:gd name="T5" fmla="*/ 0 60000 65536"/>
                <a:gd name="T6" fmla="*/ 0 w 528"/>
                <a:gd name="T7" fmla="*/ 0 h 144"/>
                <a:gd name="T8" fmla="*/ 528 w 528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8" h="144">
                  <a:moveTo>
                    <a:pt x="0" y="144"/>
                  </a:moveTo>
                  <a:cubicBezTo>
                    <a:pt x="220" y="88"/>
                    <a:pt x="440" y="32"/>
                    <a:pt x="528" y="0"/>
                  </a:cubicBezTo>
                </a:path>
              </a:pathLst>
            </a:custGeom>
            <a:noFill/>
            <a:ln w="88900" cmpd="sng">
              <a:solidFill>
                <a:srgbClr val="993300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73" name="Text Box 12"/>
            <p:cNvSpPr txBox="1">
              <a:spLocks noChangeArrowheads="1"/>
            </p:cNvSpPr>
            <p:nvPr/>
          </p:nvSpPr>
          <p:spPr bwMode="auto">
            <a:xfrm rot="-777008">
              <a:off x="0" y="96"/>
              <a:ext cx="5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FF0000"/>
                  </a:solidFill>
                </a:rPr>
                <a:t>前225</a:t>
              </a:r>
              <a:endParaRPr lang="zh-CN" altLang="en-US" sz="20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2"/>
          <p:cNvGrpSpPr>
            <a:grpSpLocks/>
          </p:cNvGrpSpPr>
          <p:nvPr/>
        </p:nvGrpSpPr>
        <p:grpSpPr bwMode="auto">
          <a:xfrm>
            <a:off x="0" y="0"/>
            <a:ext cx="9525000" cy="7148513"/>
            <a:chOff x="0" y="0"/>
            <a:chExt cx="6000" cy="4503"/>
          </a:xfrm>
        </p:grpSpPr>
        <p:pic>
          <p:nvPicPr>
            <p:cNvPr id="37897" name="Picture 3" descr="秦灭六国图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000" cy="4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898" name="Text Box 4"/>
            <p:cNvSpPr txBox="1">
              <a:spLocks noChangeArrowheads="1"/>
            </p:cNvSpPr>
            <p:nvPr/>
          </p:nvSpPr>
          <p:spPr bwMode="auto">
            <a:xfrm>
              <a:off x="0" y="117"/>
              <a:ext cx="2256" cy="412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>
                  <a:solidFill>
                    <a:srgbClr val="FF0000"/>
                  </a:solidFill>
                  <a:ea typeface="华文新魏"/>
                  <a:cs typeface="华文新魏"/>
                </a:rPr>
                <a:t>秦灭六国形势图</a:t>
              </a:r>
            </a:p>
          </p:txBody>
        </p:sp>
      </p:grpSp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7070725" y="2201863"/>
            <a:ext cx="595313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齐</a:t>
            </a:r>
            <a:endParaRPr lang="zh-CN" altLang="en-US" sz="2000"/>
          </a:p>
        </p:txBody>
      </p:sp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5546725" y="4792663"/>
            <a:ext cx="593725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楚</a:t>
            </a:r>
            <a:endParaRPr lang="zh-CN" altLang="en-US" sz="2000"/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6537325" y="1058863"/>
            <a:ext cx="593725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燕</a:t>
            </a:r>
            <a:endParaRPr lang="zh-CN" altLang="en-US" sz="2000"/>
          </a:p>
        </p:txBody>
      </p:sp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4403725" y="3268663"/>
            <a:ext cx="593725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秦</a:t>
            </a:r>
            <a:endParaRPr lang="zh-CN" altLang="en-US" sz="2000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72000" y="3886200"/>
            <a:ext cx="990600" cy="1022350"/>
            <a:chOff x="0" y="0"/>
            <a:chExt cx="624" cy="644"/>
          </a:xfrm>
        </p:grpSpPr>
        <p:sp>
          <p:nvSpPr>
            <p:cNvPr id="37895" name="未知"/>
            <p:cNvSpPr>
              <a:spLocks/>
            </p:cNvSpPr>
            <p:nvPr/>
          </p:nvSpPr>
          <p:spPr bwMode="auto">
            <a:xfrm>
              <a:off x="96" y="0"/>
              <a:ext cx="528" cy="624"/>
            </a:xfrm>
            <a:custGeom>
              <a:avLst/>
              <a:gdLst>
                <a:gd name="T0" fmla="*/ 0 w 528"/>
                <a:gd name="T1" fmla="*/ 0 h 624"/>
                <a:gd name="T2" fmla="*/ 192 w 528"/>
                <a:gd name="T3" fmla="*/ 336 h 624"/>
                <a:gd name="T4" fmla="*/ 528 w 528"/>
                <a:gd name="T5" fmla="*/ 624 h 624"/>
                <a:gd name="T6" fmla="*/ 0 60000 65536"/>
                <a:gd name="T7" fmla="*/ 0 60000 65536"/>
                <a:gd name="T8" fmla="*/ 0 60000 65536"/>
                <a:gd name="T9" fmla="*/ 0 w 528"/>
                <a:gd name="T10" fmla="*/ 0 h 624"/>
                <a:gd name="T11" fmla="*/ 528 w 528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624">
                  <a:moveTo>
                    <a:pt x="0" y="0"/>
                  </a:moveTo>
                  <a:cubicBezTo>
                    <a:pt x="52" y="116"/>
                    <a:pt x="104" y="232"/>
                    <a:pt x="192" y="336"/>
                  </a:cubicBezTo>
                  <a:cubicBezTo>
                    <a:pt x="280" y="440"/>
                    <a:pt x="472" y="584"/>
                    <a:pt x="528" y="624"/>
                  </a:cubicBezTo>
                </a:path>
              </a:pathLst>
            </a:custGeom>
            <a:noFill/>
            <a:ln w="88900" cmpd="sng">
              <a:solidFill>
                <a:srgbClr val="993300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6" name="Text Box 11"/>
            <p:cNvSpPr txBox="1">
              <a:spLocks noChangeArrowheads="1"/>
            </p:cNvSpPr>
            <p:nvPr/>
          </p:nvSpPr>
          <p:spPr bwMode="auto">
            <a:xfrm rot="3410580">
              <a:off x="-154" y="202"/>
              <a:ext cx="5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FF0000"/>
                  </a:solidFill>
                </a:rPr>
                <a:t>前223</a:t>
              </a:r>
              <a:endParaRPr lang="zh-CN" altLang="en-US" sz="20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2"/>
          <p:cNvGrpSpPr>
            <a:grpSpLocks/>
          </p:cNvGrpSpPr>
          <p:nvPr/>
        </p:nvGrpSpPr>
        <p:grpSpPr bwMode="auto">
          <a:xfrm>
            <a:off x="0" y="0"/>
            <a:ext cx="9525000" cy="7148513"/>
            <a:chOff x="0" y="0"/>
            <a:chExt cx="6000" cy="4503"/>
          </a:xfrm>
        </p:grpSpPr>
        <p:pic>
          <p:nvPicPr>
            <p:cNvPr id="38923" name="Picture 3" descr="秦灭六国图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000" cy="4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4" name="Text Box 4"/>
            <p:cNvSpPr txBox="1">
              <a:spLocks noChangeArrowheads="1"/>
            </p:cNvSpPr>
            <p:nvPr/>
          </p:nvSpPr>
          <p:spPr bwMode="auto">
            <a:xfrm>
              <a:off x="0" y="117"/>
              <a:ext cx="2256" cy="412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>
                  <a:solidFill>
                    <a:srgbClr val="FF0000"/>
                  </a:solidFill>
                  <a:ea typeface="华文新魏"/>
                  <a:cs typeface="华文新魏"/>
                </a:rPr>
                <a:t>秦灭六国形势图</a:t>
              </a:r>
            </a:p>
          </p:txBody>
        </p:sp>
      </p:grpSp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7070725" y="2201863"/>
            <a:ext cx="595313" cy="588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3300"/>
                </a:solidFill>
              </a:rPr>
              <a:t>齐</a:t>
            </a:r>
            <a:endParaRPr lang="zh-CN" altLang="en-US" sz="2000"/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6537325" y="1058863"/>
            <a:ext cx="603250" cy="5889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3300"/>
                </a:solidFill>
              </a:rPr>
              <a:t>燕</a:t>
            </a:r>
            <a:endParaRPr lang="zh-CN" altLang="en-US" sz="2000"/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4403725" y="3268663"/>
            <a:ext cx="603250" cy="58896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3300"/>
                </a:solidFill>
              </a:rPr>
              <a:t>秦</a:t>
            </a:r>
            <a:endParaRPr lang="zh-CN" altLang="en-US" sz="2000"/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7070725" y="2201863"/>
            <a:ext cx="593725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齐</a:t>
            </a:r>
            <a:endParaRPr lang="zh-CN" altLang="en-US" sz="2000"/>
          </a:p>
        </p:txBody>
      </p: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6537325" y="1058863"/>
            <a:ext cx="593725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燕</a:t>
            </a:r>
            <a:endParaRPr lang="zh-CN" altLang="en-US" sz="2000"/>
          </a:p>
        </p:txBody>
      </p:sp>
      <p:sp>
        <p:nvSpPr>
          <p:cNvPr id="38919" name="Text Box 10"/>
          <p:cNvSpPr txBox="1">
            <a:spLocks noChangeArrowheads="1"/>
          </p:cNvSpPr>
          <p:nvPr/>
        </p:nvSpPr>
        <p:spPr bwMode="auto">
          <a:xfrm>
            <a:off x="4403725" y="3268663"/>
            <a:ext cx="593725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秦</a:t>
            </a:r>
            <a:endParaRPr lang="zh-CN" altLang="en-US" sz="200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29200" y="1447800"/>
            <a:ext cx="1524000" cy="1752600"/>
            <a:chOff x="0" y="0"/>
            <a:chExt cx="960" cy="1104"/>
          </a:xfrm>
        </p:grpSpPr>
        <p:sp>
          <p:nvSpPr>
            <p:cNvPr id="38921" name="未知"/>
            <p:cNvSpPr>
              <a:spLocks/>
            </p:cNvSpPr>
            <p:nvPr/>
          </p:nvSpPr>
          <p:spPr bwMode="auto">
            <a:xfrm>
              <a:off x="0" y="0"/>
              <a:ext cx="960" cy="1104"/>
            </a:xfrm>
            <a:custGeom>
              <a:avLst/>
              <a:gdLst>
                <a:gd name="T0" fmla="*/ 0 w 960"/>
                <a:gd name="T1" fmla="*/ 1104 h 1104"/>
                <a:gd name="T2" fmla="*/ 432 w 960"/>
                <a:gd name="T3" fmla="*/ 432 h 1104"/>
                <a:gd name="T4" fmla="*/ 960 w 960"/>
                <a:gd name="T5" fmla="*/ 0 h 1104"/>
                <a:gd name="T6" fmla="*/ 0 60000 65536"/>
                <a:gd name="T7" fmla="*/ 0 60000 65536"/>
                <a:gd name="T8" fmla="*/ 0 60000 65536"/>
                <a:gd name="T9" fmla="*/ 0 w 960"/>
                <a:gd name="T10" fmla="*/ 0 h 1104"/>
                <a:gd name="T11" fmla="*/ 960 w 960"/>
                <a:gd name="T12" fmla="*/ 1104 h 1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1104">
                  <a:moveTo>
                    <a:pt x="0" y="1104"/>
                  </a:moveTo>
                  <a:cubicBezTo>
                    <a:pt x="136" y="860"/>
                    <a:pt x="272" y="616"/>
                    <a:pt x="432" y="432"/>
                  </a:cubicBezTo>
                  <a:cubicBezTo>
                    <a:pt x="592" y="248"/>
                    <a:pt x="872" y="80"/>
                    <a:pt x="960" y="0"/>
                  </a:cubicBezTo>
                </a:path>
              </a:pathLst>
            </a:custGeom>
            <a:noFill/>
            <a:ln w="88900" cmpd="sng">
              <a:solidFill>
                <a:srgbClr val="993300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22" name="Text Box 13"/>
            <p:cNvSpPr txBox="1">
              <a:spLocks noChangeArrowheads="1"/>
            </p:cNvSpPr>
            <p:nvPr/>
          </p:nvSpPr>
          <p:spPr bwMode="auto">
            <a:xfrm rot="-3204520">
              <a:off x="-58" y="298"/>
              <a:ext cx="5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FF0000"/>
                  </a:solidFill>
                </a:rPr>
                <a:t>前222</a:t>
              </a:r>
              <a:endParaRPr lang="zh-CN" altLang="en-US" sz="20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秦灭六国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00" cy="714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 Box 3"/>
          <p:cNvSpPr txBox="1">
            <a:spLocks noChangeArrowheads="1"/>
          </p:cNvSpPr>
          <p:nvPr/>
        </p:nvSpPr>
        <p:spPr bwMode="auto">
          <a:xfrm>
            <a:off x="0" y="185738"/>
            <a:ext cx="3581400" cy="654050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  <a:ea typeface="华文新魏"/>
                <a:cs typeface="华文新魏"/>
              </a:rPr>
              <a:t>秦灭六国形势图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7070725" y="2201863"/>
            <a:ext cx="595313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3300"/>
                </a:solidFill>
              </a:rPr>
              <a:t>齐</a:t>
            </a:r>
            <a:endParaRPr lang="zh-CN" altLang="en-US" sz="2000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4403725" y="3268663"/>
            <a:ext cx="593725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>
                <a:solidFill>
                  <a:srgbClr val="FF3300"/>
                </a:solidFill>
              </a:rPr>
              <a:t>秦</a:t>
            </a:r>
            <a:endParaRPr lang="zh-CN" altLang="en-US" sz="20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324600" y="1905000"/>
            <a:ext cx="838200" cy="1098550"/>
            <a:chOff x="0" y="0"/>
            <a:chExt cx="528" cy="692"/>
          </a:xfrm>
        </p:grpSpPr>
        <p:sp>
          <p:nvSpPr>
            <p:cNvPr id="39942" name="未知"/>
            <p:cNvSpPr>
              <a:spLocks/>
            </p:cNvSpPr>
            <p:nvPr/>
          </p:nvSpPr>
          <p:spPr bwMode="auto">
            <a:xfrm>
              <a:off x="96" y="0"/>
              <a:ext cx="432" cy="624"/>
            </a:xfrm>
            <a:custGeom>
              <a:avLst/>
              <a:gdLst>
                <a:gd name="T0" fmla="*/ 0 w 432"/>
                <a:gd name="T1" fmla="*/ 0 h 624"/>
                <a:gd name="T2" fmla="*/ 144 w 432"/>
                <a:gd name="T3" fmla="*/ 336 h 624"/>
                <a:gd name="T4" fmla="*/ 432 w 432"/>
                <a:gd name="T5" fmla="*/ 624 h 624"/>
                <a:gd name="T6" fmla="*/ 0 60000 65536"/>
                <a:gd name="T7" fmla="*/ 0 60000 65536"/>
                <a:gd name="T8" fmla="*/ 0 60000 65536"/>
                <a:gd name="T9" fmla="*/ 0 w 432"/>
                <a:gd name="T10" fmla="*/ 0 h 624"/>
                <a:gd name="T11" fmla="*/ 432 w 432"/>
                <a:gd name="T12" fmla="*/ 624 h 6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624">
                  <a:moveTo>
                    <a:pt x="0" y="0"/>
                  </a:moveTo>
                  <a:cubicBezTo>
                    <a:pt x="36" y="116"/>
                    <a:pt x="72" y="232"/>
                    <a:pt x="144" y="336"/>
                  </a:cubicBezTo>
                  <a:cubicBezTo>
                    <a:pt x="216" y="440"/>
                    <a:pt x="384" y="584"/>
                    <a:pt x="432" y="624"/>
                  </a:cubicBezTo>
                </a:path>
              </a:pathLst>
            </a:custGeom>
            <a:noFill/>
            <a:ln w="88900" cmpd="sng">
              <a:solidFill>
                <a:srgbClr val="993300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9943" name="Text Box 8"/>
            <p:cNvSpPr txBox="1">
              <a:spLocks noChangeArrowheads="1"/>
            </p:cNvSpPr>
            <p:nvPr/>
          </p:nvSpPr>
          <p:spPr bwMode="auto">
            <a:xfrm rot="3355302">
              <a:off x="-154" y="250"/>
              <a:ext cx="5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FF0000"/>
                  </a:solidFill>
                </a:rPr>
                <a:t>前221</a:t>
              </a:r>
              <a:endParaRPr lang="zh-CN" altLang="en-US" sz="20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秦灭六国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80975" y="0"/>
            <a:ext cx="9525000" cy="714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0" y="2819400"/>
            <a:ext cx="1143000" cy="13208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8000" b="1">
                <a:solidFill>
                  <a:srgbClr val="FF3300"/>
                </a:solidFill>
              </a:rPr>
              <a:t>秦</a:t>
            </a:r>
            <a:endParaRPr lang="zh-CN" altLang="en-US" sz="800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0825" y="3716338"/>
            <a:ext cx="55483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CC0099"/>
                </a:solidFill>
              </a:rPr>
              <a:t>秦朝建立</a:t>
            </a:r>
            <a:endParaRPr lang="en-US" altLang="zh-CN" sz="4000" b="1">
              <a:solidFill>
                <a:srgbClr val="CC0099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CC0099"/>
                </a:solidFill>
              </a:rPr>
              <a:t>（公元前221年）</a:t>
            </a:r>
            <a:endParaRPr lang="en-US" altLang="zh-CN" sz="4000" b="1">
              <a:solidFill>
                <a:srgbClr val="CC0099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CC0099"/>
                </a:solidFill>
              </a:rPr>
              <a:t>嬴政       咸阳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0" y="185738"/>
            <a:ext cx="3581400" cy="654050"/>
          </a:xfrm>
          <a:prstGeom prst="rect">
            <a:avLst/>
          </a:prstGeom>
          <a:solidFill>
            <a:schemeClr val="tx1"/>
          </a:solidFill>
          <a:ln w="12700" cap="sq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  <a:ea typeface="华文新魏"/>
                <a:cs typeface="华文新魏"/>
              </a:rPr>
              <a:t>秦灭六国形势图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903913" y="188913"/>
            <a:ext cx="3636962" cy="5799137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002060"/>
                </a:solidFill>
              </a:rPr>
              <a:t>秦王扫六合，</a:t>
            </a:r>
          </a:p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002060"/>
                </a:solidFill>
              </a:rPr>
              <a:t>虎视何雄哉！</a:t>
            </a:r>
          </a:p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002060"/>
                </a:solidFill>
              </a:rPr>
              <a:t>挥剑决浮云，</a:t>
            </a:r>
          </a:p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002060"/>
                </a:solidFill>
              </a:rPr>
              <a:t>诸侯尽西来。</a:t>
            </a:r>
            <a:endParaRPr lang="en-US" altLang="zh-CN" sz="4400" b="1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002060"/>
                </a:solidFill>
              </a:rPr>
              <a:t>___</a:t>
            </a:r>
            <a:r>
              <a:rPr lang="zh-CN" altLang="en-US" sz="4400" b="1">
                <a:solidFill>
                  <a:srgbClr val="002060"/>
                </a:solidFill>
              </a:rPr>
              <a:t>李白</a:t>
            </a:r>
          </a:p>
          <a:p>
            <a:pPr>
              <a:spcBef>
                <a:spcPct val="50000"/>
              </a:spcBef>
            </a:pPr>
            <a:endParaRPr lang="zh-CN" altLang="en-US" sz="4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TO_0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_01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 autoUpdateAnimBg="0"/>
      <p:bldP spid="14340" grpId="0" autoUpdateAnimBg="0"/>
      <p:bldP spid="14347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250825" y="620713"/>
            <a:ext cx="5764213" cy="800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4400" b="1">
                <a:solidFill>
                  <a:srgbClr val="FF0000"/>
                </a:solidFill>
                <a:latin typeface="黑体" pitchFamily="49" charset="-122"/>
              </a:rPr>
              <a:t>2</a:t>
            </a:r>
            <a:r>
              <a:rPr lang="zh-CN" altLang="en-US" sz="4400" b="1">
                <a:solidFill>
                  <a:srgbClr val="FF0000"/>
                </a:solidFill>
                <a:latin typeface="黑体" pitchFamily="49" charset="-122"/>
              </a:rPr>
              <a:t>、过程：</a:t>
            </a:r>
          </a:p>
        </p:txBody>
      </p:sp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592138" y="1668463"/>
            <a:ext cx="4411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）秦灭六国的起止时间：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971550" y="2708275"/>
            <a:ext cx="5400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公元前</a:t>
            </a:r>
            <a:r>
              <a:rPr lang="en-US" altLang="zh-CN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230</a:t>
            </a: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公元前</a:t>
            </a:r>
            <a:r>
              <a:rPr lang="en-US" altLang="zh-CN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221</a:t>
            </a: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年</a:t>
            </a:r>
          </a:p>
        </p:txBody>
      </p:sp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323850" y="3789363"/>
            <a:ext cx="2447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）顺序：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187450" y="4652963"/>
            <a:ext cx="4464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韩、赵、魏、楚、燕、齐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338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395288" y="1557338"/>
            <a:ext cx="5764212" cy="800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4400" b="1">
                <a:solidFill>
                  <a:srgbClr val="FF0000"/>
                </a:solidFill>
                <a:latin typeface="黑体" pitchFamily="49" charset="-122"/>
              </a:rPr>
              <a:t>3</a:t>
            </a:r>
            <a:r>
              <a:rPr lang="zh-CN" altLang="en-US" sz="4400" b="1">
                <a:solidFill>
                  <a:srgbClr val="FF0000"/>
                </a:solidFill>
                <a:latin typeface="黑体" pitchFamily="49" charset="-122"/>
              </a:rPr>
              <a:t>、秦朝的建立：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827088" y="3141663"/>
            <a:ext cx="2305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）时间：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3203575" y="3068638"/>
            <a:ext cx="2447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公元前</a:t>
            </a:r>
            <a:r>
              <a:rPr lang="en-US" altLang="zh-CN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221</a:t>
            </a:r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年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971550" y="4149725"/>
            <a:ext cx="2305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）人物：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419475" y="4221163"/>
            <a:ext cx="1439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嬴政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900113" y="5084763"/>
            <a:ext cx="2305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2800" b="1"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）都城：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3419475" y="5013325"/>
            <a:ext cx="1439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咸阳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2712" grpId="0"/>
      <p:bldP spid="72713" grpId="0"/>
      <p:bldP spid="72714" grpId="0"/>
      <p:bldP spid="72715" grpId="0"/>
      <p:bldP spid="72716" grpId="0"/>
      <p:bldP spid="727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组合 16"/>
          <p:cNvGrpSpPr>
            <a:grpSpLocks/>
          </p:cNvGrpSpPr>
          <p:nvPr/>
        </p:nvGrpSpPr>
        <p:grpSpPr bwMode="auto">
          <a:xfrm>
            <a:off x="-4763" y="0"/>
            <a:ext cx="9148763" cy="815975"/>
            <a:chOff x="-4539" y="0"/>
            <a:chExt cx="9148539" cy="816630"/>
          </a:xfrm>
        </p:grpSpPr>
        <p:pic>
          <p:nvPicPr>
            <p:cNvPr id="4403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539" y="0"/>
              <a:ext cx="9148539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矩形 18"/>
            <p:cNvSpPr/>
            <p:nvPr/>
          </p:nvSpPr>
          <p:spPr>
            <a:xfrm>
              <a:off x="1017787" y="44486"/>
              <a:ext cx="7010228" cy="7721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lnSpc>
                  <a:spcPts val="52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第</a:t>
              </a:r>
              <a:r>
                <a:rPr kumimoji="1" lang="en-US" altLang="zh-CN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9</a:t>
              </a:r>
              <a:r>
                <a:rPr kumimoji="1"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课   秦统一中国</a:t>
              </a:r>
            </a:p>
          </p:txBody>
        </p:sp>
      </p:grp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50825" y="836613"/>
            <a:ext cx="4752975" cy="1008062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en-US" altLang="zh-CN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彩云"/>
                <a:ea typeface="华文彩云"/>
                <a:cs typeface="华文彩云"/>
              </a:rPr>
              <a:t>4</a:t>
            </a:r>
            <a:r>
              <a:rPr lang="zh-CN" altLang="en-US" sz="6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彩云"/>
                <a:ea typeface="华文彩云"/>
                <a:cs typeface="华文彩云"/>
              </a:rPr>
              <a:t>、秦统一的意义：</a:t>
            </a:r>
          </a:p>
        </p:txBody>
      </p:sp>
      <p:sp>
        <p:nvSpPr>
          <p:cNvPr id="21" name="矩形 20"/>
          <p:cNvSpPr/>
          <p:nvPr/>
        </p:nvSpPr>
        <p:spPr>
          <a:xfrm>
            <a:off x="539750" y="1916113"/>
            <a:ext cx="8412163" cy="31115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5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/>
                <a:ea typeface="隶书"/>
                <a:cs typeface="隶书"/>
              </a:rPr>
              <a:t>  </a:t>
            </a:r>
            <a:r>
              <a:rPr lang="zh-CN" altLang="en-US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）秦的统一，结束了春秋战国以来长期征战混乱的局面</a:t>
            </a:r>
            <a:r>
              <a:rPr lang="zh-CN" altLang="en-US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/>
                <a:ea typeface="隶书"/>
                <a:cs typeface="隶书"/>
              </a:rPr>
              <a:t>；</a:t>
            </a:r>
          </a:p>
          <a:p>
            <a:pPr>
              <a:defRPr/>
            </a:pPr>
            <a:endParaRPr lang="zh-CN" altLang="en-US" sz="3600" b="1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隶书"/>
              <a:ea typeface="隶书"/>
              <a:cs typeface="隶书"/>
            </a:endParaRPr>
          </a:p>
          <a:p>
            <a:pPr>
              <a:defRPr/>
            </a:pPr>
            <a:r>
              <a:rPr lang="zh-CN" altLang="en-US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/>
                <a:ea typeface="隶书"/>
                <a:cs typeface="隶书"/>
              </a:rPr>
              <a:t>（</a:t>
            </a:r>
            <a:r>
              <a:rPr lang="en-US" altLang="zh-CN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/>
                <a:ea typeface="隶书"/>
                <a:cs typeface="隶书"/>
              </a:rPr>
              <a:t>2</a:t>
            </a:r>
            <a:r>
              <a:rPr lang="zh-CN" altLang="en-US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/>
                <a:ea typeface="隶书"/>
                <a:cs typeface="隶书"/>
              </a:rPr>
              <a:t>）</a:t>
            </a:r>
            <a:r>
              <a:rPr lang="zh-CN" altLang="en-US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建立起我国历史上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第一个统一的多民族的封建国家</a:t>
            </a:r>
            <a:r>
              <a:rPr lang="zh-CN" altLang="en-US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3"/>
          <p:cNvSpPr txBox="1">
            <a:spLocks noChangeArrowheads="1"/>
          </p:cNvSpPr>
          <p:nvPr/>
        </p:nvSpPr>
        <p:spPr bwMode="auto">
          <a:xfrm>
            <a:off x="684213" y="2565400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en-US" sz="2400">
              <a:latin typeface="Verdana" pitchFamily="34" charset="0"/>
            </a:endParaRP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323850" y="836613"/>
            <a:ext cx="84963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kumimoji="1" lang="zh-CN" alt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      想一想</a:t>
            </a:r>
            <a:r>
              <a:rPr kumimoji="1"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，国家统一对各地区、各民族之间的经济、文化交流有什么好处？ </a:t>
            </a:r>
            <a:endParaRPr kumimoji="1" lang="zh-CN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323850" y="2997200"/>
            <a:ext cx="8591550" cy="21240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zh-CN" altLang="en-US"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在统一的环境下，国家能够制定并实施统一的政策与措施，减少阻隔。统一促进了各地区各民族之间的经济文化交流与发展</a:t>
            </a:r>
          </a:p>
        </p:txBody>
      </p:sp>
      <p:grpSp>
        <p:nvGrpSpPr>
          <p:cNvPr id="46084" name="组合 6"/>
          <p:cNvGrpSpPr>
            <a:grpSpLocks/>
          </p:cNvGrpSpPr>
          <p:nvPr/>
        </p:nvGrpSpPr>
        <p:grpSpPr bwMode="auto">
          <a:xfrm>
            <a:off x="-4763" y="0"/>
            <a:ext cx="9148763" cy="808038"/>
            <a:chOff x="-4539" y="0"/>
            <a:chExt cx="9148539" cy="808745"/>
          </a:xfrm>
        </p:grpSpPr>
        <p:pic>
          <p:nvPicPr>
            <p:cNvPr id="46086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539" y="0"/>
              <a:ext cx="9148539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55"/>
            <p:cNvSpPr txBox="1">
              <a:spLocks noChangeArrowheads="1"/>
            </p:cNvSpPr>
            <p:nvPr/>
          </p:nvSpPr>
          <p:spPr bwMode="auto">
            <a:xfrm>
              <a:off x="2643347" y="115989"/>
              <a:ext cx="3584487" cy="6927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ctr">
                <a:lnSpc>
                  <a:spcPts val="4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隶书" panose="02010509060101010101" charset="-122"/>
                </a:rPr>
                <a:t>动  脑  筋</a:t>
              </a:r>
              <a:r>
                <a:rPr lang="en-US" altLang="zh-CN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隶书" panose="02010509060101010101" charset="-122"/>
                </a:rPr>
                <a:t>: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33338" y="765175"/>
            <a:ext cx="3054350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问题思考：</a:t>
            </a:r>
            <a:endParaRPr lang="zh-CN" altLang="en-US" dirty="0">
              <a:solidFill>
                <a:srgbClr val="80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1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539750" y="1844675"/>
            <a:ext cx="7993063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5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48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二、秦始皇巩固统一的措施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304800" y="1458913"/>
            <a:ext cx="8443913" cy="831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 anchor="ctr" anchorCtr="1">
            <a:spAutoFit/>
          </a:bodyPr>
          <a:lstStyle/>
          <a:p>
            <a:pPr algn="ctr">
              <a:defRPr/>
            </a:pPr>
            <a:r>
              <a:rPr kumimoji="1" lang="zh-CN" altLang="en-US" sz="5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华文隶书" panose="02010800040101010101" pitchFamily="2" charset="-122"/>
              </a:rPr>
              <a:t>第</a:t>
            </a:r>
            <a:r>
              <a:rPr kumimoji="1" lang="en-US" altLang="zh-CN" sz="5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华文隶书" panose="02010800040101010101" pitchFamily="2" charset="-122"/>
              </a:rPr>
              <a:t>9</a:t>
            </a:r>
            <a:r>
              <a:rPr kumimoji="1" lang="zh-CN" altLang="en-US" sz="54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华文隶书" panose="02010800040101010101" pitchFamily="2" charset="-122"/>
              </a:rPr>
              <a:t>课  秦统一中国</a:t>
            </a:r>
          </a:p>
        </p:txBody>
      </p:sp>
      <p:sp>
        <p:nvSpPr>
          <p:cNvPr id="28675" name="WordArt 5"/>
          <p:cNvSpPr>
            <a:spLocks noChangeArrowheads="1" noChangeShapeType="1" noTextEdit="1"/>
          </p:cNvSpPr>
          <p:nvPr/>
        </p:nvSpPr>
        <p:spPr bwMode="auto">
          <a:xfrm>
            <a:off x="179388" y="187325"/>
            <a:ext cx="87852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6000" b="1" kern="1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/>
                <a:ea typeface="宋体"/>
              </a:rPr>
              <a:t>第三单元秦汉时期：统一多民族国家的建立和巩固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组合 17"/>
          <p:cNvGrpSpPr>
            <a:grpSpLocks/>
          </p:cNvGrpSpPr>
          <p:nvPr/>
        </p:nvGrpSpPr>
        <p:grpSpPr bwMode="auto">
          <a:xfrm>
            <a:off x="-4763" y="0"/>
            <a:ext cx="9148763" cy="815975"/>
            <a:chOff x="-4539" y="0"/>
            <a:chExt cx="9148539" cy="816630"/>
          </a:xfrm>
        </p:grpSpPr>
        <p:pic>
          <p:nvPicPr>
            <p:cNvPr id="4813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539" y="0"/>
              <a:ext cx="9148539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矩形 19"/>
            <p:cNvSpPr/>
            <p:nvPr/>
          </p:nvSpPr>
          <p:spPr>
            <a:xfrm>
              <a:off x="1017787" y="44486"/>
              <a:ext cx="7010228" cy="7721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lnSpc>
                  <a:spcPts val="52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第</a:t>
              </a:r>
              <a:r>
                <a:rPr kumimoji="1" lang="en-US" altLang="zh-CN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9</a:t>
              </a:r>
              <a:r>
                <a:rPr kumimoji="1"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课   秦统一中国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107950" y="1916113"/>
            <a:ext cx="4283075" cy="76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/>
                <a:ea typeface="隶书"/>
                <a:cs typeface="隶书"/>
              </a:rPr>
              <a:t> </a:t>
            </a:r>
            <a:r>
              <a:rPr lang="en-US" altLang="zh-CN"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/>
                <a:ea typeface="隶书"/>
                <a:cs typeface="隶书"/>
              </a:rPr>
              <a:t>A</a:t>
            </a:r>
            <a:r>
              <a:rPr lang="zh-CN" altLang="en-US" sz="4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/>
                <a:ea typeface="隶书"/>
                <a:cs typeface="隶书"/>
              </a:rPr>
              <a:t>、原因：</a:t>
            </a:r>
            <a:endParaRPr lang="zh-CN" altLang="en-US" sz="4000" b="1">
              <a:latin typeface="Calibri" pitchFamily="34" charset="0"/>
            </a:endParaRP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179388" y="2852738"/>
            <a:ext cx="89646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2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）原来各自为政的政治形态已不能适应新的社会发展</a:t>
            </a: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79388" y="4292600"/>
            <a:ext cx="5616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2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）为加强对全国的统治。</a:t>
            </a: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79388" y="981075"/>
            <a:ext cx="8208962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54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/>
                <a:ea typeface="隶书"/>
                <a:cs typeface="隶书"/>
              </a:rPr>
              <a:t>  </a:t>
            </a:r>
            <a:r>
              <a:rPr lang="en-US" altLang="zh-CN" sz="4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cs typeface="隶书"/>
              </a:rPr>
              <a:t>1.</a:t>
            </a:r>
            <a:r>
              <a:rPr lang="zh-CN" altLang="en-US" sz="40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cs typeface="隶书"/>
              </a:rPr>
              <a:t>政治上：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cs typeface="隶书"/>
              </a:rPr>
              <a:t>确立中央集权制度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2713" grpId="0"/>
      <p:bldP spid="2" grpId="0"/>
      <p:bldP spid="901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9388" y="1700213"/>
            <a:ext cx="5472112" cy="1008062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solidFill>
              <a:srgbClr val="FF0000">
                <a:alpha val="0"/>
              </a:srgbClr>
            </a:solidFill>
            <a:miter lim="800000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zh-CN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⑴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最高统治者称皇帝，总揽全国的</a:t>
            </a:r>
          </a:p>
          <a:p>
            <a:pPr>
              <a:defRPr/>
            </a:pP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一切军政大权</a:t>
            </a:r>
            <a:endParaRPr lang="zh-CN" alt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1925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825" y="3213100"/>
            <a:ext cx="3168650" cy="8636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zh-CN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⑵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设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中央政权</a:t>
            </a:r>
          </a:p>
          <a:p>
            <a:pPr>
              <a:defRPr/>
            </a:pP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机构：</a:t>
            </a:r>
          </a:p>
        </p:txBody>
      </p:sp>
      <p:sp>
        <p:nvSpPr>
          <p:cNvPr id="81926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07950" y="4797425"/>
            <a:ext cx="7993063" cy="503238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zh-CN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⑶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在</a:t>
            </a:r>
            <a:r>
              <a:rPr lang="zh-CN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地方，废除分封制，建立郡县制。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4140200" y="2492375"/>
            <a:ext cx="1295400" cy="8636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zh-CN" altLang="en-US" sz="4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丞相</a:t>
            </a:r>
            <a:endParaRPr lang="zh-CN" altLang="en-US" sz="44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4140200" y="3141663"/>
            <a:ext cx="1439863" cy="8636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zh-CN" altLang="en-US" sz="4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太尉</a:t>
            </a:r>
            <a:endParaRPr lang="zh-CN" altLang="en-US" sz="44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4140200" y="3933825"/>
            <a:ext cx="2519363" cy="865188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zh-CN" altLang="en-US" sz="4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御史大夫</a:t>
            </a:r>
            <a:endParaRPr lang="zh-CN" altLang="en-US" sz="44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81932" name="AutoShape 12"/>
          <p:cNvSpPr>
            <a:spLocks/>
          </p:cNvSpPr>
          <p:nvPr/>
        </p:nvSpPr>
        <p:spPr bwMode="auto">
          <a:xfrm>
            <a:off x="3419475" y="2924175"/>
            <a:ext cx="431800" cy="1441450"/>
          </a:xfrm>
          <a:prstGeom prst="leftBrace">
            <a:avLst>
              <a:gd name="adj1" fmla="val 0"/>
              <a:gd name="adj2" fmla="val 50000"/>
            </a:avLst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grpSp>
        <p:nvGrpSpPr>
          <p:cNvPr id="50184" name="组合 17"/>
          <p:cNvGrpSpPr>
            <a:grpSpLocks/>
          </p:cNvGrpSpPr>
          <p:nvPr/>
        </p:nvGrpSpPr>
        <p:grpSpPr bwMode="auto">
          <a:xfrm>
            <a:off x="-4763" y="0"/>
            <a:ext cx="9148763" cy="815975"/>
            <a:chOff x="-4539" y="0"/>
            <a:chExt cx="9148539" cy="816630"/>
          </a:xfrm>
        </p:grpSpPr>
        <p:pic>
          <p:nvPicPr>
            <p:cNvPr id="50191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539" y="0"/>
              <a:ext cx="9148539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矩形 19"/>
            <p:cNvSpPr/>
            <p:nvPr/>
          </p:nvSpPr>
          <p:spPr>
            <a:xfrm>
              <a:off x="1017787" y="44486"/>
              <a:ext cx="7010228" cy="7721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lnSpc>
                  <a:spcPts val="52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第</a:t>
              </a:r>
              <a:r>
                <a:rPr kumimoji="1" lang="en-US" altLang="zh-CN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9</a:t>
              </a:r>
              <a:r>
                <a:rPr kumimoji="1"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课   秦统一中国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0" y="908050"/>
            <a:ext cx="8929688" cy="762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/>
                <a:ea typeface="隶书"/>
                <a:cs typeface="隶书"/>
              </a:rPr>
              <a:t> </a:t>
            </a:r>
            <a:r>
              <a:rPr lang="en-US" altLang="zh-CN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/>
                <a:ea typeface="隶书"/>
                <a:cs typeface="隶书"/>
              </a:rPr>
              <a:t>B</a:t>
            </a:r>
            <a:r>
              <a:rPr lang="zh-CN" altLang="en-US" sz="4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/>
                <a:ea typeface="隶书"/>
                <a:cs typeface="隶书"/>
              </a:rPr>
              <a:t>、措施：</a:t>
            </a:r>
            <a:endParaRPr lang="zh-CN" altLang="en-US" sz="4400">
              <a:latin typeface="Calibri" pitchFamily="34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5580063" y="2420938"/>
            <a:ext cx="2376487" cy="8636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zh-CN" altLang="en-US" sz="4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（行政）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5724525" y="3141663"/>
            <a:ext cx="2376488" cy="8636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zh-CN" altLang="en-US" sz="4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（军事）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300788" y="3933825"/>
            <a:ext cx="1655762" cy="863600"/>
          </a:xfrm>
          <a:prstGeom prst="rect">
            <a:avLst/>
          </a:prstGeom>
          <a:solidFill>
            <a:srgbClr val="FF0000">
              <a:alpha val="0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zh-CN" altLang="en-US" sz="4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（监察）</a:t>
            </a:r>
          </a:p>
        </p:txBody>
      </p:sp>
      <p:sp>
        <p:nvSpPr>
          <p:cNvPr id="5" name="矩形 20"/>
          <p:cNvSpPr/>
          <p:nvPr/>
        </p:nvSpPr>
        <p:spPr>
          <a:xfrm>
            <a:off x="0" y="5805488"/>
            <a:ext cx="1331913" cy="5794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黑体" pitchFamily="49" charset="-122"/>
              </a:rPr>
              <a:t>意义：</a:t>
            </a:r>
            <a:endParaRPr lang="zh-CN" altLang="en-US" sz="3200" b="1">
              <a:latin typeface="Calibri" pitchFamily="34" charset="0"/>
              <a:ea typeface="黑体" pitchFamily="49" charset="-122"/>
            </a:endParaRPr>
          </a:p>
        </p:txBody>
      </p:sp>
      <p:sp>
        <p:nvSpPr>
          <p:cNvPr id="6" name="矩形 20"/>
          <p:cNvSpPr/>
          <p:nvPr/>
        </p:nvSpPr>
        <p:spPr>
          <a:xfrm>
            <a:off x="1187450" y="5589588"/>
            <a:ext cx="7416800" cy="1066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黑体" pitchFamily="49" charset="-122"/>
              </a:rPr>
              <a:t>郡县制的实行，开创了此后我国历代王朝地方行政的基本模式。</a:t>
            </a:r>
            <a:endParaRPr lang="zh-CN" altLang="en-US" sz="3200" b="1">
              <a:latin typeface="Calibri" pitchFamily="34" charset="0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  <p:bldP spid="81925" grpId="0" animBg="1"/>
      <p:bldP spid="81926" grpId="0" bldLvl="0" animBg="1"/>
      <p:bldP spid="81928" grpId="0" animBg="1"/>
      <p:bldP spid="81929" grpId="0" animBg="1"/>
      <p:bldP spid="81930" grpId="0" animBg="1"/>
      <p:bldP spid="81932" grpId="0" animBg="1"/>
      <p:bldP spid="2" grpId="0" animBg="1"/>
      <p:bldP spid="3" grpId="0" animBg="1"/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功高於三皇五帝"/>
          <p:cNvPicPr>
            <a:picLocks noChangeAspect="1" noChangeArrowheads="1"/>
          </p:cNvPicPr>
          <p:nvPr/>
        </p:nvPicPr>
        <p:blipFill>
          <a:blip r:embed="rId4"/>
          <a:srcRect b="14087"/>
          <a:stretch>
            <a:fillRect/>
          </a:stretch>
        </p:blipFill>
        <p:spPr bwMode="auto">
          <a:xfrm>
            <a:off x="304800" y="1936750"/>
            <a:ext cx="8610600" cy="4876800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10595" name="AutoShape 3"/>
          <p:cNvSpPr>
            <a:spLocks noChangeArrowheads="1"/>
          </p:cNvSpPr>
          <p:nvPr/>
        </p:nvSpPr>
        <p:spPr bwMode="auto">
          <a:xfrm>
            <a:off x="179388" y="912813"/>
            <a:ext cx="3173412" cy="2084387"/>
          </a:xfrm>
          <a:prstGeom prst="wedgeRoundRectCallout">
            <a:avLst>
              <a:gd name="adj1" fmla="val 69206"/>
              <a:gd name="adj2" fmla="val 21919"/>
              <a:gd name="adj3" fmla="val 16667"/>
            </a:avLst>
          </a:prstGeom>
          <a:solidFill>
            <a:srgbClr val="FFFF99"/>
          </a:solidFill>
          <a:ln w="38100">
            <a:solidFill>
              <a:srgbClr val="800000"/>
            </a:solidFill>
            <a:miter lim="800000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我统</a:t>
            </a:r>
            <a:r>
              <a:rPr lang="zh-TW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一天下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德</a:t>
            </a:r>
            <a:r>
              <a:rPr lang="zh-CN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盖</a:t>
            </a:r>
            <a:r>
              <a:rPr lang="zh-TW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三皇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功</a:t>
            </a:r>
            <a:r>
              <a:rPr lang="zh-CN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过</a:t>
            </a:r>
            <a:r>
              <a:rPr lang="zh-TW" altLang="en-US" sz="4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五帝</a:t>
            </a:r>
            <a:endParaRPr lang="zh-TW" altLang="en-US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0596" name="Oval 4"/>
          <p:cNvSpPr>
            <a:spLocks noChangeArrowheads="1"/>
          </p:cNvSpPr>
          <p:nvPr/>
        </p:nvSpPr>
        <p:spPr bwMode="auto">
          <a:xfrm>
            <a:off x="2339975" y="1743075"/>
            <a:ext cx="533400" cy="533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110597" name="Oval 5"/>
          <p:cNvSpPr>
            <a:spLocks noChangeArrowheads="1"/>
          </p:cNvSpPr>
          <p:nvPr/>
        </p:nvSpPr>
        <p:spPr bwMode="auto">
          <a:xfrm>
            <a:off x="2382838" y="2420938"/>
            <a:ext cx="533400" cy="5334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52229" name="Text Box 6"/>
          <p:cNvSpPr txBox="1">
            <a:spLocks noChangeArrowheads="1"/>
          </p:cNvSpPr>
          <p:nvPr/>
        </p:nvSpPr>
        <p:spPr bwMode="auto">
          <a:xfrm>
            <a:off x="381000" y="63119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/>
              <a:t>伏羲、神农、燧人</a:t>
            </a:r>
          </a:p>
        </p:txBody>
      </p:sp>
      <p:sp>
        <p:nvSpPr>
          <p:cNvPr id="52230" name="Text Box 7"/>
          <p:cNvSpPr txBox="1">
            <a:spLocks noChangeArrowheads="1"/>
          </p:cNvSpPr>
          <p:nvPr/>
        </p:nvSpPr>
        <p:spPr bwMode="auto">
          <a:xfrm>
            <a:off x="4114800" y="63627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/>
              <a:t>黄帝、颛顼、帝喾、唐尧、虞舜</a:t>
            </a:r>
          </a:p>
        </p:txBody>
      </p:sp>
      <p:pic>
        <p:nvPicPr>
          <p:cNvPr id="52231" name="Picture 8" descr="秦始皇之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9713" y="625475"/>
            <a:ext cx="3694112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61963" y="3933825"/>
            <a:ext cx="8270875" cy="1420813"/>
          </a:xfrm>
          <a:prstGeom prst="rect">
            <a:avLst/>
          </a:prstGeom>
          <a:solidFill>
            <a:srgbClr val="FFFF00"/>
          </a:solidFill>
          <a:ln w="9525">
            <a:solidFill>
              <a:schemeClr val="bg2"/>
            </a:solidFill>
            <a:miter lim="800000"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皇帝制度的基本特征是：</a:t>
            </a:r>
            <a:r>
              <a:rPr lang="zh-CN" altLang="en-US" sz="4800" b="1" dirty="0">
                <a:solidFill>
                  <a:srgbClr val="FE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皇位世袭、皇权独揽、皇帝独尊 </a:t>
            </a:r>
          </a:p>
        </p:txBody>
      </p:sp>
      <p:grpSp>
        <p:nvGrpSpPr>
          <p:cNvPr id="52233" name="组合 12"/>
          <p:cNvGrpSpPr>
            <a:grpSpLocks/>
          </p:cNvGrpSpPr>
          <p:nvPr/>
        </p:nvGrpSpPr>
        <p:grpSpPr bwMode="auto">
          <a:xfrm>
            <a:off x="-4763" y="0"/>
            <a:ext cx="9148763" cy="815975"/>
            <a:chOff x="-4539" y="0"/>
            <a:chExt cx="9148539" cy="816630"/>
          </a:xfrm>
        </p:grpSpPr>
        <p:pic>
          <p:nvPicPr>
            <p:cNvPr id="52234" name="Picture 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4539" y="0"/>
              <a:ext cx="9148539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矩形 14"/>
            <p:cNvSpPr/>
            <p:nvPr/>
          </p:nvSpPr>
          <p:spPr>
            <a:xfrm>
              <a:off x="1017787" y="44486"/>
              <a:ext cx="7010228" cy="7721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lnSpc>
                  <a:spcPts val="52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第</a:t>
              </a:r>
              <a:r>
                <a:rPr kumimoji="1" lang="en-US" altLang="zh-CN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9</a:t>
              </a:r>
              <a:r>
                <a:rPr kumimoji="1"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课   秦统一中国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nimBg="1" autoUpdateAnimBg="0"/>
      <p:bldP spid="110596" grpId="0" animBg="1"/>
      <p:bldP spid="110597" grpId="0" animBg="1"/>
      <p:bldP spid="12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1763713" y="1412875"/>
            <a:ext cx="2016125" cy="704850"/>
          </a:xfrm>
          <a:prstGeom prst="rect">
            <a:avLst/>
          </a:prstGeom>
          <a:solidFill>
            <a:srgbClr val="CCFFCC"/>
          </a:solidFill>
          <a:ln w="63500">
            <a:solidFill>
              <a:srgbClr val="CC00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660033"/>
                </a:solidFill>
                <a:ea typeface="隶书"/>
                <a:cs typeface="隶书"/>
              </a:rPr>
              <a:t>皇帝</a:t>
            </a:r>
          </a:p>
        </p:txBody>
      </p:sp>
      <p:sp>
        <p:nvSpPr>
          <p:cNvPr id="142339" name="Line 3"/>
          <p:cNvSpPr>
            <a:spLocks noChangeShapeType="1"/>
          </p:cNvSpPr>
          <p:nvPr/>
        </p:nvSpPr>
        <p:spPr bwMode="auto">
          <a:xfrm>
            <a:off x="673100" y="2476500"/>
            <a:ext cx="3886200" cy="0"/>
          </a:xfrm>
          <a:prstGeom prst="line">
            <a:avLst/>
          </a:prstGeom>
          <a:noFill/>
          <a:ln w="31750">
            <a:solidFill>
              <a:srgbClr val="0066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2340" name="Line 4"/>
          <p:cNvSpPr>
            <a:spLocks noChangeShapeType="1"/>
          </p:cNvSpPr>
          <p:nvPr/>
        </p:nvSpPr>
        <p:spPr bwMode="auto">
          <a:xfrm flipH="1">
            <a:off x="2700338" y="2205038"/>
            <a:ext cx="3175" cy="506412"/>
          </a:xfrm>
          <a:prstGeom prst="line">
            <a:avLst/>
          </a:prstGeom>
          <a:noFill/>
          <a:ln w="31750">
            <a:solidFill>
              <a:srgbClr val="0066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2341" name="Line 5"/>
          <p:cNvSpPr>
            <a:spLocks noChangeShapeType="1"/>
          </p:cNvSpPr>
          <p:nvPr/>
        </p:nvSpPr>
        <p:spPr bwMode="auto">
          <a:xfrm>
            <a:off x="665163" y="2457450"/>
            <a:ext cx="0" cy="365125"/>
          </a:xfrm>
          <a:prstGeom prst="line">
            <a:avLst/>
          </a:prstGeom>
          <a:noFill/>
          <a:ln w="31750">
            <a:solidFill>
              <a:srgbClr val="0066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179388" y="2781300"/>
            <a:ext cx="1584325" cy="1820863"/>
          </a:xfrm>
          <a:prstGeom prst="rect">
            <a:avLst/>
          </a:prstGeom>
          <a:solidFill>
            <a:srgbClr val="CCFFCC"/>
          </a:solidFill>
          <a:ln w="6350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endParaRPr lang="zh-CN" altLang="en-US" sz="2800" b="1">
              <a:solidFill>
                <a:srgbClr val="660033"/>
              </a:solidFill>
              <a:ea typeface="隶书"/>
              <a:cs typeface="隶书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660033"/>
                </a:solidFill>
                <a:ea typeface="隶书"/>
                <a:cs typeface="隶书"/>
              </a:rPr>
              <a:t>太尉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CC0099"/>
                </a:solidFill>
                <a:ea typeface="华文新魏"/>
                <a:cs typeface="华文新魏"/>
              </a:rPr>
              <a:t>  军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CC0099"/>
                </a:solidFill>
                <a:ea typeface="华文新魏"/>
                <a:cs typeface="华文新魏"/>
              </a:rPr>
              <a:t>  事</a:t>
            </a:r>
            <a:endParaRPr lang="zh-CN" altLang="en-US" sz="2800" b="1">
              <a:solidFill>
                <a:srgbClr val="CC0099"/>
              </a:solidFill>
              <a:ea typeface="隶书"/>
              <a:cs typeface="隶书"/>
            </a:endParaRP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2232025" y="2867025"/>
            <a:ext cx="1116013" cy="1820863"/>
          </a:xfrm>
          <a:prstGeom prst="rect">
            <a:avLst/>
          </a:prstGeom>
          <a:solidFill>
            <a:srgbClr val="CCFFCC"/>
          </a:solidFill>
          <a:ln w="6350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endParaRPr lang="zh-CN" altLang="en-US" sz="2800" b="1">
              <a:solidFill>
                <a:srgbClr val="660033"/>
              </a:solidFill>
              <a:ea typeface="隶书"/>
              <a:cs typeface="隶书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660033"/>
                </a:solidFill>
                <a:ea typeface="隶书"/>
                <a:cs typeface="隶书"/>
              </a:rPr>
              <a:t>丞相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CC0099"/>
                </a:solidFill>
                <a:ea typeface="隶书"/>
                <a:cs typeface="隶书"/>
              </a:rPr>
              <a:t>  行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CC0099"/>
                </a:solidFill>
                <a:ea typeface="隶书"/>
                <a:cs typeface="隶书"/>
              </a:rPr>
              <a:t>  政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3708400" y="2708275"/>
            <a:ext cx="1727200" cy="1949450"/>
          </a:xfrm>
          <a:prstGeom prst="rect">
            <a:avLst/>
          </a:prstGeom>
          <a:solidFill>
            <a:srgbClr val="CCFFCC"/>
          </a:solidFill>
          <a:ln w="63500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endParaRPr lang="zh-CN" altLang="en-US" sz="2400" b="1">
              <a:solidFill>
                <a:srgbClr val="660033"/>
              </a:solidFill>
              <a:ea typeface="隶书"/>
              <a:cs typeface="隶书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660033"/>
                </a:solidFill>
                <a:ea typeface="隶书"/>
                <a:cs typeface="隶书"/>
              </a:rPr>
              <a:t>御史大夫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CC0099"/>
                </a:solidFill>
                <a:ea typeface="华文新魏"/>
                <a:cs typeface="华文新魏"/>
              </a:rPr>
              <a:t>    监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CC0099"/>
                </a:solidFill>
                <a:ea typeface="华文新魏"/>
                <a:cs typeface="华文新魏"/>
              </a:rPr>
              <a:t>    察</a:t>
            </a:r>
            <a:endParaRPr lang="zh-CN" altLang="en-US" sz="2800" b="1">
              <a:solidFill>
                <a:srgbClr val="CC0099"/>
              </a:solidFill>
              <a:ea typeface="隶书"/>
              <a:cs typeface="隶书"/>
            </a:endParaRP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2051050" y="5149850"/>
            <a:ext cx="1295400" cy="520700"/>
          </a:xfrm>
          <a:prstGeom prst="rect">
            <a:avLst/>
          </a:prstGeom>
          <a:solidFill>
            <a:srgbClr val="00FFFF"/>
          </a:solidFill>
          <a:ln w="635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660033"/>
                </a:solidFill>
                <a:ea typeface="隶书"/>
                <a:cs typeface="隶书"/>
              </a:rPr>
              <a:t>郡（守）</a:t>
            </a:r>
          </a:p>
        </p:txBody>
      </p:sp>
      <p:sp>
        <p:nvSpPr>
          <p:cNvPr id="142346" name="Line 10"/>
          <p:cNvSpPr>
            <a:spLocks noChangeShapeType="1"/>
          </p:cNvSpPr>
          <p:nvPr/>
        </p:nvSpPr>
        <p:spPr bwMode="auto">
          <a:xfrm>
            <a:off x="4565650" y="2470150"/>
            <a:ext cx="1588" cy="327025"/>
          </a:xfrm>
          <a:prstGeom prst="line">
            <a:avLst/>
          </a:prstGeom>
          <a:noFill/>
          <a:ln w="31750">
            <a:solidFill>
              <a:srgbClr val="0066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2347" name="Line 11"/>
          <p:cNvSpPr>
            <a:spLocks noChangeShapeType="1"/>
          </p:cNvSpPr>
          <p:nvPr/>
        </p:nvSpPr>
        <p:spPr bwMode="auto">
          <a:xfrm>
            <a:off x="2732088" y="5772150"/>
            <a:ext cx="0" cy="457200"/>
          </a:xfrm>
          <a:prstGeom prst="line">
            <a:avLst/>
          </a:prstGeom>
          <a:noFill/>
          <a:ln w="31750">
            <a:solidFill>
              <a:srgbClr val="0066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1547813" y="6121400"/>
            <a:ext cx="2016125" cy="520700"/>
          </a:xfrm>
          <a:prstGeom prst="rect">
            <a:avLst/>
          </a:prstGeom>
          <a:solidFill>
            <a:srgbClr val="00FFFF"/>
          </a:solidFill>
          <a:ln w="635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bg1"/>
                </a:solidFill>
                <a:ea typeface="隶书"/>
                <a:cs typeface="隶书"/>
              </a:rPr>
              <a:t> </a:t>
            </a:r>
            <a:r>
              <a:rPr lang="zh-CN" altLang="en-US" sz="2400" b="1">
                <a:solidFill>
                  <a:srgbClr val="660033"/>
                </a:solidFill>
                <a:ea typeface="隶书"/>
                <a:cs typeface="隶书"/>
              </a:rPr>
              <a:t>县（令或长）</a:t>
            </a:r>
          </a:p>
        </p:txBody>
      </p:sp>
      <p:sp>
        <p:nvSpPr>
          <p:cNvPr id="142349" name="AutoShape 13"/>
          <p:cNvSpPr>
            <a:spLocks noChangeArrowheads="1"/>
          </p:cNvSpPr>
          <p:nvPr/>
        </p:nvSpPr>
        <p:spPr bwMode="auto">
          <a:xfrm>
            <a:off x="4546600" y="1692275"/>
            <a:ext cx="1657350" cy="346075"/>
          </a:xfrm>
          <a:prstGeom prst="rightArrow">
            <a:avLst>
              <a:gd name="adj1" fmla="val 50000"/>
              <a:gd name="adj2" fmla="val 119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6877050" y="1573213"/>
            <a:ext cx="2087563" cy="5286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仿宋_GB2312" pitchFamily="49" charset="-122"/>
              </a:rPr>
              <a:t>最高统治者</a:t>
            </a:r>
          </a:p>
        </p:txBody>
      </p:sp>
      <p:sp>
        <p:nvSpPr>
          <p:cNvPr id="142351" name="AutoShape 15"/>
          <p:cNvSpPr>
            <a:spLocks noChangeArrowheads="1"/>
          </p:cNvSpPr>
          <p:nvPr/>
        </p:nvSpPr>
        <p:spPr bwMode="auto">
          <a:xfrm>
            <a:off x="5153025" y="3554413"/>
            <a:ext cx="1584325" cy="344487"/>
          </a:xfrm>
          <a:prstGeom prst="rightArrow">
            <a:avLst>
              <a:gd name="adj1" fmla="val 50000"/>
              <a:gd name="adj2" fmla="val 1149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142352" name="Rectangle 16"/>
          <p:cNvSpPr>
            <a:spLocks noChangeArrowheads="1"/>
          </p:cNvSpPr>
          <p:nvPr/>
        </p:nvSpPr>
        <p:spPr bwMode="auto">
          <a:xfrm>
            <a:off x="6865938" y="3406775"/>
            <a:ext cx="1800225" cy="6048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sz="2800" b="1">
                <a:ea typeface="仿宋_GB2312" pitchFamily="49" charset="-122"/>
              </a:rPr>
              <a:t>中央政府</a:t>
            </a:r>
          </a:p>
        </p:txBody>
      </p:sp>
      <p:sp>
        <p:nvSpPr>
          <p:cNvPr id="142353" name="AutoShape 17"/>
          <p:cNvSpPr>
            <a:spLocks noChangeArrowheads="1"/>
          </p:cNvSpPr>
          <p:nvPr/>
        </p:nvSpPr>
        <p:spPr bwMode="auto">
          <a:xfrm>
            <a:off x="3887788" y="5978525"/>
            <a:ext cx="1655762" cy="344488"/>
          </a:xfrm>
          <a:prstGeom prst="rightArrow">
            <a:avLst>
              <a:gd name="adj1" fmla="val 50000"/>
              <a:gd name="adj2" fmla="val 1201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6921500" y="5753100"/>
            <a:ext cx="1798638" cy="6064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sz="2800" b="1">
                <a:ea typeface="仿宋_GB2312" pitchFamily="49" charset="-122"/>
              </a:rPr>
              <a:t>地方政府</a:t>
            </a:r>
          </a:p>
        </p:txBody>
      </p:sp>
      <p:sp>
        <p:nvSpPr>
          <p:cNvPr id="28691" name="AutoShape 19"/>
          <p:cNvSpPr>
            <a:spLocks noChangeArrowheads="1"/>
          </p:cNvSpPr>
          <p:nvPr/>
        </p:nvSpPr>
        <p:spPr bwMode="auto">
          <a:xfrm>
            <a:off x="7588250" y="4378325"/>
            <a:ext cx="358775" cy="1195388"/>
          </a:xfrm>
          <a:prstGeom prst="upArrow">
            <a:avLst>
              <a:gd name="adj1" fmla="val 50000"/>
              <a:gd name="adj2" fmla="val 83296"/>
            </a:avLst>
          </a:prstGeom>
          <a:solidFill>
            <a:schemeClr val="accent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2000"/>
          </a:p>
        </p:txBody>
      </p:sp>
      <p:sp>
        <p:nvSpPr>
          <p:cNvPr id="28692" name="AutoShape 20"/>
          <p:cNvSpPr>
            <a:spLocks noChangeArrowheads="1"/>
          </p:cNvSpPr>
          <p:nvPr/>
        </p:nvSpPr>
        <p:spPr bwMode="auto">
          <a:xfrm>
            <a:off x="7620000" y="2209800"/>
            <a:ext cx="360363" cy="1036638"/>
          </a:xfrm>
          <a:prstGeom prst="upArrow">
            <a:avLst>
              <a:gd name="adj1" fmla="val 50000"/>
              <a:gd name="adj2" fmla="val 71916"/>
            </a:avLst>
          </a:prstGeom>
          <a:solidFill>
            <a:schemeClr val="accent1"/>
          </a:solidFill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2000">
              <a:solidFill>
                <a:srgbClr val="FF3300"/>
              </a:solidFill>
            </a:endParaRPr>
          </a:p>
        </p:txBody>
      </p:sp>
      <p:sp>
        <p:nvSpPr>
          <p:cNvPr id="142357" name="Line 21"/>
          <p:cNvSpPr>
            <a:spLocks noChangeShapeType="1"/>
          </p:cNvSpPr>
          <p:nvPr/>
        </p:nvSpPr>
        <p:spPr bwMode="auto">
          <a:xfrm flipH="1">
            <a:off x="606425" y="4787900"/>
            <a:ext cx="9525" cy="195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2358" name="Line 22"/>
          <p:cNvSpPr>
            <a:spLocks noChangeShapeType="1"/>
          </p:cNvSpPr>
          <p:nvPr/>
        </p:nvSpPr>
        <p:spPr bwMode="auto">
          <a:xfrm>
            <a:off x="4708525" y="4668838"/>
            <a:ext cx="0" cy="320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2359" name="Line 23"/>
          <p:cNvSpPr>
            <a:spLocks noChangeShapeType="1"/>
          </p:cNvSpPr>
          <p:nvPr/>
        </p:nvSpPr>
        <p:spPr bwMode="auto">
          <a:xfrm>
            <a:off x="2755900" y="4732338"/>
            <a:ext cx="7938" cy="515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2360" name="Line 24"/>
          <p:cNvSpPr>
            <a:spLocks noChangeShapeType="1"/>
          </p:cNvSpPr>
          <p:nvPr/>
        </p:nvSpPr>
        <p:spPr bwMode="auto">
          <a:xfrm>
            <a:off x="603250" y="4989513"/>
            <a:ext cx="41036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2361" name="WordArt 25"/>
          <p:cNvSpPr>
            <a:spLocks noChangeArrowheads="1" noChangeShapeType="1"/>
          </p:cNvSpPr>
          <p:nvPr/>
        </p:nvSpPr>
        <p:spPr bwMode="auto">
          <a:xfrm>
            <a:off x="539750" y="404813"/>
            <a:ext cx="8001000" cy="81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/>
                <a:ea typeface="宋体"/>
              </a:rPr>
              <a:t>君主专制  中央集权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4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4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4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14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4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5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4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 bldLvl="0" animBg="1" autoUpdateAnimBg="0"/>
      <p:bldP spid="142339" grpId="0" animBg="1"/>
      <p:bldP spid="142340" grpId="0" animBg="1"/>
      <p:bldP spid="142341" grpId="0" animBg="1"/>
      <p:bldP spid="142342" grpId="0" bldLvl="0" animBg="1" autoUpdateAnimBg="0"/>
      <p:bldP spid="142343" grpId="0" bldLvl="0" animBg="1" autoUpdateAnimBg="0"/>
      <p:bldP spid="142344" grpId="0" bldLvl="0" animBg="1" autoUpdateAnimBg="0"/>
      <p:bldP spid="142345" grpId="0" bldLvl="0" animBg="1" autoUpdateAnimBg="0"/>
      <p:bldP spid="142346" grpId="0" animBg="1"/>
      <p:bldP spid="142347" grpId="0" animBg="1"/>
      <p:bldP spid="142348" grpId="0" bldLvl="0" animBg="1" autoUpdateAnimBg="0"/>
      <p:bldP spid="142349" grpId="0" animBg="1"/>
      <p:bldP spid="142350" grpId="0" bldLvl="0" animBg="1" autoUpdateAnimBg="0"/>
      <p:bldP spid="142351" grpId="0" animBg="1"/>
      <p:bldP spid="142352" grpId="0" bldLvl="0" animBg="1" autoUpdateAnimBg="0"/>
      <p:bldP spid="142353" grpId="0" animBg="1"/>
      <p:bldP spid="142354" grpId="0" bldLvl="0" animBg="1" autoUpdateAnimBg="0"/>
      <p:bldP spid="28691" grpId="0" animBg="1"/>
      <p:bldP spid="28692" grpId="0" animBg="1"/>
      <p:bldP spid="142357" grpId="0" animBg="1"/>
      <p:bldP spid="142358" grpId="0" animBg="1"/>
      <p:bldP spid="142359" grpId="0" animBg="1"/>
      <p:bldP spid="142360" grpId="0" animBg="1"/>
      <p:bldP spid="1423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AutoShape 2"/>
          <p:cNvSpPr>
            <a:spLocks noChangeArrowheads="1"/>
          </p:cNvSpPr>
          <p:nvPr/>
        </p:nvSpPr>
        <p:spPr bwMode="auto">
          <a:xfrm>
            <a:off x="468313" y="1125538"/>
            <a:ext cx="3671887" cy="2133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 sz="4000"/>
          </a:p>
        </p:txBody>
      </p:sp>
      <p:sp>
        <p:nvSpPr>
          <p:cNvPr id="303107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-828675" y="1557338"/>
            <a:ext cx="5976938" cy="12954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3366FF"/>
                </a:solidFill>
                <a:ea typeface="黑体" pitchFamily="49" charset="-122"/>
              </a:rPr>
              <a:t>看图讨论</a:t>
            </a:r>
          </a:p>
        </p:txBody>
      </p:sp>
      <p:sp>
        <p:nvSpPr>
          <p:cNvPr id="303108" name="Rectangle 4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84213" y="3716338"/>
            <a:ext cx="8229600" cy="4525962"/>
          </a:xfrm>
        </p:spPr>
        <p:txBody>
          <a:bodyPr/>
          <a:lstStyle/>
          <a:p>
            <a:pPr eaLnBrk="1" hangingPunct="1"/>
            <a:r>
              <a:rPr lang="zh-CN" altLang="en-US" sz="4400" b="1" smtClean="0">
                <a:solidFill>
                  <a:srgbClr val="33CC33"/>
                </a:solidFill>
                <a:ea typeface="华文中宋"/>
                <a:cs typeface="华文中宋"/>
              </a:rPr>
              <a:t>请看漫画，思考这组漫画反映了当时什么社会问题？</a:t>
            </a:r>
          </a:p>
        </p:txBody>
      </p:sp>
      <p:pic>
        <p:nvPicPr>
          <p:cNvPr id="303109" name="Picture 5" descr="FISH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1557338"/>
            <a:ext cx="198120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3110" name="Rectangle 6"/>
          <p:cNvSpPr>
            <a:spLocks noRot="1" noChangeArrowheads="1"/>
          </p:cNvSpPr>
          <p:nvPr/>
        </p:nvSpPr>
        <p:spPr bwMode="auto">
          <a:xfrm>
            <a:off x="179388" y="404813"/>
            <a:ext cx="96488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zh-CN" altLang="en-US" sz="4400">
                <a:ea typeface="黑体" pitchFamily="49" charset="-122"/>
              </a:rPr>
              <a:t>巩固统一的措施（经济、文化）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3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0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0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0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6" grpId="0" animBg="1"/>
      <p:bldP spid="303107" grpId="0"/>
      <p:bldP spid="303108" grpId="0" build="p"/>
      <p:bldP spid="303110" grpId="0"/>
      <p:bldP spid="3031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漫画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000">
    <p:sndAc>
      <p:stSnd>
        <p:snd r:embed="rId2" name="已录下的声音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漫画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sndAc>
      <p:stSnd>
        <p:snd r:embed="rId2" name="已录下的声音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漫画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1000">
    <p:sndAc>
      <p:stSnd>
        <p:snd r:embed="rId2" name="已录下的声音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漫画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sndAc>
      <p:stSnd>
        <p:snd r:embed="rId2" name="已录下的声音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漫画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>
    <p:sndAc>
      <p:stSnd>
        <p:snd r:embed="rId2" name="已录下的声音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250825" y="908050"/>
            <a:ext cx="3387725" cy="711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1pPr>
            <a:lvl2pPr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2pPr>
            <a:lvl3pPr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3pPr>
            <a:lvl4pPr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4pPr>
            <a:lvl5pPr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noProof="1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一 秦灭六国</a:t>
            </a:r>
          </a:p>
        </p:txBody>
      </p:sp>
      <p:sp>
        <p:nvSpPr>
          <p:cNvPr id="29698" name="矩形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58875" y="1763713"/>
            <a:ext cx="2019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itchFamily="18" charset="0"/>
              </a:rPr>
              <a:t>1</a:t>
            </a:r>
            <a:r>
              <a:rPr lang="zh-CN" altLang="en-US" sz="3200" b="1">
                <a:latin typeface="Times New Roman" pitchFamily="18" charset="0"/>
              </a:rPr>
              <a:t>、原因：</a:t>
            </a:r>
          </a:p>
        </p:txBody>
      </p:sp>
      <p:sp>
        <p:nvSpPr>
          <p:cNvPr id="29699" name="矩形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42988" y="2565400"/>
            <a:ext cx="2019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itchFamily="18" charset="0"/>
              </a:rPr>
              <a:t>2</a:t>
            </a:r>
            <a:r>
              <a:rPr lang="zh-CN" altLang="en-US" sz="3200" b="1">
                <a:latin typeface="Times New Roman" pitchFamily="18" charset="0"/>
              </a:rPr>
              <a:t>、过程：</a:t>
            </a:r>
          </a:p>
        </p:txBody>
      </p:sp>
      <p:sp>
        <p:nvSpPr>
          <p:cNvPr id="29700" name="矩形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6013" y="3357563"/>
            <a:ext cx="3243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itchFamily="18" charset="0"/>
              </a:rPr>
              <a:t>3</a:t>
            </a:r>
            <a:r>
              <a:rPr lang="zh-CN" altLang="en-US" sz="3200" b="1">
                <a:latin typeface="Times New Roman" pitchFamily="18" charset="0"/>
              </a:rPr>
              <a:t>、秦朝的建立：</a:t>
            </a:r>
          </a:p>
        </p:txBody>
      </p:sp>
      <p:sp>
        <p:nvSpPr>
          <p:cNvPr id="29701" name="矩形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116013" y="4221163"/>
            <a:ext cx="36512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Times New Roman" pitchFamily="18" charset="0"/>
              </a:rPr>
              <a:t>4</a:t>
            </a:r>
            <a:r>
              <a:rPr lang="zh-CN" altLang="en-US" sz="3200" b="1">
                <a:latin typeface="Times New Roman" pitchFamily="18" charset="0"/>
              </a:rPr>
              <a:t>、秦统一的意义：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漫画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sndAc>
      <p:stSnd>
        <p:snd r:embed="rId2" name="已录下的声音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漫画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>
    <p:sndAc>
      <p:stSnd>
        <p:snd r:embed="rId2" name="已录下的声音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漫画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sndAc>
      <p:stSnd>
        <p:snd r:embed="rId2" name="已录下的声音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漫画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sndAc>
      <p:stSnd>
        <p:snd r:embed="rId2" name="已录下的声音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漫画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2000">
    <p:sndAc>
      <p:stSnd>
        <p:snd r:embed="rId2" name="已录下的声音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漫画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1000">
    <p:sndAc>
      <p:stSnd>
        <p:snd r:embed="rId2" name="已录下的声音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漫画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>
    <p:sndAc>
      <p:stSnd>
        <p:snd r:embed="rId2" name="已录下的声音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2"/>
          <p:cNvSpPr txBox="1">
            <a:spLocks noChangeArrowheads="1"/>
          </p:cNvSpPr>
          <p:nvPr/>
        </p:nvSpPr>
        <p:spPr bwMode="auto">
          <a:xfrm>
            <a:off x="539750" y="692150"/>
            <a:ext cx="8142288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zh-CN" sz="6000" b="1">
                <a:solidFill>
                  <a:srgbClr val="EF895B"/>
                </a:solidFill>
                <a:ea typeface="华文行楷"/>
                <a:cs typeface="华文行楷"/>
              </a:rPr>
              <a:t>   </a:t>
            </a:r>
            <a:r>
              <a:rPr lang="zh-CN" altLang="en-US" sz="4800" b="1">
                <a:solidFill>
                  <a:srgbClr val="EF895B"/>
                </a:solidFill>
                <a:ea typeface="华文行楷"/>
                <a:cs typeface="华文行楷"/>
              </a:rPr>
              <a:t>漫画反映了什么时代怎样的社会现象？</a:t>
            </a:r>
          </a:p>
        </p:txBody>
      </p:sp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323850" y="2922588"/>
            <a:ext cx="88487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zh-CN" sz="4000" b="1">
                <a:solidFill>
                  <a:srgbClr val="009900"/>
                </a:solidFill>
                <a:latin typeface="隶书"/>
                <a:ea typeface="隶书"/>
                <a:cs typeface="隶书"/>
              </a:rPr>
              <a:t>  </a:t>
            </a:r>
            <a:r>
              <a:rPr kumimoji="1" lang="zh-CN" altLang="en-US" sz="4000" b="1">
                <a:solidFill>
                  <a:srgbClr val="009900"/>
                </a:solidFill>
                <a:latin typeface="隶书"/>
                <a:ea typeface="隶书"/>
                <a:cs typeface="隶书"/>
              </a:rPr>
              <a:t>秦未统一前，七国的货币和度量衡，</a:t>
            </a:r>
          </a:p>
          <a:p>
            <a:pPr>
              <a:lnSpc>
                <a:spcPct val="125000"/>
              </a:lnSpc>
            </a:pPr>
            <a:r>
              <a:rPr kumimoji="1" lang="zh-CN" altLang="en-US" sz="4000" b="1">
                <a:solidFill>
                  <a:srgbClr val="009900"/>
                </a:solidFill>
                <a:latin typeface="隶书"/>
                <a:ea typeface="隶书"/>
                <a:cs typeface="隶书"/>
              </a:rPr>
              <a:t>还有文字都不统一。</a:t>
            </a:r>
          </a:p>
        </p:txBody>
      </p:sp>
      <p:pic>
        <p:nvPicPr>
          <p:cNvPr id="316421" name="Picture 5" descr="动脑筋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4508500"/>
            <a:ext cx="19288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6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heh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78088"/>
            <a:ext cx="860425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684213" y="620713"/>
            <a:ext cx="8280400" cy="1463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54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/>
                <a:ea typeface="隶书"/>
                <a:cs typeface="隶书"/>
              </a:rPr>
              <a:t>  </a:t>
            </a:r>
            <a:r>
              <a:rPr lang="en-US" altLang="zh-CN" sz="3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cs typeface="隶书"/>
              </a:rPr>
              <a:t>2.</a:t>
            </a:r>
            <a:r>
              <a:rPr lang="zh-CN" altLang="en-US" sz="3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cs typeface="隶书"/>
              </a:rPr>
              <a:t>文化上：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cs typeface="隶书"/>
              </a:rPr>
              <a:t>统一文字</a:t>
            </a:r>
          </a:p>
          <a:p>
            <a:pPr>
              <a:defRPr/>
            </a:pPr>
            <a:r>
              <a:rPr lang="zh-CN" altLang="en-U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/>
                <a:ea typeface="黑体" pitchFamily="49" charset="-122"/>
                <a:cs typeface="隶书"/>
              </a:rPr>
              <a:t>（</a:t>
            </a:r>
            <a:r>
              <a:rPr lang="zh-CN" altLang="en-US" sz="3600" b="1">
                <a:solidFill>
                  <a:schemeClr val="folHlink"/>
                </a:solidFill>
                <a:ea typeface="黑体" pitchFamily="49" charset="-122"/>
              </a:rPr>
              <a:t>将小篆作为通用文字颁行全国）</a:t>
            </a:r>
          </a:p>
        </p:txBody>
      </p:sp>
      <p:grpSp>
        <p:nvGrpSpPr>
          <p:cNvPr id="68611" name="组合 7"/>
          <p:cNvGrpSpPr>
            <a:grpSpLocks/>
          </p:cNvGrpSpPr>
          <p:nvPr/>
        </p:nvGrpSpPr>
        <p:grpSpPr bwMode="auto">
          <a:xfrm>
            <a:off x="-4763" y="0"/>
            <a:ext cx="9148763" cy="815975"/>
            <a:chOff x="-4539" y="0"/>
            <a:chExt cx="9148539" cy="816630"/>
          </a:xfrm>
        </p:grpSpPr>
        <p:pic>
          <p:nvPicPr>
            <p:cNvPr id="68615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539" y="0"/>
              <a:ext cx="9148539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9"/>
            <p:cNvSpPr/>
            <p:nvPr/>
          </p:nvSpPr>
          <p:spPr>
            <a:xfrm>
              <a:off x="1017787" y="44486"/>
              <a:ext cx="7010228" cy="7721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lnSpc>
                  <a:spcPts val="52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第</a:t>
              </a:r>
              <a:r>
                <a:rPr kumimoji="1" lang="en-US" altLang="zh-CN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9</a:t>
              </a:r>
              <a:r>
                <a:rPr kumimoji="1"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课   秦统一中国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28838" y="6127750"/>
            <a:ext cx="2057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隶书</a:t>
            </a:r>
            <a:endParaRPr lang="zh-CN" altLang="en-US" sz="4000">
              <a:latin typeface="+mn-lt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28838" y="5006975"/>
            <a:ext cx="1862137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小篆、</a:t>
            </a:r>
            <a:endParaRPr lang="zh-CN" altLang="en-US" sz="4000">
              <a:latin typeface="+mn-lt"/>
              <a:ea typeface="+mn-ea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250825" y="4652963"/>
            <a:ext cx="87566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ea typeface="黑体" pitchFamily="49" charset="-122"/>
              </a:rPr>
              <a:t>作用：使政令能够顺利推行，有利于文化的交流与发展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71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3" descr="tongyihuobi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429000"/>
            <a:ext cx="3249612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 descr="tongyihuobi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3284538"/>
            <a:ext cx="21605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3" name="Rectangle 9"/>
          <p:cNvSpPr>
            <a:spLocks noChangeArrowheads="1"/>
          </p:cNvSpPr>
          <p:nvPr/>
        </p:nvSpPr>
        <p:spPr bwMode="auto">
          <a:xfrm>
            <a:off x="4716463" y="4868863"/>
            <a:ext cx="3816350" cy="720725"/>
          </a:xfrm>
          <a:prstGeom prst="rect">
            <a:avLst/>
          </a:prstGeom>
          <a:solidFill>
            <a:srgbClr val="800080">
              <a:alpha val="59999"/>
            </a:srgbClr>
          </a:solidFill>
          <a:ln w="38100" algn="ctr">
            <a:solidFill>
              <a:srgbClr val="FFFF00"/>
            </a:solidFill>
            <a:miter lim="800000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zh-CN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itchFamily="49" charset="-122"/>
              </a:rPr>
              <a:t>圆形方孔</a:t>
            </a:r>
            <a:r>
              <a:rPr lang="zh-CN" altLang="en-US" sz="3600" b="1">
                <a:effectLst>
                  <a:outerShdw blurRad="38100" dist="38100" dir="2700000" algn="tl">
                    <a:srgbClr val="FFFFFF"/>
                  </a:outerShdw>
                </a:effectLst>
                <a:ea typeface="隶书" pitchFamily="49" charset="-122"/>
              </a:rPr>
              <a:t>半两钱</a:t>
            </a: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107950" y="836613"/>
            <a:ext cx="8713788" cy="22891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3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、经济上：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）统一货币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（以秦国的</a:t>
            </a:r>
            <a:r>
              <a:rPr lang="zh-CN" alt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圆形方孔半两钱</a:t>
            </a:r>
            <a:r>
              <a:rPr lang="zh-CN" altLang="en-U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作为标准货币）</a:t>
            </a:r>
          </a:p>
        </p:txBody>
      </p:sp>
      <p:grpSp>
        <p:nvGrpSpPr>
          <p:cNvPr id="69637" name="组合 15"/>
          <p:cNvGrpSpPr>
            <a:grpSpLocks/>
          </p:cNvGrpSpPr>
          <p:nvPr/>
        </p:nvGrpSpPr>
        <p:grpSpPr bwMode="auto">
          <a:xfrm>
            <a:off x="-4763" y="0"/>
            <a:ext cx="9148763" cy="815975"/>
            <a:chOff x="-4539" y="0"/>
            <a:chExt cx="9148539" cy="816630"/>
          </a:xfrm>
        </p:grpSpPr>
        <p:pic>
          <p:nvPicPr>
            <p:cNvPr id="69640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539" y="0"/>
              <a:ext cx="9148539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矩形 17"/>
            <p:cNvSpPr/>
            <p:nvPr/>
          </p:nvSpPr>
          <p:spPr>
            <a:xfrm>
              <a:off x="1017787" y="44486"/>
              <a:ext cx="7010228" cy="7721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lnSpc>
                  <a:spcPts val="52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第</a:t>
              </a:r>
              <a:r>
                <a:rPr kumimoji="1" lang="en-US" altLang="zh-CN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9</a:t>
              </a:r>
              <a:r>
                <a:rPr kumimoji="1"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课   秦统一中国</a:t>
              </a:r>
            </a:p>
          </p:txBody>
        </p:sp>
      </p:grpSp>
      <p:sp>
        <p:nvSpPr>
          <p:cNvPr id="2" name="右箭头 1"/>
          <p:cNvSpPr/>
          <p:nvPr/>
        </p:nvSpPr>
        <p:spPr>
          <a:xfrm>
            <a:off x="4211638" y="4076700"/>
            <a:ext cx="1273175" cy="50323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387350" y="5734050"/>
            <a:ext cx="87566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ea typeface="黑体" pitchFamily="49" charset="-122"/>
              </a:rPr>
              <a:t>作用：改变了以往币制混乱的状况，有利于国家对经济</a:t>
            </a:r>
          </a:p>
          <a:p>
            <a:r>
              <a:rPr lang="zh-CN" altLang="en-US" sz="2800" b="1">
                <a:solidFill>
                  <a:schemeClr val="hlink"/>
                </a:solidFill>
                <a:ea typeface="黑体" pitchFamily="49" charset="-122"/>
              </a:rPr>
              <a:t>的管理，促进各地经济的交流。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 animBg="1"/>
      <p:bldP spid="2" grpId="0" animBg="1"/>
      <p:bldP spid="481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55650" y="1628775"/>
            <a:ext cx="7313613" cy="588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200" b="1" noProof="1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方正姚体"/>
              </a:rPr>
              <a:t>（</a:t>
            </a:r>
            <a:r>
              <a:rPr lang="zh-CN" altLang="zh-CN" sz="3200" b="1" noProof="1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方正姚体"/>
              </a:rPr>
              <a:t>1</a:t>
            </a:r>
            <a:r>
              <a:rPr lang="zh-CN" altLang="en-US" sz="3200" b="1" noProof="1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方正姚体"/>
              </a:rPr>
              <a:t>）战乱频繁，百姓渴望安定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11188" y="765175"/>
            <a:ext cx="5780087" cy="6175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sz="3200" b="1">
                <a:solidFill>
                  <a:srgbClr val="FF0000"/>
                </a:solidFill>
                <a:latin typeface="宋体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宋体" charset="-122"/>
              </a:rPr>
              <a:t>、</a:t>
            </a:r>
            <a:r>
              <a:rPr lang="zh-CN" altLang="en-US" sz="3200" b="1">
                <a:solidFill>
                  <a:srgbClr val="FF0000"/>
                </a:solidFill>
                <a:latin typeface="黑体" pitchFamily="49" charset="-122"/>
              </a:rPr>
              <a:t>原因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598488" y="2708275"/>
            <a:ext cx="8639175" cy="588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200" b="1" noProof="1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方正姚体"/>
              </a:rPr>
              <a:t>（</a:t>
            </a:r>
            <a:r>
              <a:rPr lang="zh-CN" altLang="zh-CN" sz="3200" b="1" noProof="1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方正姚体"/>
              </a:rPr>
              <a:t>2</a:t>
            </a:r>
            <a:r>
              <a:rPr lang="zh-CN" altLang="en-US" sz="3200" b="1" noProof="1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方正姚体"/>
              </a:rPr>
              <a:t>）</a:t>
            </a:r>
            <a:r>
              <a:rPr lang="en-US" altLang="zh-CN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方正姚体"/>
              </a:rPr>
              <a:t>秦国</a:t>
            </a:r>
            <a:r>
              <a:rPr lang="zh-CN" altLang="en-US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方正姚体"/>
              </a:rPr>
              <a:t>经过</a:t>
            </a:r>
            <a:r>
              <a:rPr lang="en-US" sz="3200" b="1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方正姚体"/>
              </a:rPr>
              <a:t>商鞅变法，实力超过东方六国</a:t>
            </a:r>
          </a:p>
        </p:txBody>
      </p:sp>
      <p:sp>
        <p:nvSpPr>
          <p:cNvPr id="7" name="TextBox 3">
            <a:hlinkClick r:id="rId2" action="ppaction://hlinksldjump"/>
          </p:cNvPr>
          <p:cNvSpPr txBox="1"/>
          <p:nvPr/>
        </p:nvSpPr>
        <p:spPr>
          <a:xfrm>
            <a:off x="755650" y="3933825"/>
            <a:ext cx="8078788" cy="588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3200" b="1" noProof="1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方正姚体"/>
              </a:rPr>
              <a:t>（</a:t>
            </a:r>
            <a:r>
              <a:rPr lang="zh-CN" altLang="zh-CN" sz="3200" b="1" noProof="1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方正姚体"/>
              </a:rPr>
              <a:t>3</a:t>
            </a:r>
            <a:r>
              <a:rPr lang="zh-CN" altLang="en-US" sz="3200" b="1" noProof="1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方正姚体"/>
              </a:rPr>
              <a:t>）秦王嬴政招募人才，积极策划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7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9" name="Picture 5" descr="d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7875" y="2547938"/>
            <a:ext cx="23764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1763713" y="2852738"/>
            <a:ext cx="2016125" cy="720725"/>
          </a:xfrm>
          <a:prstGeom prst="rect">
            <a:avLst/>
          </a:prstGeom>
          <a:solidFill>
            <a:srgbClr val="800080">
              <a:alpha val="59999"/>
            </a:srgbClr>
          </a:solidFill>
          <a:ln w="38100" algn="ctr">
            <a:solidFill>
              <a:schemeClr val="accent1"/>
            </a:solidFill>
            <a:miter lim="800000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隶书" panose="02010509060101010101" charset="-122"/>
              </a:rPr>
              <a:t>度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隶书" panose="02010509060101010101" charset="-122"/>
              </a:rPr>
              <a:t>[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隶书" panose="02010509060101010101" charset="-122"/>
              </a:rPr>
              <a:t>长度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隶书" panose="02010509060101010101" charset="-122"/>
              </a:rPr>
              <a:t>]</a:t>
            </a:r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1908175" y="5516563"/>
            <a:ext cx="2016125" cy="720725"/>
          </a:xfrm>
          <a:prstGeom prst="rect">
            <a:avLst/>
          </a:prstGeom>
          <a:solidFill>
            <a:srgbClr val="800080">
              <a:alpha val="59999"/>
            </a:srgbClr>
          </a:solidFill>
          <a:ln w="38100" algn="ctr">
            <a:solidFill>
              <a:schemeClr val="accent1"/>
            </a:solidFill>
            <a:miter lim="800000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隶书" panose="02010509060101010101" charset="-122"/>
              </a:rPr>
              <a:t>衡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隶书" panose="02010509060101010101" charset="-122"/>
              </a:rPr>
              <a:t>[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隶书" panose="02010509060101010101" charset="-122"/>
              </a:rPr>
              <a:t>重量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隶书" panose="02010509060101010101" charset="-122"/>
              </a:rPr>
              <a:t>]</a:t>
            </a: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1781175" y="4076700"/>
            <a:ext cx="2016125" cy="719138"/>
          </a:xfrm>
          <a:prstGeom prst="rect">
            <a:avLst/>
          </a:prstGeom>
          <a:solidFill>
            <a:srgbClr val="800080">
              <a:alpha val="59999"/>
            </a:srgbClr>
          </a:solidFill>
          <a:ln w="38100" algn="ctr">
            <a:solidFill>
              <a:schemeClr val="accent1"/>
            </a:solidFill>
            <a:miter lim="800000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隶书" panose="02010509060101010101" charset="-122"/>
              </a:rPr>
              <a:t>量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隶书" panose="02010509060101010101" charset="-122"/>
              </a:rPr>
              <a:t>[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隶书" panose="02010509060101010101" charset="-122"/>
              </a:rPr>
              <a:t>容积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隶书" panose="02010509060101010101" charset="-122"/>
              </a:rPr>
              <a:t>]</a:t>
            </a:r>
          </a:p>
        </p:txBody>
      </p:sp>
      <p:pic>
        <p:nvPicPr>
          <p:cNvPr id="88075" name="Picture 11" descr="21z01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716338"/>
            <a:ext cx="23764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107950" y="1125538"/>
            <a:ext cx="4397375" cy="57943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）统一度量衡</a:t>
            </a:r>
            <a:endParaRPr lang="en-US" altLang="zh-CN" sz="32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71687" name="组合 15"/>
          <p:cNvGrpSpPr>
            <a:grpSpLocks/>
          </p:cNvGrpSpPr>
          <p:nvPr/>
        </p:nvGrpSpPr>
        <p:grpSpPr bwMode="auto">
          <a:xfrm>
            <a:off x="-4763" y="0"/>
            <a:ext cx="9148763" cy="815975"/>
            <a:chOff x="-4539" y="0"/>
            <a:chExt cx="9148539" cy="816630"/>
          </a:xfrm>
        </p:grpSpPr>
        <p:pic>
          <p:nvPicPr>
            <p:cNvPr id="71691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539" y="0"/>
              <a:ext cx="9148539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矩形 17"/>
            <p:cNvSpPr/>
            <p:nvPr/>
          </p:nvSpPr>
          <p:spPr>
            <a:xfrm>
              <a:off x="1017787" y="44486"/>
              <a:ext cx="7010228" cy="7721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lnSpc>
                  <a:spcPts val="52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第</a:t>
              </a:r>
              <a:r>
                <a:rPr kumimoji="1" lang="en-US" altLang="zh-CN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9</a:t>
              </a:r>
              <a:r>
                <a:rPr kumimoji="1"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课   秦统一中国</a:t>
              </a:r>
            </a:p>
          </p:txBody>
        </p:sp>
      </p:grpSp>
      <p:pic>
        <p:nvPicPr>
          <p:cNvPr id="20" name="Picture 2" descr="E:\秦朝\ZGGDZSD5010D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5345113"/>
            <a:ext cx="251936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250825" y="1916113"/>
            <a:ext cx="6769100" cy="57943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2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</a:rPr>
              <a:t>（以秦制为基础，统一度量衡制度）</a:t>
            </a:r>
            <a:endParaRPr lang="en-US" altLang="zh-CN" sz="32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179388" y="6165850"/>
            <a:ext cx="4113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ea typeface="黑体" pitchFamily="49" charset="-122"/>
              </a:rPr>
              <a:t>作用：便利了经济的发展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0" grpId="0" animBg="1"/>
      <p:bldP spid="88071" grpId="0" animBg="1"/>
      <p:bldP spid="88072" grpId="0" animBg="1"/>
      <p:bldP spid="5018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07950" y="1641475"/>
            <a:ext cx="9148763" cy="1463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5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/>
                <a:ea typeface="隶书"/>
                <a:cs typeface="隶书"/>
              </a:rPr>
              <a:t>  </a:t>
            </a:r>
            <a:r>
              <a:rPr lang="en-US" altLang="zh-CN" sz="3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4.</a:t>
            </a:r>
            <a:r>
              <a:rPr lang="zh-CN" altLang="en-US" sz="3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交通上</a:t>
            </a:r>
            <a:r>
              <a:rPr lang="en-US" altLang="zh-CN" sz="3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统一车辆和道路的宽窄，修筑贯通全国的道路；</a:t>
            </a:r>
          </a:p>
        </p:txBody>
      </p:sp>
      <p:grpSp>
        <p:nvGrpSpPr>
          <p:cNvPr id="73730" name="组合 7"/>
          <p:cNvGrpSpPr>
            <a:grpSpLocks/>
          </p:cNvGrpSpPr>
          <p:nvPr/>
        </p:nvGrpSpPr>
        <p:grpSpPr bwMode="auto">
          <a:xfrm>
            <a:off x="-4763" y="0"/>
            <a:ext cx="9148763" cy="815975"/>
            <a:chOff x="-4539" y="0"/>
            <a:chExt cx="9148539" cy="816630"/>
          </a:xfrm>
        </p:grpSpPr>
        <p:pic>
          <p:nvPicPr>
            <p:cNvPr id="73733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539" y="0"/>
              <a:ext cx="9148539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9"/>
            <p:cNvSpPr/>
            <p:nvPr/>
          </p:nvSpPr>
          <p:spPr>
            <a:xfrm>
              <a:off x="1017787" y="44486"/>
              <a:ext cx="7010228" cy="7721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lnSpc>
                  <a:spcPts val="52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第</a:t>
              </a:r>
              <a:r>
                <a:rPr kumimoji="1" lang="en-US" altLang="zh-CN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9</a:t>
              </a:r>
              <a:r>
                <a:rPr kumimoji="1"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课   秦统一中国</a:t>
              </a:r>
            </a:p>
          </p:txBody>
        </p:sp>
      </p:grp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-4763" y="765175"/>
            <a:ext cx="9148763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 三、巩固统一的措施</a:t>
            </a:r>
          </a:p>
        </p:txBody>
      </p:sp>
      <p:pic>
        <p:nvPicPr>
          <p:cNvPr id="73732" name="Picture 5" descr="E:\秦朝\秦始皇陵铜车马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3357563"/>
            <a:ext cx="51419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250825" y="1773238"/>
            <a:ext cx="4176713" cy="1463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/>
                <a:ea typeface="隶书"/>
                <a:cs typeface="隶书"/>
              </a:rPr>
              <a:t>  </a:t>
            </a:r>
            <a:r>
              <a:rPr lang="en-US" altLang="zh-CN" sz="3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3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、军事上：</a:t>
            </a:r>
          </a:p>
          <a:p>
            <a:pPr>
              <a:defRPr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）开凿灵渠</a:t>
            </a:r>
          </a:p>
        </p:txBody>
      </p:sp>
      <p:grpSp>
        <p:nvGrpSpPr>
          <p:cNvPr id="74754" name="组合 7"/>
          <p:cNvGrpSpPr>
            <a:grpSpLocks/>
          </p:cNvGrpSpPr>
          <p:nvPr/>
        </p:nvGrpSpPr>
        <p:grpSpPr bwMode="auto">
          <a:xfrm>
            <a:off x="-4763" y="0"/>
            <a:ext cx="9148763" cy="815975"/>
            <a:chOff x="-4539" y="0"/>
            <a:chExt cx="9148539" cy="816630"/>
          </a:xfrm>
        </p:grpSpPr>
        <p:pic>
          <p:nvPicPr>
            <p:cNvPr id="74760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539" y="0"/>
              <a:ext cx="9148539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9"/>
            <p:cNvSpPr/>
            <p:nvPr/>
          </p:nvSpPr>
          <p:spPr>
            <a:xfrm>
              <a:off x="1017787" y="44486"/>
              <a:ext cx="7010228" cy="7721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lnSpc>
                  <a:spcPts val="52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第</a:t>
              </a:r>
              <a:r>
                <a:rPr kumimoji="1" lang="en-US" altLang="zh-CN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9</a:t>
              </a:r>
              <a:r>
                <a:rPr kumimoji="1"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课   秦统一中国</a:t>
              </a:r>
            </a:p>
          </p:txBody>
        </p:sp>
      </p:grp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-4763" y="765175"/>
            <a:ext cx="9148763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 三、巩固统一的措施</a:t>
            </a:r>
          </a:p>
        </p:txBody>
      </p:sp>
      <p:pic>
        <p:nvPicPr>
          <p:cNvPr id="74756" name="Picture 19" descr="秦朝疆域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1641475"/>
            <a:ext cx="4899025" cy="517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标注 5"/>
          <p:cNvSpPr/>
          <p:nvPr/>
        </p:nvSpPr>
        <p:spPr>
          <a:xfrm>
            <a:off x="5219700" y="4106863"/>
            <a:ext cx="1635125" cy="854075"/>
          </a:xfrm>
          <a:prstGeom prst="wedgeRectCallout">
            <a:avLst>
              <a:gd name="adj1" fmla="val 31615"/>
              <a:gd name="adj2" fmla="val 1260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灵渠</a:t>
            </a:r>
            <a:endParaRPr lang="zh-CN" altLang="en-US" sz="5400" dirty="0"/>
          </a:p>
        </p:txBody>
      </p:sp>
      <p:sp>
        <p:nvSpPr>
          <p:cNvPr id="14" name="矩形标注 13"/>
          <p:cNvSpPr/>
          <p:nvPr/>
        </p:nvSpPr>
        <p:spPr>
          <a:xfrm>
            <a:off x="4511675" y="5413375"/>
            <a:ext cx="1665288" cy="895350"/>
          </a:xfrm>
          <a:prstGeom prst="wedgeRectCallout">
            <a:avLst>
              <a:gd name="adj1" fmla="val 73549"/>
              <a:gd name="adj2" fmla="val 18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漓江</a:t>
            </a:r>
            <a:endParaRPr lang="zh-CN" altLang="en-US" sz="5400" b="1" dirty="0"/>
          </a:p>
        </p:txBody>
      </p:sp>
      <p:sp>
        <p:nvSpPr>
          <p:cNvPr id="15" name="矩形标注 14"/>
          <p:cNvSpPr/>
          <p:nvPr/>
        </p:nvSpPr>
        <p:spPr>
          <a:xfrm>
            <a:off x="7475538" y="4581525"/>
            <a:ext cx="1592262" cy="796925"/>
          </a:xfrm>
          <a:prstGeom prst="wedgeRectCallout">
            <a:avLst>
              <a:gd name="adj1" fmla="val -73745"/>
              <a:gd name="adj2" fmla="val 23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湘江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-180975" y="819150"/>
            <a:ext cx="9144000" cy="7016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ts val="4800"/>
              </a:lnSpc>
              <a:defRPr/>
            </a:pPr>
            <a:r>
              <a:rPr lang="en-US" altLang="zh-CN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  </a:t>
            </a:r>
            <a:r>
              <a:rPr lang="zh-CN" altLang="en-US" sz="3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6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）派蒙恬北击匈奴，修筑长城。</a:t>
            </a:r>
          </a:p>
        </p:txBody>
      </p:sp>
      <p:grpSp>
        <p:nvGrpSpPr>
          <p:cNvPr id="75778" name="Group 2"/>
          <p:cNvGrpSpPr>
            <a:grpSpLocks noChangeAspect="1"/>
          </p:cNvGrpSpPr>
          <p:nvPr/>
        </p:nvGrpSpPr>
        <p:grpSpPr bwMode="auto">
          <a:xfrm>
            <a:off x="1619250" y="1568450"/>
            <a:ext cx="6891338" cy="5289550"/>
            <a:chOff x="0" y="0"/>
            <a:chExt cx="3936" cy="4320"/>
          </a:xfrm>
        </p:grpSpPr>
        <p:pic>
          <p:nvPicPr>
            <p:cNvPr id="75787" name="Picture 3"/>
            <p:cNvPicPr>
              <a:picLocks noChangeAspect="1" noChangeArrowheads="1"/>
            </p:cNvPicPr>
            <p:nvPr/>
          </p:nvPicPr>
          <p:blipFill>
            <a:blip r:embed="rId2">
              <a:lum bright="30000" contrast="60000"/>
            </a:blip>
            <a:srcRect l="18073"/>
            <a:stretch>
              <a:fillRect/>
            </a:stretch>
          </p:blipFill>
          <p:spPr bwMode="auto">
            <a:xfrm>
              <a:off x="672" y="0"/>
              <a:ext cx="326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788" name="Picture 4"/>
            <p:cNvPicPr>
              <a:picLocks noChangeAspect="1" noChangeArrowheads="1"/>
            </p:cNvPicPr>
            <p:nvPr/>
          </p:nvPicPr>
          <p:blipFill>
            <a:blip r:embed="rId2">
              <a:lum bright="30000" contrast="66000"/>
            </a:blip>
            <a:srcRect t="50000" r="81927"/>
            <a:stretch>
              <a:fillRect/>
            </a:stretch>
          </p:blipFill>
          <p:spPr bwMode="auto">
            <a:xfrm>
              <a:off x="0" y="2160"/>
              <a:ext cx="72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779" name="WordArt 11"/>
          <p:cNvSpPr>
            <a:spLocks noChangeArrowheads="1" noChangeShapeType="1"/>
          </p:cNvSpPr>
          <p:nvPr/>
        </p:nvSpPr>
        <p:spPr bwMode="auto">
          <a:xfrm rot="5400000">
            <a:off x="-463550" y="3279775"/>
            <a:ext cx="2597150" cy="1022350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CN" altLang="en-US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宋体"/>
                <a:ea typeface="宋体"/>
              </a:rPr>
              <a:t>北筑长城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763713" y="3644900"/>
            <a:ext cx="1392237" cy="7699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黑体" panose="02010609060101010101" pitchFamily="2" charset="-122"/>
              </a:rPr>
              <a:t>临洮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7561263" y="2492375"/>
            <a:ext cx="1474787" cy="7699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/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黑体" panose="02010609060101010101" pitchFamily="2" charset="-122"/>
              </a:rPr>
              <a:t>辽东</a:t>
            </a:r>
          </a:p>
        </p:txBody>
      </p:sp>
      <p:sp>
        <p:nvSpPr>
          <p:cNvPr id="36873" name="未知"/>
          <p:cNvSpPr>
            <a:spLocks/>
          </p:cNvSpPr>
          <p:nvPr/>
        </p:nvSpPr>
        <p:spPr bwMode="auto">
          <a:xfrm>
            <a:off x="3206750" y="2420938"/>
            <a:ext cx="1581150" cy="1058862"/>
          </a:xfrm>
          <a:custGeom>
            <a:avLst/>
            <a:gdLst>
              <a:gd name="T0" fmla="*/ 2147483647 w 1375"/>
              <a:gd name="T1" fmla="*/ 2147483647 h 862"/>
              <a:gd name="T2" fmla="*/ 2147483647 w 1375"/>
              <a:gd name="T3" fmla="*/ 2147483647 h 862"/>
              <a:gd name="T4" fmla="*/ 2147483647 w 1375"/>
              <a:gd name="T5" fmla="*/ 2147483647 h 862"/>
              <a:gd name="T6" fmla="*/ 2147483647 w 1375"/>
              <a:gd name="T7" fmla="*/ 2147483647 h 862"/>
              <a:gd name="T8" fmla="*/ 2147483647 w 1375"/>
              <a:gd name="T9" fmla="*/ 2147483647 h 862"/>
              <a:gd name="T10" fmla="*/ 2147483647 w 1375"/>
              <a:gd name="T11" fmla="*/ 2147483647 h 862"/>
              <a:gd name="T12" fmla="*/ 2147483647 w 1375"/>
              <a:gd name="T13" fmla="*/ 2147483647 h 862"/>
              <a:gd name="T14" fmla="*/ 2147483647 w 1375"/>
              <a:gd name="T15" fmla="*/ 2147483647 h 862"/>
              <a:gd name="T16" fmla="*/ 2147483647 w 1375"/>
              <a:gd name="T17" fmla="*/ 2147483647 h 862"/>
              <a:gd name="T18" fmla="*/ 2147483647 w 1375"/>
              <a:gd name="T19" fmla="*/ 2147483647 h 862"/>
              <a:gd name="T20" fmla="*/ 2147483647 w 1375"/>
              <a:gd name="T21" fmla="*/ 2147483647 h 862"/>
              <a:gd name="T22" fmla="*/ 2147483647 w 1375"/>
              <a:gd name="T23" fmla="*/ 2147483647 h 862"/>
              <a:gd name="T24" fmla="*/ 2147483647 w 1375"/>
              <a:gd name="T25" fmla="*/ 0 h 8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5"/>
              <a:gd name="T40" fmla="*/ 0 h 862"/>
              <a:gd name="T41" fmla="*/ 1375 w 1375"/>
              <a:gd name="T42" fmla="*/ 862 h 8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5" h="862">
                <a:moveTo>
                  <a:pt x="7" y="852"/>
                </a:moveTo>
                <a:cubicBezTo>
                  <a:pt x="88" y="825"/>
                  <a:pt x="0" y="862"/>
                  <a:pt x="67" y="804"/>
                </a:cubicBezTo>
                <a:cubicBezTo>
                  <a:pt x="116" y="762"/>
                  <a:pt x="215" y="698"/>
                  <a:pt x="283" y="696"/>
                </a:cubicBezTo>
                <a:cubicBezTo>
                  <a:pt x="407" y="692"/>
                  <a:pt x="531" y="688"/>
                  <a:pt x="655" y="684"/>
                </a:cubicBezTo>
                <a:cubicBezTo>
                  <a:pt x="734" y="658"/>
                  <a:pt x="656" y="694"/>
                  <a:pt x="703" y="636"/>
                </a:cubicBezTo>
                <a:cubicBezTo>
                  <a:pt x="734" y="597"/>
                  <a:pt x="802" y="591"/>
                  <a:pt x="847" y="576"/>
                </a:cubicBezTo>
                <a:cubicBezTo>
                  <a:pt x="883" y="564"/>
                  <a:pt x="919" y="552"/>
                  <a:pt x="955" y="540"/>
                </a:cubicBezTo>
                <a:cubicBezTo>
                  <a:pt x="967" y="536"/>
                  <a:pt x="991" y="528"/>
                  <a:pt x="991" y="528"/>
                </a:cubicBezTo>
                <a:cubicBezTo>
                  <a:pt x="1027" y="492"/>
                  <a:pt x="1047" y="468"/>
                  <a:pt x="1063" y="420"/>
                </a:cubicBezTo>
                <a:cubicBezTo>
                  <a:pt x="1067" y="388"/>
                  <a:pt x="1051" y="346"/>
                  <a:pt x="1075" y="324"/>
                </a:cubicBezTo>
                <a:cubicBezTo>
                  <a:pt x="1111" y="291"/>
                  <a:pt x="1173" y="315"/>
                  <a:pt x="1219" y="300"/>
                </a:cubicBezTo>
                <a:cubicBezTo>
                  <a:pt x="1246" y="220"/>
                  <a:pt x="1249" y="90"/>
                  <a:pt x="1339" y="60"/>
                </a:cubicBezTo>
                <a:cubicBezTo>
                  <a:pt x="1368" y="17"/>
                  <a:pt x="1357" y="37"/>
                  <a:pt x="1375" y="0"/>
                </a:cubicBezTo>
              </a:path>
            </a:pathLst>
          </a:custGeom>
          <a:noFill/>
          <a:ln w="76200">
            <a:solidFill>
              <a:srgbClr val="339933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36874" name="未知"/>
          <p:cNvSpPr>
            <a:spLocks/>
          </p:cNvSpPr>
          <p:nvPr/>
        </p:nvSpPr>
        <p:spPr bwMode="auto">
          <a:xfrm>
            <a:off x="4067175" y="1652588"/>
            <a:ext cx="4006850" cy="696912"/>
          </a:xfrm>
          <a:custGeom>
            <a:avLst/>
            <a:gdLst>
              <a:gd name="T0" fmla="*/ 0 w 3484"/>
              <a:gd name="T1" fmla="*/ 2147483647 h 399"/>
              <a:gd name="T2" fmla="*/ 2147483647 w 3484"/>
              <a:gd name="T3" fmla="*/ 2147483647 h 399"/>
              <a:gd name="T4" fmla="*/ 2147483647 w 3484"/>
              <a:gd name="T5" fmla="*/ 2147483647 h 399"/>
              <a:gd name="T6" fmla="*/ 2147483647 w 3484"/>
              <a:gd name="T7" fmla="*/ 2147483647 h 399"/>
              <a:gd name="T8" fmla="*/ 2147483647 w 3484"/>
              <a:gd name="T9" fmla="*/ 2147483647 h 399"/>
              <a:gd name="T10" fmla="*/ 2147483647 w 3484"/>
              <a:gd name="T11" fmla="*/ 2147483647 h 399"/>
              <a:gd name="T12" fmla="*/ 2147483647 w 3484"/>
              <a:gd name="T13" fmla="*/ 2147483647 h 399"/>
              <a:gd name="T14" fmla="*/ 2147483647 w 3484"/>
              <a:gd name="T15" fmla="*/ 2147483647 h 399"/>
              <a:gd name="T16" fmla="*/ 2147483647 w 3484"/>
              <a:gd name="T17" fmla="*/ 2147483647 h 399"/>
              <a:gd name="T18" fmla="*/ 2147483647 w 3484"/>
              <a:gd name="T19" fmla="*/ 2147483647 h 399"/>
              <a:gd name="T20" fmla="*/ 2147483647 w 3484"/>
              <a:gd name="T21" fmla="*/ 2147483647 h 399"/>
              <a:gd name="T22" fmla="*/ 2147483647 w 3484"/>
              <a:gd name="T23" fmla="*/ 2147483647 h 399"/>
              <a:gd name="T24" fmla="*/ 2147483647 w 3484"/>
              <a:gd name="T25" fmla="*/ 2147483647 h 399"/>
              <a:gd name="T26" fmla="*/ 2147483647 w 3484"/>
              <a:gd name="T27" fmla="*/ 2147483647 h 399"/>
              <a:gd name="T28" fmla="*/ 2147483647 w 3484"/>
              <a:gd name="T29" fmla="*/ 2147483647 h 399"/>
              <a:gd name="T30" fmla="*/ 2147483647 w 3484"/>
              <a:gd name="T31" fmla="*/ 2147483647 h 399"/>
              <a:gd name="T32" fmla="*/ 2147483647 w 3484"/>
              <a:gd name="T33" fmla="*/ 2147483647 h 399"/>
              <a:gd name="T34" fmla="*/ 2147483647 w 3484"/>
              <a:gd name="T35" fmla="*/ 2147483647 h 399"/>
              <a:gd name="T36" fmla="*/ 2147483647 w 3484"/>
              <a:gd name="T37" fmla="*/ 2147483647 h 399"/>
              <a:gd name="T38" fmla="*/ 2147483647 w 3484"/>
              <a:gd name="T39" fmla="*/ 2147483647 h 399"/>
              <a:gd name="T40" fmla="*/ 2147483647 w 3484"/>
              <a:gd name="T41" fmla="*/ 2147483647 h 399"/>
              <a:gd name="T42" fmla="*/ 2147483647 w 3484"/>
              <a:gd name="T43" fmla="*/ 2147483647 h 39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484"/>
              <a:gd name="T67" fmla="*/ 0 h 399"/>
              <a:gd name="T68" fmla="*/ 3484 w 3484"/>
              <a:gd name="T69" fmla="*/ 399 h 39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484" h="399">
                <a:moveTo>
                  <a:pt x="0" y="399"/>
                </a:moveTo>
                <a:cubicBezTo>
                  <a:pt x="4" y="367"/>
                  <a:pt x="0" y="333"/>
                  <a:pt x="12" y="303"/>
                </a:cubicBezTo>
                <a:cubicBezTo>
                  <a:pt x="18" y="289"/>
                  <a:pt x="70" y="269"/>
                  <a:pt x="84" y="267"/>
                </a:cubicBezTo>
                <a:cubicBezTo>
                  <a:pt x="140" y="260"/>
                  <a:pt x="196" y="259"/>
                  <a:pt x="252" y="255"/>
                </a:cubicBezTo>
                <a:cubicBezTo>
                  <a:pt x="271" y="257"/>
                  <a:pt x="400" y="269"/>
                  <a:pt x="432" y="279"/>
                </a:cubicBezTo>
                <a:cubicBezTo>
                  <a:pt x="492" y="297"/>
                  <a:pt x="522" y="316"/>
                  <a:pt x="588" y="327"/>
                </a:cubicBezTo>
                <a:cubicBezTo>
                  <a:pt x="740" y="323"/>
                  <a:pt x="892" y="326"/>
                  <a:pt x="1044" y="315"/>
                </a:cubicBezTo>
                <a:cubicBezTo>
                  <a:pt x="1097" y="311"/>
                  <a:pt x="1104" y="229"/>
                  <a:pt x="1140" y="207"/>
                </a:cubicBezTo>
                <a:cubicBezTo>
                  <a:pt x="1161" y="194"/>
                  <a:pt x="1188" y="191"/>
                  <a:pt x="1212" y="183"/>
                </a:cubicBezTo>
                <a:cubicBezTo>
                  <a:pt x="1224" y="179"/>
                  <a:pt x="1248" y="171"/>
                  <a:pt x="1248" y="171"/>
                </a:cubicBezTo>
                <a:cubicBezTo>
                  <a:pt x="1297" y="183"/>
                  <a:pt x="1343" y="197"/>
                  <a:pt x="1392" y="207"/>
                </a:cubicBezTo>
                <a:cubicBezTo>
                  <a:pt x="1464" y="203"/>
                  <a:pt x="1536" y="204"/>
                  <a:pt x="1608" y="195"/>
                </a:cubicBezTo>
                <a:cubicBezTo>
                  <a:pt x="1685" y="185"/>
                  <a:pt x="1758" y="129"/>
                  <a:pt x="1836" y="123"/>
                </a:cubicBezTo>
                <a:cubicBezTo>
                  <a:pt x="1936" y="116"/>
                  <a:pt x="2036" y="115"/>
                  <a:pt x="2136" y="111"/>
                </a:cubicBezTo>
                <a:cubicBezTo>
                  <a:pt x="2182" y="102"/>
                  <a:pt x="2238" y="96"/>
                  <a:pt x="2280" y="75"/>
                </a:cubicBezTo>
                <a:cubicBezTo>
                  <a:pt x="2330" y="50"/>
                  <a:pt x="2354" y="39"/>
                  <a:pt x="2412" y="27"/>
                </a:cubicBezTo>
                <a:cubicBezTo>
                  <a:pt x="2679" y="36"/>
                  <a:pt x="3006" y="89"/>
                  <a:pt x="3264" y="3"/>
                </a:cubicBezTo>
                <a:cubicBezTo>
                  <a:pt x="3304" y="7"/>
                  <a:pt x="3346" y="1"/>
                  <a:pt x="3384" y="15"/>
                </a:cubicBezTo>
                <a:cubicBezTo>
                  <a:pt x="3396" y="19"/>
                  <a:pt x="3393" y="39"/>
                  <a:pt x="3396" y="51"/>
                </a:cubicBezTo>
                <a:cubicBezTo>
                  <a:pt x="3432" y="178"/>
                  <a:pt x="3375" y="0"/>
                  <a:pt x="3432" y="171"/>
                </a:cubicBezTo>
                <a:cubicBezTo>
                  <a:pt x="3436" y="183"/>
                  <a:pt x="3432" y="203"/>
                  <a:pt x="3444" y="207"/>
                </a:cubicBezTo>
                <a:cubicBezTo>
                  <a:pt x="3484" y="220"/>
                  <a:pt x="3480" y="206"/>
                  <a:pt x="3480" y="231"/>
                </a:cubicBezTo>
              </a:path>
            </a:pathLst>
          </a:custGeom>
          <a:noFill/>
          <a:ln w="76200">
            <a:solidFill>
              <a:srgbClr val="339933"/>
            </a:solidFill>
            <a:round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75784" name="组合 15"/>
          <p:cNvGrpSpPr>
            <a:grpSpLocks/>
          </p:cNvGrpSpPr>
          <p:nvPr/>
        </p:nvGrpSpPr>
        <p:grpSpPr bwMode="auto">
          <a:xfrm>
            <a:off x="-4763" y="0"/>
            <a:ext cx="9148763" cy="815975"/>
            <a:chOff x="-4539" y="0"/>
            <a:chExt cx="9148539" cy="816630"/>
          </a:xfrm>
        </p:grpSpPr>
        <p:pic>
          <p:nvPicPr>
            <p:cNvPr id="75785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539" y="0"/>
              <a:ext cx="9148539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矩形 17"/>
            <p:cNvSpPr/>
            <p:nvPr/>
          </p:nvSpPr>
          <p:spPr>
            <a:xfrm>
              <a:off x="1017787" y="44486"/>
              <a:ext cx="7010228" cy="7721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lnSpc>
                  <a:spcPts val="52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第</a:t>
              </a:r>
              <a:r>
                <a:rPr kumimoji="1" lang="en-US" altLang="zh-CN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9</a:t>
              </a:r>
              <a:r>
                <a:rPr kumimoji="1"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课   秦统一中国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0" grpId="0"/>
      <p:bldP spid="36871" grpId="0" animBg="1" autoUpdateAnimBg="0"/>
      <p:bldP spid="36872" grpId="0" animBg="1" autoUpdateAnimBg="0"/>
      <p:bldP spid="36873" grpId="0" animBg="1"/>
      <p:bldP spid="3687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79388" y="1700213"/>
            <a:ext cx="4968875" cy="5794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文化上：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统一文字；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79388" y="3933825"/>
            <a:ext cx="8964612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、交通上：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统一车辆和道路的宽窄，修筑贯通全国的道路；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79388" y="5013325"/>
            <a:ext cx="8543925" cy="15541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、军事上：</a:t>
            </a:r>
          </a:p>
          <a:p>
            <a:pPr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）开凿灵渠</a:t>
            </a:r>
          </a:p>
          <a:p>
            <a:pPr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）派蒙恬北击匈奴，修筑长城。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79388" y="2420938"/>
            <a:ext cx="4176712" cy="15541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经济上：</a:t>
            </a:r>
          </a:p>
          <a:p>
            <a:pPr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）统一货币；</a:t>
            </a:r>
          </a:p>
          <a:p>
            <a:pPr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</a:rPr>
              <a:t>）统一度量衡</a:t>
            </a:r>
          </a:p>
        </p:txBody>
      </p:sp>
      <p:sp>
        <p:nvSpPr>
          <p:cNvPr id="76805" name="TextBox 9"/>
          <p:cNvSpPr txBox="1">
            <a:spLocks noChangeArrowheads="1"/>
          </p:cNvSpPr>
          <p:nvPr/>
        </p:nvSpPr>
        <p:spPr bwMode="auto">
          <a:xfrm>
            <a:off x="468313" y="115888"/>
            <a:ext cx="489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folHlink"/>
                </a:solidFill>
                <a:latin typeface="黑体" pitchFamily="49" charset="-122"/>
                <a:ea typeface="黑体" pitchFamily="49" charset="-122"/>
              </a:rPr>
              <a:t>秦朝巩固统一的措施：</a:t>
            </a: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79388" y="981075"/>
            <a:ext cx="6697662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cs typeface="隶书"/>
              </a:rPr>
              <a:t>1.</a:t>
            </a:r>
            <a:r>
              <a:rPr lang="zh-CN" alt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cs typeface="隶书"/>
              </a:rPr>
              <a:t>政治上：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49" charset="-122"/>
                <a:ea typeface="黑体" pitchFamily="49" charset="-122"/>
                <a:cs typeface="隶书"/>
              </a:rPr>
              <a:t>确立中央集权制度</a:t>
            </a:r>
          </a:p>
        </p:txBody>
      </p:sp>
      <p:sp>
        <p:nvSpPr>
          <p:cNvPr id="81924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68538" y="476250"/>
            <a:ext cx="6515100" cy="1584325"/>
          </a:xfrm>
          <a:prstGeom prst="rect">
            <a:avLst/>
          </a:prstGeom>
          <a:solidFill>
            <a:srgbClr val="FF0000">
              <a:alpha val="0"/>
            </a:srgbClr>
          </a:solidFill>
          <a:ln w="9525">
            <a:solidFill>
              <a:srgbClr val="FF0000">
                <a:alpha val="0"/>
              </a:srgbClr>
            </a:solidFill>
            <a:miter lim="800000"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r>
              <a:rPr lang="zh-CN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cs typeface="隶书"/>
              </a:rPr>
              <a:t>⑴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cs typeface="隶书"/>
              </a:rPr>
              <a:t>最高统治者称皇帝，总揽全国的</a:t>
            </a:r>
          </a:p>
          <a:p>
            <a:pPr>
              <a:defRPr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cs typeface="隶书"/>
              </a:rPr>
              <a:t>一切军政大权</a:t>
            </a:r>
          </a:p>
          <a:p>
            <a:pPr>
              <a:defRPr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cs typeface="隶书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cs typeface="隶书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cs typeface="隶书"/>
              </a:rPr>
              <a:t>）设中央政权机构，由丞相、太尉、</a:t>
            </a:r>
          </a:p>
          <a:p>
            <a:pPr>
              <a:defRPr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cs typeface="隶书"/>
              </a:rPr>
              <a:t>御史大夫统领，分别掌管行政、军事和监察</a:t>
            </a:r>
          </a:p>
          <a:p>
            <a:pPr>
              <a:defRPr/>
            </a:pP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cs typeface="隶书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cs typeface="隶书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itchFamily="49" charset="-122"/>
                <a:ea typeface="黑体" pitchFamily="49" charset="-122"/>
                <a:cs typeface="隶书"/>
              </a:rPr>
              <a:t>）在地方，废除分封制，建立郡县制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0123" grpId="0"/>
      <p:bldP spid="8192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8" y="0"/>
            <a:ext cx="845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114800" y="533400"/>
            <a:ext cx="2163763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3300"/>
                </a:solidFill>
                <a:latin typeface="宋体" charset="-122"/>
                <a:ea typeface="黑体" pitchFamily="49" charset="-122"/>
              </a:rPr>
              <a:t>长城一带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711325" y="2379663"/>
            <a:ext cx="1125538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600" b="1">
                <a:solidFill>
                  <a:srgbClr val="FF3300"/>
                </a:solidFill>
                <a:latin typeface="宋体" charset="-122"/>
                <a:ea typeface="黑体" pitchFamily="49" charset="-122"/>
              </a:rPr>
              <a:t>陇西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7929563" y="2671763"/>
            <a:ext cx="644525" cy="15557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3300"/>
                </a:solidFill>
                <a:latin typeface="宋体" charset="-122"/>
                <a:ea typeface="黑体" pitchFamily="49" charset="-122"/>
              </a:rPr>
              <a:t>东</a:t>
            </a:r>
            <a:endParaRPr lang="zh-CN" altLang="en-US" sz="4000" b="1">
              <a:solidFill>
                <a:srgbClr val="FF3300"/>
              </a:solidFill>
              <a:latin typeface="宋体" charset="-122"/>
              <a:ea typeface="黑体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latin typeface="宋体" charset="-122"/>
                <a:ea typeface="黑体" pitchFamily="49" charset="-122"/>
              </a:rPr>
              <a:t>海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564188" y="5921375"/>
            <a:ext cx="1381125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600" b="1">
                <a:solidFill>
                  <a:srgbClr val="FF3300"/>
                </a:solidFill>
                <a:latin typeface="宋体" charset="-122"/>
                <a:ea typeface="黑体" pitchFamily="49" charset="-122"/>
              </a:rPr>
              <a:t>南海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005138" y="2336800"/>
            <a:ext cx="4370387" cy="22891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ea typeface="黑体" pitchFamily="49" charset="-122"/>
              </a:rPr>
              <a:t>秦朝是我国历史上第一个统一的多民族的封建国家，也是当时世界上的大国。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679450" y="255588"/>
            <a:ext cx="1006475" cy="4206875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zh-CN" altLang="en-US" sz="5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隶书"/>
                <a:cs typeface="隶书"/>
              </a:rPr>
              <a:t>三、秦朝疆域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 autoUpdateAnimBg="0"/>
      <p:bldP spid="41988" grpId="0" animBg="1" autoUpdateAnimBg="0"/>
      <p:bldP spid="41989" grpId="0" animBg="1" autoUpdateAnimBg="0"/>
      <p:bldP spid="41990" grpId="0" animBg="1" autoUpdateAnimBg="0"/>
      <p:bldP spid="41991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2900" y="2276475"/>
            <a:ext cx="8189913" cy="20621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称量物品（一般指粮食）用统一大小的量具，即重量单位要一致，长度单位要一致，所有的马车两车轮的间距要相等，写书信或文章时用相同的文字。</a:t>
            </a: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5038725" y="153988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en-US" sz="2400">
              <a:latin typeface="Verdana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42900" y="908050"/>
            <a:ext cx="84772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           一</a:t>
            </a:r>
            <a:r>
              <a:rPr kumimoji="1"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法度衡石丈</a:t>
            </a:r>
            <a:r>
              <a:rPr kumimoji="1"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尺。车</a:t>
            </a:r>
            <a:r>
              <a:rPr kumimoji="1"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同</a:t>
            </a:r>
            <a:r>
              <a:rPr kumimoji="1"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轨。书</a:t>
            </a:r>
            <a:r>
              <a:rPr kumimoji="1"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同</a:t>
            </a:r>
            <a:r>
              <a:rPr kumimoji="1"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文字。</a:t>
            </a:r>
            <a:r>
              <a:rPr kumimoji="1"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kumimoji="1"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史记</a:t>
            </a:r>
            <a:r>
              <a:rPr kumimoji="1"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kumimoji="1" lang="zh-CN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秦始皇本纪</a:t>
            </a:r>
            <a:r>
              <a:rPr kumimoji="1" lang="en-US" altLang="zh-C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endParaRPr kumimoji="1" lang="zh-CN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07963" y="4338638"/>
            <a:ext cx="8748712" cy="25304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ts val="4800"/>
              </a:lnSpc>
              <a:defRPr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/>
                <a:cs typeface="隶书"/>
              </a:rPr>
              <a:t>措施：</a:t>
            </a:r>
            <a:r>
              <a:rPr lang="zh-CN" altLang="en-US" sz="36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/>
                <a:cs typeface="隶书"/>
              </a:rPr>
              <a:t>统一文字、度量衡，统一车辆和道路的宽窄。</a:t>
            </a:r>
          </a:p>
          <a:p>
            <a:pPr>
              <a:lnSpc>
                <a:spcPts val="4800"/>
              </a:lnSpc>
              <a:defRPr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隶书"/>
                <a:cs typeface="隶书"/>
              </a:rPr>
              <a:t>意义：</a:t>
            </a:r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ea typeface="隶书"/>
                <a:cs typeface="隶书"/>
              </a:rPr>
              <a:t>有利于巩固统一的多民族国家，有利于经济、文化的发展和交流。</a:t>
            </a:r>
          </a:p>
        </p:txBody>
      </p:sp>
      <p:grpSp>
        <p:nvGrpSpPr>
          <p:cNvPr id="78853" name="组合 6"/>
          <p:cNvGrpSpPr>
            <a:grpSpLocks/>
          </p:cNvGrpSpPr>
          <p:nvPr/>
        </p:nvGrpSpPr>
        <p:grpSpPr bwMode="auto">
          <a:xfrm>
            <a:off x="-4763" y="0"/>
            <a:ext cx="9148763" cy="808038"/>
            <a:chOff x="-4539" y="0"/>
            <a:chExt cx="9148539" cy="808745"/>
          </a:xfrm>
        </p:grpSpPr>
        <p:pic>
          <p:nvPicPr>
            <p:cNvPr id="78856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539" y="0"/>
              <a:ext cx="9148539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55"/>
            <p:cNvSpPr txBox="1">
              <a:spLocks noChangeArrowheads="1"/>
            </p:cNvSpPr>
            <p:nvPr/>
          </p:nvSpPr>
          <p:spPr bwMode="auto">
            <a:xfrm>
              <a:off x="2643347" y="115989"/>
              <a:ext cx="3584487" cy="6927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ctr">
                <a:lnSpc>
                  <a:spcPts val="4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隶书" panose="02010509060101010101" charset="-122"/>
                </a:rPr>
                <a:t>动  脑  筋</a:t>
              </a:r>
              <a:r>
                <a:rPr lang="en-US" altLang="zh-CN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隶书" panose="02010509060101010101" charset="-122"/>
                </a:rPr>
                <a:t>: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07950" y="838200"/>
            <a:ext cx="2986088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4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彩云"/>
                <a:ea typeface="华文彩云"/>
                <a:cs typeface="华文彩云"/>
              </a:rPr>
              <a:t>材料研读：</a:t>
            </a:r>
          </a:p>
        </p:txBody>
      </p:sp>
      <p:sp>
        <p:nvSpPr>
          <p:cNvPr id="12" name="矩形 11"/>
          <p:cNvSpPr/>
          <p:nvPr/>
        </p:nvSpPr>
        <p:spPr>
          <a:xfrm>
            <a:off x="342900" y="2278063"/>
            <a:ext cx="8532813" cy="22066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fontAlgn="auto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想一想，材料中包含了秦始皇巩固统一的哪些措施？这些措施对国家的发展有什么重要意义</a:t>
            </a:r>
            <a:r>
              <a:rPr lang="zh-CN" alt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？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9574" grpId="0" bldLvl="0" animBg="1"/>
      <p:bldP spid="12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179388" y="682625"/>
            <a:ext cx="8856662" cy="6186488"/>
          </a:xfrm>
          <a:prstGeom prst="rect">
            <a:avLst/>
          </a:prstGeom>
          <a:solidFill>
            <a:srgbClr val="FFFFFF">
              <a:alpha val="60001"/>
            </a:srgb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zh-CN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charset="-122"/>
              </a:rPr>
              <a:t>    秦朝的统一给中华民族带来的不仅仅是地理上的合并，国家统一、疆域扩大而产生的安定与荣耀，更是政治、经济、文化上的融合给人民心理上的强烈认同感与凝聚力。正是有了这种情感与力量，在以后的岁月中，哪怕再多的政权，再乱的形势，再强的外敌，都休想把中华民族分割开来。</a:t>
            </a:r>
          </a:p>
        </p:txBody>
      </p:sp>
      <p:grpSp>
        <p:nvGrpSpPr>
          <p:cNvPr id="79874" name="组合 5"/>
          <p:cNvGrpSpPr>
            <a:grpSpLocks/>
          </p:cNvGrpSpPr>
          <p:nvPr/>
        </p:nvGrpSpPr>
        <p:grpSpPr bwMode="auto">
          <a:xfrm>
            <a:off x="-4763" y="0"/>
            <a:ext cx="9148763" cy="815975"/>
            <a:chOff x="-4539" y="0"/>
            <a:chExt cx="9148539" cy="816630"/>
          </a:xfrm>
        </p:grpSpPr>
        <p:pic>
          <p:nvPicPr>
            <p:cNvPr id="79875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539" y="0"/>
              <a:ext cx="9148539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矩形 7"/>
            <p:cNvSpPr/>
            <p:nvPr/>
          </p:nvSpPr>
          <p:spPr>
            <a:xfrm>
              <a:off x="1017787" y="44486"/>
              <a:ext cx="7010228" cy="7721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lnSpc>
                  <a:spcPts val="528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第</a:t>
              </a:r>
              <a:r>
                <a:rPr kumimoji="1" lang="en-US" altLang="zh-CN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9</a:t>
              </a:r>
              <a:r>
                <a:rPr kumimoji="1" lang="zh-CN" altLang="en-US" sz="4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彩云" panose="02010800040101010101" pitchFamily="2" charset="-122"/>
                  <a:ea typeface="华文彩云" panose="02010800040101010101" pitchFamily="2" charset="-122"/>
                </a:rPr>
                <a:t>课   秦统一中国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2"/>
          <p:cNvSpPr txBox="1">
            <a:spLocks noChangeArrowheads="1"/>
          </p:cNvSpPr>
          <p:nvPr/>
        </p:nvSpPr>
        <p:spPr bwMode="auto">
          <a:xfrm>
            <a:off x="684213" y="2565400"/>
            <a:ext cx="237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en-US" sz="2400">
              <a:latin typeface="Verdana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95288" y="765175"/>
            <a:ext cx="8424862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kumimoji="1"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        试比较周朝和秦朝的有关制度，填写下表的空白处。</a:t>
            </a:r>
            <a:r>
              <a:rPr kumimoji="1" lang="en-US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kumimoji="1" lang="zh-CN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80899" name="组合 6"/>
          <p:cNvGrpSpPr>
            <a:grpSpLocks/>
          </p:cNvGrpSpPr>
          <p:nvPr/>
        </p:nvGrpSpPr>
        <p:grpSpPr bwMode="auto">
          <a:xfrm>
            <a:off x="-4763" y="0"/>
            <a:ext cx="9148763" cy="808038"/>
            <a:chOff x="-4539" y="0"/>
            <a:chExt cx="9148539" cy="808745"/>
          </a:xfrm>
        </p:grpSpPr>
        <p:pic>
          <p:nvPicPr>
            <p:cNvPr id="80926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539" y="0"/>
              <a:ext cx="9148539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55"/>
            <p:cNvSpPr txBox="1">
              <a:spLocks noChangeArrowheads="1"/>
            </p:cNvSpPr>
            <p:nvPr/>
          </p:nvSpPr>
          <p:spPr bwMode="auto">
            <a:xfrm>
              <a:off x="2643347" y="115989"/>
              <a:ext cx="3584487" cy="6927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ctr">
                <a:lnSpc>
                  <a:spcPts val="45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隶书" panose="02010509060101010101" charset="-122"/>
                </a:rPr>
                <a:t>动  脑  筋</a:t>
              </a:r>
              <a:r>
                <a:rPr lang="en-US" altLang="zh-CN" sz="6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ea typeface="隶书" panose="02010509060101010101" charset="-122"/>
                </a:rPr>
                <a:t>: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287338" y="808038"/>
            <a:ext cx="3579812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4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课后活动一：</a:t>
            </a:r>
            <a:endParaRPr lang="zh-CN" altLang="en-US" dirty="0">
              <a:solidFill>
                <a:srgbClr val="80000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42875" y="2276475"/>
          <a:ext cx="8821738" cy="44783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40331"/>
                <a:gridCol w="2940331"/>
                <a:gridCol w="2940331"/>
              </a:tblGrid>
              <a:tr h="91223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项目</a:t>
                      </a:r>
                      <a:endParaRPr lang="zh-CN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周朝</a:t>
                      </a:r>
                      <a:endParaRPr lang="zh-CN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秦朝</a:t>
                      </a:r>
                      <a:endParaRPr lang="zh-CN" altLang="en-US" sz="4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</a:tr>
              <a:tr h="11600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最高统治者的称呼</a:t>
                      </a:r>
                      <a:endParaRPr lang="zh-CN" altLang="en-US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王</a:t>
                      </a:r>
                      <a:endParaRPr lang="zh-CN" alt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</a:tr>
              <a:tr h="11600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最高统治者的权力</a:t>
                      </a:r>
                      <a:endParaRPr lang="zh-CN" altLang="en-US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周天子在名义上是天下共主</a:t>
                      </a:r>
                      <a:endParaRPr lang="zh-CN" alt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</a:tr>
              <a:tr h="116008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6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统治地方的方式</a:t>
                      </a:r>
                      <a:endParaRPr lang="zh-CN" altLang="en-US" sz="36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建立郡县制</a:t>
                      </a:r>
                      <a:endParaRPr lang="zh-CN" alt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6586538" y="3213100"/>
            <a:ext cx="1730375" cy="1016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皇帝</a:t>
            </a:r>
          </a:p>
        </p:txBody>
      </p:sp>
      <p:sp>
        <p:nvSpPr>
          <p:cNvPr id="13" name="矩形 12"/>
          <p:cNvSpPr/>
          <p:nvPr/>
        </p:nvSpPr>
        <p:spPr>
          <a:xfrm>
            <a:off x="5832475" y="4276725"/>
            <a:ext cx="3348038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至高无上的权威，总揽全国的一切军政大权</a:t>
            </a:r>
          </a:p>
        </p:txBody>
      </p:sp>
      <p:sp>
        <p:nvSpPr>
          <p:cNvPr id="6" name="矩形 5"/>
          <p:cNvSpPr/>
          <p:nvPr/>
        </p:nvSpPr>
        <p:spPr>
          <a:xfrm>
            <a:off x="3276600" y="5661025"/>
            <a:ext cx="25558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彩云" panose="02010800040101010101" pitchFamily="2" charset="-122"/>
                <a:ea typeface="华文彩云" panose="02010800040101010101" pitchFamily="2" charset="-122"/>
              </a:rPr>
              <a:t>分封制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5288" y="869950"/>
            <a:ext cx="8280400" cy="5222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1．中国历史上第一个统一的中央集权的封建国家是</a:t>
            </a:r>
          </a:p>
          <a:p>
            <a:pPr fontAlgn="auto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  Ａ.夏朝　　</a:t>
            </a:r>
            <a:endParaRPr lang="en-US" altLang="zh-CN" sz="5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auto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  Ｂ.秦国　　</a:t>
            </a:r>
            <a:endParaRPr lang="en-US" altLang="zh-CN" sz="5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auto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  Ｃ.秦朝　　</a:t>
            </a:r>
            <a:endParaRPr lang="en-US" altLang="zh-CN" sz="5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auto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  Ｄ.元朝</a:t>
            </a:r>
          </a:p>
        </p:txBody>
      </p:sp>
      <p:sp>
        <p:nvSpPr>
          <p:cNvPr id="188424" name="WordArt 8"/>
          <p:cNvSpPr>
            <a:spLocks noChangeArrowheads="1" noChangeShapeType="1" noTextEdit="1"/>
          </p:cNvSpPr>
          <p:nvPr/>
        </p:nvSpPr>
        <p:spPr bwMode="auto">
          <a:xfrm>
            <a:off x="6300788" y="3644900"/>
            <a:ext cx="1727200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宋体"/>
                <a:ea typeface="宋体"/>
              </a:rPr>
              <a:t>c</a:t>
            </a:r>
            <a:endParaRPr lang="zh-CN" altLang="en-US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CC0000"/>
              </a:solidFill>
              <a:latin typeface="宋体"/>
              <a:ea typeface="宋体"/>
            </a:endParaRPr>
          </a:p>
        </p:txBody>
      </p:sp>
      <p:grpSp>
        <p:nvGrpSpPr>
          <p:cNvPr id="81923" name="组合 1"/>
          <p:cNvGrpSpPr>
            <a:grpSpLocks/>
          </p:cNvGrpSpPr>
          <p:nvPr/>
        </p:nvGrpSpPr>
        <p:grpSpPr bwMode="auto">
          <a:xfrm>
            <a:off x="-4763" y="0"/>
            <a:ext cx="9148763" cy="765175"/>
            <a:chOff x="-4539" y="0"/>
            <a:chExt cx="9148539" cy="764704"/>
          </a:xfrm>
        </p:grpSpPr>
        <p:pic>
          <p:nvPicPr>
            <p:cNvPr id="8192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539" y="0"/>
              <a:ext cx="9148539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25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413421" y="117004"/>
              <a:ext cx="3814763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b="1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宋体"/>
                  <a:ea typeface="宋体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8"/>
          <p:cNvGrpSpPr>
            <a:grpSpLocks/>
          </p:cNvGrpSpPr>
          <p:nvPr/>
        </p:nvGrpSpPr>
        <p:grpSpPr bwMode="auto">
          <a:xfrm>
            <a:off x="0" y="0"/>
            <a:ext cx="4535488" cy="1439863"/>
            <a:chOff x="431" y="391"/>
            <a:chExt cx="2857" cy="907"/>
          </a:xfrm>
        </p:grpSpPr>
        <p:sp>
          <p:nvSpPr>
            <p:cNvPr id="31749" name="AutoShape 4"/>
            <p:cNvSpPr>
              <a:spLocks noChangeArrowheads="1"/>
            </p:cNvSpPr>
            <p:nvPr/>
          </p:nvSpPr>
          <p:spPr bwMode="auto">
            <a:xfrm>
              <a:off x="431" y="391"/>
              <a:ext cx="2857" cy="907"/>
            </a:xfrm>
            <a:prstGeom prst="ribbon">
              <a:avLst>
                <a:gd name="adj1" fmla="val 12500"/>
                <a:gd name="adj2" fmla="val 50000"/>
              </a:avLst>
            </a:prstGeom>
            <a:solidFill>
              <a:srgbClr val="66FF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zh-CN" sz="2000">
                <a:solidFill>
                  <a:schemeClr val="accent2"/>
                </a:solidFill>
              </a:endParaRPr>
            </a:p>
          </p:txBody>
        </p:sp>
        <p:sp>
          <p:nvSpPr>
            <p:cNvPr id="31750" name="Text Box 7"/>
            <p:cNvSpPr txBox="1">
              <a:spLocks noChangeArrowheads="1"/>
            </p:cNvSpPr>
            <p:nvPr/>
          </p:nvSpPr>
          <p:spPr bwMode="auto">
            <a:xfrm>
              <a:off x="1020" y="618"/>
              <a:ext cx="1678" cy="410"/>
            </a:xfrm>
            <a:prstGeom prst="rect">
              <a:avLst/>
            </a:prstGeom>
            <a:solidFill>
              <a:srgbClr val="66FF33"/>
            </a:solidFill>
            <a:ln w="9525" algn="ctr">
              <a:solidFill>
                <a:srgbClr val="66FF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 b="1">
                  <a:solidFill>
                    <a:srgbClr val="FF0000"/>
                  </a:solidFill>
                </a:rPr>
                <a:t>想当将军吗</a:t>
              </a:r>
            </a:p>
          </p:txBody>
        </p:sp>
      </p:grpSp>
      <p:sp>
        <p:nvSpPr>
          <p:cNvPr id="31746" name="Text Box 10"/>
          <p:cNvSpPr txBox="1">
            <a:spLocks noChangeArrowheads="1"/>
          </p:cNvSpPr>
          <p:nvPr/>
        </p:nvSpPr>
        <p:spPr bwMode="auto">
          <a:xfrm>
            <a:off x="2411413" y="2852738"/>
            <a:ext cx="54006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000"/>
          </a:p>
        </p:txBody>
      </p:sp>
      <p:sp>
        <p:nvSpPr>
          <p:cNvPr id="31747" name="Text Box 11"/>
          <p:cNvSpPr txBox="1">
            <a:spLocks noChangeArrowheads="1"/>
          </p:cNvSpPr>
          <p:nvPr/>
        </p:nvSpPr>
        <p:spPr bwMode="auto">
          <a:xfrm>
            <a:off x="1887538" y="3768725"/>
            <a:ext cx="14605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zh-CN" sz="2000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900113" y="1628775"/>
            <a:ext cx="7704137" cy="3441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    </a:t>
            </a:r>
            <a:r>
              <a:rPr lang="zh-CN" altLang="en-US" sz="4400" b="1">
                <a:solidFill>
                  <a:srgbClr val="000000"/>
                </a:solidFill>
              </a:rPr>
              <a:t>如果你是秦王嬴政，根据当时六国的分布情况和存在的“合纵”现象，你应当采取什么样的策略才能最快的消灭六国</a:t>
            </a:r>
            <a:r>
              <a:rPr lang="en-US" altLang="zh-CN" sz="4400" b="1">
                <a:solidFill>
                  <a:srgbClr val="000000"/>
                </a:solidFill>
              </a:rPr>
              <a:t>,</a:t>
            </a:r>
            <a:r>
              <a:rPr lang="zh-CN" altLang="en-US" sz="4400" b="1">
                <a:solidFill>
                  <a:srgbClr val="000000"/>
                </a:solidFill>
              </a:rPr>
              <a:t>统一全国？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4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5" name="组合 1"/>
          <p:cNvGrpSpPr>
            <a:grpSpLocks/>
          </p:cNvGrpSpPr>
          <p:nvPr/>
        </p:nvGrpSpPr>
        <p:grpSpPr bwMode="auto">
          <a:xfrm>
            <a:off x="-4763" y="0"/>
            <a:ext cx="9148763" cy="765175"/>
            <a:chOff x="-4539" y="0"/>
            <a:chExt cx="9148539" cy="764704"/>
          </a:xfrm>
        </p:grpSpPr>
        <p:pic>
          <p:nvPicPr>
            <p:cNvPr id="82948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539" y="0"/>
              <a:ext cx="9148539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49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413421" y="117004"/>
              <a:ext cx="3814763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b="1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宋体"/>
                  <a:ea typeface="宋体"/>
                </a:rPr>
                <a:t>课堂练习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539750" y="908050"/>
            <a:ext cx="8135938" cy="55721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．秦始皇向地方郡县发布的诏令所用的文字是</a:t>
            </a:r>
            <a:endParaRPr lang="en-US" altLang="zh-CN" sz="5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auto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Ａ.大篆　　</a:t>
            </a:r>
            <a:endParaRPr lang="en-US" altLang="zh-CN" sz="5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auto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Ｂ.小篆　　</a:t>
            </a:r>
            <a:endParaRPr lang="en-US" altLang="zh-CN" sz="5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auto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en-US" altLang="zh-CN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  <a:r>
              <a:rPr lang="zh-CN" alt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.行书   </a:t>
            </a:r>
            <a:endParaRPr lang="en-US" altLang="zh-CN" sz="5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auto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D.楷书　</a:t>
            </a:r>
            <a:endParaRPr lang="zh-CN" altLang="en-US" sz="5400" dirty="0">
              <a:latin typeface="+mn-lt"/>
              <a:ea typeface="+mn-ea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011863" y="3429000"/>
            <a:ext cx="1728787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宋体"/>
                <a:ea typeface="宋体"/>
              </a:rPr>
              <a:t>B</a:t>
            </a:r>
            <a:endParaRPr lang="zh-CN" altLang="en-US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CC0000"/>
              </a:solidFill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69" name="组合 1"/>
          <p:cNvGrpSpPr>
            <a:grpSpLocks/>
          </p:cNvGrpSpPr>
          <p:nvPr/>
        </p:nvGrpSpPr>
        <p:grpSpPr bwMode="auto">
          <a:xfrm>
            <a:off x="-4763" y="0"/>
            <a:ext cx="9148763" cy="765175"/>
            <a:chOff x="-4539" y="0"/>
            <a:chExt cx="9148539" cy="764704"/>
          </a:xfrm>
        </p:grpSpPr>
        <p:pic>
          <p:nvPicPr>
            <p:cNvPr id="83972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539" y="0"/>
              <a:ext cx="9148539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973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413421" y="117004"/>
              <a:ext cx="3814763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b="1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宋体"/>
                  <a:ea typeface="宋体"/>
                </a:rPr>
                <a:t>课堂练习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468313" y="836613"/>
            <a:ext cx="82804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3．秦始皇</a:t>
            </a:r>
            <a:r>
              <a:rPr lang="zh-CN" alt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黑体" panose="02010609060101010101" pitchFamily="2" charset="-122"/>
              </a:rPr>
              <a:t>“</a:t>
            </a:r>
            <a:r>
              <a:rPr lang="zh-CN" alt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焚书坑儒</a:t>
            </a:r>
            <a:r>
              <a:rPr lang="zh-CN" alt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黑体" panose="02010609060101010101" pitchFamily="2" charset="-122"/>
              </a:rPr>
              <a:t>”</a:t>
            </a:r>
            <a:r>
              <a:rPr lang="zh-CN" alt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的目的是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Ａ.树立秦的形象　　　　</a:t>
            </a:r>
            <a:endParaRPr lang="en-US" altLang="zh-CN" sz="6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Ｂ.加强思想控制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Ｃ.限制人们的言论　　　</a:t>
            </a:r>
            <a:endParaRPr lang="en-US" altLang="zh-CN" sz="6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Ｄ.禁止儒学传播</a:t>
            </a: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877050" y="2205038"/>
            <a:ext cx="1727200" cy="172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宋体"/>
                <a:ea typeface="宋体"/>
              </a:rPr>
              <a:t>B</a:t>
            </a:r>
            <a:endParaRPr lang="zh-CN" altLang="en-US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CC0000"/>
              </a:solidFill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3" name="组合 1"/>
          <p:cNvGrpSpPr>
            <a:grpSpLocks/>
          </p:cNvGrpSpPr>
          <p:nvPr/>
        </p:nvGrpSpPr>
        <p:grpSpPr bwMode="auto">
          <a:xfrm>
            <a:off x="-4763" y="0"/>
            <a:ext cx="9148763" cy="765175"/>
            <a:chOff x="-4539" y="0"/>
            <a:chExt cx="9148539" cy="764704"/>
          </a:xfrm>
        </p:grpSpPr>
        <p:pic>
          <p:nvPicPr>
            <p:cNvPr id="8499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539" y="0"/>
              <a:ext cx="9148539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997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413421" y="117004"/>
              <a:ext cx="3814763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b="1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宋体"/>
                  <a:ea typeface="宋体"/>
                </a:rPr>
                <a:t>课堂练习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684213" y="765175"/>
            <a:ext cx="78486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4．秦灭六国统一中国的时间是：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A.公元前230年  </a:t>
            </a:r>
            <a:endParaRPr lang="en-US" altLang="zh-CN" sz="6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B.公元230年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C.公元前221年  </a:t>
            </a:r>
            <a:endParaRPr lang="en-US" altLang="zh-CN" sz="6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D.公元221年</a:t>
            </a: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804025" y="1916113"/>
            <a:ext cx="1728788" cy="173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宋体"/>
                <a:ea typeface="宋体"/>
              </a:rPr>
              <a:t>c</a:t>
            </a:r>
            <a:endParaRPr lang="zh-CN" altLang="en-US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CC0000"/>
              </a:solidFill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7" name="组合 1"/>
          <p:cNvGrpSpPr>
            <a:grpSpLocks/>
          </p:cNvGrpSpPr>
          <p:nvPr/>
        </p:nvGrpSpPr>
        <p:grpSpPr bwMode="auto">
          <a:xfrm>
            <a:off x="-4763" y="0"/>
            <a:ext cx="9148763" cy="765175"/>
            <a:chOff x="-4539" y="0"/>
            <a:chExt cx="9148539" cy="764704"/>
          </a:xfrm>
        </p:grpSpPr>
        <p:pic>
          <p:nvPicPr>
            <p:cNvPr id="8602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539" y="0"/>
              <a:ext cx="9148539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021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413421" y="117004"/>
              <a:ext cx="3814763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b="1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宋体"/>
                  <a:ea typeface="宋体"/>
                </a:rPr>
                <a:t>课堂练习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395288" y="1052513"/>
            <a:ext cx="8353425" cy="48514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7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5．秦长城的起止点是：</a:t>
            </a:r>
          </a:p>
          <a:p>
            <a:pPr fontAlgn="auto">
              <a:lnSpc>
                <a:spcPts val="7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A.西起临洮，东到辽东  </a:t>
            </a:r>
            <a:endParaRPr lang="en-US" altLang="zh-CN" sz="6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auto">
              <a:lnSpc>
                <a:spcPts val="7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B.西起辽东，东到临洮</a:t>
            </a:r>
          </a:p>
          <a:p>
            <a:pPr fontAlgn="auto">
              <a:lnSpc>
                <a:spcPts val="7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C.西起咸阳，东到河套  </a:t>
            </a:r>
            <a:endParaRPr lang="en-US" altLang="zh-CN" sz="6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auto">
              <a:lnSpc>
                <a:spcPts val="7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D.西起陇西，东到长平</a:t>
            </a: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804025" y="4652963"/>
            <a:ext cx="1728788" cy="172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宋体"/>
                <a:ea typeface="宋体"/>
              </a:rPr>
              <a:t>A</a:t>
            </a:r>
            <a:endParaRPr lang="zh-CN" altLang="en-US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CC0000"/>
              </a:solidFill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1" name="组合 1"/>
          <p:cNvGrpSpPr>
            <a:grpSpLocks/>
          </p:cNvGrpSpPr>
          <p:nvPr/>
        </p:nvGrpSpPr>
        <p:grpSpPr bwMode="auto">
          <a:xfrm>
            <a:off x="-4763" y="0"/>
            <a:ext cx="9148763" cy="765175"/>
            <a:chOff x="-4539" y="0"/>
            <a:chExt cx="9148539" cy="764704"/>
          </a:xfrm>
        </p:grpSpPr>
        <p:pic>
          <p:nvPicPr>
            <p:cNvPr id="8704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539" y="0"/>
              <a:ext cx="9148539" cy="764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045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413421" y="117004"/>
              <a:ext cx="3814763" cy="6477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b="1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FFFF00"/>
                  </a:soli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宋体"/>
                  <a:ea typeface="宋体"/>
                </a:rPr>
                <a:t>课堂练习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468313" y="765175"/>
            <a:ext cx="8207375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6．灵渠沟通了哪两大水系？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A.长江和黄河     </a:t>
            </a:r>
            <a:endParaRPr lang="en-US" altLang="zh-CN" sz="6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B.长江和珠江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C.珠江和闽江     </a:t>
            </a:r>
            <a:endParaRPr lang="en-US" altLang="zh-CN" sz="60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D.珠江和黄河</a:t>
            </a: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6877050" y="2205038"/>
            <a:ext cx="1727200" cy="17287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宋体"/>
                <a:ea typeface="宋体"/>
              </a:rPr>
              <a:t>B</a:t>
            </a:r>
            <a:endParaRPr lang="zh-CN" altLang="en-US" sz="40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CC0000"/>
              </a:solidFill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秦灭六国图"/>
          <p:cNvPicPr>
            <a:picLocks noChangeAspect="1" noChangeArrowheads="1"/>
          </p:cNvPicPr>
          <p:nvPr/>
        </p:nvPicPr>
        <p:blipFill>
          <a:blip r:embed="rId2">
            <a:lum bright="-12000" contrast="-10000"/>
          </a:blip>
          <a:srcRect/>
          <a:stretch>
            <a:fillRect/>
          </a:stretch>
        </p:blipFill>
        <p:spPr bwMode="auto">
          <a:xfrm>
            <a:off x="309563" y="0"/>
            <a:ext cx="6188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739900" y="2165350"/>
            <a:ext cx="935038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隶书"/>
                <a:ea typeface="隶书"/>
                <a:cs typeface="隶书"/>
              </a:rPr>
              <a:t>临洮</a:t>
            </a:r>
            <a:endParaRPr lang="zh-CN" altLang="en-US" sz="2400" b="1">
              <a:latin typeface="隶书"/>
              <a:ea typeface="隶书"/>
              <a:cs typeface="隶书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086350" y="304800"/>
            <a:ext cx="1057275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隶书"/>
                <a:ea typeface="隶书"/>
                <a:cs typeface="隶书"/>
              </a:rPr>
              <a:t>辽东</a:t>
            </a:r>
            <a:endParaRPr lang="zh-CN" altLang="en-US" sz="2800">
              <a:latin typeface="隶书"/>
              <a:ea typeface="隶书"/>
              <a:cs typeface="隶书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792788" y="2109788"/>
            <a:ext cx="671512" cy="21526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 b="1">
                <a:solidFill>
                  <a:schemeClr val="bg1"/>
                </a:solidFill>
                <a:latin typeface="隶书"/>
                <a:ea typeface="隶书"/>
                <a:cs typeface="隶书"/>
              </a:rPr>
              <a:t>  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东    海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814763" y="6172200"/>
            <a:ext cx="17526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2800">
                <a:latin typeface="隶书"/>
                <a:ea typeface="隶书"/>
                <a:cs typeface="隶书"/>
              </a:rPr>
              <a:t> 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南   海</a:t>
            </a:r>
            <a:endParaRPr lang="zh-CN" altLang="en-US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838200" y="1828800"/>
            <a:ext cx="911225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陇西</a:t>
            </a:r>
            <a:endParaRPr lang="zh-CN" altLang="en-US" sz="280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976563" y="228600"/>
            <a:ext cx="182880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长城一带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2533650" y="2709863"/>
            <a:ext cx="990600" cy="519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E0202"/>
                </a:solidFill>
                <a:latin typeface="隶书"/>
                <a:ea typeface="隶书"/>
                <a:cs typeface="隶书"/>
              </a:rPr>
              <a:t>咸阳</a:t>
            </a:r>
          </a:p>
        </p:txBody>
      </p:sp>
      <p:sp>
        <p:nvSpPr>
          <p:cNvPr id="88073" name="Text Box 10"/>
          <p:cNvSpPr txBox="1">
            <a:spLocks noChangeArrowheads="1"/>
          </p:cNvSpPr>
          <p:nvPr/>
        </p:nvSpPr>
        <p:spPr bwMode="auto">
          <a:xfrm>
            <a:off x="6438900" y="1654175"/>
            <a:ext cx="256698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6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秦朝都城</a:t>
            </a:r>
          </a:p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6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长城起止点</a:t>
            </a:r>
            <a:r>
              <a:rPr lang="zh-CN" altLang="zh-CN" sz="36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sz="36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西、东</a:t>
            </a:r>
            <a:r>
              <a:rPr lang="zh-CN" altLang="zh-CN" sz="36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3.</a:t>
            </a:r>
            <a:r>
              <a:rPr lang="zh-CN" altLang="en-US" sz="36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秦朝疆域（东、西、北、南）</a:t>
            </a:r>
          </a:p>
        </p:txBody>
      </p:sp>
      <p:sp>
        <p:nvSpPr>
          <p:cNvPr id="88074" name="Text Box 11"/>
          <p:cNvSpPr txBox="1">
            <a:spLocks noChangeArrowheads="1"/>
          </p:cNvSpPr>
          <p:nvPr/>
        </p:nvSpPr>
        <p:spPr bwMode="auto">
          <a:xfrm>
            <a:off x="6535738" y="360363"/>
            <a:ext cx="2324100" cy="8239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800" b="1">
                <a:solidFill>
                  <a:srgbClr val="FE0202"/>
                </a:solidFill>
                <a:ea typeface="黑体" pitchFamily="49" charset="-122"/>
              </a:rPr>
              <a:t> 7.</a:t>
            </a:r>
            <a:r>
              <a:rPr lang="zh-CN" altLang="en-US" sz="4800" b="1">
                <a:solidFill>
                  <a:srgbClr val="FE0202"/>
                </a:solidFill>
                <a:ea typeface="黑体" pitchFamily="49" charset="-122"/>
              </a:rPr>
              <a:t>填图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 autoUpdateAnimBg="0"/>
      <p:bldP spid="49156" grpId="0" animBg="1" autoUpdateAnimBg="0"/>
      <p:bldP spid="49157" grpId="0" animBg="1" autoUpdateAnimBg="0"/>
      <p:bldP spid="49158" grpId="0" animBg="1" autoUpdateAnimBg="0"/>
      <p:bldP spid="49159" grpId="0" animBg="1" autoUpdateAnimBg="0"/>
      <p:bldP spid="49160" grpId="0" animBg="1" autoUpdateAnimBg="0"/>
      <p:bldP spid="4916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战国形势图01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7070725" y="2201863"/>
            <a:ext cx="595313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齐</a:t>
            </a:r>
            <a:endParaRPr lang="zh-CN" altLang="en-US" sz="200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191000" y="3200400"/>
            <a:ext cx="593725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秦</a:t>
            </a:r>
            <a:endParaRPr lang="zh-CN" altLang="en-US" sz="200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546725" y="4792663"/>
            <a:ext cx="595313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楚</a:t>
            </a:r>
            <a:endParaRPr lang="zh-CN" altLang="en-US" sz="200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537325" y="1058863"/>
            <a:ext cx="595313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燕</a:t>
            </a:r>
            <a:endParaRPr lang="zh-CN" altLang="en-US" sz="200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19800" y="2286000"/>
            <a:ext cx="593725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赵</a:t>
            </a:r>
            <a:endParaRPr lang="zh-CN" altLang="en-US" sz="200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867400" y="3124200"/>
            <a:ext cx="593725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魏</a:t>
            </a:r>
            <a:endParaRPr lang="zh-CN" altLang="en-US" sz="200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5943600" y="4038600"/>
            <a:ext cx="609600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韩</a:t>
            </a:r>
            <a:endParaRPr lang="zh-CN" altLang="en-US" sz="200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52400" y="838200"/>
            <a:ext cx="3581400" cy="1477963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  <a:ea typeface="华文新魏"/>
                <a:cs typeface="华文新魏"/>
              </a:rPr>
              <a:t>东西南北上中下</a:t>
            </a:r>
            <a:endParaRPr lang="en-US" altLang="zh-CN" sz="3600">
              <a:solidFill>
                <a:srgbClr val="FF0000"/>
              </a:solidFill>
              <a:ea typeface="华文新魏"/>
              <a:cs typeface="华文新魏"/>
            </a:endParaRPr>
          </a:p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  <a:ea typeface="华文新魏"/>
                <a:cs typeface="华文新魏"/>
              </a:rPr>
              <a:t>齐秦楚燕赵魏韩</a:t>
            </a:r>
          </a:p>
        </p:txBody>
      </p:sp>
      <p:pic>
        <p:nvPicPr>
          <p:cNvPr id="5131" name="Picture 11" descr="shou0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8200" y="6343650"/>
            <a:ext cx="685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03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03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03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03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03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03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0035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0249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autoUpdateAnimBg="0"/>
      <p:bldP spid="5124" grpId="0" animBg="1" autoUpdateAnimBg="0"/>
      <p:bldP spid="5125" grpId="0" animBg="1" autoUpdateAnimBg="0"/>
      <p:bldP spid="5126" grpId="0" animBg="1" autoUpdateAnimBg="0"/>
      <p:bldP spid="5127" grpId="0" animBg="1" autoUpdateAnimBg="0"/>
      <p:bldP spid="5128" grpId="0" animBg="1" autoUpdateAnimBg="0"/>
      <p:bldP spid="5129" grpId="0" animBg="1" autoUpdateAnimBg="0"/>
      <p:bldP spid="513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2"/>
          <p:cNvGrpSpPr>
            <a:grpSpLocks/>
          </p:cNvGrpSpPr>
          <p:nvPr/>
        </p:nvGrpSpPr>
        <p:grpSpPr bwMode="auto">
          <a:xfrm>
            <a:off x="0" y="0"/>
            <a:ext cx="9525000" cy="7148513"/>
            <a:chOff x="0" y="0"/>
            <a:chExt cx="6000" cy="4503"/>
          </a:xfrm>
        </p:grpSpPr>
        <p:pic>
          <p:nvPicPr>
            <p:cNvPr id="33804" name="Picture 3" descr="秦灭六国图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000" cy="4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5" name="Text Box 4"/>
            <p:cNvSpPr txBox="1">
              <a:spLocks noChangeArrowheads="1"/>
            </p:cNvSpPr>
            <p:nvPr/>
          </p:nvSpPr>
          <p:spPr bwMode="auto">
            <a:xfrm>
              <a:off x="0" y="117"/>
              <a:ext cx="2256" cy="412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>
                  <a:solidFill>
                    <a:srgbClr val="FF0000"/>
                  </a:solidFill>
                  <a:ea typeface="华文新魏"/>
                  <a:cs typeface="华文新魏"/>
                </a:rPr>
                <a:t>秦灭六国形势图</a:t>
              </a:r>
            </a:p>
          </p:txBody>
        </p:sp>
      </p:grpSp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7070725" y="2201863"/>
            <a:ext cx="603250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齐</a:t>
            </a:r>
            <a:endParaRPr lang="zh-CN" altLang="en-US" sz="2000"/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4191000" y="3200400"/>
            <a:ext cx="593725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秦</a:t>
            </a:r>
            <a:endParaRPr lang="zh-CN" altLang="en-US" sz="2000"/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5546725" y="4792663"/>
            <a:ext cx="595313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楚</a:t>
            </a:r>
            <a:endParaRPr lang="zh-CN" altLang="en-US" sz="2000"/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6537325" y="1058863"/>
            <a:ext cx="595313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燕</a:t>
            </a:r>
            <a:endParaRPr lang="zh-CN" altLang="en-US" sz="2000"/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6019800" y="2286000"/>
            <a:ext cx="593725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赵</a:t>
            </a:r>
            <a:endParaRPr lang="zh-CN" altLang="en-US" sz="2000"/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5867400" y="3124200"/>
            <a:ext cx="593725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魏</a:t>
            </a:r>
            <a:endParaRPr lang="zh-CN" altLang="en-US" sz="2000"/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5943600" y="4038600"/>
            <a:ext cx="609600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韩</a:t>
            </a:r>
            <a:endParaRPr lang="zh-CN" altLang="en-US" sz="200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419600" y="3886200"/>
            <a:ext cx="1524000" cy="684213"/>
            <a:chOff x="0" y="0"/>
            <a:chExt cx="960" cy="431"/>
          </a:xfrm>
        </p:grpSpPr>
        <p:sp>
          <p:nvSpPr>
            <p:cNvPr id="33802" name="未知"/>
            <p:cNvSpPr>
              <a:spLocks/>
            </p:cNvSpPr>
            <p:nvPr/>
          </p:nvSpPr>
          <p:spPr bwMode="auto">
            <a:xfrm>
              <a:off x="144" y="0"/>
              <a:ext cx="816" cy="296"/>
            </a:xfrm>
            <a:custGeom>
              <a:avLst/>
              <a:gdLst>
                <a:gd name="T0" fmla="*/ 0 w 816"/>
                <a:gd name="T1" fmla="*/ 0 h 296"/>
                <a:gd name="T2" fmla="*/ 96 w 816"/>
                <a:gd name="T3" fmla="*/ 144 h 296"/>
                <a:gd name="T4" fmla="*/ 288 w 816"/>
                <a:gd name="T5" fmla="*/ 240 h 296"/>
                <a:gd name="T6" fmla="*/ 528 w 816"/>
                <a:gd name="T7" fmla="*/ 288 h 296"/>
                <a:gd name="T8" fmla="*/ 816 w 816"/>
                <a:gd name="T9" fmla="*/ 288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296"/>
                <a:gd name="T17" fmla="*/ 816 w 816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296">
                  <a:moveTo>
                    <a:pt x="0" y="0"/>
                  </a:moveTo>
                  <a:cubicBezTo>
                    <a:pt x="24" y="52"/>
                    <a:pt x="48" y="104"/>
                    <a:pt x="96" y="144"/>
                  </a:cubicBezTo>
                  <a:cubicBezTo>
                    <a:pt x="144" y="184"/>
                    <a:pt x="216" y="216"/>
                    <a:pt x="288" y="240"/>
                  </a:cubicBezTo>
                  <a:cubicBezTo>
                    <a:pt x="360" y="264"/>
                    <a:pt x="440" y="280"/>
                    <a:pt x="528" y="288"/>
                  </a:cubicBezTo>
                  <a:cubicBezTo>
                    <a:pt x="616" y="296"/>
                    <a:pt x="768" y="288"/>
                    <a:pt x="816" y="288"/>
                  </a:cubicBezTo>
                </a:path>
              </a:pathLst>
            </a:custGeom>
            <a:noFill/>
            <a:ln w="88900" cmpd="sng">
              <a:solidFill>
                <a:srgbClr val="993300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803" name="Text Box 14"/>
            <p:cNvSpPr txBox="1">
              <a:spLocks noChangeArrowheads="1"/>
            </p:cNvSpPr>
            <p:nvPr/>
          </p:nvSpPr>
          <p:spPr bwMode="auto">
            <a:xfrm rot="1268085">
              <a:off x="0" y="143"/>
              <a:ext cx="6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FF0000"/>
                  </a:solidFill>
                </a:rPr>
                <a:t>前230</a:t>
              </a:r>
              <a:r>
                <a:rPr lang="zh-CN" altLang="en-US" sz="2000"/>
                <a:t>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2"/>
          <p:cNvGrpSpPr>
            <a:grpSpLocks/>
          </p:cNvGrpSpPr>
          <p:nvPr/>
        </p:nvGrpSpPr>
        <p:grpSpPr bwMode="auto">
          <a:xfrm>
            <a:off x="0" y="0"/>
            <a:ext cx="9525000" cy="7148513"/>
            <a:chOff x="0" y="0"/>
            <a:chExt cx="6000" cy="4503"/>
          </a:xfrm>
        </p:grpSpPr>
        <p:pic>
          <p:nvPicPr>
            <p:cNvPr id="34828" name="Picture 3" descr="秦灭六国图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6000" cy="4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9" name="Text Box 4"/>
            <p:cNvSpPr txBox="1">
              <a:spLocks noChangeArrowheads="1"/>
            </p:cNvSpPr>
            <p:nvPr/>
          </p:nvSpPr>
          <p:spPr bwMode="auto">
            <a:xfrm>
              <a:off x="0" y="117"/>
              <a:ext cx="2256" cy="412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>
                  <a:solidFill>
                    <a:srgbClr val="FF0000"/>
                  </a:solidFill>
                  <a:ea typeface="华文新魏"/>
                  <a:cs typeface="华文新魏"/>
                </a:rPr>
                <a:t>秦灭六国形势图</a:t>
              </a:r>
            </a:p>
          </p:txBody>
        </p:sp>
      </p:grpSp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7070725" y="2201863"/>
            <a:ext cx="603250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齐</a:t>
            </a:r>
            <a:endParaRPr lang="zh-CN" altLang="en-US" sz="2000"/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4191000" y="3200400"/>
            <a:ext cx="593725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秦</a:t>
            </a:r>
            <a:endParaRPr lang="zh-CN" altLang="en-US" sz="2000"/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5546725" y="4792663"/>
            <a:ext cx="595313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楚</a:t>
            </a:r>
            <a:endParaRPr lang="zh-CN" altLang="en-US" sz="2000"/>
          </a:p>
        </p:txBody>
      </p:sp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6537325" y="1058863"/>
            <a:ext cx="595313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燕</a:t>
            </a:r>
            <a:endParaRPr lang="zh-CN" altLang="en-US" sz="2000"/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6019800" y="2286000"/>
            <a:ext cx="593725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赵</a:t>
            </a:r>
            <a:endParaRPr lang="zh-CN" altLang="en-US" sz="2000"/>
          </a:p>
        </p:txBody>
      </p:sp>
      <p:sp>
        <p:nvSpPr>
          <p:cNvPr id="34823" name="Text Box 10"/>
          <p:cNvSpPr txBox="1">
            <a:spLocks noChangeArrowheads="1"/>
          </p:cNvSpPr>
          <p:nvPr/>
        </p:nvSpPr>
        <p:spPr bwMode="auto">
          <a:xfrm>
            <a:off x="5867400" y="3124200"/>
            <a:ext cx="593725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魏</a:t>
            </a:r>
            <a:endParaRPr lang="zh-CN" altLang="en-US" sz="2000"/>
          </a:p>
        </p:txBody>
      </p:sp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5943600" y="4038600"/>
            <a:ext cx="609600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韩</a:t>
            </a:r>
            <a:endParaRPr lang="zh-CN" altLang="en-US" sz="2000"/>
          </a:p>
        </p:txBody>
      </p:sp>
      <p:grpSp>
        <p:nvGrpSpPr>
          <p:cNvPr id="34825" name="Group 12"/>
          <p:cNvGrpSpPr>
            <a:grpSpLocks/>
          </p:cNvGrpSpPr>
          <p:nvPr/>
        </p:nvGrpSpPr>
        <p:grpSpPr bwMode="auto">
          <a:xfrm>
            <a:off x="4419600" y="3886200"/>
            <a:ext cx="1524000" cy="684213"/>
            <a:chOff x="0" y="0"/>
            <a:chExt cx="960" cy="431"/>
          </a:xfrm>
        </p:grpSpPr>
        <p:sp>
          <p:nvSpPr>
            <p:cNvPr id="34826" name="未知"/>
            <p:cNvSpPr>
              <a:spLocks/>
            </p:cNvSpPr>
            <p:nvPr/>
          </p:nvSpPr>
          <p:spPr bwMode="auto">
            <a:xfrm>
              <a:off x="144" y="0"/>
              <a:ext cx="816" cy="296"/>
            </a:xfrm>
            <a:custGeom>
              <a:avLst/>
              <a:gdLst>
                <a:gd name="T0" fmla="*/ 0 w 816"/>
                <a:gd name="T1" fmla="*/ 0 h 296"/>
                <a:gd name="T2" fmla="*/ 96 w 816"/>
                <a:gd name="T3" fmla="*/ 144 h 296"/>
                <a:gd name="T4" fmla="*/ 288 w 816"/>
                <a:gd name="T5" fmla="*/ 240 h 296"/>
                <a:gd name="T6" fmla="*/ 528 w 816"/>
                <a:gd name="T7" fmla="*/ 288 h 296"/>
                <a:gd name="T8" fmla="*/ 816 w 816"/>
                <a:gd name="T9" fmla="*/ 288 h 2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6"/>
                <a:gd name="T16" fmla="*/ 0 h 296"/>
                <a:gd name="T17" fmla="*/ 816 w 816"/>
                <a:gd name="T18" fmla="*/ 296 h 2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6" h="296">
                  <a:moveTo>
                    <a:pt x="0" y="0"/>
                  </a:moveTo>
                  <a:cubicBezTo>
                    <a:pt x="24" y="52"/>
                    <a:pt x="48" y="104"/>
                    <a:pt x="96" y="144"/>
                  </a:cubicBezTo>
                  <a:cubicBezTo>
                    <a:pt x="144" y="184"/>
                    <a:pt x="216" y="216"/>
                    <a:pt x="288" y="240"/>
                  </a:cubicBezTo>
                  <a:cubicBezTo>
                    <a:pt x="360" y="264"/>
                    <a:pt x="440" y="280"/>
                    <a:pt x="528" y="288"/>
                  </a:cubicBezTo>
                  <a:cubicBezTo>
                    <a:pt x="616" y="296"/>
                    <a:pt x="768" y="288"/>
                    <a:pt x="816" y="288"/>
                  </a:cubicBezTo>
                </a:path>
              </a:pathLst>
            </a:custGeom>
            <a:noFill/>
            <a:ln w="88900" cmpd="sng">
              <a:solidFill>
                <a:srgbClr val="993300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4827" name="Text Box 14"/>
            <p:cNvSpPr txBox="1">
              <a:spLocks noChangeArrowheads="1"/>
            </p:cNvSpPr>
            <p:nvPr/>
          </p:nvSpPr>
          <p:spPr bwMode="auto">
            <a:xfrm rot="1268085">
              <a:off x="0" y="143"/>
              <a:ext cx="6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FF0000"/>
                  </a:solidFill>
                </a:rPr>
                <a:t>前230</a:t>
              </a:r>
              <a:r>
                <a:rPr lang="zh-CN" altLang="en-US" sz="2000"/>
                <a:t>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2"/>
          <p:cNvGrpSpPr>
            <a:grpSpLocks/>
          </p:cNvGrpSpPr>
          <p:nvPr/>
        </p:nvGrpSpPr>
        <p:grpSpPr bwMode="auto">
          <a:xfrm>
            <a:off x="0" y="0"/>
            <a:ext cx="9525000" cy="7148513"/>
            <a:chOff x="0" y="0"/>
            <a:chExt cx="6000" cy="4503"/>
          </a:xfrm>
        </p:grpSpPr>
        <p:pic>
          <p:nvPicPr>
            <p:cNvPr id="35851" name="Picture 3" descr="秦灭六国图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6000" cy="4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2" name="Text Box 4"/>
            <p:cNvSpPr txBox="1">
              <a:spLocks noChangeArrowheads="1"/>
            </p:cNvSpPr>
            <p:nvPr/>
          </p:nvSpPr>
          <p:spPr bwMode="auto">
            <a:xfrm>
              <a:off x="0" y="117"/>
              <a:ext cx="2256" cy="412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600">
                  <a:solidFill>
                    <a:srgbClr val="FF0000"/>
                  </a:solidFill>
                  <a:ea typeface="华文新魏"/>
                  <a:cs typeface="华文新魏"/>
                </a:rPr>
                <a:t>秦灭六国形势图</a:t>
              </a:r>
            </a:p>
          </p:txBody>
        </p:sp>
      </p:grpSp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7070725" y="2201863"/>
            <a:ext cx="595313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齐</a:t>
            </a:r>
            <a:endParaRPr lang="zh-CN" altLang="en-US" sz="2000"/>
          </a:p>
        </p:txBody>
      </p:sp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4191000" y="3200400"/>
            <a:ext cx="593725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秦</a:t>
            </a:r>
            <a:endParaRPr lang="zh-CN" altLang="en-US" sz="2000"/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5546725" y="4792663"/>
            <a:ext cx="595313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楚</a:t>
            </a:r>
            <a:endParaRPr lang="zh-CN" altLang="en-US" sz="2000"/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6537325" y="1058863"/>
            <a:ext cx="595313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燕</a:t>
            </a:r>
            <a:endParaRPr lang="zh-CN" altLang="en-US" sz="2000"/>
          </a:p>
        </p:txBody>
      </p:sp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6019800" y="2286000"/>
            <a:ext cx="593725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赵</a:t>
            </a:r>
            <a:endParaRPr lang="zh-CN" altLang="en-US" sz="2000"/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5867400" y="3124200"/>
            <a:ext cx="593725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</a:rPr>
              <a:t>魏</a:t>
            </a:r>
            <a:endParaRPr lang="zh-CN" altLang="en-US" sz="2000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648200" y="2463800"/>
            <a:ext cx="1295400" cy="762000"/>
            <a:chOff x="0" y="0"/>
            <a:chExt cx="816" cy="480"/>
          </a:xfrm>
        </p:grpSpPr>
        <p:sp>
          <p:nvSpPr>
            <p:cNvPr id="35849" name="未知"/>
            <p:cNvSpPr>
              <a:spLocks/>
            </p:cNvSpPr>
            <p:nvPr/>
          </p:nvSpPr>
          <p:spPr bwMode="auto">
            <a:xfrm>
              <a:off x="48" y="224"/>
              <a:ext cx="768" cy="256"/>
            </a:xfrm>
            <a:custGeom>
              <a:avLst/>
              <a:gdLst>
                <a:gd name="T0" fmla="*/ 0 w 768"/>
                <a:gd name="T1" fmla="*/ 256 h 256"/>
                <a:gd name="T2" fmla="*/ 144 w 768"/>
                <a:gd name="T3" fmla="*/ 112 h 256"/>
                <a:gd name="T4" fmla="*/ 480 w 768"/>
                <a:gd name="T5" fmla="*/ 16 h 256"/>
                <a:gd name="T6" fmla="*/ 768 w 768"/>
                <a:gd name="T7" fmla="*/ 16 h 2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256"/>
                <a:gd name="T14" fmla="*/ 768 w 768"/>
                <a:gd name="T15" fmla="*/ 256 h 2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256">
                  <a:moveTo>
                    <a:pt x="0" y="256"/>
                  </a:moveTo>
                  <a:cubicBezTo>
                    <a:pt x="32" y="204"/>
                    <a:pt x="64" y="152"/>
                    <a:pt x="144" y="112"/>
                  </a:cubicBezTo>
                  <a:cubicBezTo>
                    <a:pt x="224" y="72"/>
                    <a:pt x="376" y="32"/>
                    <a:pt x="480" y="16"/>
                  </a:cubicBezTo>
                  <a:cubicBezTo>
                    <a:pt x="584" y="0"/>
                    <a:pt x="720" y="16"/>
                    <a:pt x="768" y="16"/>
                  </a:cubicBezTo>
                </a:path>
              </a:pathLst>
            </a:custGeom>
            <a:noFill/>
            <a:ln w="88900" cmpd="sng">
              <a:solidFill>
                <a:srgbClr val="993300"/>
              </a:solidFill>
              <a:round/>
              <a:headEnd/>
              <a:tailEnd type="arrow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5850" name="Text Box 13"/>
            <p:cNvSpPr txBox="1">
              <a:spLocks noChangeArrowheads="1"/>
            </p:cNvSpPr>
            <p:nvPr/>
          </p:nvSpPr>
          <p:spPr bwMode="auto">
            <a:xfrm rot="-777008">
              <a:off x="0" y="0"/>
              <a:ext cx="5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FF0000"/>
                  </a:solidFill>
                </a:rPr>
                <a:t>前228</a:t>
              </a:r>
              <a:endParaRPr lang="zh-CN" altLang="en-US" sz="20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4">
      <a:dk1>
        <a:srgbClr val="333333"/>
      </a:dk1>
      <a:lt1>
        <a:srgbClr val="FFFFFF"/>
      </a:lt1>
      <a:dk2>
        <a:srgbClr val="996600"/>
      </a:dk2>
      <a:lt2>
        <a:srgbClr val="808080"/>
      </a:lt2>
      <a:accent1>
        <a:srgbClr val="FFFFFF"/>
      </a:accent1>
      <a:accent2>
        <a:srgbClr val="FF3300"/>
      </a:accent2>
      <a:accent3>
        <a:srgbClr val="FFFFFF"/>
      </a:accent3>
      <a:accent4>
        <a:srgbClr val="2A2A2A"/>
      </a:accent4>
      <a:accent5>
        <a:srgbClr val="FFFFFF"/>
      </a:accent5>
      <a:accent6>
        <a:srgbClr val="E72D00"/>
      </a:accent6>
      <a:hlink>
        <a:srgbClr val="FFFF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000000"/>
        </a:dk1>
        <a:lt1>
          <a:srgbClr val="FFFFFF"/>
        </a:lt1>
        <a:dk2>
          <a:srgbClr val="996600"/>
        </a:dk2>
        <a:lt2>
          <a:srgbClr val="808080"/>
        </a:lt2>
        <a:accent1>
          <a:srgbClr val="99FFCC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CAFFE2"/>
        </a:accent5>
        <a:accent6>
          <a:srgbClr val="E7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000000"/>
        </a:dk1>
        <a:lt1>
          <a:srgbClr val="FFFFFF"/>
        </a:lt1>
        <a:dk2>
          <a:srgbClr val="996600"/>
        </a:dk2>
        <a:lt2>
          <a:srgbClr val="808080"/>
        </a:lt2>
        <a:accent1>
          <a:srgbClr val="99FFCC"/>
        </a:accent1>
        <a:accent2>
          <a:srgbClr val="FF3300"/>
        </a:accent2>
        <a:accent3>
          <a:srgbClr val="FFFFFF"/>
        </a:accent3>
        <a:accent4>
          <a:srgbClr val="000000"/>
        </a:accent4>
        <a:accent5>
          <a:srgbClr val="CAFFE2"/>
        </a:accent5>
        <a:accent6>
          <a:srgbClr val="E72D00"/>
        </a:accent6>
        <a:hlink>
          <a:srgbClr val="00808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333333"/>
        </a:dk1>
        <a:lt1>
          <a:srgbClr val="FFFFFF"/>
        </a:lt1>
        <a:dk2>
          <a:srgbClr val="9966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2A2A2A"/>
        </a:accent4>
        <a:accent5>
          <a:srgbClr val="FFFFFF"/>
        </a:accent5>
        <a:accent6>
          <a:srgbClr val="E72D00"/>
        </a:accent6>
        <a:hlink>
          <a:srgbClr val="0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333333"/>
        </a:dk1>
        <a:lt1>
          <a:srgbClr val="FFFFFF"/>
        </a:lt1>
        <a:dk2>
          <a:srgbClr val="9966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2A2A2A"/>
        </a:accent4>
        <a:accent5>
          <a:srgbClr val="FFFFFF"/>
        </a:accent5>
        <a:accent6>
          <a:srgbClr val="E72D00"/>
        </a:accent6>
        <a:hlink>
          <a:srgbClr val="CC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14">
        <a:dk1>
          <a:srgbClr val="333333"/>
        </a:dk1>
        <a:lt1>
          <a:srgbClr val="FFFFFF"/>
        </a:lt1>
        <a:dk2>
          <a:srgbClr val="9966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2A2A2A"/>
        </a:accent4>
        <a:accent5>
          <a:srgbClr val="FFFFFF"/>
        </a:accent5>
        <a:accent6>
          <a:srgbClr val="E72D00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1986</Words>
  <Application>Microsoft Office PowerPoint</Application>
  <PresentationFormat>全屏显示(4:3)</PresentationFormat>
  <Paragraphs>290</Paragraphs>
  <Slides>55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演示文稿设计模板</vt:lpstr>
      </vt:variant>
      <vt:variant>
        <vt:i4>3</vt:i4>
      </vt:variant>
      <vt:variant>
        <vt:lpstr>幻灯片标题</vt:lpstr>
      </vt:variant>
      <vt:variant>
        <vt:i4>55</vt:i4>
      </vt:variant>
    </vt:vector>
  </HeadingPairs>
  <TitlesOfParts>
    <vt:vector size="76" baseType="lpstr">
      <vt:lpstr>Arial</vt:lpstr>
      <vt:lpstr>宋体</vt:lpstr>
      <vt:lpstr>Calibri</vt:lpstr>
      <vt:lpstr>Times New Roman</vt:lpstr>
      <vt:lpstr>华文彩云</vt:lpstr>
      <vt:lpstr>楷体_GB2312</vt:lpstr>
      <vt:lpstr>黑体</vt:lpstr>
      <vt:lpstr>华文隶书</vt:lpstr>
      <vt:lpstr>方正姚体</vt:lpstr>
      <vt:lpstr>华文新魏</vt:lpstr>
      <vt:lpstr>隶书</vt:lpstr>
      <vt:lpstr>Verdana</vt:lpstr>
      <vt:lpstr>仿宋_GB2312</vt:lpstr>
      <vt:lpstr>华文中宋</vt:lpstr>
      <vt:lpstr>Wingdings</vt:lpstr>
      <vt:lpstr>华文行楷</vt:lpstr>
      <vt:lpstr>+mn-ea</vt:lpstr>
      <vt:lpstr>Arial Black</vt:lpstr>
      <vt:lpstr>Office 主题​​</vt:lpstr>
      <vt:lpstr>默认设计模板</vt:lpstr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看图讨论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151</cp:revision>
  <dcterms:created xsi:type="dcterms:W3CDTF">2015-10-28T04:24:00Z</dcterms:created>
  <dcterms:modified xsi:type="dcterms:W3CDTF">2018-10-30T00:06:52Z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