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9" r:id="rId3"/>
    <p:sldId id="280" r:id="rId4"/>
    <p:sldId id="281" r:id="rId5"/>
    <p:sldId id="282" r:id="rId6"/>
    <p:sldId id="283" r:id="rId7"/>
    <p:sldId id="284" r:id="rId9"/>
    <p:sldId id="285" r:id="rId10"/>
    <p:sldId id="286" r:id="rId11"/>
    <p:sldId id="287" r:id="rId12"/>
    <p:sldId id="304" r:id="rId13"/>
    <p:sldId id="305" r:id="rId14"/>
    <p:sldId id="306" r:id="rId15"/>
    <p:sldId id="307" r:id="rId16"/>
    <p:sldId id="288" r:id="rId17"/>
    <p:sldId id="289" r:id="rId18"/>
    <p:sldId id="292" r:id="rId19"/>
    <p:sldId id="293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264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036"/>
    <p:restoredTop sz="94660"/>
  </p:normalViewPr>
  <p:slideViewPr>
    <p:cSldViewPr showGuides="1">
      <p:cViewPr varScale="1">
        <p:scale>
          <a:sx n="51" d="100"/>
          <a:sy n="51" d="100"/>
        </p:scale>
        <p:origin x="-9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幻灯片图像占位符 3075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3076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幻灯片图像占位符 3788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7891" name="文本占位符 37890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p>
            <a:pPr lvl="0"/>
            <a:r>
              <a:rPr lang="zh-CN" altLang="en-US" dirty="0"/>
              <a:t>教师应自己做演示实验</a:t>
            </a:r>
            <a:endParaRPr lang="zh-CN" altLang="en-US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幻灯片图像占位符 3993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9939" name="文本占位符 39938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p>
            <a:pPr lvl="0"/>
            <a:r>
              <a:rPr lang="zh-CN" altLang="en-US" dirty="0"/>
              <a:t>教师应自己做演示实验</a:t>
            </a:r>
            <a:endParaRPr lang="zh-CN" altLang="en-US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幻灯片图像占位符 4300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3011" name="文本占位符 43010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幻灯片图像占位符 5017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0179" name="文本占位符 50178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幻灯片图像占位符 5222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2227" name="文本占位符 52226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2946" name="标题 82945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2947" name="副标题 82946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82948" name="日期占位符 82947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949" name="页脚占位符 8294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950" name="灯片编号占位符 8294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8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81784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22" name="标题 81921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1923" name="文本占位符 81922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1924" name="日期占位符 81923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25" name="页脚占位符 8192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26" name="灯片编号占位符 8192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12.xml"/><Relationship Id="rId7" Type="http://schemas.openxmlformats.org/officeDocument/2006/relationships/oleObject" Target="../embeddings/oleObject5.bin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标题 32769"/>
          <p:cNvSpPr>
            <a:spLocks noGrp="1" noRot="1"/>
          </p:cNvSpPr>
          <p:nvPr>
            <p:ph type="title"/>
          </p:nvPr>
        </p:nvSpPr>
        <p:spPr>
          <a:xfrm>
            <a:off x="468313" y="1196975"/>
            <a:ext cx="8229600" cy="2303463"/>
          </a:xfrm>
          <a:ln/>
        </p:spPr>
        <p:txBody>
          <a:bodyPr anchor="ctr"/>
          <a:p>
            <a:r>
              <a:rPr lang="zh-CN" altLang="en-US" sz="6000" dirty="0">
                <a:solidFill>
                  <a:srgbClr val="0000FF"/>
                </a:solidFill>
                <a:latin typeface="华文行楷" charset="-122"/>
                <a:ea typeface="华文行楷" charset="-122"/>
              </a:rPr>
              <a:t>自感现象</a:t>
            </a:r>
            <a:endParaRPr lang="zh-CN" altLang="en-US" sz="6000">
              <a:solidFill>
                <a:srgbClr val="0000FF"/>
              </a:solidFill>
              <a:latin typeface="华文行楷" charset="-122"/>
              <a:ea typeface="华文行楷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5" name="文本占位符 84994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endParaRPr lang="en-US" altLang="zh-CN" dirty="0"/>
          </a:p>
          <a:p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r>
              <a:rPr lang="zh-CN" altLang="en-US" dirty="0"/>
              <a:t>式中  </a:t>
            </a:r>
            <a:r>
              <a:rPr lang="en-US" altLang="zh-CN" dirty="0"/>
              <a:t>N</a:t>
            </a:r>
            <a:r>
              <a:rPr lang="en-US" altLang="en-US" dirty="0"/>
              <a:t>￠</a:t>
            </a:r>
            <a:r>
              <a:rPr lang="en-US" altLang="zh-CN" dirty="0"/>
              <a:t>──</a:t>
            </a:r>
            <a:r>
              <a:rPr lang="zh-CN" altLang="en-US" dirty="0"/>
              <a:t>通入电流</a:t>
            </a:r>
            <a:r>
              <a:rPr lang="en-US" altLang="zh-CN" dirty="0"/>
              <a:t>I</a:t>
            </a:r>
            <a:r>
              <a:rPr lang="zh-CN" altLang="en-US" dirty="0"/>
              <a:t>时</a:t>
            </a:r>
            <a:r>
              <a:rPr lang="en-US" altLang="zh-CN" dirty="0"/>
              <a:t>N</a:t>
            </a:r>
            <a:r>
              <a:rPr lang="zh-CN" altLang="en-US" dirty="0"/>
              <a:t>匝线圈的时产生的自感磁链（</a:t>
            </a:r>
            <a:r>
              <a:rPr lang="en-US" altLang="zh-CN" dirty="0"/>
              <a:t>Wb</a:t>
            </a:r>
            <a:r>
              <a:rPr lang="zh-CN" altLang="en-US" dirty="0"/>
              <a:t>）；</a:t>
            </a:r>
            <a:endParaRPr lang="zh-CN" altLang="en-US" dirty="0"/>
          </a:p>
          <a:p>
            <a:r>
              <a:rPr lang="zh-CN" altLang="en-US" dirty="0"/>
              <a:t>      </a:t>
            </a:r>
            <a:r>
              <a:rPr lang="en-US" altLang="zh-CN" dirty="0"/>
              <a:t>I ──</a:t>
            </a:r>
            <a:r>
              <a:rPr lang="zh-CN" altLang="en-US" dirty="0"/>
              <a:t>通入线圈的电流（</a:t>
            </a:r>
            <a:r>
              <a:rPr lang="en-US" altLang="zh-CN" dirty="0"/>
              <a:t>A</a:t>
            </a:r>
            <a:r>
              <a:rPr lang="zh-CN" altLang="en-US" dirty="0"/>
              <a:t>）；</a:t>
            </a:r>
            <a:endParaRPr lang="zh-CN" altLang="en-US" dirty="0"/>
          </a:p>
          <a:p>
            <a:r>
              <a:rPr lang="zh-CN" altLang="en-US" dirty="0"/>
              <a:t>      </a:t>
            </a:r>
            <a:r>
              <a:rPr lang="en-US" altLang="zh-CN" dirty="0"/>
              <a:t>L──</a:t>
            </a:r>
            <a:r>
              <a:rPr lang="zh-CN" altLang="en-US" dirty="0"/>
              <a:t>线圈的自感系数，（</a:t>
            </a:r>
            <a:r>
              <a:rPr lang="en-US" altLang="zh-CN" dirty="0"/>
              <a:t>H</a:t>
            </a:r>
            <a:r>
              <a:rPr lang="zh-CN" altLang="en-US" dirty="0"/>
              <a:t>）</a:t>
            </a:r>
            <a:endParaRPr lang="zh-CN" altLang="en-US" dirty="0"/>
          </a:p>
        </p:txBody>
      </p:sp>
      <p:pic>
        <p:nvPicPr>
          <p:cNvPr id="84996" name="图片 84995" descr="QQ截图未命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7313" y="1916113"/>
            <a:ext cx="3097212" cy="17129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标题 8601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en-US" altLang="zh-CN" dirty="0"/>
              <a:t>3</a:t>
            </a:r>
            <a:r>
              <a:rPr lang="zh-CN" altLang="en-US" dirty="0"/>
              <a:t>、自感电动势的大小与方向</a:t>
            </a:r>
            <a:endParaRPr lang="zh-CN" altLang="en-US" dirty="0"/>
          </a:p>
        </p:txBody>
      </p:sp>
      <p:sp>
        <p:nvSpPr>
          <p:cNvPr id="86019" name="文本占位符 8601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p>
            <a:pPr algn="just">
              <a:lnSpc>
                <a:spcPct val="110000"/>
              </a:lnSpc>
              <a:spcBef>
                <a:spcPct val="70000"/>
              </a:spcBef>
              <a:buClr>
                <a:schemeClr val="bg1"/>
              </a:buClr>
              <a:buSzPct val="100000"/>
              <a:buNone/>
            </a:pPr>
            <a:r>
              <a:rPr lang="zh-CN" altLang="en-US" sz="2800" b="1" dirty="0">
                <a:solidFill>
                  <a:srgbClr val="0000CC"/>
                </a:solidFill>
              </a:rPr>
              <a:t>自感电动势</a:t>
            </a:r>
            <a:r>
              <a:rPr lang="zh-CN" altLang="en-US" sz="2800" b="1" dirty="0"/>
              <a:t>：在自感现象中产生的感应电动势，叫做自感电动势．</a:t>
            </a:r>
            <a:endParaRPr lang="zh-CN" altLang="en-US" sz="2800" b="1" dirty="0"/>
          </a:p>
          <a:p>
            <a:pPr algn="just">
              <a:lnSpc>
                <a:spcPct val="110000"/>
              </a:lnSpc>
              <a:spcBef>
                <a:spcPct val="70000"/>
              </a:spcBef>
              <a:buClr>
                <a:schemeClr val="bg1"/>
              </a:buClr>
              <a:buSzPct val="100000"/>
              <a:buNone/>
            </a:pPr>
            <a:endParaRPr lang="zh-CN" altLang="en-US" sz="2800" b="1" dirty="0"/>
          </a:p>
          <a:p>
            <a:pPr algn="just">
              <a:lnSpc>
                <a:spcPct val="110000"/>
              </a:lnSpc>
              <a:spcBef>
                <a:spcPct val="70000"/>
              </a:spcBef>
              <a:buClr>
                <a:schemeClr val="bg1"/>
              </a:buClr>
              <a:buSzPct val="100000"/>
              <a:buNone/>
            </a:pPr>
            <a:endParaRPr lang="zh-CN" altLang="en-US" sz="2800" b="1" dirty="0"/>
          </a:p>
          <a:p>
            <a:pPr>
              <a:buChar char="•"/>
            </a:pPr>
            <a:r>
              <a:rPr lang="zh-CN" altLang="en-US" sz="2800" b="1" dirty="0"/>
              <a:t>式中   </a:t>
            </a:r>
            <a:r>
              <a:rPr lang="en-US" altLang="zh-CN" sz="2800" b="1" dirty="0"/>
              <a:t>L ──</a:t>
            </a:r>
            <a:r>
              <a:rPr lang="zh-CN" altLang="en-US" sz="2800" b="1" dirty="0"/>
              <a:t>线圈的自感系数（</a:t>
            </a:r>
            <a:r>
              <a:rPr lang="en-US" altLang="zh-CN" sz="2800" b="1" dirty="0"/>
              <a:t>H</a:t>
            </a:r>
            <a:r>
              <a:rPr lang="zh-CN" altLang="en-US" sz="2800" b="1" dirty="0"/>
              <a:t>）；</a:t>
            </a:r>
            <a:endParaRPr lang="zh-CN" altLang="en-US" sz="2800" b="1" dirty="0"/>
          </a:p>
          <a:p>
            <a:pPr>
              <a:buChar char="•"/>
            </a:pPr>
            <a:r>
              <a:rPr lang="en-US" altLang="zh-CN" sz="2800" b="1" dirty="0"/>
              <a:t>Δ I──</a:t>
            </a:r>
            <a:r>
              <a:rPr lang="zh-CN" altLang="en-US" sz="2800" b="1" dirty="0"/>
              <a:t>线圈中的电流在</a:t>
            </a:r>
            <a:r>
              <a:rPr lang="en-US" altLang="zh-CN" sz="2800" b="1" dirty="0"/>
              <a:t>Δt</a:t>
            </a:r>
            <a:r>
              <a:rPr lang="zh-CN" altLang="en-US" sz="2800" b="1" dirty="0"/>
              <a:t>内的变化量（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），；</a:t>
            </a:r>
            <a:endParaRPr lang="zh-CN" altLang="en-US" sz="2800" b="1" dirty="0"/>
          </a:p>
          <a:p>
            <a:pPr>
              <a:buChar char="•"/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Δt  ── Δ I</a:t>
            </a:r>
            <a:r>
              <a:rPr lang="zh-CN" altLang="en-US" sz="2800" b="1" dirty="0"/>
              <a:t>变化所用的时间（</a:t>
            </a:r>
            <a:r>
              <a:rPr lang="en-US" altLang="zh-CN" sz="2800" b="1" dirty="0"/>
              <a:t>s</a:t>
            </a:r>
            <a:r>
              <a:rPr lang="zh-CN" altLang="en-US" sz="2800" b="1" dirty="0"/>
              <a:t>），</a:t>
            </a:r>
            <a:r>
              <a:rPr lang="en-US" altLang="zh-CN" sz="2800" b="1" dirty="0"/>
              <a:t>Δt= t 2- t1</a:t>
            </a:r>
            <a:r>
              <a:rPr lang="zh-CN" altLang="en-US" sz="2800" b="1" dirty="0"/>
              <a:t>。</a:t>
            </a:r>
            <a:endParaRPr lang="zh-CN" altLang="en-US" sz="2800" b="1" dirty="0"/>
          </a:p>
          <a:p>
            <a:pPr>
              <a:buChar char="•"/>
            </a:pPr>
            <a:endParaRPr lang="zh-CN" altLang="en-US" sz="2800" dirty="0"/>
          </a:p>
        </p:txBody>
      </p:sp>
      <p:sp>
        <p:nvSpPr>
          <p:cNvPr id="86021" name="矩形 86020"/>
          <p:cNvSpPr/>
          <p:nvPr/>
        </p:nvSpPr>
        <p:spPr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86020" name="对象 86019"/>
          <p:cNvGraphicFramePr/>
          <p:nvPr/>
        </p:nvGraphicFramePr>
        <p:xfrm>
          <a:off x="468313" y="2997200"/>
          <a:ext cx="82819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806700" imgH="368300" progId="Equation.DSMT4">
                  <p:embed/>
                </p:oleObj>
              </mc:Choice>
              <mc:Fallback>
                <p:oleObj name="" r:id="rId1" imgW="2806700" imgH="3683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8313" y="2997200"/>
                        <a:ext cx="8281987" cy="1095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3" name="文本占位符 87042"/>
          <p:cNvSpPr>
            <a:spLocks noGrp="1" noRot="1"/>
          </p:cNvSpPr>
          <p:nvPr>
            <p:ph type="body" idx="1"/>
          </p:nvPr>
        </p:nvSpPr>
        <p:spPr>
          <a:xfrm>
            <a:off x="323850" y="692150"/>
            <a:ext cx="8540750" cy="5418138"/>
          </a:xfrm>
          <a:ln/>
        </p:spPr>
        <p:txBody>
          <a:bodyPr/>
          <a:p>
            <a:r>
              <a:rPr lang="zh-CN" altLang="en-US" dirty="0"/>
              <a:t>由自感电动势产生的电流叫做自感电流，自感电动势和自感电流的方向仍用楞次定律和右螺旋定则判断， </a:t>
            </a:r>
            <a:endParaRPr lang="zh-CN" altLang="en-US" dirty="0"/>
          </a:p>
        </p:txBody>
      </p:sp>
      <p:pic>
        <p:nvPicPr>
          <p:cNvPr id="87044" name="图片 870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913" y="2276475"/>
            <a:ext cx="6264275" cy="38052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7" name="文本占位符 88066"/>
          <p:cNvSpPr>
            <a:spLocks noGrp="1" noRot="1"/>
          </p:cNvSpPr>
          <p:nvPr>
            <p:ph type="body" idx="1"/>
          </p:nvPr>
        </p:nvSpPr>
        <p:spPr>
          <a:xfrm>
            <a:off x="301625" y="620713"/>
            <a:ext cx="8540750" cy="5478462"/>
          </a:xfrm>
          <a:ln/>
        </p:spPr>
        <p:txBody>
          <a:bodyPr/>
          <a:p>
            <a:r>
              <a:rPr lang="zh-CN" altLang="en-US" b="1" dirty="0"/>
              <a:t>例：</a:t>
            </a:r>
            <a:r>
              <a:rPr lang="zh-CN" altLang="en-US" dirty="0"/>
              <a:t>如图</a:t>
            </a:r>
            <a:r>
              <a:rPr lang="en-US" altLang="zh-CN" dirty="0"/>
              <a:t>4</a:t>
            </a:r>
            <a:r>
              <a:rPr lang="en-US" altLang="zh-CN" dirty="0">
                <a:latin typeface="Arial" panose="020B0604020202020204" pitchFamily="34" charset="0"/>
              </a:rPr>
              <a:t>—</a:t>
            </a:r>
            <a:r>
              <a:rPr lang="en-US" altLang="zh-CN" dirty="0"/>
              <a:t>26</a:t>
            </a:r>
            <a:r>
              <a:rPr lang="zh-CN" altLang="en-US" dirty="0"/>
              <a:t>所示线圈的电感量为</a:t>
            </a:r>
            <a:r>
              <a:rPr lang="en-US" altLang="zh-CN" dirty="0"/>
              <a:t>0.5H</a:t>
            </a:r>
            <a:r>
              <a:rPr lang="zh-CN" altLang="en-US" dirty="0"/>
              <a:t>，线圈中的电流从</a:t>
            </a:r>
            <a:r>
              <a:rPr lang="en-US" altLang="zh-CN" dirty="0"/>
              <a:t>10A</a:t>
            </a:r>
            <a:r>
              <a:rPr lang="zh-CN" altLang="en-US" dirty="0"/>
              <a:t>变为</a:t>
            </a:r>
            <a:r>
              <a:rPr lang="en-US" altLang="zh-CN" dirty="0"/>
              <a:t>1A</a:t>
            </a:r>
            <a:r>
              <a:rPr lang="zh-CN" altLang="en-US" dirty="0"/>
              <a:t>，变化的时间为</a:t>
            </a:r>
            <a:r>
              <a:rPr lang="en-US" altLang="zh-CN" dirty="0"/>
              <a:t>0.01s</a:t>
            </a:r>
            <a:r>
              <a:rPr lang="zh-CN" altLang="en-US" dirty="0"/>
              <a:t>，求线圈中的自感电动势的大小和方向。</a:t>
            </a:r>
            <a:endParaRPr lang="zh-CN" altLang="en-US" b="1" dirty="0"/>
          </a:p>
          <a:p>
            <a:r>
              <a:rPr lang="zh-CN" altLang="en-US" b="1" dirty="0"/>
              <a:t>解</a:t>
            </a:r>
            <a:r>
              <a:rPr lang="zh-CN" altLang="en-US" dirty="0"/>
              <a:t>：</a:t>
            </a:r>
            <a:r>
              <a:rPr lang="en-US" altLang="zh-CN" dirty="0"/>
              <a:t>L=0.5H</a:t>
            </a:r>
            <a:r>
              <a:rPr lang="zh-CN" altLang="en-US" dirty="0"/>
              <a:t>，</a:t>
            </a:r>
            <a:r>
              <a:rPr lang="en-US" altLang="zh-CN" dirty="0"/>
              <a:t>Δ=1A</a:t>
            </a:r>
            <a:r>
              <a:rPr lang="zh-CN" altLang="en-US" dirty="0"/>
              <a:t>－</a:t>
            </a:r>
            <a:r>
              <a:rPr lang="en-US" altLang="zh-CN" dirty="0"/>
              <a:t>10A=</a:t>
            </a:r>
            <a:r>
              <a:rPr lang="zh-CN" altLang="en-US" dirty="0"/>
              <a:t>－</a:t>
            </a:r>
            <a:r>
              <a:rPr lang="en-US" altLang="zh-CN" dirty="0"/>
              <a:t>9A</a:t>
            </a:r>
            <a:r>
              <a:rPr lang="zh-CN" altLang="en-US" dirty="0"/>
              <a:t>，</a:t>
            </a:r>
            <a:r>
              <a:rPr lang="en-US" altLang="zh-CN" dirty="0"/>
              <a:t>Δt=0.01 s</a:t>
            </a:r>
            <a:endParaRPr lang="en-US" altLang="zh-CN" dirty="0"/>
          </a:p>
        </p:txBody>
      </p:sp>
      <p:pic>
        <p:nvPicPr>
          <p:cNvPr id="88068" name="图片 880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11913" y="2825750"/>
            <a:ext cx="2732087" cy="4032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069" name="图片 88068" descr="QQ截图未命名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0438"/>
            <a:ext cx="6227763" cy="1425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标题 45057"/>
          <p:cNvSpPr>
            <a:spLocks noGrp="1" noRot="1"/>
          </p:cNvSpPr>
          <p:nvPr>
            <p:ph type="title"/>
          </p:nvPr>
        </p:nvSpPr>
        <p:spPr>
          <a:xfrm>
            <a:off x="0" y="404813"/>
            <a:ext cx="6629400" cy="685800"/>
          </a:xfrm>
          <a:ln/>
        </p:spPr>
        <p:txBody>
          <a:bodyPr anchor="ctr"/>
          <a:p>
            <a:r>
              <a:rPr lang="zh-CN" altLang="en-US" sz="3200" b="1" dirty="0">
                <a:latin typeface="黑体" panose="02010609060101010101" pitchFamily="2" charset="-122"/>
                <a:ea typeface="华文新魏" pitchFamily="2" charset="-122"/>
              </a:rPr>
              <a:t>三、自感现象的应用和防止</a:t>
            </a:r>
            <a:r>
              <a:rPr lang="zh-CN" altLang="en-US" sz="4000" dirty="0">
                <a:latin typeface="黑体" panose="02010609060101010101" pitchFamily="2" charset="-122"/>
              </a:rPr>
              <a:t> </a:t>
            </a:r>
            <a:endParaRPr lang="zh-CN" altLang="en-US" sz="4000" dirty="0">
              <a:latin typeface="黑体" panose="02010609060101010101" pitchFamily="2" charset="-122"/>
            </a:endParaRPr>
          </a:p>
        </p:txBody>
      </p:sp>
      <p:sp>
        <p:nvSpPr>
          <p:cNvPr id="45059" name="文本占位符 45058"/>
          <p:cNvSpPr>
            <a:spLocks noGrp="1" noRot="1"/>
          </p:cNvSpPr>
          <p:nvPr>
            <p:ph type="body" idx="1"/>
          </p:nvPr>
        </p:nvSpPr>
        <p:spPr>
          <a:xfrm>
            <a:off x="468313" y="1268413"/>
            <a:ext cx="8210550" cy="1752600"/>
          </a:xfrm>
          <a:ln/>
        </p:spPr>
        <p:txBody>
          <a:bodyPr/>
          <a:p>
            <a:pPr algn="just">
              <a:lnSpc>
                <a:spcPct val="120000"/>
              </a:lnSpc>
              <a:spcBef>
                <a:spcPct val="40000"/>
              </a:spcBef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．应用：在各种电器设备、电工技术和无线电技术中应用广泛。如日光灯电子镇流器中，有电阻器、电容器、电感器件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5060" name="图片 45059" descr="080-1"/>
          <p:cNvPicPr>
            <a:picLocks noChangeAspect="1"/>
          </p:cNvPicPr>
          <p:nvPr/>
        </p:nvPicPr>
        <p:blipFill>
          <a:blip r:embed="rId1"/>
          <a:srcRect l="1962" r="1962" b="-2135"/>
          <a:stretch>
            <a:fillRect/>
          </a:stretch>
        </p:blipFill>
        <p:spPr>
          <a:xfrm>
            <a:off x="0" y="3036888"/>
            <a:ext cx="9144000" cy="3557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506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标题 46081"/>
          <p:cNvSpPr>
            <a:spLocks noGrp="1" noRot="1"/>
          </p:cNvSpPr>
          <p:nvPr>
            <p:ph type="title"/>
          </p:nvPr>
        </p:nvSpPr>
        <p:spPr>
          <a:xfrm>
            <a:off x="-252412" y="404813"/>
            <a:ext cx="6629400" cy="685800"/>
          </a:xfrm>
          <a:ln/>
        </p:spPr>
        <p:txBody>
          <a:bodyPr anchor="ctr"/>
          <a:p>
            <a:r>
              <a:rPr lang="zh-CN" altLang="en-US" sz="3200" b="1" dirty="0">
                <a:latin typeface="黑体" panose="02010609060101010101" pitchFamily="2" charset="-122"/>
                <a:ea typeface="华文新魏" pitchFamily="2" charset="-122"/>
              </a:rPr>
              <a:t>三、自感现象的应用和防止</a:t>
            </a:r>
            <a:r>
              <a:rPr lang="zh-CN" altLang="en-US" sz="4000" dirty="0">
                <a:latin typeface="黑体" panose="02010609060101010101" pitchFamily="2" charset="-122"/>
              </a:rPr>
              <a:t> </a:t>
            </a:r>
            <a:endParaRPr lang="zh-CN" altLang="en-US" sz="4000" dirty="0">
              <a:latin typeface="黑体" panose="02010609060101010101" pitchFamily="2" charset="-122"/>
            </a:endParaRPr>
          </a:p>
        </p:txBody>
      </p:sp>
      <p:sp>
        <p:nvSpPr>
          <p:cNvPr id="46083" name="文本占位符 46082"/>
          <p:cNvSpPr>
            <a:spLocks noGrp="1" noRot="1"/>
          </p:cNvSpPr>
          <p:nvPr>
            <p:ph type="body" idx="1"/>
          </p:nvPr>
        </p:nvSpPr>
        <p:spPr>
          <a:xfrm>
            <a:off x="250825" y="1557338"/>
            <a:ext cx="5257800" cy="3240087"/>
          </a:xfrm>
          <a:ln/>
        </p:spPr>
        <p:txBody>
          <a:bodyPr/>
          <a:p>
            <a:pPr algn="just">
              <a:lnSpc>
                <a:spcPct val="120000"/>
              </a:lnSpc>
              <a:spcBef>
                <a:spcPct val="40000"/>
              </a:spcBef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．危害：在切断自感系数很大，电流很强的电路的瞬间，产生很高的自感电动势，形成电弧，在这类电路中应采用特制的开关，精密电阻可采用双线并绕来清除自感现象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．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spcBef>
                <a:spcPct val="40000"/>
              </a:spcBef>
              <a:buNone/>
            </a:pP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6084" name="图片 46083" descr="080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4525" y="1484313"/>
            <a:ext cx="3225800" cy="50133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6085" name="组合 46084"/>
          <p:cNvGrpSpPr/>
          <p:nvPr/>
        </p:nvGrpSpPr>
        <p:grpSpPr>
          <a:xfrm>
            <a:off x="4427538" y="3860800"/>
            <a:ext cx="2016125" cy="2520950"/>
            <a:chOff x="3744" y="3120"/>
            <a:chExt cx="575" cy="912"/>
          </a:xfrm>
        </p:grpSpPr>
        <p:sp>
          <p:nvSpPr>
            <p:cNvPr id="46086" name="xjhzja19"/>
            <p:cNvSpPr/>
            <p:nvPr/>
          </p:nvSpPr>
          <p:spPr>
            <a:xfrm rot="-16200000">
              <a:off x="3480" y="3432"/>
              <a:ext cx="912" cy="288"/>
            </a:xfrm>
            <a:prstGeom prst="rect">
              <a:avLst/>
            </a:prstGeom>
            <a:solidFill>
              <a:srgbClr val="FFFF00"/>
            </a:solidFill>
            <a:ln w="38100" cap="flat" cmpd="sng">
              <a:solidFill>
                <a:srgbClr val="008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46087" name="组合 46086"/>
            <p:cNvGrpSpPr/>
            <p:nvPr/>
          </p:nvGrpSpPr>
          <p:grpSpPr>
            <a:xfrm>
              <a:off x="3744" y="3216"/>
              <a:ext cx="575" cy="650"/>
              <a:chOff x="4656" y="3138"/>
              <a:chExt cx="575" cy="650"/>
            </a:xfrm>
          </p:grpSpPr>
          <p:grpSp>
            <p:nvGrpSpPr>
              <p:cNvPr id="46088" name="组合 46087"/>
              <p:cNvGrpSpPr/>
              <p:nvPr/>
            </p:nvGrpSpPr>
            <p:grpSpPr>
              <a:xfrm>
                <a:off x="4657" y="3138"/>
                <a:ext cx="574" cy="162"/>
                <a:chOff x="5720" y="960"/>
                <a:chExt cx="1436" cy="405"/>
              </a:xfrm>
            </p:grpSpPr>
            <p:sp>
              <p:nvSpPr>
                <p:cNvPr id="46089" name="直接连接符 46088"/>
                <p:cNvSpPr/>
                <p:nvPr/>
              </p:nvSpPr>
              <p:spPr>
                <a:xfrm flipV="1">
                  <a:off x="5776" y="960"/>
                  <a:ext cx="1380" cy="285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6090" name="任意多边形 46089"/>
                <p:cNvSpPr/>
                <p:nvPr/>
              </p:nvSpPr>
              <p:spPr>
                <a:xfrm>
                  <a:off x="5720" y="1240"/>
                  <a:ext cx="130" cy="125"/>
                </a:xfrm>
                <a:custGeom>
                  <a:avLst/>
                  <a:gdLst/>
                  <a:ahLst/>
                  <a:cxnLst/>
                  <a:pathLst>
                    <a:path w="100" h="125">
                      <a:moveTo>
                        <a:pt x="100" y="5"/>
                      </a:moveTo>
                      <a:cubicBezTo>
                        <a:pt x="60" y="2"/>
                        <a:pt x="20" y="0"/>
                        <a:pt x="10" y="20"/>
                      </a:cubicBezTo>
                      <a:cubicBezTo>
                        <a:pt x="0" y="40"/>
                        <a:pt x="35" y="108"/>
                        <a:pt x="40" y="12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46091" name="组合 46090"/>
              <p:cNvGrpSpPr/>
              <p:nvPr/>
            </p:nvGrpSpPr>
            <p:grpSpPr>
              <a:xfrm>
                <a:off x="4656" y="3191"/>
                <a:ext cx="574" cy="162"/>
                <a:chOff x="5720" y="960"/>
                <a:chExt cx="1436" cy="405"/>
              </a:xfrm>
            </p:grpSpPr>
            <p:sp>
              <p:nvSpPr>
                <p:cNvPr id="46092" name="直接连接符 46091"/>
                <p:cNvSpPr/>
                <p:nvPr/>
              </p:nvSpPr>
              <p:spPr>
                <a:xfrm flipV="1">
                  <a:off x="5776" y="960"/>
                  <a:ext cx="1380" cy="285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6093" name="任意多边形 46092"/>
                <p:cNvSpPr/>
                <p:nvPr/>
              </p:nvSpPr>
              <p:spPr>
                <a:xfrm>
                  <a:off x="5720" y="1240"/>
                  <a:ext cx="130" cy="125"/>
                </a:xfrm>
                <a:custGeom>
                  <a:avLst/>
                  <a:gdLst/>
                  <a:ahLst/>
                  <a:cxnLst/>
                  <a:pathLst>
                    <a:path w="100" h="125">
                      <a:moveTo>
                        <a:pt x="100" y="5"/>
                      </a:moveTo>
                      <a:cubicBezTo>
                        <a:pt x="60" y="2"/>
                        <a:pt x="20" y="0"/>
                        <a:pt x="10" y="20"/>
                      </a:cubicBezTo>
                      <a:cubicBezTo>
                        <a:pt x="0" y="40"/>
                        <a:pt x="35" y="108"/>
                        <a:pt x="40" y="12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46094" name="组合 46093"/>
              <p:cNvGrpSpPr/>
              <p:nvPr/>
            </p:nvGrpSpPr>
            <p:grpSpPr>
              <a:xfrm>
                <a:off x="4662" y="3390"/>
                <a:ext cx="359" cy="156"/>
                <a:chOff x="5734" y="1800"/>
                <a:chExt cx="896" cy="390"/>
              </a:xfrm>
            </p:grpSpPr>
            <p:grpSp>
              <p:nvGrpSpPr>
                <p:cNvPr id="46095" name="组合 46094"/>
                <p:cNvGrpSpPr/>
                <p:nvPr/>
              </p:nvGrpSpPr>
              <p:grpSpPr>
                <a:xfrm>
                  <a:off x="5734" y="1905"/>
                  <a:ext cx="866" cy="285"/>
                  <a:chOff x="5720" y="960"/>
                  <a:chExt cx="1436" cy="405"/>
                </a:xfrm>
              </p:grpSpPr>
              <p:sp>
                <p:nvSpPr>
                  <p:cNvPr id="46096" name="直接连接符 46095"/>
                  <p:cNvSpPr/>
                  <p:nvPr/>
                </p:nvSpPr>
                <p:spPr>
                  <a:xfrm flipV="1">
                    <a:off x="5776" y="960"/>
                    <a:ext cx="1380" cy="285"/>
                  </a:xfrm>
                  <a:prstGeom prst="line">
                    <a:avLst/>
                  </a:prstGeom>
                  <a:ln w="38100" cap="flat" cmpd="sng">
                    <a:solidFill>
                      <a:srgbClr val="008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6097" name="任意多边形 46096"/>
                  <p:cNvSpPr/>
                  <p:nvPr/>
                </p:nvSpPr>
                <p:spPr>
                  <a:xfrm>
                    <a:off x="5720" y="1240"/>
                    <a:ext cx="130" cy="125"/>
                  </a:xfrm>
                  <a:custGeom>
                    <a:avLst/>
                    <a:gdLst/>
                    <a:ahLst/>
                    <a:cxnLst/>
                    <a:pathLst>
                      <a:path w="100" h="125">
                        <a:moveTo>
                          <a:pt x="100" y="5"/>
                        </a:moveTo>
                        <a:cubicBezTo>
                          <a:pt x="60" y="2"/>
                          <a:pt x="20" y="0"/>
                          <a:pt x="10" y="20"/>
                        </a:cubicBezTo>
                        <a:cubicBezTo>
                          <a:pt x="0" y="40"/>
                          <a:pt x="35" y="108"/>
                          <a:pt x="40" y="125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8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46098" name="任意多边形 46097"/>
                <p:cNvSpPr/>
                <p:nvPr/>
              </p:nvSpPr>
              <p:spPr>
                <a:xfrm flipH="1" flipV="1">
                  <a:off x="6552" y="1800"/>
                  <a:ext cx="78" cy="88"/>
                </a:xfrm>
                <a:custGeom>
                  <a:avLst/>
                  <a:gdLst/>
                  <a:ahLst/>
                  <a:cxnLst/>
                  <a:pathLst>
                    <a:path w="100" h="125">
                      <a:moveTo>
                        <a:pt x="100" y="5"/>
                      </a:moveTo>
                      <a:cubicBezTo>
                        <a:pt x="60" y="2"/>
                        <a:pt x="20" y="0"/>
                        <a:pt x="10" y="20"/>
                      </a:cubicBezTo>
                      <a:cubicBezTo>
                        <a:pt x="0" y="40"/>
                        <a:pt x="35" y="108"/>
                        <a:pt x="40" y="12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46099" name="组合 46098"/>
              <p:cNvGrpSpPr/>
              <p:nvPr/>
            </p:nvGrpSpPr>
            <p:grpSpPr>
              <a:xfrm>
                <a:off x="4674" y="3450"/>
                <a:ext cx="359" cy="156"/>
                <a:chOff x="5734" y="1800"/>
                <a:chExt cx="896" cy="390"/>
              </a:xfrm>
            </p:grpSpPr>
            <p:grpSp>
              <p:nvGrpSpPr>
                <p:cNvPr id="46100" name="组合 46099"/>
                <p:cNvGrpSpPr/>
                <p:nvPr/>
              </p:nvGrpSpPr>
              <p:grpSpPr>
                <a:xfrm>
                  <a:off x="5734" y="1905"/>
                  <a:ext cx="866" cy="285"/>
                  <a:chOff x="5720" y="960"/>
                  <a:chExt cx="1436" cy="405"/>
                </a:xfrm>
              </p:grpSpPr>
              <p:sp>
                <p:nvSpPr>
                  <p:cNvPr id="46101" name="直接连接符 46100"/>
                  <p:cNvSpPr/>
                  <p:nvPr/>
                </p:nvSpPr>
                <p:spPr>
                  <a:xfrm flipV="1">
                    <a:off x="5776" y="960"/>
                    <a:ext cx="1380" cy="285"/>
                  </a:xfrm>
                  <a:prstGeom prst="line">
                    <a:avLst/>
                  </a:prstGeom>
                  <a:ln w="38100" cap="flat" cmpd="sng">
                    <a:solidFill>
                      <a:srgbClr val="008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6102" name="任意多边形 46101"/>
                  <p:cNvSpPr/>
                  <p:nvPr/>
                </p:nvSpPr>
                <p:spPr>
                  <a:xfrm>
                    <a:off x="5720" y="1240"/>
                    <a:ext cx="130" cy="125"/>
                  </a:xfrm>
                  <a:custGeom>
                    <a:avLst/>
                    <a:gdLst/>
                    <a:ahLst/>
                    <a:cxnLst/>
                    <a:pathLst>
                      <a:path w="100" h="125">
                        <a:moveTo>
                          <a:pt x="100" y="5"/>
                        </a:moveTo>
                        <a:cubicBezTo>
                          <a:pt x="60" y="2"/>
                          <a:pt x="20" y="0"/>
                          <a:pt x="10" y="20"/>
                        </a:cubicBezTo>
                        <a:cubicBezTo>
                          <a:pt x="0" y="40"/>
                          <a:pt x="35" y="108"/>
                          <a:pt x="40" y="125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008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46103" name="任意多边形 46102"/>
                <p:cNvSpPr/>
                <p:nvPr/>
              </p:nvSpPr>
              <p:spPr>
                <a:xfrm flipH="1" flipV="1">
                  <a:off x="6552" y="1800"/>
                  <a:ext cx="78" cy="88"/>
                </a:xfrm>
                <a:custGeom>
                  <a:avLst/>
                  <a:gdLst/>
                  <a:ahLst/>
                  <a:cxnLst/>
                  <a:pathLst>
                    <a:path w="100" h="125">
                      <a:moveTo>
                        <a:pt x="100" y="5"/>
                      </a:moveTo>
                      <a:cubicBezTo>
                        <a:pt x="60" y="2"/>
                        <a:pt x="20" y="0"/>
                        <a:pt x="10" y="20"/>
                      </a:cubicBezTo>
                      <a:cubicBezTo>
                        <a:pt x="0" y="40"/>
                        <a:pt x="35" y="108"/>
                        <a:pt x="40" y="12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46104" name="组合 46103"/>
              <p:cNvGrpSpPr/>
              <p:nvPr/>
            </p:nvGrpSpPr>
            <p:grpSpPr>
              <a:xfrm>
                <a:off x="4785" y="3636"/>
                <a:ext cx="230" cy="86"/>
                <a:chOff x="6038" y="2205"/>
                <a:chExt cx="576" cy="216"/>
              </a:xfrm>
            </p:grpSpPr>
            <p:sp>
              <p:nvSpPr>
                <p:cNvPr id="46105" name="直接连接符 46104"/>
                <p:cNvSpPr/>
                <p:nvPr/>
              </p:nvSpPr>
              <p:spPr>
                <a:xfrm flipV="1">
                  <a:off x="6038" y="2310"/>
                  <a:ext cx="546" cy="111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6106" name="任意多边形 46105"/>
                <p:cNvSpPr/>
                <p:nvPr/>
              </p:nvSpPr>
              <p:spPr>
                <a:xfrm flipH="1" flipV="1">
                  <a:off x="6536" y="2205"/>
                  <a:ext cx="78" cy="88"/>
                </a:xfrm>
                <a:custGeom>
                  <a:avLst/>
                  <a:gdLst/>
                  <a:ahLst/>
                  <a:cxnLst/>
                  <a:pathLst>
                    <a:path w="100" h="125">
                      <a:moveTo>
                        <a:pt x="100" y="5"/>
                      </a:moveTo>
                      <a:cubicBezTo>
                        <a:pt x="60" y="2"/>
                        <a:pt x="20" y="0"/>
                        <a:pt x="10" y="20"/>
                      </a:cubicBezTo>
                      <a:cubicBezTo>
                        <a:pt x="0" y="40"/>
                        <a:pt x="35" y="108"/>
                        <a:pt x="40" y="12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46107" name="组合 46106"/>
              <p:cNvGrpSpPr/>
              <p:nvPr/>
            </p:nvGrpSpPr>
            <p:grpSpPr>
              <a:xfrm>
                <a:off x="4790" y="3702"/>
                <a:ext cx="230" cy="86"/>
                <a:chOff x="6038" y="2205"/>
                <a:chExt cx="576" cy="216"/>
              </a:xfrm>
            </p:grpSpPr>
            <p:sp>
              <p:nvSpPr>
                <p:cNvPr id="46108" name="直接连接符 46107"/>
                <p:cNvSpPr/>
                <p:nvPr/>
              </p:nvSpPr>
              <p:spPr>
                <a:xfrm flipV="1">
                  <a:off x="6038" y="2310"/>
                  <a:ext cx="546" cy="111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6109" name="任意多边形 46108"/>
                <p:cNvSpPr/>
                <p:nvPr/>
              </p:nvSpPr>
              <p:spPr>
                <a:xfrm flipH="1" flipV="1">
                  <a:off x="6536" y="2205"/>
                  <a:ext cx="78" cy="88"/>
                </a:xfrm>
                <a:custGeom>
                  <a:avLst/>
                  <a:gdLst/>
                  <a:ahLst/>
                  <a:cxnLst/>
                  <a:pathLst>
                    <a:path w="100" h="125">
                      <a:moveTo>
                        <a:pt x="100" y="5"/>
                      </a:moveTo>
                      <a:cubicBezTo>
                        <a:pt x="60" y="2"/>
                        <a:pt x="20" y="0"/>
                        <a:pt x="10" y="20"/>
                      </a:cubicBezTo>
                      <a:cubicBezTo>
                        <a:pt x="0" y="40"/>
                        <a:pt x="35" y="108"/>
                        <a:pt x="40" y="12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46110" name="任意多边形 46109"/>
              <p:cNvSpPr/>
              <p:nvPr/>
            </p:nvSpPr>
            <p:spPr>
              <a:xfrm>
                <a:off x="4766" y="3714"/>
                <a:ext cx="44" cy="66"/>
              </a:xfrm>
              <a:custGeom>
                <a:avLst/>
                <a:gdLst/>
                <a:ahLst/>
                <a:cxnLst/>
                <a:pathLst>
                  <a:path w="111" h="165">
                    <a:moveTo>
                      <a:pt x="67" y="0"/>
                    </a:moveTo>
                    <a:cubicBezTo>
                      <a:pt x="33" y="46"/>
                      <a:pt x="0" y="92"/>
                      <a:pt x="7" y="120"/>
                    </a:cubicBezTo>
                    <a:cubicBezTo>
                      <a:pt x="14" y="148"/>
                      <a:pt x="104" y="155"/>
                      <a:pt x="111" y="165"/>
                    </a:cubicBezTo>
                  </a:path>
                </a:pathLst>
              </a:custGeom>
              <a:noFill/>
              <a:ln w="381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charRg st="0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60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460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文本框 49153"/>
          <p:cNvSpPr txBox="1"/>
          <p:nvPr/>
        </p:nvSpPr>
        <p:spPr>
          <a:xfrm>
            <a:off x="250825" y="1370013"/>
            <a:ext cx="8642350" cy="4291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一、</a:t>
            </a:r>
            <a:r>
              <a: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自感现象</a:t>
            </a:r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由于导体</a:t>
            </a:r>
            <a:r>
              <a: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本身的电流发生变化而产生</a:t>
            </a:r>
            <a:endParaRPr lang="zh-CN" altLang="en-US" sz="2400" b="1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 的电磁感应现象叫做自感现象。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二、两个演示实验：开关闭合和断开时的自感现象。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电路图、要求、操作、</a:t>
            </a:r>
            <a:r>
              <a:rPr lang="zh-CN" altLang="en-US" sz="24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现象</a:t>
            </a:r>
            <a:r>
              <a: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、原因分析</a:t>
            </a:r>
            <a:endParaRPr lang="zh-CN" altLang="en-US" sz="2400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三、 电感器：在电路中，</a:t>
            </a:r>
            <a:r>
              <a: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线圈又叫电感器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四、自感系数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：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、描述电感器的性能的，简称</a:t>
            </a:r>
            <a:r>
              <a:rPr lang="zh-CN" altLang="en-US" sz="24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自感或电感</a:t>
            </a:r>
            <a:r>
              <a:rPr lang="zh-CN" altLang="en-US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大小影响因素：</a:t>
            </a:r>
            <a:r>
              <a:rPr lang="zh-CN" altLang="en-US" sz="24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由线圈本身的特性所决定，与线圈是否通电无关．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它跟线圈的形状、长短、匝数、有无铁芯等因素有关，线圈越长，单位长度上的匝数越多，截面积越大，自感系数就越大，有铁芯时线圈的自感系数比没有铁芯时要大得多．　　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9155" name="矩形 49154"/>
          <p:cNvSpPr/>
          <p:nvPr/>
        </p:nvSpPr>
        <p:spPr>
          <a:xfrm>
            <a:off x="3924300" y="549275"/>
            <a:ext cx="1157288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60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小结</a:t>
            </a:r>
            <a:endParaRPr lang="zh-CN" altLang="en-US" sz="60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915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24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49154">
                                            <p:txEl>
                                              <p:charRg st="24" end="4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4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49154">
                                            <p:txEl>
                                              <p:charRg st="42" end="6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66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" fill="hold"/>
                                        <p:tgtEl>
                                          <p:spTgt spid="49154">
                                            <p:txEl>
                                              <p:charRg st="66" end="8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8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" fill="hold"/>
                                        <p:tgtEl>
                                          <p:spTgt spid="49154">
                                            <p:txEl>
                                              <p:charRg st="89" end="1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11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" fill="hold"/>
                                        <p:tgtEl>
                                          <p:spTgt spid="49154">
                                            <p:txEl>
                                              <p:charRg st="110" end="11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119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" fill="hold"/>
                                        <p:tgtEl>
                                          <p:spTgt spid="49154">
                                            <p:txEl>
                                              <p:charRg st="119" end="14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charRg st="140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" fill="hold"/>
                                        <p:tgtEl>
                                          <p:spTgt spid="49154">
                                            <p:txEl>
                                              <p:charRg st="140" end="25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文本框 51201"/>
          <p:cNvSpPr txBox="1"/>
          <p:nvPr/>
        </p:nvSpPr>
        <p:spPr>
          <a:xfrm>
            <a:off x="250825" y="1125538"/>
            <a:ext cx="8642350" cy="451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　　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五、电感器的主要作用：阻碍电流的变化，对交流电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有阻碍作用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六、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自感现象的应用和防止</a:t>
            </a:r>
            <a:r>
              <a:rPr lang="zh-CN" altLang="en-US" sz="2800" b="1" dirty="0">
                <a:latin typeface="Arial" panose="020B0604020202020204" pitchFamily="34" charset="0"/>
              </a:rPr>
              <a:t>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 dirty="0"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</a:rPr>
              <a:t>．应用：在各种电器设备、电工技术和无线电技术中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Arial" panose="020B0604020202020204" pitchFamily="34" charset="0"/>
              </a:rPr>
              <a:t>      应用广泛。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．危害：在切断电路的瞬间，形成电弧。不安全。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七、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涡流及其应用、防止。</a:t>
            </a:r>
            <a:endParaRPr lang="zh-CN" altLang="en-US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03" name="矩形 51202"/>
          <p:cNvSpPr/>
          <p:nvPr/>
        </p:nvSpPr>
        <p:spPr>
          <a:xfrm>
            <a:off x="3779838" y="620713"/>
            <a:ext cx="1157287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60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小结</a:t>
            </a:r>
            <a:endParaRPr lang="zh-CN" altLang="en-US" sz="60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3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1202">
                                            <p:txEl>
                                              <p:charRg st="3" end="2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2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51202">
                                            <p:txEl>
                                              <p:charRg st="27" end="3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37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51202">
                                            <p:txEl>
                                              <p:charRg st="37" end="5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5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" fill="hold"/>
                                        <p:tgtEl>
                                          <p:spTgt spid="51202">
                                            <p:txEl>
                                              <p:charRg st="51" end="7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7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51202">
                                            <p:txEl>
                                              <p:charRg st="76" end="8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8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51202">
                                            <p:txEl>
                                              <p:charRg st="88" end="11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1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" fill="hold"/>
                                        <p:tgtEl>
                                          <p:spTgt spid="51202">
                                            <p:txEl>
                                              <p:charRg st="112" end="12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文本框 54273"/>
          <p:cNvSpPr txBox="1"/>
          <p:nvPr/>
        </p:nvSpPr>
        <p:spPr>
          <a:xfrm>
            <a:off x="250825" y="1341438"/>
            <a:ext cx="8569325" cy="186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0000CC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</a:rPr>
              <a:t>如图</a:t>
            </a:r>
            <a:r>
              <a:rPr lang="en-US" altLang="zh-CN" sz="2800" b="1" dirty="0">
                <a:latin typeface="宋体" panose="02010600030101010101" pitchFamily="2" charset="-122"/>
              </a:rPr>
              <a:t>12-8-1</a:t>
            </a:r>
            <a:r>
              <a:rPr lang="zh-CN" altLang="en-US" sz="2800" b="1" dirty="0">
                <a:latin typeface="宋体" panose="02010600030101010101" pitchFamily="2" charset="-122"/>
              </a:rPr>
              <a:t>所示，电路中，</a:t>
            </a:r>
            <a:r>
              <a:rPr lang="en-US" altLang="zh-CN" sz="2800" b="1" dirty="0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为自感系数较大的线圈，开关接通且稳定后</a:t>
            </a:r>
            <a:r>
              <a:rPr lang="en-US" altLang="zh-CN" sz="2800" b="1" dirty="0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上电流为</a:t>
            </a:r>
            <a:r>
              <a:rPr lang="en-US" altLang="zh-CN" sz="2800" b="1" dirty="0">
                <a:latin typeface="宋体" panose="02010600030101010101" pitchFamily="2" charset="-122"/>
              </a:rPr>
              <a:t>1A</a:t>
            </a:r>
            <a:r>
              <a:rPr lang="zh-CN" altLang="en-US" sz="2800" b="1" dirty="0">
                <a:latin typeface="宋体" panose="02010600030101010101" pitchFamily="2" charset="-122"/>
              </a:rPr>
              <a:t>，电阻</a:t>
            </a:r>
            <a:r>
              <a:rPr lang="en-US" altLang="zh-CN" sz="2800" b="1" dirty="0">
                <a:latin typeface="宋体" panose="02010600030101010101" pitchFamily="2" charset="-122"/>
              </a:rPr>
              <a:t>R</a:t>
            </a:r>
            <a:r>
              <a:rPr lang="zh-CN" altLang="en-US" sz="2800" b="1" dirty="0">
                <a:latin typeface="宋体" panose="02010600030101010101" pitchFamily="2" charset="-122"/>
              </a:rPr>
              <a:t>上电流为</a:t>
            </a:r>
            <a:r>
              <a:rPr lang="en-US" altLang="zh-CN" sz="2800" b="1" dirty="0">
                <a:latin typeface="宋体" panose="02010600030101010101" pitchFamily="2" charset="-122"/>
              </a:rPr>
              <a:t>0.5A</a:t>
            </a:r>
            <a:r>
              <a:rPr lang="zh-CN" altLang="en-US" sz="2800" b="1" dirty="0">
                <a:latin typeface="宋体" panose="02010600030101010101" pitchFamily="2" charset="-122"/>
              </a:rPr>
              <a:t>，当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突然断开后，</a:t>
            </a:r>
            <a:r>
              <a:rPr lang="en-US" altLang="zh-CN" sz="2800" b="1" dirty="0">
                <a:latin typeface="宋体" panose="02010600030101010101" pitchFamily="2" charset="-122"/>
              </a:rPr>
              <a:t>R</a:t>
            </a:r>
            <a:r>
              <a:rPr lang="zh-CN" altLang="en-US" sz="2800" b="1" dirty="0">
                <a:latin typeface="宋体" panose="02010600030101010101" pitchFamily="2" charset="-122"/>
              </a:rPr>
              <a:t>上的电流由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开始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</a:t>
            </a:r>
            <a:r>
              <a:rPr lang="zh-CN" altLang="en-US" sz="2800" b="1" dirty="0">
                <a:latin typeface="宋体" panose="02010600030101010101" pitchFamily="2" charset="-122"/>
              </a:rPr>
              <a:t>，方向是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  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pic>
        <p:nvPicPr>
          <p:cNvPr id="54275" name="图片 542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5963" y="3573463"/>
            <a:ext cx="2947987" cy="2566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4276" name="矩形 54275"/>
          <p:cNvSpPr/>
          <p:nvPr/>
        </p:nvSpPr>
        <p:spPr>
          <a:xfrm>
            <a:off x="323850" y="549275"/>
            <a:ext cx="2459038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3200" b="1" dirty="0">
                <a:solidFill>
                  <a:srgbClr val="CC0000"/>
                </a:solidFill>
                <a:ea typeface="黑体" panose="02010609060101010101" pitchFamily="2" charset="-122"/>
              </a:rPr>
              <a:t>举例</a:t>
            </a:r>
            <a:endParaRPr lang="zh-CN" altLang="en-US" sz="3200" b="1">
              <a:solidFill>
                <a:srgbClr val="CC0000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文本框 55297"/>
          <p:cNvSpPr txBox="1"/>
          <p:nvPr/>
        </p:nvSpPr>
        <p:spPr>
          <a:xfrm>
            <a:off x="468313" y="1412875"/>
            <a:ext cx="8351837" cy="3595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latin typeface="Times New Roman" panose="02020603050405020304" pitchFamily="18" charset="0"/>
              </a:rPr>
              <a:t>如图示电路，合上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时，发现电流表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向右偏，则当断开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的瞬间，电流表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zh-CN" altLang="en-US" sz="2800" b="1" baseline="-25000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指针的偏转情况是：（             ）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A.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向左，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向右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B.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向右，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向左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C.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都向右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D.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都向左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pic>
        <p:nvPicPr>
          <p:cNvPr id="55299" name="图片 5529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7900" y="3068638"/>
            <a:ext cx="3671888" cy="2840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300" name="矩形 55299"/>
          <p:cNvSpPr/>
          <p:nvPr/>
        </p:nvSpPr>
        <p:spPr>
          <a:xfrm>
            <a:off x="684213" y="333375"/>
            <a:ext cx="2459037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4000" b="1" dirty="0">
                <a:solidFill>
                  <a:srgbClr val="CC0000"/>
                </a:solidFill>
                <a:ea typeface="黑体" panose="02010609060101010101" pitchFamily="2" charset="-122"/>
              </a:rPr>
              <a:t>举例</a:t>
            </a:r>
            <a:endParaRPr lang="zh-CN" altLang="en-US" sz="4000" b="1">
              <a:solidFill>
                <a:srgbClr val="CC0000"/>
              </a:solidFill>
              <a:ea typeface="黑体" panose="02010609060101010101" pitchFamily="2" charset="-122"/>
            </a:endParaRPr>
          </a:p>
        </p:txBody>
      </p:sp>
      <p:sp>
        <p:nvSpPr>
          <p:cNvPr id="55301" name="文本框 55300"/>
          <p:cNvSpPr txBox="1"/>
          <p:nvPr/>
        </p:nvSpPr>
        <p:spPr>
          <a:xfrm>
            <a:off x="2987675" y="2276475"/>
            <a:ext cx="8651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</a:rPr>
              <a:t>A</a:t>
            </a:r>
            <a:endParaRPr lang="en-US" altLang="zh-CN" sz="32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文本框 33793"/>
          <p:cNvSpPr txBox="1"/>
          <p:nvPr/>
        </p:nvSpPr>
        <p:spPr>
          <a:xfrm>
            <a:off x="250825" y="604838"/>
            <a:ext cx="6626225" cy="10842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600" b="1" dirty="0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一、自感现象</a:t>
            </a:r>
            <a:endParaRPr lang="zh-CN" altLang="en-US" sz="2600" b="1" dirty="0">
              <a:solidFill>
                <a:srgbClr val="FF33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6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3795" name="图片 33794" descr="056-1"/>
          <p:cNvPicPr>
            <a:picLocks noChangeAspect="1"/>
          </p:cNvPicPr>
          <p:nvPr/>
        </p:nvPicPr>
        <p:blipFill>
          <a:blip r:embed="rId1"/>
          <a:srcRect l="63794" t="29472" r="18239" b="48802"/>
          <a:stretch>
            <a:fillRect/>
          </a:stretch>
        </p:blipFill>
        <p:spPr>
          <a:xfrm>
            <a:off x="7199313" y="260350"/>
            <a:ext cx="1944687" cy="240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6" name="文本框 33795"/>
          <p:cNvSpPr txBox="1"/>
          <p:nvPr/>
        </p:nvSpPr>
        <p:spPr>
          <a:xfrm>
            <a:off x="250825" y="2276475"/>
            <a:ext cx="8496300" cy="3990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6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思考：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线圈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中电流的变化会引起线圈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中激发感应电动势吗？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自感现象：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由于导体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本身的电流发生变化而产生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的电磁感应现象叫做自感现象。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、自感现象对电路的影响</a:t>
            </a:r>
            <a:r>
              <a:rPr lang="en-US" altLang="zh-CN" sz="3200" b="1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观察两个实验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3379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34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33796">
                                            <p:txEl>
                                              <p:charRg st="34" end="5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58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33796">
                                            <p:txEl>
                                              <p:charRg st="58" end="7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78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" fill="hold"/>
                                        <p:tgtEl>
                                          <p:spTgt spid="33796">
                                            <p:txEl>
                                              <p:charRg st="78" end="9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文本框 56321"/>
          <p:cNvSpPr txBox="1"/>
          <p:nvPr/>
        </p:nvSpPr>
        <p:spPr>
          <a:xfrm>
            <a:off x="468313" y="1412875"/>
            <a:ext cx="8351837" cy="3595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latin typeface="Times New Roman" panose="02020603050405020304" pitchFamily="18" charset="0"/>
              </a:rPr>
              <a:t>如图示电路，合上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时，发现电流表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向右偏，则当断开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的瞬间，电流表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zh-CN" altLang="en-US" sz="2800" b="1" baseline="-25000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指针的偏转情况是：（             ）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A.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向左，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向右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B.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向右，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向左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C.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都向右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D.  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都向左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pic>
        <p:nvPicPr>
          <p:cNvPr id="56323" name="图片 563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7900" y="3068638"/>
            <a:ext cx="3671888" cy="2840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24" name="矩形 56323"/>
          <p:cNvSpPr/>
          <p:nvPr/>
        </p:nvSpPr>
        <p:spPr>
          <a:xfrm>
            <a:off x="684213" y="333375"/>
            <a:ext cx="2459037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4000" b="1" dirty="0">
                <a:solidFill>
                  <a:srgbClr val="CC0000"/>
                </a:solidFill>
                <a:ea typeface="黑体" panose="02010609060101010101" pitchFamily="2" charset="-122"/>
              </a:rPr>
              <a:t>举例</a:t>
            </a:r>
            <a:endParaRPr lang="zh-CN" altLang="en-US" sz="4000" b="1">
              <a:solidFill>
                <a:srgbClr val="CC0000"/>
              </a:solidFill>
              <a:ea typeface="黑体" panose="02010609060101010101" pitchFamily="2" charset="-122"/>
            </a:endParaRPr>
          </a:p>
        </p:txBody>
      </p:sp>
      <p:sp>
        <p:nvSpPr>
          <p:cNvPr id="56325" name="文本框 56324"/>
          <p:cNvSpPr txBox="1"/>
          <p:nvPr/>
        </p:nvSpPr>
        <p:spPr>
          <a:xfrm>
            <a:off x="2700338" y="2276475"/>
            <a:ext cx="8651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</a:rPr>
              <a:t>A</a:t>
            </a:r>
            <a:endParaRPr lang="en-US" altLang="zh-CN" sz="32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63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文本框 57345"/>
          <p:cNvSpPr txBox="1"/>
          <p:nvPr/>
        </p:nvSpPr>
        <p:spPr>
          <a:xfrm>
            <a:off x="323850" y="1257300"/>
            <a:ext cx="8458200" cy="3935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buClr>
                <a:schemeClr val="bg1"/>
              </a:buClr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4.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如图所示，多匝电感线圈的电阻和电池内阻都忽略不计，两个电阻的阻值都是</a:t>
            </a:r>
            <a:r>
              <a:rPr lang="en-US" altLang="zh-CN" sz="2800" b="1" dirty="0">
                <a:latin typeface="Times New Roman" panose="02020603050405020304" pitchFamily="18" charset="0"/>
              </a:rPr>
              <a:t>R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，开关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原来打开，电流为</a:t>
            </a:r>
            <a:r>
              <a:rPr lang="en-US" altLang="zh-CN" sz="2800" b="1">
                <a:latin typeface="Times New Roman" panose="02020603050405020304" pitchFamily="18" charset="0"/>
              </a:rPr>
              <a:t>I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</a:rPr>
              <a:t>，今合上开关将一电阻短路，于是线圈有自感电动势产生，这电动势（           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A. </a:t>
            </a:r>
            <a:r>
              <a:rPr lang="zh-CN" altLang="en-US" sz="2800" b="1" dirty="0">
                <a:latin typeface="Times New Roman" panose="02020603050405020304" pitchFamily="18" charset="0"/>
              </a:rPr>
              <a:t>有阻碍电流的作用，最后电流由</a:t>
            </a:r>
            <a:r>
              <a:rPr lang="en-US" altLang="zh-CN" sz="2800" b="1">
                <a:latin typeface="Times New Roman" panose="02020603050405020304" pitchFamily="18" charset="0"/>
              </a:rPr>
              <a:t>I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0 </a:t>
            </a:r>
            <a:r>
              <a:rPr lang="zh-CN" altLang="en-US" sz="2800" b="1" dirty="0">
                <a:latin typeface="Times New Roman" panose="02020603050405020304" pitchFamily="18" charset="0"/>
              </a:rPr>
              <a:t>减少到零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B. </a:t>
            </a:r>
            <a:r>
              <a:rPr lang="zh-CN" altLang="en-US" sz="2800" b="1" dirty="0">
                <a:latin typeface="Times New Roman" panose="02020603050405020304" pitchFamily="18" charset="0"/>
              </a:rPr>
              <a:t>有阻碍电流的作用，最后电流总小于</a:t>
            </a:r>
            <a:r>
              <a:rPr lang="en-US" altLang="zh-CN" sz="2800" b="1">
                <a:latin typeface="Times New Roman" panose="02020603050405020304" pitchFamily="18" charset="0"/>
              </a:rPr>
              <a:t>I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o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    C. </a:t>
            </a:r>
            <a:r>
              <a:rPr lang="zh-CN" altLang="en-US" sz="2800" b="1" dirty="0">
                <a:latin typeface="Times New Roman" panose="02020603050405020304" pitchFamily="18" charset="0"/>
              </a:rPr>
              <a:t>有阻碍电流增大的作用，因而电流</a:t>
            </a:r>
            <a:r>
              <a:rPr lang="en-US" altLang="zh-CN" sz="2800" b="1">
                <a:latin typeface="Times New Roman" panose="02020603050405020304" pitchFamily="18" charset="0"/>
              </a:rPr>
              <a:t>I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Times New Roman" panose="02020603050405020304" pitchFamily="18" charset="0"/>
              </a:rPr>
              <a:t>保持不变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D. </a:t>
            </a:r>
            <a:r>
              <a:rPr lang="zh-CN" altLang="en-US" sz="2800" b="1" dirty="0">
                <a:latin typeface="Times New Roman" panose="02020603050405020304" pitchFamily="18" charset="0"/>
              </a:rPr>
              <a:t>有阻碍电流增大的作用，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algn="just"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但电流最后还是增大到</a:t>
            </a:r>
            <a:r>
              <a:rPr lang="en-US" altLang="zh-CN" sz="2800" b="1">
                <a:latin typeface="Times New Roman" panose="02020603050405020304" pitchFamily="18" charset="0"/>
              </a:rPr>
              <a:t>2 I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o</a:t>
            </a:r>
            <a:endParaRPr lang="en-US" altLang="zh-CN" sz="2800" b="1" baseline="-25000">
              <a:latin typeface="Times New Roman" panose="02020603050405020304" pitchFamily="18" charset="0"/>
            </a:endParaRPr>
          </a:p>
        </p:txBody>
      </p:sp>
      <p:pic>
        <p:nvPicPr>
          <p:cNvPr id="57347" name="图片 573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4163" y="3860800"/>
            <a:ext cx="3457575" cy="233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8" name="文本框 57347"/>
          <p:cNvSpPr txBox="1"/>
          <p:nvPr/>
        </p:nvSpPr>
        <p:spPr>
          <a:xfrm>
            <a:off x="4787900" y="2492375"/>
            <a:ext cx="8651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</a:rPr>
              <a:t>D</a:t>
            </a:r>
            <a:endParaRPr lang="en-US" altLang="zh-CN" sz="32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73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文本框 58369"/>
          <p:cNvSpPr txBox="1"/>
          <p:nvPr/>
        </p:nvSpPr>
        <p:spPr>
          <a:xfrm>
            <a:off x="395288" y="836613"/>
            <a:ext cx="56165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日光灯的构造</a:t>
            </a:r>
            <a:endParaRPr lang="zh-CN" altLang="en-US" sz="32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58371" name="图片 583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3789363"/>
            <a:ext cx="7056437" cy="2433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8372" name="图片 583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338" y="333375"/>
            <a:ext cx="4105275" cy="3746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矩形 59393"/>
          <p:cNvSpPr/>
          <p:nvPr/>
        </p:nvSpPr>
        <p:spPr>
          <a:xfrm>
            <a:off x="250825" y="476250"/>
            <a:ext cx="84248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镇流器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</a:rPr>
              <a:t>启动时，产生高电压，帮助点燃；正常工作时的感抗限制电流，保护灯管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pic>
        <p:nvPicPr>
          <p:cNvPr id="59395" name="图片 593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1175" y="1296988"/>
            <a:ext cx="8280400" cy="53990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0418" name="图片 604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25" y="1584325"/>
            <a:ext cx="9010650" cy="3902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419" name="矩形 60418"/>
          <p:cNvSpPr/>
          <p:nvPr/>
        </p:nvSpPr>
        <p:spPr>
          <a:xfrm>
            <a:off x="250825" y="765175"/>
            <a:ext cx="84248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启动器</a:t>
            </a: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</a:rPr>
              <a:t>——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</a:rPr>
              <a:t>自动开关可用普通开关或短绝缘导线代替。正常工作时不起作用，可以去掉。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矩形 61441"/>
          <p:cNvSpPr/>
          <p:nvPr/>
        </p:nvSpPr>
        <p:spPr>
          <a:xfrm>
            <a:off x="395288" y="1628775"/>
            <a:ext cx="8497887" cy="3595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关于日光灯的工作原理，下列说法正确的（          ）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镇流器</a:t>
            </a:r>
            <a:r>
              <a:rPr lang="zh-CN" altLang="en-US" sz="2800" b="1" dirty="0">
                <a:latin typeface="Times New Roman" panose="02020603050405020304" pitchFamily="18" charset="0"/>
              </a:rPr>
              <a:t>的作用是将交流电变为直流电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B. </a:t>
            </a:r>
            <a:r>
              <a:rPr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日光灯的启动阶段，</a:t>
            </a:r>
            <a:r>
              <a:rPr lang="zh-CN" altLang="en-US" sz="2800" b="1" dirty="0">
                <a:latin typeface="Times New Roman" panose="02020603050405020304" pitchFamily="18" charset="0"/>
              </a:rPr>
              <a:t>镇流器能提供一个瞬时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高 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压，使灯管开始工作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C.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日光灯正常发光时，启动器的两个触片是分离的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</a:rPr>
              <a:t>D.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日光灯发出柔和的白光是由汞原子受到激发后直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接辐射的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文本框 61442"/>
          <p:cNvSpPr txBox="1"/>
          <p:nvPr/>
        </p:nvSpPr>
        <p:spPr>
          <a:xfrm>
            <a:off x="7380288" y="1628775"/>
            <a:ext cx="8651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  <a:latin typeface="Arial" panose="020B0604020202020204" pitchFamily="34" charset="0"/>
              </a:rPr>
              <a:t>BC</a:t>
            </a:r>
            <a:endParaRPr lang="en-US" altLang="zh-CN" sz="32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6144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250825" y="611188"/>
            <a:ext cx="8353425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演示实验一：开关闭合时的自感现象</a:t>
            </a:r>
            <a:endParaRPr lang="zh-CN" altLang="en-US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pic>
        <p:nvPicPr>
          <p:cNvPr id="34819" name="图片 348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08625" y="1978025"/>
            <a:ext cx="3238500" cy="2655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0" name="文本框 34819"/>
          <p:cNvSpPr txBox="1"/>
          <p:nvPr/>
        </p:nvSpPr>
        <p:spPr>
          <a:xfrm>
            <a:off x="468313" y="1978025"/>
            <a:ext cx="5041900" cy="265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i="1">
                <a:latin typeface="宋体" panose="02010600030101010101" pitchFamily="2" charset="-122"/>
              </a:rPr>
              <a:t>    A</a:t>
            </a:r>
            <a:r>
              <a:rPr lang="en-US" altLang="zh-CN" sz="2800" b="1" baseline="-2500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</a:rPr>
              <a:t>A</a:t>
            </a:r>
            <a:r>
              <a:rPr lang="en-US" altLang="zh-CN" sz="2800" b="1" baseline="-2500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是规格完全一样的灯泡。闭合电键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，调节变阻器</a:t>
            </a:r>
            <a:r>
              <a:rPr lang="en-US" altLang="zh-CN" sz="2800" b="1" i="1">
                <a:latin typeface="宋体" panose="02010600030101010101" pitchFamily="2" charset="-122"/>
              </a:rPr>
              <a:t>R</a:t>
            </a:r>
            <a:r>
              <a:rPr lang="zh-CN" altLang="en-US" sz="2800" b="1" dirty="0">
                <a:latin typeface="宋体" panose="02010600030101010101" pitchFamily="2" charset="-122"/>
              </a:rPr>
              <a:t>，使</a:t>
            </a:r>
            <a:r>
              <a:rPr lang="en-US" altLang="zh-CN" sz="2800" b="1" i="1">
                <a:latin typeface="宋体" panose="02010600030101010101" pitchFamily="2" charset="-122"/>
              </a:rPr>
              <a:t>A</a:t>
            </a:r>
            <a:r>
              <a:rPr lang="en-US" altLang="zh-CN" sz="2800" b="1" baseline="-2500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</a:rPr>
              <a:t>A</a:t>
            </a:r>
            <a:r>
              <a:rPr lang="en-US" altLang="zh-CN" sz="2800" b="1" baseline="-2500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亮度相同，再调节</a:t>
            </a:r>
            <a:r>
              <a:rPr lang="en-US" altLang="zh-CN" sz="2800" b="1" i="1">
                <a:latin typeface="宋体" panose="02010600030101010101" pitchFamily="2" charset="-122"/>
              </a:rPr>
              <a:t>R</a:t>
            </a:r>
            <a:r>
              <a:rPr lang="en-US" altLang="zh-CN" sz="2800" b="1" baseline="-2500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，使两灯正常发光，然后断开开关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。重新闭合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，观察到什么现象？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34821" name="文本框 34820"/>
          <p:cNvSpPr txBox="1"/>
          <p:nvPr/>
        </p:nvSpPr>
        <p:spPr>
          <a:xfrm>
            <a:off x="684213" y="5578475"/>
            <a:ext cx="80645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灯泡</a:t>
            </a:r>
            <a:r>
              <a:rPr lang="en-US" altLang="zh-CN" sz="2800" b="1" i="1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800" b="1" baseline="-2500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立刻正常发光</a:t>
            </a:r>
            <a:r>
              <a:rPr lang="zh-CN" altLang="en-US" sz="2800" b="1" dirty="0">
                <a:latin typeface="宋体" panose="02010600030101010101" pitchFamily="2" charset="-122"/>
              </a:rPr>
              <a:t>，跟线圈</a:t>
            </a:r>
            <a:r>
              <a:rPr lang="en-US" altLang="zh-CN" sz="2800" b="1" i="1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串联的灯泡</a:t>
            </a:r>
            <a:r>
              <a:rPr lang="en-US" altLang="zh-CN" sz="2800" b="1" i="1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800" b="1" baseline="-25000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逐渐亮起来。</a:t>
            </a:r>
            <a:endParaRPr lang="zh-CN" altLang="en-US" sz="280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sp>
        <p:nvSpPr>
          <p:cNvPr id="34822" name="文本框 34821"/>
          <p:cNvSpPr txBox="1"/>
          <p:nvPr/>
        </p:nvSpPr>
        <p:spPr>
          <a:xfrm>
            <a:off x="539750" y="4859338"/>
            <a:ext cx="15827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现象：</a:t>
            </a:r>
            <a:endParaRPr lang="zh-CN" altLang="en-US" sz="28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4823" name="矩形 34822"/>
          <p:cNvSpPr/>
          <p:nvPr/>
        </p:nvSpPr>
        <p:spPr>
          <a:xfrm>
            <a:off x="323850" y="1546225"/>
            <a:ext cx="2317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要求和操作</a:t>
            </a:r>
            <a:r>
              <a:rPr lang="zh-CN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：</a:t>
            </a:r>
            <a:endParaRPr lang="zh-CN" altLang="en-US" sz="2800" b="1" i="1" dirty="0">
              <a:solidFill>
                <a:schemeClr val="tx2"/>
              </a:solidFill>
              <a:latin typeface="Times New Roman" panose="02020603050405020304" pitchFamily="18" charset="0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文本占位符 35841"/>
          <p:cNvSpPr>
            <a:spLocks noGrp="1" noRot="1"/>
          </p:cNvSpPr>
          <p:nvPr>
            <p:ph type="body" idx="1"/>
          </p:nvPr>
        </p:nvSpPr>
        <p:spPr>
          <a:xfrm>
            <a:off x="395288" y="836613"/>
            <a:ext cx="7848600" cy="4591050"/>
          </a:xfrm>
          <a:ln w="12700"/>
        </p:spPr>
        <p:txBody>
          <a:bodyPr/>
          <a:p>
            <a:pPr>
              <a:lnSpc>
                <a:spcPct val="115000"/>
              </a:lnSpc>
              <a:buNone/>
            </a:pPr>
            <a:r>
              <a:rPr lang="zh-CN" altLang="en-US" sz="1800" dirty="0">
                <a:solidFill>
                  <a:srgbClr val="FFFFCC"/>
                </a:solidFill>
              </a:rPr>
              <a:t>　　　      </a:t>
            </a:r>
            <a:r>
              <a:rPr lang="zh-CN" altLang="en-US" sz="2800" b="1" dirty="0"/>
              <a:t>接通电路的瞬间，电流增大，穿过线圈的磁通量也增加，在线圈中产生感应电动势，由楞次定律可知，它将阻碍原电流的增加，所以</a:t>
            </a:r>
            <a:r>
              <a:rPr lang="en-US" altLang="zh-CN" sz="2800" b="1" dirty="0"/>
              <a:t>A1</a:t>
            </a:r>
            <a:r>
              <a:rPr lang="zh-CN" altLang="en-US" sz="2800" b="1" dirty="0"/>
              <a:t>中的电流只能逐渐增大， </a:t>
            </a:r>
            <a:r>
              <a:rPr lang="en-US" altLang="zh-CN" sz="2800" b="1" dirty="0"/>
              <a:t>A1</a:t>
            </a:r>
            <a:r>
              <a:rPr lang="zh-CN" altLang="en-US" sz="2800" b="1" dirty="0"/>
              <a:t>逐渐亮起来。</a:t>
            </a:r>
            <a:endParaRPr lang="zh-CN" altLang="en-US" sz="2800" b="1" dirty="0">
              <a:latin typeface="华文细黑" pitchFamily="2" charset="-122"/>
            </a:endParaRPr>
          </a:p>
          <a:p>
            <a:pPr algn="just">
              <a:lnSpc>
                <a:spcPct val="115000"/>
              </a:lnSpc>
              <a:buNone/>
            </a:pPr>
            <a:r>
              <a:rPr lang="zh-CN" altLang="en-US" sz="2800" b="1" dirty="0">
                <a:latin typeface="华文细黑" pitchFamily="2" charset="-122"/>
              </a:rPr>
              <a:t>    　　</a:t>
            </a:r>
            <a:r>
              <a:rPr lang="zh-CN" altLang="en-US" sz="2800" b="1" dirty="0"/>
              <a:t>线圈中出现的感应电动势只是阻碍了原电流的变化（增加），而非阻止，所以虽延缓了电流变化的进程，但最终电流仍然达到最大值， </a:t>
            </a:r>
            <a:r>
              <a:rPr lang="en-US" altLang="zh-CN" sz="2800" b="1"/>
              <a:t>A</a:t>
            </a:r>
            <a:r>
              <a:rPr lang="en-US" altLang="zh-CN" sz="2800" b="1" baseline="-25000"/>
              <a:t>1</a:t>
            </a:r>
            <a:r>
              <a:rPr lang="zh-CN" altLang="en-US" sz="2800" b="1" dirty="0"/>
              <a:t>最终达到正常发光．</a:t>
            </a:r>
            <a:endParaRPr lang="zh-CN" altLang="en-US" sz="2800" b="1" dirty="0"/>
          </a:p>
        </p:txBody>
      </p:sp>
      <p:sp>
        <p:nvSpPr>
          <p:cNvPr id="35843" name="文本框 35842"/>
          <p:cNvSpPr txBox="1"/>
          <p:nvPr/>
        </p:nvSpPr>
        <p:spPr>
          <a:xfrm>
            <a:off x="395288" y="692150"/>
            <a:ext cx="13668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分析</a:t>
            </a:r>
            <a:r>
              <a:rPr lang="zh-CN" altLang="en-US" sz="2800" b="1" dirty="0">
                <a:solidFill>
                  <a:srgbClr val="FFFFCC"/>
                </a:solidFill>
                <a:latin typeface="Times New Roman" panose="02020603050405020304" pitchFamily="18" charset="0"/>
              </a:rPr>
              <a:t>：</a:t>
            </a:r>
            <a:endParaRPr lang="zh-CN" altLang="en-US" sz="2800" b="1" dirty="0">
              <a:solidFill>
                <a:srgbClr val="FFFF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5844" name="图片 358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5963" y="3933825"/>
            <a:ext cx="2879725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90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charRg st="90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866" name="图片 36865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3800" y="2060575"/>
            <a:ext cx="3657600" cy="34131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36867" name="矩形 36866"/>
          <p:cNvSpPr/>
          <p:nvPr/>
        </p:nvSpPr>
        <p:spPr>
          <a:xfrm>
            <a:off x="539750" y="1916113"/>
            <a:ext cx="4105275" cy="35036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按图连接电路。开关闭合时电流分为两个支路，一路流过线圈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，另一路流过灯泡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。灯泡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正常发光          把开关断开，注意观察灯泡亮度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868" name="文本框 36867"/>
          <p:cNvSpPr txBox="1"/>
          <p:nvPr/>
        </p:nvSpPr>
        <p:spPr>
          <a:xfrm>
            <a:off x="395288" y="549275"/>
            <a:ext cx="8064500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</a:rPr>
              <a:t>演示实验二</a:t>
            </a:r>
            <a:r>
              <a:rPr lang="zh-CN" altLang="en-US" b="1" dirty="0">
                <a:solidFill>
                  <a:srgbClr val="CC00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  <a:ea typeface="华文新魏" pitchFamily="2" charset="-122"/>
              </a:rPr>
              <a:t>开关断开时的自感现象</a:t>
            </a:r>
            <a:endParaRPr lang="zh-CN" altLang="en-US" sz="2800">
              <a:solidFill>
                <a:srgbClr val="CC0000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文本占位符 38913"/>
          <p:cNvSpPr>
            <a:spLocks noGrp="1" noRot="1"/>
          </p:cNvSpPr>
          <p:nvPr>
            <p:ph type="body" idx="1"/>
          </p:nvPr>
        </p:nvSpPr>
        <p:spPr>
          <a:xfrm>
            <a:off x="250825" y="3168650"/>
            <a:ext cx="4681538" cy="4221163"/>
          </a:xfrm>
          <a:ln/>
        </p:spPr>
        <p:txBody>
          <a:bodyPr/>
          <a:p>
            <a:pPr>
              <a:lnSpc>
                <a:spcPct val="120000"/>
              </a:lnSpc>
              <a:buNone/>
            </a:pPr>
            <a:r>
              <a:rPr lang="zh-CN" altLang="en-US" sz="2000" dirty="0">
                <a:latin typeface="宋体" panose="02010600030101010101" pitchFamily="2" charset="-122"/>
              </a:rPr>
              <a:t>　      </a:t>
            </a:r>
            <a:r>
              <a:rPr lang="zh-CN" altLang="en-US" sz="2000" b="1" dirty="0">
                <a:latin typeface="华文细黑" pitchFamily="2" charset="-122"/>
              </a:rPr>
              <a:t>电路断开时，线圈中的电流减小而导致磁通量发生变化，</a:t>
            </a:r>
            <a:r>
              <a:rPr lang="zh-CN" altLang="en-US" sz="2000" b="1" dirty="0">
                <a:solidFill>
                  <a:srgbClr val="CC0000"/>
                </a:solidFill>
                <a:latin typeface="华文细黑" pitchFamily="2" charset="-122"/>
              </a:rPr>
              <a:t>产生自感电动势阻碍原电流的减小，</a:t>
            </a:r>
            <a:r>
              <a:rPr lang="en-US" altLang="zh-CN" sz="2000" b="1" i="1"/>
              <a:t>L</a:t>
            </a:r>
            <a:r>
              <a:rPr lang="zh-CN" altLang="en-US" sz="2000" b="1" dirty="0">
                <a:latin typeface="华文细黑" pitchFamily="2" charset="-122"/>
              </a:rPr>
              <a:t>中的</a:t>
            </a:r>
            <a:r>
              <a:rPr lang="zh-CN" altLang="en-US" sz="2000" b="1" dirty="0">
                <a:solidFill>
                  <a:srgbClr val="0000CC"/>
                </a:solidFill>
                <a:latin typeface="华文细黑" pitchFamily="2" charset="-122"/>
              </a:rPr>
              <a:t>电流只能从原值开始逐渐减小，</a:t>
            </a:r>
            <a:r>
              <a:rPr lang="en-US" altLang="zh-CN" sz="2000" b="1"/>
              <a:t>S</a:t>
            </a:r>
            <a:r>
              <a:rPr lang="zh-CN" altLang="en-US" sz="2000" b="1" dirty="0">
                <a:latin typeface="华文细黑" pitchFamily="2" charset="-122"/>
              </a:rPr>
              <a:t>断开后，</a:t>
            </a:r>
            <a:r>
              <a:rPr lang="en-US" altLang="zh-CN" sz="2000" b="1" i="1"/>
              <a:t>L</a:t>
            </a:r>
            <a:r>
              <a:rPr lang="zh-CN" altLang="en-US" sz="2000" b="1">
                <a:latin typeface="华文细黑" pitchFamily="2" charset="-122"/>
              </a:rPr>
              <a:t>与</a:t>
            </a:r>
            <a:r>
              <a:rPr lang="en-US" altLang="zh-CN" sz="2000" b="1" i="1"/>
              <a:t>A</a:t>
            </a:r>
            <a:r>
              <a:rPr lang="zh-CN" altLang="en-US" sz="2000" b="1" dirty="0">
                <a:latin typeface="华文细黑" pitchFamily="2" charset="-122"/>
              </a:rPr>
              <a:t>组成闭合回路，</a:t>
            </a:r>
            <a:r>
              <a:rPr lang="en-US" altLang="zh-CN" sz="2000" b="1" i="1"/>
              <a:t>L</a:t>
            </a:r>
            <a:r>
              <a:rPr lang="zh-CN" altLang="en-US" sz="2000" b="1" dirty="0">
                <a:latin typeface="华文细黑" pitchFamily="2" charset="-122"/>
              </a:rPr>
              <a:t>中的电流从</a:t>
            </a:r>
            <a:r>
              <a:rPr lang="en-US" altLang="zh-CN" sz="2000" b="1" i="1"/>
              <a:t>A</a:t>
            </a:r>
            <a:r>
              <a:rPr lang="zh-CN" altLang="en-US" sz="2000" b="1" dirty="0">
                <a:latin typeface="华文细黑" pitchFamily="2" charset="-122"/>
              </a:rPr>
              <a:t>中流过，所以</a:t>
            </a:r>
            <a:r>
              <a:rPr lang="en-US" altLang="zh-CN" sz="2000" b="1" i="1"/>
              <a:t>A</a:t>
            </a:r>
            <a:r>
              <a:rPr lang="zh-CN" altLang="en-US" sz="2000" b="1" dirty="0">
                <a:latin typeface="华文细黑" pitchFamily="2" charset="-122"/>
              </a:rPr>
              <a:t>不会立即熄灭，而能持续一段发光时间．</a:t>
            </a:r>
            <a:endParaRPr lang="zh-CN" altLang="en-US" sz="2000" b="1">
              <a:latin typeface="华文细黑" pitchFamily="2" charset="-122"/>
            </a:endParaRPr>
          </a:p>
        </p:txBody>
      </p:sp>
      <p:pic>
        <p:nvPicPr>
          <p:cNvPr id="38915" name="图片 38914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76825" y="2520950"/>
            <a:ext cx="3657600" cy="34131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38916" name="矩形 38915"/>
          <p:cNvSpPr/>
          <p:nvPr/>
        </p:nvSpPr>
        <p:spPr>
          <a:xfrm>
            <a:off x="755650" y="1346200"/>
            <a:ext cx="94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要求</a:t>
            </a:r>
            <a:r>
              <a:rPr lang="zh-CN" altLang="en-US" sz="2000" dirty="0">
                <a:latin typeface="Times New Roman" panose="02020603050405020304" pitchFamily="18" charset="0"/>
                <a:ea typeface="华文细黑" pitchFamily="2" charset="-122"/>
              </a:rPr>
              <a:t>：</a:t>
            </a:r>
            <a:endParaRPr lang="zh-CN" altLang="en-US" sz="2000" dirty="0"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38917" name="矩形 38916"/>
          <p:cNvSpPr/>
          <p:nvPr/>
        </p:nvSpPr>
        <p:spPr>
          <a:xfrm>
            <a:off x="1908175" y="1296988"/>
            <a:ext cx="30241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线圈</a:t>
            </a:r>
            <a:r>
              <a:rPr lang="en-US" altLang="zh-CN" sz="20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L</a:t>
            </a:r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的电阻较小</a:t>
            </a:r>
            <a:endParaRPr lang="zh-CN" altLang="en-US" sz="2000" dirty="0"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38918" name="矩形 38917"/>
          <p:cNvSpPr/>
          <p:nvPr/>
        </p:nvSpPr>
        <p:spPr>
          <a:xfrm>
            <a:off x="684213" y="2209800"/>
            <a:ext cx="94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现象</a:t>
            </a:r>
            <a:r>
              <a:rPr lang="zh-CN" altLang="en-US" sz="2000" dirty="0">
                <a:latin typeface="Times New Roman" panose="02020603050405020304" pitchFamily="18" charset="0"/>
                <a:ea typeface="华文细黑" pitchFamily="2" charset="-122"/>
              </a:rPr>
              <a:t>：</a:t>
            </a:r>
            <a:endParaRPr lang="zh-CN" altLang="en-US" sz="2000" dirty="0"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38919" name="矩形 38918"/>
          <p:cNvSpPr/>
          <p:nvPr/>
        </p:nvSpPr>
        <p:spPr>
          <a:xfrm>
            <a:off x="684213" y="2160588"/>
            <a:ext cx="41052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2000" b="1" dirty="0">
                <a:latin typeface="Times New Roman" panose="02020603050405020304" pitchFamily="18" charset="0"/>
                <a:ea typeface="华文细黑" pitchFamily="2" charset="-122"/>
              </a:rPr>
              <a:t>           </a:t>
            </a:r>
            <a:r>
              <a:rPr lang="zh-CN" altLang="en-US" sz="2000" b="1" dirty="0">
                <a:latin typeface="Times New Roman" panose="02020603050405020304" pitchFamily="18" charset="0"/>
                <a:ea typeface="华文细黑" pitchFamily="2" charset="-122"/>
              </a:rPr>
              <a:t>开关断开时，灯</a:t>
            </a:r>
            <a:r>
              <a:rPr lang="en-US" altLang="zh-CN" sz="2000" b="1" dirty="0">
                <a:latin typeface="Times New Roman" panose="02020603050405020304" pitchFamily="18" charset="0"/>
                <a:ea typeface="华文细黑" pitchFamily="2" charset="-122"/>
              </a:rPr>
              <a:t>A</a:t>
            </a:r>
            <a:r>
              <a:rPr lang="zh-CN" altLang="en-US" sz="2000" b="1" dirty="0">
                <a:latin typeface="Times New Roman" panose="02020603050405020304" pitchFamily="18" charset="0"/>
                <a:ea typeface="华文细黑" pitchFamily="2" charset="-122"/>
              </a:rPr>
              <a:t>先更亮后再熄灭</a:t>
            </a:r>
            <a:endParaRPr lang="zh-CN" altLang="en-US" sz="2000" b="1" dirty="0"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38920" name="矩形 38919"/>
          <p:cNvSpPr/>
          <p:nvPr/>
        </p:nvSpPr>
        <p:spPr>
          <a:xfrm>
            <a:off x="684213" y="3289300"/>
            <a:ext cx="94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华文细黑" pitchFamily="2" charset="-122"/>
              </a:rPr>
              <a:t>分析</a:t>
            </a:r>
            <a:r>
              <a:rPr lang="zh-CN" altLang="en-US" sz="2000" dirty="0">
                <a:latin typeface="Times New Roman" panose="02020603050405020304" pitchFamily="18" charset="0"/>
                <a:ea typeface="华文细黑" pitchFamily="2" charset="-122"/>
              </a:rPr>
              <a:t>：</a:t>
            </a:r>
            <a:endParaRPr lang="zh-CN" altLang="en-US" sz="2000" dirty="0"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38921" name="文本框 38920"/>
          <p:cNvSpPr txBox="1"/>
          <p:nvPr/>
        </p:nvSpPr>
        <p:spPr>
          <a:xfrm>
            <a:off x="395288" y="633413"/>
            <a:ext cx="8064500" cy="396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CC0000"/>
                </a:solidFill>
                <a:latin typeface="Arial" panose="020B0604020202020204" pitchFamily="34" charset="0"/>
              </a:rPr>
              <a:t>演示实验二：</a:t>
            </a:r>
            <a:r>
              <a:rPr lang="zh-CN" altLang="en-US" sz="2000" b="1" dirty="0">
                <a:solidFill>
                  <a:srgbClr val="CC0000"/>
                </a:solidFill>
                <a:latin typeface="Arial" panose="020B0604020202020204" pitchFamily="34" charset="0"/>
                <a:ea typeface="华文新魏" pitchFamily="2" charset="-122"/>
              </a:rPr>
              <a:t>开关断开时的自感现象</a:t>
            </a:r>
            <a:endParaRPr lang="zh-CN" altLang="en-US" sz="2000">
              <a:solidFill>
                <a:srgbClr val="CC0000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914">
                                            <p:txEl>
                                              <p:charRg st="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  <p:bldP spid="38916" grpId="0"/>
      <p:bldP spid="38917" grpId="0"/>
      <p:bldP spid="38918" grpId="0"/>
      <p:bldP spid="38919" grpId="0"/>
      <p:bldP spid="389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62" name="图片 409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1628775"/>
            <a:ext cx="7726362" cy="4040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3" name="矩形 40962"/>
          <p:cNvSpPr/>
          <p:nvPr/>
        </p:nvSpPr>
        <p:spPr>
          <a:xfrm>
            <a:off x="2268538" y="476250"/>
            <a:ext cx="5257800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sz="4000" b="1" dirty="0">
                <a:solidFill>
                  <a:srgbClr val="CC0000"/>
                </a:solidFill>
              </a:rPr>
              <a:t>用电路图分析实验二</a:t>
            </a:r>
            <a:endParaRPr lang="zh-CN" altLang="en-US" sz="4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标题 41985"/>
          <p:cNvSpPr>
            <a:spLocks noGrp="1" noRot="1"/>
          </p:cNvSpPr>
          <p:nvPr>
            <p:ph type="title"/>
          </p:nvPr>
        </p:nvSpPr>
        <p:spPr>
          <a:xfrm>
            <a:off x="1403350" y="260350"/>
            <a:ext cx="6010275" cy="685800"/>
          </a:xfrm>
          <a:ln/>
        </p:spPr>
        <p:txBody>
          <a:bodyPr anchor="ctr"/>
          <a:p>
            <a:r>
              <a:rPr lang="zh-CN" altLang="en-US" dirty="0">
                <a:latin typeface="黑体" panose="02010609060101010101" pitchFamily="2" charset="-122"/>
              </a:rPr>
              <a:t>结论：</a:t>
            </a:r>
            <a:endParaRPr lang="zh-CN" altLang="en-US" dirty="0">
              <a:latin typeface="黑体" panose="02010609060101010101" pitchFamily="2" charset="-122"/>
            </a:endParaRPr>
          </a:p>
        </p:txBody>
      </p:sp>
      <p:sp>
        <p:nvSpPr>
          <p:cNvPr id="41987" name="矩形 41986"/>
          <p:cNvSpPr/>
          <p:nvPr/>
        </p:nvSpPr>
        <p:spPr>
          <a:xfrm>
            <a:off x="323850" y="1484313"/>
            <a:ext cx="8280400" cy="4895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just">
              <a:lnSpc>
                <a:spcPct val="110000"/>
              </a:lnSpc>
              <a:spcBef>
                <a:spcPct val="70000"/>
              </a:spcBef>
              <a:buClr>
                <a:schemeClr val="bg1"/>
              </a:buClr>
            </a:pPr>
            <a:r>
              <a:rPr lang="en-US" altLang="zh-CN" sz="2800" dirty="0">
                <a:latin typeface="华文细黑" pitchFamily="2" charset="-122"/>
                <a:ea typeface="华文细黑" pitchFamily="2" charset="-122"/>
              </a:rPr>
              <a:t>1</a:t>
            </a:r>
            <a:r>
              <a:rPr lang="zh-CN" altLang="en-US" sz="2800" dirty="0">
                <a:latin typeface="华文细黑" pitchFamily="2" charset="-122"/>
                <a:ea typeface="华文细黑" pitchFamily="2" charset="-122"/>
              </a:rPr>
              <a:t>．</a:t>
            </a:r>
            <a:r>
              <a:rPr lang="zh-CN" altLang="en-US" sz="2800" b="1" dirty="0">
                <a:latin typeface="华文细黑" pitchFamily="2" charset="-122"/>
                <a:ea typeface="华文细黑" pitchFamily="2" charset="-122"/>
              </a:rPr>
              <a:t>导体中电流变化时，自身产生感应电动势，这个感应电动势</a:t>
            </a:r>
            <a:r>
              <a:rPr lang="zh-CN" altLang="en-US" sz="2800" b="1" dirty="0">
                <a:solidFill>
                  <a:srgbClr val="CC0000"/>
                </a:solidFill>
                <a:latin typeface="华文细黑" pitchFamily="2" charset="-122"/>
                <a:ea typeface="华文细黑" pitchFamily="2" charset="-122"/>
              </a:rPr>
              <a:t>阻碍</a:t>
            </a:r>
            <a:r>
              <a:rPr lang="zh-CN" altLang="en-US" sz="2800" b="1" dirty="0">
                <a:latin typeface="华文细黑" pitchFamily="2" charset="-122"/>
                <a:ea typeface="华文细黑" pitchFamily="2" charset="-122"/>
              </a:rPr>
              <a:t>原电流的变化．</a:t>
            </a:r>
            <a:endParaRPr lang="zh-CN" altLang="en-US" sz="2800" b="1" dirty="0">
              <a:latin typeface="华文细黑" pitchFamily="2" charset="-122"/>
              <a:ea typeface="华文细黑" pitchFamily="2" charset="-122"/>
            </a:endParaRPr>
          </a:p>
          <a:p>
            <a:pPr marL="342900" indent="-342900" algn="just">
              <a:lnSpc>
                <a:spcPct val="110000"/>
              </a:lnSpc>
              <a:spcBef>
                <a:spcPct val="70000"/>
              </a:spcBef>
              <a:buClr>
                <a:schemeClr val="bg1"/>
              </a:buClr>
            </a:pPr>
            <a:r>
              <a:rPr lang="en-US" altLang="zh-CN" sz="2800" b="1" dirty="0"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800" b="1" dirty="0">
                <a:latin typeface="华文细黑" pitchFamily="2" charset="-122"/>
                <a:ea typeface="华文细黑" pitchFamily="2" charset="-122"/>
              </a:rPr>
              <a:t>．自感现象：由于导体本身的电流发生变化而产生的电磁感应现象，叫做自感现象．</a:t>
            </a:r>
            <a:endParaRPr lang="zh-CN" altLang="en-US" sz="2800" b="1" dirty="0">
              <a:latin typeface="华文细黑" pitchFamily="2" charset="-122"/>
              <a:ea typeface="华文细黑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华文细黑" pitchFamily="2" charset="-122"/>
              </a:rPr>
              <a:t>注意</a:t>
            </a:r>
            <a:r>
              <a:rPr lang="zh-CN" altLang="en-US" sz="2800" b="1" dirty="0">
                <a:latin typeface="Times New Roman" panose="02020603050405020304" pitchFamily="18" charset="0"/>
                <a:ea typeface="华文细黑" pitchFamily="2" charset="-122"/>
              </a:rPr>
              <a:t>：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华文细黑" pitchFamily="2" charset="-122"/>
              </a:rPr>
              <a:t>“阻碍”不是“阻止”，</a:t>
            </a:r>
            <a:r>
              <a:rPr lang="zh-CN" altLang="en-US" sz="2800" b="1" dirty="0">
                <a:latin typeface="Times New Roman" panose="02020603050405020304" pitchFamily="18" charset="0"/>
                <a:ea typeface="华文细黑" pitchFamily="2" charset="-122"/>
              </a:rPr>
              <a:t>电流原来怎么变化还是怎么变，只是变化变慢了，即对电流的变化起延迟作用</a:t>
            </a:r>
            <a:r>
              <a:rPr lang="zh-CN" altLang="en-US" sz="2400" b="1" dirty="0">
                <a:latin typeface="Times New Roman" panose="02020603050405020304" pitchFamily="18" charset="0"/>
                <a:ea typeface="华文细黑" pitchFamily="2" charset="-122"/>
              </a:rPr>
              <a:t>。</a:t>
            </a:r>
            <a:endParaRPr lang="zh-CN" altLang="en-US" sz="2800" b="1" dirty="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38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charRg st="38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77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charRg st="77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标题 44033"/>
          <p:cNvSpPr>
            <a:spLocks noGrp="1" noRot="1"/>
          </p:cNvSpPr>
          <p:nvPr>
            <p:ph type="title"/>
          </p:nvPr>
        </p:nvSpPr>
        <p:spPr>
          <a:xfrm>
            <a:off x="395288" y="358775"/>
            <a:ext cx="8229600" cy="1143000"/>
          </a:xfrm>
          <a:ln/>
        </p:spPr>
        <p:txBody>
          <a:bodyPr anchor="ctr"/>
          <a:p>
            <a:pPr algn="l">
              <a:lnSpc>
                <a:spcPct val="110000"/>
              </a:lnSpc>
            </a:pPr>
            <a:r>
              <a:rPr lang="zh-CN" altLang="en-US" sz="3200" b="1" dirty="0">
                <a:latin typeface="华文行楷" charset="-122"/>
                <a:ea typeface="华文行楷" charset="-122"/>
              </a:rPr>
              <a:t>二、电感器   自感系数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  <p:sp>
        <p:nvSpPr>
          <p:cNvPr id="44035" name="文本占位符 44034"/>
          <p:cNvSpPr>
            <a:spLocks noGrp="1" noRot="1"/>
          </p:cNvSpPr>
          <p:nvPr>
            <p:ph type="body" sz="half" idx="1"/>
          </p:nvPr>
        </p:nvSpPr>
        <p:spPr>
          <a:xfrm>
            <a:off x="215900" y="1195388"/>
            <a:ext cx="8748713" cy="5113337"/>
          </a:xfrm>
          <a:ln/>
        </p:spPr>
        <p:txBody>
          <a:bodyPr/>
          <a:p>
            <a:pPr algn="just">
              <a:lnSpc>
                <a:spcPct val="120000"/>
              </a:lnSpc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．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电感器：电路中的线圈又叫电感器。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、自感系数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：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b="1" dirty="0"/>
              <a:t>    自感系数是描述线圈产生自感磁链本领的物理量，线圈中的自感磁链与产生该磁链的电流的比值叫做自感系数，简称自感，也称为自感量、电感量、电感，用</a:t>
            </a:r>
            <a:r>
              <a:rPr lang="en-US" altLang="zh-CN" b="1" dirty="0"/>
              <a:t>L</a:t>
            </a:r>
            <a:r>
              <a:rPr lang="zh-CN" altLang="en-US" b="1" dirty="0"/>
              <a:t>表示</a:t>
            </a:r>
            <a:r>
              <a:rPr lang="zh-CN" altLang="en-US" dirty="0"/>
              <a:t> </a:t>
            </a:r>
            <a:endParaRPr lang="zh-CN" altLang="en-US" dirty="0"/>
          </a:p>
          <a:p>
            <a:pPr algn="just">
              <a:lnSpc>
                <a:spcPct val="120000"/>
              </a:lnSpc>
              <a:buNone/>
            </a:pPr>
            <a:endParaRPr lang="zh-CN" altLang="en-US"/>
          </a:p>
        </p:txBody>
      </p:sp>
      <p:graphicFrame>
        <p:nvGraphicFramePr>
          <p:cNvPr id="44036" name="内容占位符 44035"/>
          <p:cNvGraphicFramePr/>
          <p:nvPr>
            <p:ph sz="quarter" idx="2"/>
          </p:nvPr>
        </p:nvGraphicFramePr>
        <p:xfrm>
          <a:off x="5114925" y="2236788"/>
          <a:ext cx="3265488" cy="202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0" imgH="0" progId="Equation.DSMT4">
                  <p:embed/>
                </p:oleObj>
              </mc:Choice>
              <mc:Fallback>
                <p:oleObj name="" r:id="rId1" imgW="0" imgH="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5114925" y="2236788"/>
                        <a:ext cx="3265488" cy="20208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内容占位符 44036"/>
          <p:cNvGraphicFramePr/>
          <p:nvPr>
            <p:ph sz="quarter" idx="3"/>
          </p:nvPr>
        </p:nvGraphicFramePr>
        <p:xfrm>
          <a:off x="5114925" y="5092700"/>
          <a:ext cx="32654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27635" imgH="198755" progId="Equation.DSMT4">
                  <p:embed/>
                </p:oleObj>
              </mc:Choice>
              <mc:Fallback>
                <p:oleObj name="" r:id="rId2" imgW="127635" imgH="198755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14925" y="5092700"/>
                        <a:ext cx="3265488" cy="6572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矩形 4403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44038" name="对象 44037"/>
          <p:cNvGraphicFramePr/>
          <p:nvPr/>
        </p:nvGraphicFramePr>
        <p:xfrm>
          <a:off x="0" y="0"/>
          <a:ext cx="5238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4" imgW="520700" imgH="342900" progId="Equation.DSMT4">
                  <p:embed/>
                </p:oleObj>
              </mc:Choice>
              <mc:Fallback>
                <p:oleObj name="" r:id="rId4" imgW="520700" imgH="3429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23875" cy="342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矩形 4404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44040" name="对象 44039"/>
          <p:cNvGraphicFramePr/>
          <p:nvPr/>
        </p:nvGraphicFramePr>
        <p:xfrm>
          <a:off x="0" y="0"/>
          <a:ext cx="5238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6" imgW="520700" imgH="342900" progId="Equation.DSMT4">
                  <p:embed/>
                </p:oleObj>
              </mc:Choice>
              <mc:Fallback>
                <p:oleObj name="" r:id="rId6" imgW="520700" imgH="3429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23875" cy="342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矩形 440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44042" name="对象 44041"/>
          <p:cNvGraphicFramePr/>
          <p:nvPr/>
        </p:nvGraphicFramePr>
        <p:xfrm>
          <a:off x="0" y="0"/>
          <a:ext cx="5238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7" imgW="520700" imgH="342900" progId="Equation.DSMT4">
                  <p:embed/>
                </p:oleObj>
              </mc:Choice>
              <mc:Fallback>
                <p:oleObj name="" r:id="rId7" imgW="520700" imgH="3429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23875" cy="342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28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charRg st="28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theme/theme1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2574</Words>
  <Application>WPS 演示</Application>
  <PresentationFormat>在屏幕上显示</PresentationFormat>
  <Paragraphs>161</Paragraphs>
  <Slides>26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26</vt:i4>
      </vt:variant>
    </vt:vector>
  </HeadingPairs>
  <TitlesOfParts>
    <vt:vector size="46" baseType="lpstr">
      <vt:lpstr>Arial</vt:lpstr>
      <vt:lpstr>宋体</vt:lpstr>
      <vt:lpstr>Wingdings</vt:lpstr>
      <vt:lpstr>华文行楷</vt:lpstr>
      <vt:lpstr>华文新魏</vt:lpstr>
      <vt:lpstr>楷体_GB2312</vt:lpstr>
      <vt:lpstr>Times New Roman</vt:lpstr>
      <vt:lpstr>华文细黑</vt:lpstr>
      <vt:lpstr>黑体</vt:lpstr>
      <vt:lpstr>Symbol</vt:lpstr>
      <vt:lpstr>微软雅黑</vt:lpstr>
      <vt:lpstr>新宋体</vt:lpstr>
      <vt:lpstr>Arial Unicode MS</vt:lpstr>
      <vt:lpstr>诗情画意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微软中国用户</dc:creator>
  <cp:lastModifiedBy>Administrator</cp:lastModifiedBy>
  <cp:revision>88</cp:revision>
  <dcterms:created xsi:type="dcterms:W3CDTF">2009-03-29T15:08:51Z</dcterms:created>
  <dcterms:modified xsi:type="dcterms:W3CDTF">2019-01-11T14:32:59Z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