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2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35"/>
  </p:notesMasterIdLst>
  <p:sldIdLst>
    <p:sldId id="557" r:id="rId2"/>
    <p:sldId id="596" r:id="rId3"/>
    <p:sldId id="402" r:id="rId4"/>
    <p:sldId id="476" r:id="rId5"/>
    <p:sldId id="595" r:id="rId6"/>
    <p:sldId id="404" r:id="rId7"/>
    <p:sldId id="405" r:id="rId8"/>
    <p:sldId id="407" r:id="rId9"/>
    <p:sldId id="551" r:id="rId10"/>
    <p:sldId id="387" r:id="rId11"/>
    <p:sldId id="384" r:id="rId12"/>
    <p:sldId id="486" r:id="rId13"/>
    <p:sldId id="492" r:id="rId14"/>
    <p:sldId id="493" r:id="rId15"/>
    <p:sldId id="510" r:id="rId16"/>
    <p:sldId id="484" r:id="rId17"/>
    <p:sldId id="563" r:id="rId18"/>
    <p:sldId id="564" r:id="rId19"/>
    <p:sldId id="565" r:id="rId20"/>
    <p:sldId id="566" r:id="rId21"/>
    <p:sldId id="567" r:id="rId22"/>
    <p:sldId id="568" r:id="rId23"/>
    <p:sldId id="570" r:id="rId24"/>
    <p:sldId id="515" r:id="rId25"/>
    <p:sldId id="535" r:id="rId26"/>
    <p:sldId id="511" r:id="rId27"/>
    <p:sldId id="526" r:id="rId28"/>
    <p:sldId id="532" r:id="rId29"/>
    <p:sldId id="433" r:id="rId30"/>
    <p:sldId id="534" r:id="rId31"/>
    <p:sldId id="435" r:id="rId32"/>
    <p:sldId id="562" r:id="rId33"/>
    <p:sldId id="627" r:id="rId34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CC33"/>
    <a:srgbClr val="0066FF"/>
    <a:srgbClr val="FFFF00"/>
    <a:srgbClr val="FF33CC"/>
    <a:srgbClr val="FF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46"/>
  </p:normalViewPr>
  <p:slideViewPr>
    <p:cSldViewPr showGuides="1">
      <p:cViewPr varScale="1">
        <p:scale>
          <a:sx n="65" d="100"/>
          <a:sy n="65" d="100"/>
        </p:scale>
        <p:origin x="-360" y="-114"/>
      </p:cViewPr>
      <p:guideLst>
        <p:guide orient="horz" pos="2208"/>
        <p:guide pos="3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e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幻灯片图像占位符 2324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2451" name="文本占位符 2324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0.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19" r="12604" b="6855"/>
          <a:stretch/>
        </p:blipFill>
        <p:spPr>
          <a:xfrm>
            <a:off x="8987872" y="0"/>
            <a:ext cx="3215680" cy="2037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5542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099499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856528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667" y="836613"/>
            <a:ext cx="11165417" cy="100806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667" y="1916113"/>
            <a:ext cx="11233151" cy="41767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3933" y="6337300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108017" y="6265863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3702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790103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717865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238077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90097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793097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780228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399845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"/>
            <a:ext cx="12192000" cy="68566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48312"/>
            <a:ext cx="5231904" cy="8105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19" r="12604" b="6855"/>
          <a:stretch/>
        </p:blipFill>
        <p:spPr>
          <a:xfrm>
            <a:off x="8987872" y="0"/>
            <a:ext cx="3215680" cy="2037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4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35.gif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6.w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19968;&#35838;&#21517;&#24072;\&#23270;&#23077;&#20108;&#21495;&#36817;&#26376;&#36712;&#36947;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19968;&#35838;&#21517;&#24072;\&#23270;&#23077;&#20108;&#21495;&#36817;&#26376;&#36712;&#36947;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7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file:///F:\&#38899;&#20048;\&#35838;&#20214;\&#26925;&#22278;\&#22826;&#38451;&#31995;&#34892;&#26143;&#30340;&#36816;&#21160;.gs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椭圆 269313"/>
          <p:cNvSpPr/>
          <p:nvPr/>
        </p:nvSpPr>
        <p:spPr>
          <a:xfrm>
            <a:off x="1981200" y="914400"/>
            <a:ext cx="8077200" cy="4724400"/>
          </a:xfrm>
          <a:prstGeom prst="ellipse">
            <a:avLst/>
          </a:prstGeom>
          <a:noFill/>
          <a:ln w="762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15" name="文本框 269314"/>
          <p:cNvSpPr txBox="1"/>
          <p:nvPr/>
        </p:nvSpPr>
        <p:spPr>
          <a:xfrm>
            <a:off x="2391410" y="3061335"/>
            <a:ext cx="6019800" cy="13220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8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en-US" sz="6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椭圆及其</a:t>
            </a:r>
          </a:p>
        </p:txBody>
      </p:sp>
      <p:sp>
        <p:nvSpPr>
          <p:cNvPr id="269316" name="文本框 269315"/>
          <p:cNvSpPr txBox="1"/>
          <p:nvPr/>
        </p:nvSpPr>
        <p:spPr>
          <a:xfrm>
            <a:off x="7010400" y="3276600"/>
            <a:ext cx="4191000" cy="110680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anose="02010800040101010101" pitchFamily="2" charset="-122"/>
              </a:rPr>
              <a:t>标准方程</a:t>
            </a:r>
          </a:p>
        </p:txBody>
      </p:sp>
      <p:sp>
        <p:nvSpPr>
          <p:cNvPr id="269317" name="直接连接符 269316"/>
          <p:cNvSpPr/>
          <p:nvPr/>
        </p:nvSpPr>
        <p:spPr>
          <a:xfrm>
            <a:off x="5943600" y="0"/>
            <a:ext cx="76200" cy="6096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9318" name="直接连接符 269317"/>
          <p:cNvSpPr/>
          <p:nvPr/>
        </p:nvSpPr>
        <p:spPr>
          <a:xfrm>
            <a:off x="1524000" y="3200400"/>
            <a:ext cx="91440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9319" name="文本框 269318"/>
          <p:cNvSpPr txBox="1"/>
          <p:nvPr/>
        </p:nvSpPr>
        <p:spPr>
          <a:xfrm>
            <a:off x="0" y="3124200"/>
            <a:ext cx="4419600" cy="13220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8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en-US" altLang="zh-CN" sz="7200" dirty="0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2.1.1 </a:t>
            </a:r>
            <a:endParaRPr lang="en-US" altLang="zh-CN" sz="7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69321" name="文本框 269320"/>
          <p:cNvSpPr txBox="1"/>
          <p:nvPr/>
        </p:nvSpPr>
        <p:spPr>
          <a:xfrm>
            <a:off x="5715000" y="4267200"/>
            <a:ext cx="4419600" cy="7683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（第一课时</a:t>
            </a:r>
            <a:r>
              <a:rPr lang="en-US" altLang="zh-CN" sz="4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</a:p>
        </p:txBody>
      </p:sp>
      <p:sp>
        <p:nvSpPr>
          <p:cNvPr id="269322" name="矩形 269321"/>
          <p:cNvSpPr/>
          <p:nvPr/>
        </p:nvSpPr>
        <p:spPr>
          <a:xfrm>
            <a:off x="228600" y="1143000"/>
            <a:ext cx="42672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高二数学人教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版选修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2-1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title" idx="4294967295"/>
          </p:nvPr>
        </p:nvSpPr>
        <p:spPr>
          <a:xfrm>
            <a:off x="0" y="777875"/>
            <a:ext cx="2201863" cy="685800"/>
          </a:xfrm>
          <a:prstGeom prst="rect">
            <a:avLst/>
          </a:prstGeom>
          <a:solidFill>
            <a:srgbClr val="FFFFFF">
              <a:alpha val="100000"/>
            </a:srgbClr>
          </a:solidFill>
          <a:ln w="63500">
            <a:pattFill prst="solidDmnd">
              <a:fgClr>
                <a:srgbClr val="FFFF00">
                  <a:alpha val="100000"/>
                </a:srgbClr>
              </a:fgClr>
              <a:bgClr>
                <a:srgbClr val="00FF00"/>
              </a:bgClr>
            </a:pattFill>
            <a:miter/>
          </a:ln>
        </p:spPr>
        <p:txBody>
          <a:bodyPr vert="horz" wrap="square" lIns="91440" tIns="45720" rIns="91440" bIns="45720" anchor="t"/>
          <a:lstStyle/>
          <a:p>
            <a:pPr lvl="0" algn="l"/>
            <a:r>
              <a:rPr lang="zh-CN" altLang="en-US" sz="3600" b="1" dirty="0">
                <a:solidFill>
                  <a:srgbClr val="FF0000"/>
                </a:solidFill>
              </a:rPr>
              <a:t>数学实验</a:t>
            </a:r>
          </a:p>
        </p:txBody>
      </p:sp>
      <p:sp>
        <p:nvSpPr>
          <p:cNvPr id="15667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463675"/>
            <a:ext cx="4343400" cy="297180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/>
          <a:lstStyle>
            <a:lvl1pPr lvl="0">
              <a:defRPr sz="2800" kern="1200"/>
            </a:lvl1pPr>
            <a:lvl2pPr lvl="1">
              <a:defRPr sz="2400" kern="1200"/>
            </a:lvl2pPr>
            <a:lvl3pPr lvl="2">
              <a:defRPr sz="2000" kern="1200"/>
            </a:lvl3pPr>
            <a:lvl4pPr lvl="3">
              <a:defRPr sz="1800" kern="1200"/>
            </a:lvl4pPr>
            <a:lvl5pPr lvl="4">
              <a:defRPr sz="1800" kern="1200"/>
            </a:lvl5pPr>
          </a:lstStyle>
          <a:p>
            <a:pPr lvl="0"/>
            <a:r>
              <a:rPr lang="en-US" altLang="zh-CN" b="1"/>
              <a:t>(1)</a:t>
            </a:r>
            <a:r>
              <a:rPr lang="zh-CN" altLang="en-US" b="1" dirty="0"/>
              <a:t>取一条无弹性的绳子</a:t>
            </a:r>
          </a:p>
          <a:p>
            <a:pPr lvl="0"/>
            <a:r>
              <a:rPr lang="en-US" altLang="zh-CN" b="1"/>
              <a:t>(2)</a:t>
            </a:r>
            <a:r>
              <a:rPr lang="zh-CN" altLang="en-US" b="1" dirty="0"/>
              <a:t>把它的两端固定在板上的两个定点</a:t>
            </a:r>
            <a:r>
              <a:rPr lang="en-US" altLang="zh-CN" b="1"/>
              <a:t>F</a:t>
            </a:r>
            <a:r>
              <a:rPr lang="en-US" altLang="zh-CN" b="1" baseline="-25000"/>
              <a:t>1</a:t>
            </a:r>
            <a:r>
              <a:rPr lang="zh-CN" altLang="en-US" b="1" dirty="0"/>
              <a:t>、</a:t>
            </a:r>
            <a:r>
              <a:rPr lang="en-US" altLang="zh-CN" b="1"/>
              <a:t>F</a:t>
            </a:r>
            <a:r>
              <a:rPr lang="en-US" altLang="zh-CN" b="1" baseline="-25000"/>
              <a:t>2</a:t>
            </a:r>
          </a:p>
          <a:p>
            <a:pPr lvl="0"/>
            <a:r>
              <a:rPr lang="en-US" altLang="zh-CN" b="1"/>
              <a:t>(3)</a:t>
            </a:r>
            <a:r>
              <a:rPr lang="zh-CN" altLang="en-US" b="1" dirty="0"/>
              <a:t>用笔尖（点</a:t>
            </a:r>
            <a:r>
              <a:rPr lang="en-US" altLang="zh-CN" b="1"/>
              <a:t>M</a:t>
            </a:r>
            <a:r>
              <a:rPr lang="zh-CN" altLang="en-US" b="1" dirty="0"/>
              <a:t>）把绳子拉紧，在板上慢慢移动看看画出的图形</a:t>
            </a:r>
          </a:p>
        </p:txBody>
      </p:sp>
      <p:grpSp>
        <p:nvGrpSpPr>
          <p:cNvPr id="54291" name="组合 54290"/>
          <p:cNvGrpSpPr/>
          <p:nvPr/>
        </p:nvGrpSpPr>
        <p:grpSpPr>
          <a:xfrm>
            <a:off x="7162800" y="2895600"/>
            <a:ext cx="1930400" cy="584201"/>
            <a:chOff x="3552" y="1814"/>
            <a:chExt cx="1216" cy="368"/>
          </a:xfrm>
        </p:grpSpPr>
        <p:grpSp>
          <p:nvGrpSpPr>
            <p:cNvPr id="54282" name="组合 54281"/>
            <p:cNvGrpSpPr/>
            <p:nvPr/>
          </p:nvGrpSpPr>
          <p:grpSpPr>
            <a:xfrm>
              <a:off x="3552" y="1814"/>
              <a:ext cx="1216" cy="368"/>
              <a:chOff x="3552" y="1824"/>
              <a:chExt cx="1216" cy="368"/>
            </a:xfrm>
          </p:grpSpPr>
          <p:sp>
            <p:nvSpPr>
              <p:cNvPr id="54280" name="文本框 54279"/>
              <p:cNvSpPr txBox="1"/>
              <p:nvPr/>
            </p:nvSpPr>
            <p:spPr>
              <a:xfrm>
                <a:off x="3552" y="1824"/>
                <a:ext cx="35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eaLnBrk="1" hangingPunct="1"/>
                <a:r>
                  <a:rPr lang="en-US" altLang="zh-CN"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54281" name="文本框 54280"/>
              <p:cNvSpPr txBox="1"/>
              <p:nvPr/>
            </p:nvSpPr>
            <p:spPr>
              <a:xfrm>
                <a:off x="4416" y="1824"/>
                <a:ext cx="35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eaLnBrk="1" hangingPunct="1"/>
                <a:r>
                  <a:rPr lang="en-US" altLang="zh-CN"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54283" name="椭圆 54282"/>
            <p:cNvSpPr/>
            <p:nvPr/>
          </p:nvSpPr>
          <p:spPr>
            <a:xfrm>
              <a:off x="3648" y="1814"/>
              <a:ext cx="96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4" name="椭圆 54283"/>
            <p:cNvSpPr/>
            <p:nvPr/>
          </p:nvSpPr>
          <p:spPr>
            <a:xfrm>
              <a:off x="4512" y="1824"/>
              <a:ext cx="96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290" name="任意多边形 54289"/>
          <p:cNvSpPr/>
          <p:nvPr/>
        </p:nvSpPr>
        <p:spPr>
          <a:xfrm>
            <a:off x="7391400" y="2438400"/>
            <a:ext cx="1376363" cy="457200"/>
          </a:xfrm>
          <a:custGeom>
            <a:avLst/>
            <a:gdLst/>
            <a:ahLst/>
            <a:cxnLst/>
            <a:rect l="0" t="0" r="0" b="0"/>
            <a:pathLst>
              <a:path w="915" h="509">
                <a:moveTo>
                  <a:pt x="0" y="480"/>
                </a:moveTo>
                <a:cubicBezTo>
                  <a:pt x="14" y="420"/>
                  <a:pt x="12" y="391"/>
                  <a:pt x="77" y="374"/>
                </a:cubicBezTo>
                <a:cubicBezTo>
                  <a:pt x="124" y="406"/>
                  <a:pt x="149" y="429"/>
                  <a:pt x="201" y="441"/>
                </a:cubicBezTo>
                <a:cubicBezTo>
                  <a:pt x="214" y="432"/>
                  <a:pt x="228" y="424"/>
                  <a:pt x="240" y="413"/>
                </a:cubicBezTo>
                <a:cubicBezTo>
                  <a:pt x="254" y="401"/>
                  <a:pt x="264" y="385"/>
                  <a:pt x="278" y="374"/>
                </a:cubicBezTo>
                <a:cubicBezTo>
                  <a:pt x="296" y="360"/>
                  <a:pt x="336" y="336"/>
                  <a:pt x="336" y="336"/>
                </a:cubicBezTo>
                <a:cubicBezTo>
                  <a:pt x="383" y="264"/>
                  <a:pt x="322" y="352"/>
                  <a:pt x="384" y="278"/>
                </a:cubicBezTo>
                <a:cubicBezTo>
                  <a:pt x="405" y="252"/>
                  <a:pt x="409" y="225"/>
                  <a:pt x="432" y="201"/>
                </a:cubicBezTo>
                <a:cubicBezTo>
                  <a:pt x="481" y="218"/>
                  <a:pt x="497" y="251"/>
                  <a:pt x="537" y="278"/>
                </a:cubicBezTo>
                <a:cubicBezTo>
                  <a:pt x="558" y="247"/>
                  <a:pt x="584" y="232"/>
                  <a:pt x="605" y="201"/>
                </a:cubicBezTo>
                <a:cubicBezTo>
                  <a:pt x="629" y="127"/>
                  <a:pt x="592" y="214"/>
                  <a:pt x="643" y="163"/>
                </a:cubicBezTo>
                <a:cubicBezTo>
                  <a:pt x="750" y="54"/>
                  <a:pt x="630" y="138"/>
                  <a:pt x="710" y="86"/>
                </a:cubicBezTo>
                <a:cubicBezTo>
                  <a:pt x="722" y="50"/>
                  <a:pt x="747" y="36"/>
                  <a:pt x="758" y="0"/>
                </a:cubicBezTo>
                <a:cubicBezTo>
                  <a:pt x="834" y="24"/>
                  <a:pt x="787" y="113"/>
                  <a:pt x="806" y="182"/>
                </a:cubicBezTo>
                <a:cubicBezTo>
                  <a:pt x="810" y="198"/>
                  <a:pt x="832" y="201"/>
                  <a:pt x="845" y="211"/>
                </a:cubicBezTo>
                <a:cubicBezTo>
                  <a:pt x="851" y="232"/>
                  <a:pt x="868" y="248"/>
                  <a:pt x="873" y="269"/>
                </a:cubicBezTo>
                <a:cubicBezTo>
                  <a:pt x="880" y="300"/>
                  <a:pt x="879" y="333"/>
                  <a:pt x="883" y="365"/>
                </a:cubicBezTo>
                <a:cubicBezTo>
                  <a:pt x="886" y="384"/>
                  <a:pt x="888" y="403"/>
                  <a:pt x="893" y="422"/>
                </a:cubicBezTo>
                <a:cubicBezTo>
                  <a:pt x="915" y="509"/>
                  <a:pt x="912" y="450"/>
                  <a:pt x="912" y="509"/>
                </a:cubicBezTo>
              </a:path>
            </a:pathLst>
          </a:custGeom>
          <a:noFill/>
          <a:ln w="4445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4293" name="图片 54292" descr="bs01056_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458200" y="1295400"/>
            <a:ext cx="503238" cy="1219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4299" name="组合 54298"/>
          <p:cNvGrpSpPr/>
          <p:nvPr/>
        </p:nvGrpSpPr>
        <p:grpSpPr>
          <a:xfrm>
            <a:off x="1524000" y="4419600"/>
            <a:ext cx="8915400" cy="2032000"/>
            <a:chOff x="0" y="2784"/>
            <a:chExt cx="5616" cy="1280"/>
          </a:xfrm>
        </p:grpSpPr>
        <p:sp>
          <p:nvSpPr>
            <p:cNvPr id="156674" name="Text Box 2"/>
            <p:cNvSpPr txBox="1"/>
            <p:nvPr/>
          </p:nvSpPr>
          <p:spPr>
            <a:xfrm>
              <a:off x="0" y="2784"/>
              <a:ext cx="672" cy="3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思考：</a:t>
              </a:r>
            </a:p>
          </p:txBody>
        </p:sp>
        <p:sp>
          <p:nvSpPr>
            <p:cNvPr id="156689" name="Text Box 17"/>
            <p:cNvSpPr txBox="1"/>
            <p:nvPr/>
          </p:nvSpPr>
          <p:spPr>
            <a:xfrm>
              <a:off x="144" y="3216"/>
              <a:ext cx="5472" cy="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42900" lvl="0" indent="-342900" eaLnBrk="1" hangingPunct="1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1.</a:t>
              </a: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在画图过程中，绳子的两端的位置是固定的还是运动的？</a:t>
              </a:r>
            </a:p>
            <a:p>
              <a:pPr marL="342900" lvl="0" indent="-342900" eaLnBrk="1" hangingPunct="1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在画图过程中，绳子的长度变了没有？说明了什么？</a:t>
              </a:r>
            </a:p>
            <a:p>
              <a:pPr marL="342900" lvl="0" indent="-342900" eaLnBrk="1" hangingPunct="1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</a:t>
              </a: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在画图过程中，绳子长度与两定点距离大小有怎样的关系？</a:t>
              </a:r>
            </a:p>
          </p:txBody>
        </p:sp>
      </p:grpSp>
      <p:sp>
        <p:nvSpPr>
          <p:cNvPr id="54298" name="文本框 54297"/>
          <p:cNvSpPr txBox="1"/>
          <p:nvPr/>
        </p:nvSpPr>
        <p:spPr>
          <a:xfrm>
            <a:off x="3962400" y="228600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小组合作，动手实验</a:t>
            </a:r>
            <a:r>
              <a:rPr lang="zh-CN" altLang="en-US" sz="24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/>
          <p:nvPr/>
        </p:nvSpPr>
        <p:spPr>
          <a:xfrm>
            <a:off x="1524000" y="4419600"/>
            <a:ext cx="914400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title" idx="4294967295"/>
          </p:nvPr>
        </p:nvSpPr>
        <p:spPr>
          <a:xfrm>
            <a:off x="0" y="655638"/>
            <a:ext cx="2201863" cy="685800"/>
          </a:xfrm>
          <a:prstGeom prst="rect">
            <a:avLst/>
          </a:prstGeo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/>
          <a:lstStyle/>
          <a:p>
            <a:pPr lvl="0" algn="l"/>
            <a:endParaRPr lang="zh-CN" altLang="en-US" sz="3600" b="1" dirty="0">
              <a:solidFill>
                <a:srgbClr val="0000CC"/>
              </a:solidFill>
            </a:endParaRPr>
          </a:p>
        </p:txBody>
      </p:sp>
      <p:sp>
        <p:nvSpPr>
          <p:cNvPr id="15667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371600"/>
            <a:ext cx="4343400" cy="297180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/>
          <a:lstStyle>
            <a:lvl1pPr lvl="0">
              <a:defRPr sz="2800" kern="1200"/>
            </a:lvl1pPr>
            <a:lvl2pPr lvl="1">
              <a:defRPr sz="2400" kern="1200"/>
            </a:lvl2pPr>
            <a:lvl3pPr lvl="2">
              <a:defRPr sz="2000" kern="1200"/>
            </a:lvl3pPr>
            <a:lvl4pPr lvl="3">
              <a:defRPr sz="1800" kern="1200"/>
            </a:lvl4pPr>
            <a:lvl5pPr lvl="4">
              <a:defRPr sz="1800" kern="1200"/>
            </a:lvl5pPr>
          </a:lstStyle>
          <a:p>
            <a:pPr lvl="0"/>
            <a:r>
              <a:rPr lang="en-US" altLang="zh-CN" b="1"/>
              <a:t>(1)</a:t>
            </a:r>
            <a:r>
              <a:rPr lang="zh-CN" altLang="en-US" b="1" dirty="0"/>
              <a:t>取一条无弹性的绳子</a:t>
            </a:r>
          </a:p>
          <a:p>
            <a:pPr lvl="0"/>
            <a:r>
              <a:rPr lang="en-US" altLang="zh-CN" b="1"/>
              <a:t>(2)</a:t>
            </a:r>
            <a:r>
              <a:rPr lang="zh-CN" altLang="en-US" b="1" dirty="0"/>
              <a:t>把它的两端固定在板上的两个定点</a:t>
            </a:r>
            <a:r>
              <a:rPr lang="en-US" altLang="zh-CN" b="1"/>
              <a:t>F</a:t>
            </a:r>
            <a:r>
              <a:rPr lang="en-US" altLang="zh-CN" b="1" baseline="-25000"/>
              <a:t>1</a:t>
            </a:r>
            <a:r>
              <a:rPr lang="zh-CN" altLang="en-US" b="1" dirty="0"/>
              <a:t>、</a:t>
            </a:r>
            <a:r>
              <a:rPr lang="en-US" altLang="zh-CN" b="1"/>
              <a:t>F</a:t>
            </a:r>
            <a:r>
              <a:rPr lang="en-US" altLang="zh-CN" b="1" baseline="-25000"/>
              <a:t>2</a:t>
            </a:r>
          </a:p>
          <a:p>
            <a:pPr lvl="0"/>
            <a:r>
              <a:rPr lang="en-US" altLang="zh-CN" b="1"/>
              <a:t>(3)</a:t>
            </a:r>
            <a:r>
              <a:rPr lang="zh-CN" altLang="en-US" b="1" dirty="0"/>
              <a:t>用笔尖（点</a:t>
            </a:r>
            <a:r>
              <a:rPr lang="en-US" altLang="zh-CN" b="1"/>
              <a:t>M</a:t>
            </a:r>
            <a:r>
              <a:rPr lang="zh-CN" altLang="en-US" b="1" dirty="0"/>
              <a:t>）把细绳拉紧，在板上慢慢移动看看画出的图形</a:t>
            </a:r>
          </a:p>
        </p:txBody>
      </p:sp>
      <p:sp>
        <p:nvSpPr>
          <p:cNvPr id="156689" name="Text Box 17"/>
          <p:cNvSpPr txBox="1"/>
          <p:nvPr/>
        </p:nvSpPr>
        <p:spPr>
          <a:xfrm>
            <a:off x="1752600" y="5105400"/>
            <a:ext cx="8686800" cy="13468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在画图过程中，绳子的两端的位置是固定的还是运动的？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在画图过程中，绳子的长度变了没有？说明了什么？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在画图过程中，绳子长度与两定点距离大小有怎样的关系？</a:t>
            </a:r>
          </a:p>
        </p:txBody>
      </p:sp>
      <p:pic>
        <p:nvPicPr>
          <p:cNvPr id="15" name="Picture 21" descr="未命名-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371600"/>
            <a:ext cx="4002088" cy="2911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6" name="组合 1035"/>
          <p:cNvGrpSpPr/>
          <p:nvPr/>
        </p:nvGrpSpPr>
        <p:grpSpPr>
          <a:xfrm>
            <a:off x="7162800" y="2895600"/>
            <a:ext cx="1930400" cy="584201"/>
            <a:chOff x="3552" y="1814"/>
            <a:chExt cx="1216" cy="368"/>
          </a:xfrm>
        </p:grpSpPr>
        <p:grpSp>
          <p:nvGrpSpPr>
            <p:cNvPr id="1037" name="组合 1036"/>
            <p:cNvGrpSpPr/>
            <p:nvPr/>
          </p:nvGrpSpPr>
          <p:grpSpPr>
            <a:xfrm>
              <a:off x="3552" y="1814"/>
              <a:ext cx="1216" cy="368"/>
              <a:chOff x="3552" y="1824"/>
              <a:chExt cx="1216" cy="368"/>
            </a:xfrm>
          </p:grpSpPr>
          <p:sp>
            <p:nvSpPr>
              <p:cNvPr id="1038" name="文本框 1037"/>
              <p:cNvSpPr txBox="1"/>
              <p:nvPr/>
            </p:nvSpPr>
            <p:spPr>
              <a:xfrm>
                <a:off x="3552" y="1824"/>
                <a:ext cx="35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eaLnBrk="1" hangingPunct="1"/>
                <a:r>
                  <a:rPr lang="en-US" altLang="zh-CN"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039" name="文本框 1038"/>
              <p:cNvSpPr txBox="1"/>
              <p:nvPr/>
            </p:nvSpPr>
            <p:spPr>
              <a:xfrm>
                <a:off x="4416" y="1824"/>
                <a:ext cx="35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eaLnBrk="1" hangingPunct="1"/>
                <a:r>
                  <a:rPr lang="en-US" altLang="zh-CN"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1040" name="椭圆 1039"/>
            <p:cNvSpPr/>
            <p:nvPr/>
          </p:nvSpPr>
          <p:spPr>
            <a:xfrm>
              <a:off x="3648" y="1814"/>
              <a:ext cx="96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椭圆 1040"/>
            <p:cNvSpPr/>
            <p:nvPr/>
          </p:nvSpPr>
          <p:spPr>
            <a:xfrm>
              <a:off x="4512" y="1824"/>
              <a:ext cx="96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5" name="Rectangle 3"/>
          <p:cNvSpPr/>
          <p:nvPr/>
        </p:nvSpPr>
        <p:spPr>
          <a:xfrm>
            <a:off x="0" y="685800"/>
            <a:ext cx="2201863" cy="685800"/>
          </a:xfrm>
          <a:prstGeom prst="rect">
            <a:avLst/>
          </a:prstGeom>
          <a:solidFill>
            <a:srgbClr val="FFFFFF"/>
          </a:solidFill>
          <a:ln w="63500" cap="flat" cmpd="sng">
            <a:pattFill prst="solidDmnd">
              <a:fgClr>
                <a:srgbClr val="FFFF00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3600" b="1" dirty="0">
                <a:solidFill>
                  <a:srgbClr val="FF0000"/>
                </a:solidFill>
              </a:rPr>
              <a:t>数学实验</a:t>
            </a:r>
          </a:p>
        </p:txBody>
      </p:sp>
      <p:sp>
        <p:nvSpPr>
          <p:cNvPr id="1046" name="文本框 1045"/>
          <p:cNvSpPr txBox="1"/>
          <p:nvPr/>
        </p:nvSpPr>
        <p:spPr>
          <a:xfrm>
            <a:off x="3886200" y="0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小组合作，动手实验</a:t>
            </a:r>
            <a:r>
              <a:rPr lang="zh-CN" altLang="en-US" sz="24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标题 179201"/>
          <p:cNvSpPr>
            <a:spLocks noGrp="1"/>
          </p:cNvSpPr>
          <p:nvPr>
            <p:ph type="title"/>
          </p:nvPr>
        </p:nvSpPr>
        <p:spPr>
          <a:xfrm>
            <a:off x="1026583" y="381000"/>
            <a:ext cx="11165417" cy="1008062"/>
          </a:xfrm>
        </p:spPr>
        <p:txBody>
          <a:bodyPr anchor="ctr"/>
          <a:lstStyle/>
          <a:p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</a:rPr>
              <a:t>椭圆的定义</a:t>
            </a:r>
          </a:p>
        </p:txBody>
      </p:sp>
      <p:sp>
        <p:nvSpPr>
          <p:cNvPr id="179203" name="内容占位符 179202"/>
          <p:cNvSpPr>
            <a:spLocks noGrp="1"/>
          </p:cNvSpPr>
          <p:nvPr>
            <p:ph idx="1"/>
          </p:nvPr>
        </p:nvSpPr>
        <p:spPr>
          <a:xfrm>
            <a:off x="457200" y="1981200"/>
            <a:ext cx="11233151" cy="41767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平面上到两个定点的距离的和等于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常数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） （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大于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|F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|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）的点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的轨迹叫椭圆。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定点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叫做椭圆的焦点。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两焦点之间的距离叫做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焦距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2c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）。</a:t>
            </a:r>
          </a:p>
        </p:txBody>
      </p:sp>
      <p:sp>
        <p:nvSpPr>
          <p:cNvPr id="179204" name="文本框 179203"/>
          <p:cNvSpPr txBox="1"/>
          <p:nvPr/>
        </p:nvSpPr>
        <p:spPr>
          <a:xfrm>
            <a:off x="1159510" y="1535430"/>
            <a:ext cx="3886200" cy="52197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椭圆定义的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文字语言：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05" name="文本框 179204"/>
          <p:cNvSpPr txBox="1"/>
          <p:nvPr/>
        </p:nvSpPr>
        <p:spPr>
          <a:xfrm>
            <a:off x="6705600" y="4419600"/>
            <a:ext cx="3810000" cy="52197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椭圆定义的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符号语言：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9206" name="对象 179205"/>
          <p:cNvGraphicFramePr>
            <a:graphicFrameLocks/>
          </p:cNvGraphicFramePr>
          <p:nvPr/>
        </p:nvGraphicFramePr>
        <p:xfrm>
          <a:off x="6324600" y="5257800"/>
          <a:ext cx="3994150" cy="812800"/>
        </p:xfrm>
        <a:graphic>
          <a:graphicData uri="http://schemas.openxmlformats.org/presentationml/2006/ole">
            <p:oleObj spid="_x0000_s3076" r:id="rId3" imgW="1436113" imgH="256449" progId="">
              <p:embed/>
            </p:oleObj>
          </a:graphicData>
        </a:graphic>
      </p:graphicFrame>
      <p:sp>
        <p:nvSpPr>
          <p:cNvPr id="179207" name="文本框 179206"/>
          <p:cNvSpPr txBox="1"/>
          <p:nvPr/>
        </p:nvSpPr>
        <p:spPr>
          <a:xfrm>
            <a:off x="6858000" y="1524000"/>
            <a:ext cx="3886200" cy="52197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椭圆定义的图形语言：</a:t>
            </a:r>
          </a:p>
        </p:txBody>
      </p:sp>
      <p:sp>
        <p:nvSpPr>
          <p:cNvPr id="179208" name="椭圆 179207"/>
          <p:cNvSpPr/>
          <p:nvPr/>
        </p:nvSpPr>
        <p:spPr>
          <a:xfrm>
            <a:off x="6705600" y="2514600"/>
            <a:ext cx="2743200" cy="1447800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09" name="椭圆 179208"/>
          <p:cNvSpPr/>
          <p:nvPr/>
        </p:nvSpPr>
        <p:spPr>
          <a:xfrm>
            <a:off x="89154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0" name="椭圆 179209"/>
          <p:cNvSpPr/>
          <p:nvPr/>
        </p:nvSpPr>
        <p:spPr>
          <a:xfrm>
            <a:off x="70866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1" name="直接连接符 179210"/>
          <p:cNvSpPr/>
          <p:nvPr/>
        </p:nvSpPr>
        <p:spPr>
          <a:xfrm flipV="1">
            <a:off x="7162800" y="2514600"/>
            <a:ext cx="1219200" cy="762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9212" name="直接连接符 179211"/>
          <p:cNvSpPr/>
          <p:nvPr/>
        </p:nvSpPr>
        <p:spPr>
          <a:xfrm>
            <a:off x="8382000" y="2514600"/>
            <a:ext cx="609600" cy="762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9213" name="文本框 179212"/>
          <p:cNvSpPr txBox="1"/>
          <p:nvPr/>
        </p:nvSpPr>
        <p:spPr>
          <a:xfrm>
            <a:off x="7086600" y="3276600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4" name="文本框 179213"/>
          <p:cNvSpPr txBox="1"/>
          <p:nvPr/>
        </p:nvSpPr>
        <p:spPr>
          <a:xfrm>
            <a:off x="8686800" y="327660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5" name="文本框 179214"/>
          <p:cNvSpPr txBox="1"/>
          <p:nvPr/>
        </p:nvSpPr>
        <p:spPr>
          <a:xfrm>
            <a:off x="8153400" y="2057400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79216" name="椭圆 179215"/>
          <p:cNvSpPr/>
          <p:nvPr/>
        </p:nvSpPr>
        <p:spPr>
          <a:xfrm>
            <a:off x="8763000" y="5257800"/>
            <a:ext cx="1676400" cy="762000"/>
          </a:xfrm>
          <a:prstGeom prst="ellipse">
            <a:avLst/>
          </a:prstGeom>
          <a:noFill/>
          <a:ln w="76200" cap="rnd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7" name="文本框 179216"/>
          <p:cNvSpPr txBox="1"/>
          <p:nvPr/>
        </p:nvSpPr>
        <p:spPr>
          <a:xfrm>
            <a:off x="5080" y="835025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</a:t>
            </a: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总结归纳，形成概念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218" name="椭圆 179217"/>
          <p:cNvSpPr/>
          <p:nvPr/>
        </p:nvSpPr>
        <p:spPr>
          <a:xfrm>
            <a:off x="8305800" y="2438400"/>
            <a:ext cx="152400" cy="152400"/>
          </a:xfrm>
          <a:prstGeom prst="ellipse">
            <a:avLst/>
          </a:prstGeom>
          <a:solidFill>
            <a:srgbClr val="FFFF00">
              <a:alpha val="99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/>
          <p:nvPr/>
        </p:nvSpPr>
        <p:spPr>
          <a:xfrm>
            <a:off x="2639060" y="1125220"/>
            <a:ext cx="6121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1.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改变两图钉之间的距离，使其与绳长相等，画出的图形还是椭圆吗？</a:t>
            </a:r>
          </a:p>
        </p:txBody>
      </p:sp>
      <p:pic>
        <p:nvPicPr>
          <p:cNvPr id="185347" name="Picture 3" descr="MC900434411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1600" y="533400"/>
            <a:ext cx="1625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48" name="Text Box 4"/>
          <p:cNvSpPr txBox="1"/>
          <p:nvPr/>
        </p:nvSpPr>
        <p:spPr>
          <a:xfrm>
            <a:off x="2424113" y="3860800"/>
            <a:ext cx="65516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．绳长能小于两图钉之间的距离吗？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25" y="1631315"/>
            <a:ext cx="233743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tx1"/>
                </a:solidFill>
              </a:rPr>
              <a:t>思考</a:t>
            </a:r>
            <a:r>
              <a:rPr lang="en-US" altLang="zh-CN" sz="2400" b="1">
                <a:solidFill>
                  <a:schemeClr val="tx1"/>
                </a:solidFill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</a:rPr>
              <a:t>当点</a:t>
            </a:r>
            <a:r>
              <a:rPr lang="en-US" altLang="zh-CN" sz="2400" b="1">
                <a:solidFill>
                  <a:schemeClr val="tx1"/>
                </a:solidFill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</a:rPr>
              <a:t>到</a:t>
            </a:r>
            <a:r>
              <a:rPr lang="en-US" altLang="zh-CN" sz="2400" b="1">
                <a:solidFill>
                  <a:schemeClr val="tx1"/>
                </a:solidFill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</a:rPr>
              <a:t>、</a:t>
            </a:r>
            <a:r>
              <a:rPr lang="en-US" altLang="zh-CN" sz="2400" b="1">
                <a:solidFill>
                  <a:schemeClr val="tx1"/>
                </a:solidFill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</a:rPr>
              <a:t>的距离之和小于等于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|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eorgia" panose="02040502050405020303" pitchFamily="18" charset="0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eorgia" panose="02040502050405020303" pitchFamily="18" charset="0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|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时，点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的轨迹是什么？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/>
          <p:nvPr/>
        </p:nvSpPr>
        <p:spPr>
          <a:xfrm>
            <a:off x="2567305" y="1055370"/>
            <a:ext cx="6121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1.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改变两图钉之间的距离，使其与绳长相等，画出的图形还是椭圆吗？</a:t>
            </a:r>
          </a:p>
        </p:txBody>
      </p:sp>
      <p:pic>
        <p:nvPicPr>
          <p:cNvPr id="186371" name="Picture 3" descr="MC900434411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5400" y="-76200"/>
            <a:ext cx="1625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2" name="Text Box 4"/>
          <p:cNvSpPr txBox="1"/>
          <p:nvPr/>
        </p:nvSpPr>
        <p:spPr>
          <a:xfrm>
            <a:off x="2424113" y="3860800"/>
            <a:ext cx="65516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．绳长能小于两图钉之间的距离吗？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ontrols>
      <p:control spid="186373" name="ShockwaveFlash1" r:id="rId2" imgW="6769638" imgH="1680191"/>
      <p:control spid="186374" name="ShockwaveFlash2" r:id="rId3" imgW="6697010" imgH="1651113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6" name="矩形 204805"/>
          <p:cNvSpPr/>
          <p:nvPr/>
        </p:nvSpPr>
        <p:spPr>
          <a:xfrm>
            <a:off x="1955800" y="2152650"/>
            <a:ext cx="819023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lstStyle/>
          <a:p>
            <a:pPr lvl="0" eaLnBrk="1" hangingPunct="1">
              <a:buClr>
                <a:srgbClr val="000000"/>
              </a:buClr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）当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|MF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|+|MF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|&gt;|F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的轨迹是为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204807" name="矩形 204806"/>
          <p:cNvSpPr/>
          <p:nvPr/>
        </p:nvSpPr>
        <p:spPr>
          <a:xfrm>
            <a:off x="1918653" y="3124200"/>
            <a:ext cx="8030845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lstStyle/>
          <a:p>
            <a:pPr lvl="0" algn="ctr" eaLnBrk="1" hangingPunct="1">
              <a:buClr>
                <a:srgbClr val="000000"/>
              </a:buClr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）当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|MF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|+|MF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|=|F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时点的轨迹为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_________;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08" name="矩形 204807"/>
          <p:cNvSpPr/>
          <p:nvPr/>
        </p:nvSpPr>
        <p:spPr>
          <a:xfrm>
            <a:off x="1993742" y="4267200"/>
            <a:ext cx="801243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lstStyle/>
          <a:p>
            <a:pPr lvl="0" algn="ctr" eaLnBrk="1" hangingPunct="1">
              <a:buClr>
                <a:srgbClr val="000000"/>
              </a:buClr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）当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|MF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|+|MF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|&lt;|F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的轨迹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04816" name="文本框 204815"/>
          <p:cNvSpPr txBox="1"/>
          <p:nvPr/>
        </p:nvSpPr>
        <p:spPr>
          <a:xfrm>
            <a:off x="8661400" y="2116138"/>
            <a:ext cx="1219200" cy="52197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椭圆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17" name="文本框 204816"/>
          <p:cNvSpPr txBox="1"/>
          <p:nvPr/>
        </p:nvSpPr>
        <p:spPr>
          <a:xfrm>
            <a:off x="8001000" y="2971800"/>
            <a:ext cx="1752600" cy="52197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线段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4818" name="文本框 204817"/>
          <p:cNvSpPr txBox="1"/>
          <p:nvPr/>
        </p:nvSpPr>
        <p:spPr>
          <a:xfrm>
            <a:off x="8001000" y="4114800"/>
            <a:ext cx="1600200" cy="52197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存在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1981200" y="1066800"/>
            <a:ext cx="8062913" cy="6451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华文新魏" panose="02010800040101010101" pitchFamily="2" charset="-122"/>
              </a:rPr>
              <a:t>结论</a:t>
            </a:r>
            <a:r>
              <a:rPr lang="zh-CN" altLang="en-US" sz="3200" b="1" dirty="0">
                <a:solidFill>
                  <a:srgbClr val="FF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华文新魏" panose="02010800040101010101" pitchFamily="2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6" grpId="0"/>
      <p:bldP spid="204817" grpId="0"/>
      <p:bldP spid="20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矩形 175105"/>
          <p:cNvSpPr/>
          <p:nvPr/>
        </p:nvSpPr>
        <p:spPr>
          <a:xfrm>
            <a:off x="8472488" y="2406650"/>
            <a:ext cx="1584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（是）</a:t>
            </a:r>
          </a:p>
        </p:txBody>
      </p:sp>
      <p:sp>
        <p:nvSpPr>
          <p:cNvPr id="175107" name="矩形 175106"/>
          <p:cNvSpPr/>
          <p:nvPr/>
        </p:nvSpPr>
        <p:spPr>
          <a:xfrm>
            <a:off x="8472488" y="327025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（不是）</a:t>
            </a:r>
          </a:p>
        </p:txBody>
      </p:sp>
      <p:sp>
        <p:nvSpPr>
          <p:cNvPr id="175108" name="矩形 175107"/>
          <p:cNvSpPr/>
          <p:nvPr/>
        </p:nvSpPr>
        <p:spPr>
          <a:xfrm>
            <a:off x="8759825" y="413543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（是）</a:t>
            </a:r>
          </a:p>
        </p:txBody>
      </p:sp>
      <p:sp>
        <p:nvSpPr>
          <p:cNvPr id="175109" name="矩形 175108"/>
          <p:cNvSpPr/>
          <p:nvPr/>
        </p:nvSpPr>
        <p:spPr>
          <a:xfrm>
            <a:off x="8543925" y="507047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（不存在）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5110" name="组合 175109"/>
          <p:cNvGrpSpPr/>
          <p:nvPr/>
        </p:nvGrpSpPr>
        <p:grpSpPr>
          <a:xfrm>
            <a:off x="1527175" y="1125538"/>
            <a:ext cx="9140825" cy="4003675"/>
            <a:chOff x="0" y="0"/>
            <a:chExt cx="5760" cy="2522"/>
          </a:xfrm>
        </p:grpSpPr>
        <p:sp>
          <p:nvSpPr>
            <p:cNvPr id="175111" name="文本框 175110"/>
            <p:cNvSpPr txBox="1"/>
            <p:nvPr/>
          </p:nvSpPr>
          <p:spPr>
            <a:xfrm>
              <a:off x="0" y="0"/>
              <a:ext cx="5715" cy="2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口答：判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断分别满足下列条件的动点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M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的轨迹是否为椭圆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  <a:p>
              <a:pPr lvl="0" eaLnBrk="1" hangingPunct="1"/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）到点      和点     的距离之和为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的点的轨迹；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）到点      和点     的距离之和为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的点的轨迹；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）到点      和点     的距离之和为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的点的轨迹；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）到点      和点     的距离之和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为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的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点的轨迹；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75112" name="对象 175111"/>
            <p:cNvGraphicFramePr>
              <a:graphicFrameLocks/>
            </p:cNvGraphicFramePr>
            <p:nvPr/>
          </p:nvGraphicFramePr>
          <p:xfrm>
            <a:off x="1111" y="545"/>
            <a:ext cx="590" cy="344"/>
          </p:xfrm>
          <a:graphic>
            <a:graphicData uri="http://schemas.openxmlformats.org/presentationml/2006/ole">
              <p:oleObj spid="_x0000_s188424" r:id="rId3" imgW="596900" imgH="254000" progId="">
                <p:embed/>
              </p:oleObj>
            </a:graphicData>
          </a:graphic>
        </p:graphicFrame>
        <p:graphicFrame>
          <p:nvGraphicFramePr>
            <p:cNvPr id="175113" name="对象 175112"/>
            <p:cNvGraphicFramePr>
              <a:graphicFrameLocks/>
            </p:cNvGraphicFramePr>
            <p:nvPr/>
          </p:nvGraphicFramePr>
          <p:xfrm>
            <a:off x="1111" y="1089"/>
            <a:ext cx="590" cy="344"/>
          </p:xfrm>
          <a:graphic>
            <a:graphicData uri="http://schemas.openxmlformats.org/presentationml/2006/ole">
              <p:oleObj spid="_x0000_s188423" r:id="rId4" imgW="596900" imgH="254000" progId="">
                <p:embed/>
              </p:oleObj>
            </a:graphicData>
          </a:graphic>
        </p:graphicFrame>
        <p:graphicFrame>
          <p:nvGraphicFramePr>
            <p:cNvPr id="175114" name="对象 175113"/>
            <p:cNvGraphicFramePr>
              <a:graphicFrameLocks/>
            </p:cNvGraphicFramePr>
            <p:nvPr/>
          </p:nvGraphicFramePr>
          <p:xfrm>
            <a:off x="1111" y="1633"/>
            <a:ext cx="590" cy="344"/>
          </p:xfrm>
          <a:graphic>
            <a:graphicData uri="http://schemas.openxmlformats.org/presentationml/2006/ole">
              <p:oleObj spid="_x0000_s188422" r:id="rId5" imgW="596382" imgH="253780" progId="">
                <p:embed/>
              </p:oleObj>
            </a:graphicData>
          </a:graphic>
        </p:graphicFrame>
        <p:graphicFrame>
          <p:nvGraphicFramePr>
            <p:cNvPr id="175115" name="对象 175114"/>
            <p:cNvGraphicFramePr>
              <a:graphicFrameLocks/>
            </p:cNvGraphicFramePr>
            <p:nvPr/>
          </p:nvGraphicFramePr>
          <p:xfrm>
            <a:off x="1086" y="2178"/>
            <a:ext cx="640" cy="344"/>
          </p:xfrm>
          <a:graphic>
            <a:graphicData uri="http://schemas.openxmlformats.org/presentationml/2006/ole">
              <p:oleObj spid="_x0000_s188421" r:id="rId6" imgW="647138" imgH="253780" progId="">
                <p:embed/>
              </p:oleObj>
            </a:graphicData>
          </a:graphic>
        </p:graphicFrame>
        <p:sp>
          <p:nvSpPr>
            <p:cNvPr id="175116" name="矩形 175115"/>
            <p:cNvSpPr/>
            <p:nvPr/>
          </p:nvSpPr>
          <p:spPr>
            <a:xfrm>
              <a:off x="0" y="1507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75117" name="对象 175116"/>
            <p:cNvGraphicFramePr>
              <a:graphicFrameLocks/>
            </p:cNvGraphicFramePr>
            <p:nvPr/>
          </p:nvGraphicFramePr>
          <p:xfrm>
            <a:off x="2154" y="580"/>
            <a:ext cx="635" cy="328"/>
          </p:xfrm>
          <a:graphic>
            <a:graphicData uri="http://schemas.openxmlformats.org/presentationml/2006/ole">
              <p:oleObj spid="_x0000_s188420" r:id="rId7" imgW="533400" imgH="254000" progId="">
                <p:embed/>
              </p:oleObj>
            </a:graphicData>
          </a:graphic>
        </p:graphicFrame>
        <p:graphicFrame>
          <p:nvGraphicFramePr>
            <p:cNvPr id="175118" name="对象 175117"/>
            <p:cNvGraphicFramePr>
              <a:graphicFrameLocks/>
            </p:cNvGraphicFramePr>
            <p:nvPr/>
          </p:nvGraphicFramePr>
          <p:xfrm>
            <a:off x="2154" y="1089"/>
            <a:ext cx="635" cy="328"/>
          </p:xfrm>
          <a:graphic>
            <a:graphicData uri="http://schemas.openxmlformats.org/presentationml/2006/ole">
              <p:oleObj spid="_x0000_s188419" r:id="rId8" imgW="533400" imgH="254000" progId="">
                <p:embed/>
              </p:oleObj>
            </a:graphicData>
          </a:graphic>
        </p:graphicFrame>
        <p:graphicFrame>
          <p:nvGraphicFramePr>
            <p:cNvPr id="175119" name="对象 175118"/>
            <p:cNvGraphicFramePr>
              <a:graphicFrameLocks/>
            </p:cNvGraphicFramePr>
            <p:nvPr/>
          </p:nvGraphicFramePr>
          <p:xfrm>
            <a:off x="2154" y="1679"/>
            <a:ext cx="635" cy="328"/>
          </p:xfrm>
          <a:graphic>
            <a:graphicData uri="http://schemas.openxmlformats.org/presentationml/2006/ole">
              <p:oleObj spid="_x0000_s188418" r:id="rId9" imgW="532937" imgH="253780" progId="">
                <p:embed/>
              </p:oleObj>
            </a:graphicData>
          </a:graphic>
        </p:graphicFrame>
        <p:graphicFrame>
          <p:nvGraphicFramePr>
            <p:cNvPr id="175120" name="对象 175119"/>
            <p:cNvGraphicFramePr>
              <a:graphicFrameLocks/>
            </p:cNvGraphicFramePr>
            <p:nvPr/>
          </p:nvGraphicFramePr>
          <p:xfrm>
            <a:off x="2154" y="2178"/>
            <a:ext cx="635" cy="328"/>
          </p:xfrm>
          <a:graphic>
            <a:graphicData uri="http://schemas.openxmlformats.org/presentationml/2006/ole">
              <p:oleObj spid="_x0000_s188417" r:id="rId10" imgW="532937" imgH="253780" progId="">
                <p:embed/>
              </p:oleObj>
            </a:graphicData>
          </a:graphic>
        </p:graphicFrame>
      </p:grpSp>
      <p:sp>
        <p:nvSpPr>
          <p:cNvPr id="175121" name="横卷形 175120"/>
          <p:cNvSpPr/>
          <p:nvPr/>
        </p:nvSpPr>
        <p:spPr>
          <a:xfrm>
            <a:off x="3733800" y="0"/>
            <a:ext cx="3733800" cy="1076325"/>
          </a:xfrm>
          <a:prstGeom prst="horizontalScroll">
            <a:avLst>
              <a:gd name="adj" fmla="val 12500"/>
            </a:avLst>
          </a:prstGeom>
          <a:noFill/>
          <a:ln w="1270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探究深化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/>
      <p:bldP spid="175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文本框 308225"/>
          <p:cNvSpPr txBox="1"/>
          <p:nvPr/>
        </p:nvSpPr>
        <p:spPr>
          <a:xfrm>
            <a:off x="3342005" y="1016635"/>
            <a:ext cx="6781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♦</a:t>
            </a: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坐标法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求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动点轨迹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方程的一般步骤？</a:t>
            </a:r>
          </a:p>
        </p:txBody>
      </p:sp>
      <p:sp>
        <p:nvSpPr>
          <p:cNvPr id="308227" name="文本框 308226"/>
          <p:cNvSpPr txBox="1"/>
          <p:nvPr/>
        </p:nvSpPr>
        <p:spPr>
          <a:xfrm>
            <a:off x="3810000" y="381000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椭圆标准方程的推导</a:t>
            </a:r>
          </a:p>
        </p:txBody>
      </p:sp>
      <p:sp>
        <p:nvSpPr>
          <p:cNvPr id="308228" name="矩形 308227"/>
          <p:cNvSpPr/>
          <p:nvPr/>
        </p:nvSpPr>
        <p:spPr>
          <a:xfrm>
            <a:off x="2438400" y="908050"/>
            <a:ext cx="215900" cy="5949950"/>
          </a:xfrm>
          <a:prstGeom prst="rect">
            <a:avLst/>
          </a:prstGeom>
          <a:gradFill rotWithShape="1">
            <a:gsLst>
              <a:gs pos="0">
                <a:srgbClr val="A603AB">
                  <a:alpha val="100000"/>
                </a:srgbClr>
              </a:gs>
              <a:gs pos="6000">
                <a:srgbClr val="E81766">
                  <a:alpha val="100000"/>
                </a:srgbClr>
              </a:gs>
              <a:gs pos="13500">
                <a:srgbClr val="EE3F17">
                  <a:alpha val="100000"/>
                </a:srgbClr>
              </a:gs>
              <a:gs pos="24000">
                <a:srgbClr val="FFFF00">
                  <a:alpha val="100000"/>
                </a:srgbClr>
              </a:gs>
              <a:gs pos="32500">
                <a:srgbClr val="1A8D48">
                  <a:alpha val="100000"/>
                </a:srgbClr>
              </a:gs>
              <a:gs pos="39500">
                <a:srgbClr val="0819FB">
                  <a:alpha val="100000"/>
                </a:srgbClr>
              </a:gs>
              <a:gs pos="50000">
                <a:srgbClr val="A603AB">
                  <a:alpha val="100000"/>
                </a:srgbClr>
              </a:gs>
              <a:gs pos="60500">
                <a:srgbClr val="0819FB">
                  <a:alpha val="100000"/>
                </a:srgbClr>
              </a:gs>
              <a:gs pos="67500">
                <a:srgbClr val="1A8D48">
                  <a:alpha val="100000"/>
                </a:srgbClr>
              </a:gs>
              <a:gs pos="76000">
                <a:srgbClr val="FFFF00">
                  <a:alpha val="100000"/>
                </a:srgbClr>
              </a:gs>
              <a:gs pos="86500">
                <a:srgbClr val="EE3F17">
                  <a:alpha val="100000"/>
                </a:srgbClr>
              </a:gs>
              <a:gs pos="94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8229" name="组合 308228"/>
          <p:cNvGrpSpPr/>
          <p:nvPr/>
        </p:nvGrpSpPr>
        <p:grpSpPr>
          <a:xfrm>
            <a:off x="2044700" y="1412875"/>
            <a:ext cx="1603375" cy="460375"/>
            <a:chOff x="204" y="3475"/>
            <a:chExt cx="1010" cy="290"/>
          </a:xfrm>
        </p:grpSpPr>
        <p:sp>
          <p:nvSpPr>
            <p:cNvPr id="308230" name="任意多边形 308229"/>
            <p:cNvSpPr/>
            <p:nvPr/>
          </p:nvSpPr>
          <p:spPr>
            <a:xfrm>
              <a:off x="204" y="3476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31" name="文本框 308230"/>
            <p:cNvSpPr txBox="1"/>
            <p:nvPr/>
          </p:nvSpPr>
          <p:spPr>
            <a:xfrm>
              <a:off x="204" y="3475"/>
              <a:ext cx="101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化 简</a:t>
              </a:r>
            </a:p>
          </p:txBody>
        </p:sp>
      </p:grpSp>
      <p:grpSp>
        <p:nvGrpSpPr>
          <p:cNvPr id="308232" name="组合 308231"/>
          <p:cNvGrpSpPr/>
          <p:nvPr/>
        </p:nvGrpSpPr>
        <p:grpSpPr>
          <a:xfrm>
            <a:off x="2044700" y="1412875"/>
            <a:ext cx="1963738" cy="460375"/>
            <a:chOff x="204" y="2659"/>
            <a:chExt cx="1237" cy="290"/>
          </a:xfrm>
        </p:grpSpPr>
        <p:sp>
          <p:nvSpPr>
            <p:cNvPr id="308233" name="任意多边形 308232"/>
            <p:cNvSpPr/>
            <p:nvPr/>
          </p:nvSpPr>
          <p:spPr>
            <a:xfrm>
              <a:off x="204" y="2659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34" name="文本框 308233"/>
            <p:cNvSpPr txBox="1"/>
            <p:nvPr/>
          </p:nvSpPr>
          <p:spPr>
            <a:xfrm>
              <a:off x="204" y="2659"/>
              <a:ext cx="123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列 式</a:t>
              </a:r>
            </a:p>
          </p:txBody>
        </p:sp>
      </p:grpSp>
      <p:grpSp>
        <p:nvGrpSpPr>
          <p:cNvPr id="308235" name="组合 308234"/>
          <p:cNvGrpSpPr/>
          <p:nvPr/>
        </p:nvGrpSpPr>
        <p:grpSpPr>
          <a:xfrm>
            <a:off x="2044700" y="1412875"/>
            <a:ext cx="1460500" cy="460375"/>
            <a:chOff x="158" y="1797"/>
            <a:chExt cx="920" cy="290"/>
          </a:xfrm>
        </p:grpSpPr>
        <p:sp>
          <p:nvSpPr>
            <p:cNvPr id="308236" name="任意多边形 308235"/>
            <p:cNvSpPr/>
            <p:nvPr/>
          </p:nvSpPr>
          <p:spPr>
            <a:xfrm>
              <a:off x="158" y="1797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37" name="文本框 308236"/>
            <p:cNvSpPr txBox="1"/>
            <p:nvPr/>
          </p:nvSpPr>
          <p:spPr>
            <a:xfrm>
              <a:off x="204" y="1797"/>
              <a:ext cx="87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设 点</a:t>
              </a:r>
            </a:p>
          </p:txBody>
        </p:sp>
      </p:grpSp>
      <p:grpSp>
        <p:nvGrpSpPr>
          <p:cNvPr id="308238" name="组合 308237"/>
          <p:cNvGrpSpPr/>
          <p:nvPr/>
        </p:nvGrpSpPr>
        <p:grpSpPr>
          <a:xfrm>
            <a:off x="2044700" y="1387475"/>
            <a:ext cx="1514475" cy="460375"/>
            <a:chOff x="158" y="919"/>
            <a:chExt cx="954" cy="290"/>
          </a:xfrm>
        </p:grpSpPr>
        <p:sp>
          <p:nvSpPr>
            <p:cNvPr id="308239" name="任意多边形 308238"/>
            <p:cNvSpPr/>
            <p:nvPr/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40" name="文本框 308239"/>
            <p:cNvSpPr txBox="1"/>
            <p:nvPr/>
          </p:nvSpPr>
          <p:spPr>
            <a:xfrm>
              <a:off x="204" y="919"/>
              <a:ext cx="90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u="sng" dirty="0">
                  <a:latin typeface="Arial" panose="020B0604020202020204" pitchFamily="34" charset="0"/>
                  <a:ea typeface="楷体_GB2312" panose="02010609030101010101" pitchFamily="49" charset="-122"/>
                  <a:hlinkClick r:id="" action="ppaction://hlinkshowjump?jump=nextslide"/>
                </a:rPr>
                <a:t>建 系</a:t>
              </a:r>
              <a:endParaRPr lang="zh-CN" altLang="en-US" sz="2400" b="1" u="sng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pic>
        <p:nvPicPr>
          <p:cNvPr id="308241" name="图片 308240" descr="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950" y="1484313"/>
            <a:ext cx="296863" cy="296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5549E-6 L 2.22222E-6 0.22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549E-6 L 1.66667E-6 0.459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5549E-6 L -2.77778E-7 0.69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文本框 309249"/>
          <p:cNvSpPr txBox="1"/>
          <p:nvPr/>
        </p:nvSpPr>
        <p:spPr>
          <a:xfrm>
            <a:off x="3810000" y="609600"/>
            <a:ext cx="61198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♦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探讨建立平面直角坐标系的方案</a:t>
            </a:r>
          </a:p>
        </p:txBody>
      </p:sp>
      <p:grpSp>
        <p:nvGrpSpPr>
          <p:cNvPr id="309251" name="组合 309250"/>
          <p:cNvGrpSpPr/>
          <p:nvPr/>
        </p:nvGrpSpPr>
        <p:grpSpPr>
          <a:xfrm>
            <a:off x="2279650" y="2179638"/>
            <a:ext cx="2663825" cy="2689225"/>
            <a:chOff x="0" y="0"/>
            <a:chExt cx="1678" cy="1694"/>
          </a:xfrm>
        </p:grpSpPr>
        <p:grpSp>
          <p:nvGrpSpPr>
            <p:cNvPr id="309252" name="组合 309251"/>
            <p:cNvGrpSpPr/>
            <p:nvPr/>
          </p:nvGrpSpPr>
          <p:grpSpPr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309253" name="直接连接符 309252"/>
              <p:cNvSpPr/>
              <p:nvPr/>
            </p:nvSpPr>
            <p:spPr>
              <a:xfrm flipV="1">
                <a:off x="0" y="0"/>
                <a:ext cx="1406" cy="140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9254" name="直接连接符 309253"/>
              <p:cNvSpPr/>
              <p:nvPr/>
            </p:nvSpPr>
            <p:spPr>
              <a:xfrm flipH="1" flipV="1">
                <a:off x="46" y="45"/>
                <a:ext cx="1179" cy="11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09255" name="文本框 309254"/>
            <p:cNvSpPr txBox="1"/>
            <p:nvPr/>
          </p:nvSpPr>
          <p:spPr>
            <a:xfrm>
              <a:off x="453" y="987"/>
              <a:ext cx="3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09256" name="文本框 309255"/>
            <p:cNvSpPr txBox="1"/>
            <p:nvPr/>
          </p:nvSpPr>
          <p:spPr>
            <a:xfrm>
              <a:off x="1496" y="969"/>
              <a:ext cx="1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09257" name="文本框 309256"/>
            <p:cNvSpPr txBox="1"/>
            <p:nvPr/>
          </p:nvSpPr>
          <p:spPr>
            <a:xfrm>
              <a:off x="498" y="0"/>
              <a:ext cx="1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</p:grpSp>
      <p:grpSp>
        <p:nvGrpSpPr>
          <p:cNvPr id="309258" name="组合 309257"/>
          <p:cNvGrpSpPr/>
          <p:nvPr/>
        </p:nvGrpSpPr>
        <p:grpSpPr>
          <a:xfrm>
            <a:off x="1752600" y="2209800"/>
            <a:ext cx="2663825" cy="2663825"/>
            <a:chOff x="0" y="0"/>
            <a:chExt cx="1678" cy="1694"/>
          </a:xfrm>
        </p:grpSpPr>
        <p:grpSp>
          <p:nvGrpSpPr>
            <p:cNvPr id="309259" name="组合 309258"/>
            <p:cNvGrpSpPr/>
            <p:nvPr/>
          </p:nvGrpSpPr>
          <p:grpSpPr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309260" name="直接连接符 309259"/>
              <p:cNvSpPr/>
              <p:nvPr/>
            </p:nvSpPr>
            <p:spPr>
              <a:xfrm flipV="1">
                <a:off x="0" y="0"/>
                <a:ext cx="1406" cy="140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9261" name="直接连接符 309260"/>
              <p:cNvSpPr/>
              <p:nvPr/>
            </p:nvSpPr>
            <p:spPr>
              <a:xfrm flipH="1" flipV="1">
                <a:off x="46" y="45"/>
                <a:ext cx="1179" cy="11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09262" name="文本框 309261"/>
            <p:cNvSpPr txBox="1"/>
            <p:nvPr/>
          </p:nvSpPr>
          <p:spPr>
            <a:xfrm>
              <a:off x="453" y="987"/>
              <a:ext cx="318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09263" name="文本框 309262"/>
            <p:cNvSpPr txBox="1"/>
            <p:nvPr/>
          </p:nvSpPr>
          <p:spPr>
            <a:xfrm>
              <a:off x="1496" y="969"/>
              <a:ext cx="182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09264" name="文本框 309263"/>
            <p:cNvSpPr txBox="1"/>
            <p:nvPr/>
          </p:nvSpPr>
          <p:spPr>
            <a:xfrm>
              <a:off x="498" y="0"/>
              <a:ext cx="182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</p:grpSp>
      <p:grpSp>
        <p:nvGrpSpPr>
          <p:cNvPr id="309265" name="组合 309264"/>
          <p:cNvGrpSpPr/>
          <p:nvPr/>
        </p:nvGrpSpPr>
        <p:grpSpPr>
          <a:xfrm>
            <a:off x="3070225" y="2165350"/>
            <a:ext cx="2663825" cy="2689225"/>
            <a:chOff x="0" y="0"/>
            <a:chExt cx="1678" cy="1694"/>
          </a:xfrm>
        </p:grpSpPr>
        <p:grpSp>
          <p:nvGrpSpPr>
            <p:cNvPr id="309266" name="组合 309265"/>
            <p:cNvGrpSpPr/>
            <p:nvPr/>
          </p:nvGrpSpPr>
          <p:grpSpPr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309267" name="直接连接符 309266"/>
              <p:cNvSpPr/>
              <p:nvPr/>
            </p:nvSpPr>
            <p:spPr>
              <a:xfrm flipV="1">
                <a:off x="0" y="0"/>
                <a:ext cx="1406" cy="140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9268" name="直接连接符 309267"/>
              <p:cNvSpPr/>
              <p:nvPr/>
            </p:nvSpPr>
            <p:spPr>
              <a:xfrm flipH="1" flipV="1">
                <a:off x="46" y="45"/>
                <a:ext cx="1179" cy="11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09269" name="文本框 309268"/>
            <p:cNvSpPr txBox="1"/>
            <p:nvPr/>
          </p:nvSpPr>
          <p:spPr>
            <a:xfrm>
              <a:off x="453" y="987"/>
              <a:ext cx="3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09270" name="文本框 309269"/>
            <p:cNvSpPr txBox="1"/>
            <p:nvPr/>
          </p:nvSpPr>
          <p:spPr>
            <a:xfrm>
              <a:off x="1496" y="969"/>
              <a:ext cx="1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09271" name="文本框 309270"/>
            <p:cNvSpPr txBox="1"/>
            <p:nvPr/>
          </p:nvSpPr>
          <p:spPr>
            <a:xfrm>
              <a:off x="498" y="0"/>
              <a:ext cx="1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</p:grpSp>
      <p:grpSp>
        <p:nvGrpSpPr>
          <p:cNvPr id="309272" name="组合 309271"/>
          <p:cNvGrpSpPr/>
          <p:nvPr/>
        </p:nvGrpSpPr>
        <p:grpSpPr>
          <a:xfrm>
            <a:off x="2895600" y="2971800"/>
            <a:ext cx="2592388" cy="1512888"/>
            <a:chOff x="0" y="0"/>
            <a:chExt cx="1633" cy="953"/>
          </a:xfrm>
        </p:grpSpPr>
        <p:sp>
          <p:nvSpPr>
            <p:cNvPr id="309273" name="椭圆 309272"/>
            <p:cNvSpPr/>
            <p:nvPr/>
          </p:nvSpPr>
          <p:spPr>
            <a:xfrm rot="10800000">
              <a:off x="0" y="0"/>
              <a:ext cx="1633" cy="953"/>
            </a:xfrm>
            <a:prstGeom prst="ellipse">
              <a:avLst/>
            </a:prstGeom>
            <a:noFill/>
            <a:ln w="28575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74" name="椭圆 309273"/>
            <p:cNvSpPr/>
            <p:nvPr/>
          </p:nvSpPr>
          <p:spPr>
            <a:xfrm>
              <a:off x="273" y="454"/>
              <a:ext cx="45" cy="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75" name="椭圆 309274"/>
            <p:cNvSpPr/>
            <p:nvPr/>
          </p:nvSpPr>
          <p:spPr>
            <a:xfrm>
              <a:off x="1360" y="453"/>
              <a:ext cx="46" cy="4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76" name="直接连接符 309275"/>
            <p:cNvSpPr/>
            <p:nvPr/>
          </p:nvSpPr>
          <p:spPr>
            <a:xfrm flipV="1">
              <a:off x="290" y="82"/>
              <a:ext cx="971" cy="3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277" name="直接连接符 309276"/>
            <p:cNvSpPr/>
            <p:nvPr/>
          </p:nvSpPr>
          <p:spPr>
            <a:xfrm>
              <a:off x="1252" y="73"/>
              <a:ext cx="127" cy="39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9278" name="组合 309277"/>
          <p:cNvGrpSpPr/>
          <p:nvPr/>
        </p:nvGrpSpPr>
        <p:grpSpPr>
          <a:xfrm>
            <a:off x="3143250" y="2697163"/>
            <a:ext cx="2187575" cy="1501775"/>
            <a:chOff x="0" y="0"/>
            <a:chExt cx="1378" cy="946"/>
          </a:xfrm>
        </p:grpSpPr>
        <p:sp>
          <p:nvSpPr>
            <p:cNvPr id="309279" name="文本框 309278"/>
            <p:cNvSpPr txBox="1"/>
            <p:nvPr/>
          </p:nvSpPr>
          <p:spPr>
            <a:xfrm>
              <a:off x="1069" y="0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309280" name="文本框 309279"/>
            <p:cNvSpPr txBox="1"/>
            <p:nvPr/>
          </p:nvSpPr>
          <p:spPr>
            <a:xfrm>
              <a:off x="0" y="636"/>
              <a:ext cx="31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400" b="1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09281" name="文本框 309280"/>
            <p:cNvSpPr txBox="1"/>
            <p:nvPr/>
          </p:nvSpPr>
          <p:spPr>
            <a:xfrm>
              <a:off x="1061" y="656"/>
              <a:ext cx="31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400" b="1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309282" name="矩形 309281"/>
          <p:cNvSpPr/>
          <p:nvPr/>
        </p:nvSpPr>
        <p:spPr>
          <a:xfrm>
            <a:off x="3548063" y="5151438"/>
            <a:ext cx="15573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方案一</a:t>
            </a:r>
          </a:p>
        </p:txBody>
      </p:sp>
      <p:grpSp>
        <p:nvGrpSpPr>
          <p:cNvPr id="309283" name="组合 309282"/>
          <p:cNvGrpSpPr/>
          <p:nvPr/>
        </p:nvGrpSpPr>
        <p:grpSpPr>
          <a:xfrm>
            <a:off x="7162800" y="1905000"/>
            <a:ext cx="2593975" cy="3549650"/>
            <a:chOff x="0" y="0"/>
            <a:chExt cx="1634" cy="2236"/>
          </a:xfrm>
        </p:grpSpPr>
        <p:sp>
          <p:nvSpPr>
            <p:cNvPr id="309284" name="文本框 309283"/>
            <p:cNvSpPr txBox="1"/>
            <p:nvPr/>
          </p:nvSpPr>
          <p:spPr>
            <a:xfrm>
              <a:off x="772" y="1407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09285" name="文本框 309284"/>
            <p:cNvSpPr txBox="1"/>
            <p:nvPr/>
          </p:nvSpPr>
          <p:spPr>
            <a:xfrm>
              <a:off x="763" y="411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grpSp>
          <p:nvGrpSpPr>
            <p:cNvPr id="309286" name="组合 309285"/>
            <p:cNvGrpSpPr/>
            <p:nvPr/>
          </p:nvGrpSpPr>
          <p:grpSpPr>
            <a:xfrm>
              <a:off x="0" y="0"/>
              <a:ext cx="1634" cy="2236"/>
              <a:chOff x="0" y="0"/>
              <a:chExt cx="1634" cy="2236"/>
            </a:xfrm>
          </p:grpSpPr>
          <p:sp>
            <p:nvSpPr>
              <p:cNvPr id="309287" name="文本框 309286"/>
              <p:cNvSpPr txBox="1"/>
              <p:nvPr/>
            </p:nvSpPr>
            <p:spPr>
              <a:xfrm>
                <a:off x="364" y="1907"/>
                <a:ext cx="91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方案二</a:t>
                </a:r>
              </a:p>
            </p:txBody>
          </p:sp>
          <p:grpSp>
            <p:nvGrpSpPr>
              <p:cNvPr id="309288" name="组合 309287"/>
              <p:cNvGrpSpPr/>
              <p:nvPr/>
            </p:nvGrpSpPr>
            <p:grpSpPr>
              <a:xfrm>
                <a:off x="0" y="0"/>
                <a:ext cx="1634" cy="1905"/>
                <a:chOff x="0" y="0"/>
                <a:chExt cx="1634" cy="1905"/>
              </a:xfrm>
            </p:grpSpPr>
            <p:sp>
              <p:nvSpPr>
                <p:cNvPr id="309289" name="直接连接符 309288"/>
                <p:cNvSpPr/>
                <p:nvPr/>
              </p:nvSpPr>
              <p:spPr>
                <a:xfrm flipV="1">
                  <a:off x="0" y="1030"/>
                  <a:ext cx="1543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09290" name="直接连接符 309289"/>
                <p:cNvSpPr/>
                <p:nvPr/>
              </p:nvSpPr>
              <p:spPr>
                <a:xfrm flipV="1">
                  <a:off x="772" y="101"/>
                  <a:ext cx="0" cy="180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09291" name="文本框 309290"/>
                <p:cNvSpPr txBox="1"/>
                <p:nvPr/>
              </p:nvSpPr>
              <p:spPr>
                <a:xfrm>
                  <a:off x="556" y="984"/>
                  <a:ext cx="336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0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O</a:t>
                  </a:r>
                </a:p>
              </p:txBody>
            </p:sp>
            <p:sp>
              <p:nvSpPr>
                <p:cNvPr id="309292" name="文本框 309291"/>
                <p:cNvSpPr txBox="1"/>
                <p:nvPr/>
              </p:nvSpPr>
              <p:spPr>
                <a:xfrm>
                  <a:off x="1346" y="1008"/>
                  <a:ext cx="288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</a:p>
              </p:txBody>
            </p:sp>
            <p:sp>
              <p:nvSpPr>
                <p:cNvPr id="309293" name="文本框 309292"/>
                <p:cNvSpPr txBox="1"/>
                <p:nvPr/>
              </p:nvSpPr>
              <p:spPr>
                <a:xfrm>
                  <a:off x="580" y="0"/>
                  <a:ext cx="240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y</a:t>
                  </a:r>
                </a:p>
              </p:txBody>
            </p:sp>
            <p:sp>
              <p:nvSpPr>
                <p:cNvPr id="309294" name="文本框 309293"/>
                <p:cNvSpPr txBox="1"/>
                <p:nvPr/>
              </p:nvSpPr>
              <p:spPr>
                <a:xfrm>
                  <a:off x="52" y="624"/>
                  <a:ext cx="480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</a:p>
              </p:txBody>
            </p:sp>
            <p:sp>
              <p:nvSpPr>
                <p:cNvPr id="309295" name="椭圆 309294"/>
                <p:cNvSpPr/>
                <p:nvPr/>
              </p:nvSpPr>
              <p:spPr>
                <a:xfrm>
                  <a:off x="292" y="336"/>
                  <a:ext cx="960" cy="144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296" name="直接连接符 309295"/>
                <p:cNvSpPr/>
                <p:nvPr/>
              </p:nvSpPr>
              <p:spPr>
                <a:xfrm flipH="1">
                  <a:off x="340" y="528"/>
                  <a:ext cx="432" cy="28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9297" name="直接连接符 309296"/>
                <p:cNvSpPr/>
                <p:nvPr/>
              </p:nvSpPr>
              <p:spPr>
                <a:xfrm flipH="1" flipV="1">
                  <a:off x="340" y="816"/>
                  <a:ext cx="432" cy="72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9298" name="椭圆 309297"/>
                <p:cNvSpPr/>
                <p:nvPr/>
              </p:nvSpPr>
              <p:spPr>
                <a:xfrm>
                  <a:off x="751" y="1513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299" name="椭圆 309298"/>
                <p:cNvSpPr/>
                <p:nvPr/>
              </p:nvSpPr>
              <p:spPr>
                <a:xfrm>
                  <a:off x="756" y="507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9300" name="组合 309299"/>
          <p:cNvGrpSpPr/>
          <p:nvPr/>
        </p:nvGrpSpPr>
        <p:grpSpPr>
          <a:xfrm>
            <a:off x="3276600" y="2209800"/>
            <a:ext cx="2770188" cy="2663825"/>
            <a:chOff x="0" y="0"/>
            <a:chExt cx="1745" cy="1678"/>
          </a:xfrm>
        </p:grpSpPr>
        <p:sp>
          <p:nvSpPr>
            <p:cNvPr id="309301" name="直接连接符 309300"/>
            <p:cNvSpPr/>
            <p:nvPr/>
          </p:nvSpPr>
          <p:spPr>
            <a:xfrm rot="-18905447" flipV="1">
              <a:off x="0" y="285"/>
              <a:ext cx="1406" cy="139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09302" name="直接连接符 309301"/>
            <p:cNvSpPr/>
            <p:nvPr/>
          </p:nvSpPr>
          <p:spPr>
            <a:xfrm rot="2694553" flipH="1" flipV="1">
              <a:off x="566" y="302"/>
              <a:ext cx="1179" cy="11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09303" name="文本框 309302"/>
            <p:cNvSpPr txBox="1"/>
            <p:nvPr/>
          </p:nvSpPr>
          <p:spPr>
            <a:xfrm>
              <a:off x="907" y="998"/>
              <a:ext cx="3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09304" name="文本框 309303"/>
            <p:cNvSpPr txBox="1"/>
            <p:nvPr/>
          </p:nvSpPr>
          <p:spPr>
            <a:xfrm>
              <a:off x="1496" y="960"/>
              <a:ext cx="1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09305" name="文本框 309304"/>
            <p:cNvSpPr txBox="1"/>
            <p:nvPr/>
          </p:nvSpPr>
          <p:spPr>
            <a:xfrm>
              <a:off x="952" y="0"/>
              <a:ext cx="1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</p:grpSp>
      <p:sp>
        <p:nvSpPr>
          <p:cNvPr id="309306" name="文本框 309305"/>
          <p:cNvSpPr txBox="1"/>
          <p:nvPr/>
        </p:nvSpPr>
        <p:spPr>
          <a:xfrm>
            <a:off x="1828800" y="1143000"/>
            <a:ext cx="91440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CC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原则：尽可能使方程的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形式简单、运算简单</a:t>
            </a:r>
            <a:endParaRPr lang="zh-CN" altLang="en-US" sz="2800" b="1" dirty="0">
              <a:solidFill>
                <a:srgbClr val="0000CC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rgbClr val="0000CC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zh-CN" altLang="en-US" sz="2400" b="1" dirty="0">
                <a:solidFill>
                  <a:srgbClr val="0000CC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一般利用对称轴或已有的互相垂直的线段所在的直线作为坐标轴</a:t>
            </a:r>
            <a:r>
              <a:rPr lang="en-US" altLang="zh-CN" sz="2400" b="1" dirty="0">
                <a:solidFill>
                  <a:srgbClr val="0000CC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.)</a:t>
            </a:r>
          </a:p>
        </p:txBody>
      </p:sp>
      <p:sp>
        <p:nvSpPr>
          <p:cNvPr id="309307" name="文本框 309306"/>
          <p:cNvSpPr txBox="1"/>
          <p:nvPr/>
        </p:nvSpPr>
        <p:spPr>
          <a:xfrm>
            <a:off x="4343400" y="228600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</a:t>
            </a: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椭圆标准方程的推导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82" grpId="0"/>
      <p:bldP spid="3093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直接连接符 310273"/>
          <p:cNvSpPr/>
          <p:nvPr/>
        </p:nvSpPr>
        <p:spPr>
          <a:xfrm>
            <a:off x="4367213" y="3282950"/>
            <a:ext cx="34575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0275" name="直接连接符 310274"/>
          <p:cNvSpPr/>
          <p:nvPr/>
        </p:nvSpPr>
        <p:spPr>
          <a:xfrm>
            <a:off x="6492875" y="2708275"/>
            <a:ext cx="288925" cy="574675"/>
          </a:xfrm>
          <a:prstGeom prst="line">
            <a:avLst/>
          </a:prstGeom>
          <a:ln w="28575" cap="flat" cmpd="sng">
            <a:solidFill>
              <a:srgbClr val="CC0099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10276" name="直接连接符 310275"/>
          <p:cNvSpPr/>
          <p:nvPr/>
        </p:nvSpPr>
        <p:spPr>
          <a:xfrm flipV="1">
            <a:off x="5403850" y="2735263"/>
            <a:ext cx="1081088" cy="539750"/>
          </a:xfrm>
          <a:prstGeom prst="line">
            <a:avLst/>
          </a:prstGeom>
          <a:ln w="28575" cap="flat" cmpd="sng">
            <a:solidFill>
              <a:srgbClr val="CC0099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10277" name="矩形 310276"/>
          <p:cNvSpPr/>
          <p:nvPr/>
        </p:nvSpPr>
        <p:spPr>
          <a:xfrm>
            <a:off x="2405063" y="908050"/>
            <a:ext cx="215900" cy="5949950"/>
          </a:xfrm>
          <a:prstGeom prst="rect">
            <a:avLst/>
          </a:prstGeom>
          <a:gradFill rotWithShape="1">
            <a:gsLst>
              <a:gs pos="0">
                <a:srgbClr val="A603AB">
                  <a:alpha val="100000"/>
                </a:srgbClr>
              </a:gs>
              <a:gs pos="6000">
                <a:srgbClr val="E81766">
                  <a:alpha val="100000"/>
                </a:srgbClr>
              </a:gs>
              <a:gs pos="13500">
                <a:srgbClr val="EE3F17">
                  <a:alpha val="100000"/>
                </a:srgbClr>
              </a:gs>
              <a:gs pos="24000">
                <a:srgbClr val="FFFF00">
                  <a:alpha val="100000"/>
                </a:srgbClr>
              </a:gs>
              <a:gs pos="32500">
                <a:srgbClr val="1A8D48">
                  <a:alpha val="100000"/>
                </a:srgbClr>
              </a:gs>
              <a:gs pos="39500">
                <a:srgbClr val="0819FB">
                  <a:alpha val="100000"/>
                </a:srgbClr>
              </a:gs>
              <a:gs pos="50000">
                <a:srgbClr val="A603AB">
                  <a:alpha val="100000"/>
                </a:srgbClr>
              </a:gs>
              <a:gs pos="60500">
                <a:srgbClr val="0819FB">
                  <a:alpha val="100000"/>
                </a:srgbClr>
              </a:gs>
              <a:gs pos="67500">
                <a:srgbClr val="1A8D48">
                  <a:alpha val="100000"/>
                </a:srgbClr>
              </a:gs>
              <a:gs pos="76000">
                <a:srgbClr val="FFFF00">
                  <a:alpha val="100000"/>
                </a:srgbClr>
              </a:gs>
              <a:gs pos="86500">
                <a:srgbClr val="EE3F17">
                  <a:alpha val="100000"/>
                </a:srgbClr>
              </a:gs>
              <a:gs pos="94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10278" name="组合 310277"/>
          <p:cNvGrpSpPr/>
          <p:nvPr/>
        </p:nvGrpSpPr>
        <p:grpSpPr>
          <a:xfrm>
            <a:off x="520700" y="1412875"/>
            <a:ext cx="1603375" cy="460375"/>
            <a:chOff x="204" y="3475"/>
            <a:chExt cx="1010" cy="290"/>
          </a:xfrm>
        </p:grpSpPr>
        <p:sp>
          <p:nvSpPr>
            <p:cNvPr id="310279" name="任意多边形 310278"/>
            <p:cNvSpPr/>
            <p:nvPr/>
          </p:nvSpPr>
          <p:spPr>
            <a:xfrm>
              <a:off x="204" y="3476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0" name="文本框 310279"/>
            <p:cNvSpPr txBox="1"/>
            <p:nvPr/>
          </p:nvSpPr>
          <p:spPr>
            <a:xfrm>
              <a:off x="204" y="3475"/>
              <a:ext cx="101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化 简</a:t>
              </a:r>
            </a:p>
          </p:txBody>
        </p:sp>
      </p:grpSp>
      <p:grpSp>
        <p:nvGrpSpPr>
          <p:cNvPr id="310281" name="组合 310280"/>
          <p:cNvGrpSpPr/>
          <p:nvPr/>
        </p:nvGrpSpPr>
        <p:grpSpPr>
          <a:xfrm>
            <a:off x="520700" y="1412875"/>
            <a:ext cx="1963738" cy="460375"/>
            <a:chOff x="204" y="2659"/>
            <a:chExt cx="1237" cy="290"/>
          </a:xfrm>
        </p:grpSpPr>
        <p:sp>
          <p:nvSpPr>
            <p:cNvPr id="310282" name="任意多边形 310281"/>
            <p:cNvSpPr/>
            <p:nvPr/>
          </p:nvSpPr>
          <p:spPr>
            <a:xfrm>
              <a:off x="204" y="2659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3" name="文本框 310282"/>
            <p:cNvSpPr txBox="1"/>
            <p:nvPr/>
          </p:nvSpPr>
          <p:spPr>
            <a:xfrm>
              <a:off x="204" y="2659"/>
              <a:ext cx="123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列 式</a:t>
              </a:r>
            </a:p>
          </p:txBody>
        </p:sp>
      </p:grpSp>
      <p:grpSp>
        <p:nvGrpSpPr>
          <p:cNvPr id="310284" name="组合 310283"/>
          <p:cNvGrpSpPr/>
          <p:nvPr/>
        </p:nvGrpSpPr>
        <p:grpSpPr>
          <a:xfrm>
            <a:off x="520700" y="1412875"/>
            <a:ext cx="1460500" cy="460375"/>
            <a:chOff x="158" y="1797"/>
            <a:chExt cx="920" cy="290"/>
          </a:xfrm>
        </p:grpSpPr>
        <p:sp>
          <p:nvSpPr>
            <p:cNvPr id="310285" name="任意多边形 310284"/>
            <p:cNvSpPr/>
            <p:nvPr/>
          </p:nvSpPr>
          <p:spPr>
            <a:xfrm>
              <a:off x="158" y="1797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6" name="文本框 310285"/>
            <p:cNvSpPr txBox="1"/>
            <p:nvPr/>
          </p:nvSpPr>
          <p:spPr>
            <a:xfrm>
              <a:off x="204" y="1797"/>
              <a:ext cx="87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设 点</a:t>
              </a:r>
            </a:p>
          </p:txBody>
        </p:sp>
      </p:grpSp>
      <p:grpSp>
        <p:nvGrpSpPr>
          <p:cNvPr id="310287" name="组合 310286"/>
          <p:cNvGrpSpPr/>
          <p:nvPr/>
        </p:nvGrpSpPr>
        <p:grpSpPr>
          <a:xfrm>
            <a:off x="520700" y="1387475"/>
            <a:ext cx="1514475" cy="460375"/>
            <a:chOff x="158" y="919"/>
            <a:chExt cx="954" cy="290"/>
          </a:xfrm>
        </p:grpSpPr>
        <p:sp>
          <p:nvSpPr>
            <p:cNvPr id="310288" name="任意多边形 310287"/>
            <p:cNvSpPr/>
            <p:nvPr/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/>
              <a:rect l="0" t="0" r="0" b="0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>
                    <a:alpha val="100000"/>
                  </a:srgbClr>
                </a:gs>
                <a:gs pos="100000">
                  <a:srgbClr val="FFFF66">
                    <a:gamma/>
                    <a:shade val="86275"/>
                    <a:invGamma/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96720" dir="1391915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9" name="文本框 310288"/>
            <p:cNvSpPr txBox="1"/>
            <p:nvPr/>
          </p:nvSpPr>
          <p:spPr>
            <a:xfrm>
              <a:off x="204" y="919"/>
              <a:ext cx="90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  <a:hlinkClick r:id="" action="ppaction://noaction"/>
                </a:rPr>
                <a:t>建 系</a:t>
              </a:r>
              <a:endPara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pic>
        <p:nvPicPr>
          <p:cNvPr id="310290" name="图片 310289" descr="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950" y="1484313"/>
            <a:ext cx="296863" cy="296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291" name="直接连接符 310290"/>
          <p:cNvSpPr/>
          <p:nvPr/>
        </p:nvSpPr>
        <p:spPr>
          <a:xfrm flipV="1">
            <a:off x="6096000" y="1987550"/>
            <a:ext cx="0" cy="25209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310292" name="组合 310291"/>
          <p:cNvGrpSpPr/>
          <p:nvPr/>
        </p:nvGrpSpPr>
        <p:grpSpPr>
          <a:xfrm>
            <a:off x="4959350" y="2693988"/>
            <a:ext cx="2936875" cy="1166812"/>
            <a:chOff x="2164" y="1470"/>
            <a:chExt cx="1850" cy="735"/>
          </a:xfrm>
        </p:grpSpPr>
        <p:grpSp>
          <p:nvGrpSpPr>
            <p:cNvPr id="310293" name="组合 310292"/>
            <p:cNvGrpSpPr/>
            <p:nvPr/>
          </p:nvGrpSpPr>
          <p:grpSpPr>
            <a:xfrm>
              <a:off x="2164" y="1470"/>
              <a:ext cx="1850" cy="735"/>
              <a:chOff x="2164" y="1470"/>
              <a:chExt cx="1850" cy="735"/>
            </a:xfrm>
          </p:grpSpPr>
          <p:sp>
            <p:nvSpPr>
              <p:cNvPr id="310294" name="椭圆 310293"/>
              <p:cNvSpPr/>
              <p:nvPr/>
            </p:nvSpPr>
            <p:spPr>
              <a:xfrm>
                <a:off x="2164" y="1470"/>
                <a:ext cx="1425" cy="735"/>
              </a:xfrm>
              <a:prstGeom prst="ellipse">
                <a:avLst/>
              </a:prstGeom>
              <a:noFill/>
              <a:ln w="2857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295" name="文本框 310294"/>
              <p:cNvSpPr txBox="1"/>
              <p:nvPr/>
            </p:nvSpPr>
            <p:spPr>
              <a:xfrm>
                <a:off x="2336" y="1833"/>
                <a:ext cx="589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en-US" altLang="zh-CN" b="1" i="1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F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1</a:t>
                </a:r>
                <a:endParaRPr lang="en-US" altLang="zh-CN" b="1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310296" name="文本框 310295"/>
              <p:cNvSpPr txBox="1"/>
              <p:nvPr/>
            </p:nvSpPr>
            <p:spPr>
              <a:xfrm>
                <a:off x="3197" y="1824"/>
                <a:ext cx="817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en-US" altLang="zh-CN" b="1" i="1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F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2</a:t>
                </a:r>
                <a:endParaRPr lang="en-US" altLang="zh-CN" b="1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310297" name="椭圆 310296"/>
            <p:cNvSpPr/>
            <p:nvPr/>
          </p:nvSpPr>
          <p:spPr>
            <a:xfrm>
              <a:off x="3293" y="1825"/>
              <a:ext cx="40" cy="44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8" name="椭圆 310297"/>
            <p:cNvSpPr/>
            <p:nvPr/>
          </p:nvSpPr>
          <p:spPr>
            <a:xfrm>
              <a:off x="2426" y="1824"/>
              <a:ext cx="40" cy="44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0299" name="文本框 310298"/>
          <p:cNvSpPr txBox="1"/>
          <p:nvPr/>
        </p:nvSpPr>
        <p:spPr>
          <a:xfrm>
            <a:off x="6127750" y="3186113"/>
            <a:ext cx="10366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i="1">
                <a:latin typeface="Times New Roman" panose="02020603050405020304" pitchFamily="18" charset="0"/>
                <a:ea typeface="仿宋_GB2312" panose="02010609030101010101" pitchFamily="49" charset="-122"/>
              </a:rPr>
              <a:t>x</a:t>
            </a:r>
          </a:p>
        </p:txBody>
      </p:sp>
      <p:sp>
        <p:nvSpPr>
          <p:cNvPr id="310300" name="文本框 310299"/>
          <p:cNvSpPr txBox="1"/>
          <p:nvPr/>
        </p:nvSpPr>
        <p:spPr>
          <a:xfrm>
            <a:off x="4584700" y="1817688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i="1">
                <a:latin typeface="Times New Roman" panose="02020603050405020304" pitchFamily="18" charset="0"/>
                <a:ea typeface="仿宋_GB2312" panose="02010609030101010101" pitchFamily="49" charset="-122"/>
              </a:rPr>
              <a:t>y</a:t>
            </a:r>
          </a:p>
        </p:txBody>
      </p:sp>
      <p:sp>
        <p:nvSpPr>
          <p:cNvPr id="310301" name="椭圆 310300"/>
          <p:cNvSpPr/>
          <p:nvPr/>
        </p:nvSpPr>
        <p:spPr>
          <a:xfrm>
            <a:off x="6456363" y="2693988"/>
            <a:ext cx="71437" cy="71437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仿宋_GB2312" panose="02010609030101010101" pitchFamily="49" charset="-122"/>
            </a:endParaRPr>
          </a:p>
        </p:txBody>
      </p:sp>
      <p:sp>
        <p:nvSpPr>
          <p:cNvPr id="310302" name="文本框 310301"/>
          <p:cNvSpPr txBox="1"/>
          <p:nvPr/>
        </p:nvSpPr>
        <p:spPr>
          <a:xfrm>
            <a:off x="4787900" y="2347913"/>
            <a:ext cx="17287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b="1" i="1">
                <a:latin typeface="Times New Roman" panose="02020603050405020304" pitchFamily="18" charset="0"/>
                <a:ea typeface="仿宋_GB2312" panose="02010609030101010101" pitchFamily="49" charset="-122"/>
              </a:rPr>
              <a:t>M</a:t>
            </a:r>
            <a:r>
              <a:rPr lang="en-US" altLang="zh-CN" b="1">
                <a:latin typeface="Times New Roman" panose="02020603050405020304" pitchFamily="18" charset="0"/>
                <a:ea typeface="仿宋_GB2312" panose="02010609030101010101" pitchFamily="49" charset="-122"/>
              </a:rPr>
              <a:t>( </a:t>
            </a:r>
            <a:r>
              <a:rPr lang="en-US" altLang="zh-CN" b="1" i="1">
                <a:latin typeface="Times New Roman" panose="02020603050405020304" pitchFamily="18" charset="0"/>
                <a:ea typeface="仿宋_GB2312" panose="02010609030101010101" pitchFamily="49" charset="-122"/>
              </a:rPr>
              <a:t>x </a:t>
            </a:r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,</a:t>
            </a:r>
            <a:r>
              <a:rPr lang="en-US" altLang="zh-CN" b="1">
                <a:latin typeface="Times New Roman" panose="02020603050405020304" pitchFamily="18" charset="0"/>
                <a:ea typeface="仿宋_GB2312" panose="02010609030101010101" pitchFamily="49" charset="-122"/>
              </a:rPr>
              <a:t> </a:t>
            </a:r>
            <a:r>
              <a:rPr lang="en-US" altLang="zh-CN" b="1" i="1">
                <a:latin typeface="Times New Roman" panose="02020603050405020304" pitchFamily="18" charset="0"/>
                <a:ea typeface="仿宋_GB2312" panose="02010609030101010101" pitchFamily="49" charset="-122"/>
              </a:rPr>
              <a:t>y </a:t>
            </a:r>
            <a:r>
              <a:rPr lang="en-US" altLang="zh-CN" b="1">
                <a:latin typeface="Times New Roman" panose="02020603050405020304" pitchFamily="18" charset="0"/>
                <a:ea typeface="仿宋_GB2312" panose="02010609030101010101" pitchFamily="49" charset="-122"/>
              </a:rPr>
              <a:t>)</a:t>
            </a:r>
            <a:endParaRPr lang="en-US" altLang="zh-CN" b="1" i="1"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sp>
        <p:nvSpPr>
          <p:cNvPr id="310303" name="文本框 310302"/>
          <p:cNvSpPr txBox="1"/>
          <p:nvPr/>
        </p:nvSpPr>
        <p:spPr>
          <a:xfrm>
            <a:off x="2195513" y="4581525"/>
            <a:ext cx="549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设 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 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y 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是椭圆上任意一点</a:t>
            </a:r>
          </a:p>
        </p:txBody>
      </p:sp>
      <p:sp>
        <p:nvSpPr>
          <p:cNvPr id="310304" name="文本框 310303"/>
          <p:cNvSpPr txBox="1"/>
          <p:nvPr/>
        </p:nvSpPr>
        <p:spPr>
          <a:xfrm>
            <a:off x="2230438" y="5029200"/>
            <a:ext cx="69135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设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|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|=2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，则有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(-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0)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、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0)</a:t>
            </a:r>
          </a:p>
        </p:txBody>
      </p:sp>
      <p:graphicFrame>
        <p:nvGraphicFramePr>
          <p:cNvPr id="310305" name="对象 310304"/>
          <p:cNvGraphicFramePr>
            <a:graphicFrameLocks/>
          </p:cNvGraphicFramePr>
          <p:nvPr/>
        </p:nvGraphicFramePr>
        <p:xfrm>
          <a:off x="5505450" y="3311525"/>
          <a:ext cx="635000" cy="336550"/>
        </p:xfrm>
        <a:graphic>
          <a:graphicData uri="http://schemas.openxmlformats.org/presentationml/2006/ole">
            <p:oleObj spid="_x0000_s190478" r:id="rId4" imgW="405872" imgH="215619" progId="">
              <p:embed/>
            </p:oleObj>
          </a:graphicData>
        </a:graphic>
      </p:graphicFrame>
      <p:graphicFrame>
        <p:nvGraphicFramePr>
          <p:cNvPr id="310306" name="对象 310305"/>
          <p:cNvGraphicFramePr>
            <a:graphicFrameLocks/>
          </p:cNvGraphicFramePr>
          <p:nvPr/>
        </p:nvGraphicFramePr>
        <p:xfrm>
          <a:off x="6888163" y="3282950"/>
          <a:ext cx="555625" cy="336550"/>
        </p:xfrm>
        <a:graphic>
          <a:graphicData uri="http://schemas.openxmlformats.org/presentationml/2006/ole">
            <p:oleObj spid="_x0000_s190477" r:id="rId5" imgW="355138" imgH="215619" progId="">
              <p:embed/>
            </p:oleObj>
          </a:graphicData>
        </a:graphic>
      </p:graphicFrame>
      <p:pic>
        <p:nvPicPr>
          <p:cNvPr id="310307" name="图片 310306" descr="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663" y="3046413"/>
            <a:ext cx="296862" cy="296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0308" name="组合 310307"/>
          <p:cNvGrpSpPr/>
          <p:nvPr/>
        </p:nvGrpSpPr>
        <p:grpSpPr>
          <a:xfrm>
            <a:off x="4343400" y="1828800"/>
            <a:ext cx="4321175" cy="2690813"/>
            <a:chOff x="1791" y="919"/>
            <a:chExt cx="2722" cy="1695"/>
          </a:xfrm>
        </p:grpSpPr>
        <p:sp>
          <p:nvSpPr>
            <p:cNvPr id="310309" name="直接连接符 310308"/>
            <p:cNvSpPr/>
            <p:nvPr/>
          </p:nvSpPr>
          <p:spPr>
            <a:xfrm>
              <a:off x="1791" y="1842"/>
              <a:ext cx="217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0310" name="直接连接符 310309"/>
            <p:cNvSpPr/>
            <p:nvPr/>
          </p:nvSpPr>
          <p:spPr>
            <a:xfrm>
              <a:off x="3130" y="1480"/>
              <a:ext cx="182" cy="362"/>
            </a:xfrm>
            <a:prstGeom prst="line">
              <a:avLst/>
            </a:prstGeom>
            <a:ln w="28575" cap="flat" cmpd="sng">
              <a:solidFill>
                <a:srgbClr val="CC0099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0311" name="直接连接符 310310"/>
            <p:cNvSpPr/>
            <p:nvPr/>
          </p:nvSpPr>
          <p:spPr>
            <a:xfrm flipV="1">
              <a:off x="2444" y="1497"/>
              <a:ext cx="681" cy="340"/>
            </a:xfrm>
            <a:prstGeom prst="line">
              <a:avLst/>
            </a:prstGeom>
            <a:ln w="28575" cap="flat" cmpd="sng">
              <a:solidFill>
                <a:srgbClr val="CC0099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0312" name="直接连接符 310311"/>
            <p:cNvSpPr/>
            <p:nvPr/>
          </p:nvSpPr>
          <p:spPr>
            <a:xfrm flipV="1">
              <a:off x="2880" y="1026"/>
              <a:ext cx="0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310313" name="组合 310312"/>
            <p:cNvGrpSpPr/>
            <p:nvPr/>
          </p:nvGrpSpPr>
          <p:grpSpPr>
            <a:xfrm>
              <a:off x="2164" y="1471"/>
              <a:ext cx="1850" cy="735"/>
              <a:chOff x="2164" y="1470"/>
              <a:chExt cx="1850" cy="735"/>
            </a:xfrm>
          </p:grpSpPr>
          <p:grpSp>
            <p:nvGrpSpPr>
              <p:cNvPr id="310314" name="组合 310313"/>
              <p:cNvGrpSpPr/>
              <p:nvPr/>
            </p:nvGrpSpPr>
            <p:grpSpPr>
              <a:xfrm>
                <a:off x="2164" y="1470"/>
                <a:ext cx="1850" cy="735"/>
                <a:chOff x="2164" y="1470"/>
                <a:chExt cx="1850" cy="735"/>
              </a:xfrm>
            </p:grpSpPr>
            <p:sp>
              <p:nvSpPr>
                <p:cNvPr id="310315" name="椭圆 310314"/>
                <p:cNvSpPr/>
                <p:nvPr/>
              </p:nvSpPr>
              <p:spPr>
                <a:xfrm>
                  <a:off x="2164" y="1470"/>
                  <a:ext cx="1425" cy="735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316" name="文本框 310315"/>
                <p:cNvSpPr txBox="1"/>
                <p:nvPr/>
              </p:nvSpPr>
              <p:spPr>
                <a:xfrm>
                  <a:off x="2336" y="1833"/>
                  <a:ext cx="589" cy="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/>
                  <a:r>
                    <a:rPr lang="en-US" altLang="zh-CN" b="1" i="1">
                      <a:latin typeface="Times New Roman" panose="02020603050405020304" pitchFamily="18" charset="0"/>
                      <a:ea typeface="楷体_GB2312" panose="02010609030101010101" pitchFamily="49" charset="-122"/>
                    </a:rPr>
                    <a:t>F</a:t>
                  </a:r>
                  <a:r>
                    <a:rPr lang="en-US" altLang="zh-CN" b="1" baseline="-25000">
                      <a:latin typeface="Times New Roman" panose="02020603050405020304" pitchFamily="18" charset="0"/>
                      <a:ea typeface="楷体_GB2312" panose="02010609030101010101" pitchFamily="49" charset="-122"/>
                    </a:rPr>
                    <a:t>1</a:t>
                  </a:r>
                  <a:endParaRPr lang="en-US" altLang="zh-CN" b="1">
                    <a:latin typeface="Times New Roman" panose="02020603050405020304" pitchFamily="18" charset="0"/>
                    <a:ea typeface="楷体_GB2312" panose="02010609030101010101" pitchFamily="49" charset="-122"/>
                  </a:endParaRPr>
                </a:p>
              </p:txBody>
            </p:sp>
            <p:sp>
              <p:nvSpPr>
                <p:cNvPr id="310317" name="文本框 310316"/>
                <p:cNvSpPr txBox="1"/>
                <p:nvPr/>
              </p:nvSpPr>
              <p:spPr>
                <a:xfrm>
                  <a:off x="3197" y="1824"/>
                  <a:ext cx="817" cy="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/>
                  <a:r>
                    <a:rPr lang="en-US" altLang="zh-CN" b="1" i="1">
                      <a:latin typeface="Times New Roman" panose="02020603050405020304" pitchFamily="18" charset="0"/>
                      <a:ea typeface="楷体_GB2312" panose="02010609030101010101" pitchFamily="49" charset="-122"/>
                    </a:rPr>
                    <a:t>F</a:t>
                  </a:r>
                  <a:r>
                    <a:rPr lang="en-US" altLang="zh-CN" b="1" baseline="-25000">
                      <a:latin typeface="Times New Roman" panose="02020603050405020304" pitchFamily="18" charset="0"/>
                      <a:ea typeface="楷体_GB2312" panose="02010609030101010101" pitchFamily="49" charset="-122"/>
                    </a:rPr>
                    <a:t>2</a:t>
                  </a:r>
                  <a:endParaRPr lang="en-US" altLang="zh-CN" b="1">
                    <a:latin typeface="Times New Roman" panose="02020603050405020304" pitchFamily="18" charset="0"/>
                    <a:ea typeface="楷体_GB2312" panose="02010609030101010101" pitchFamily="49" charset="-122"/>
                  </a:endParaRPr>
                </a:p>
              </p:txBody>
            </p:sp>
          </p:grpSp>
          <p:sp>
            <p:nvSpPr>
              <p:cNvPr id="310318" name="椭圆 310317"/>
              <p:cNvSpPr/>
              <p:nvPr/>
            </p:nvSpPr>
            <p:spPr>
              <a:xfrm>
                <a:off x="3293" y="1825"/>
                <a:ext cx="40" cy="44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19" name="椭圆 310318"/>
              <p:cNvSpPr/>
              <p:nvPr/>
            </p:nvSpPr>
            <p:spPr>
              <a:xfrm>
                <a:off x="2426" y="1824"/>
                <a:ext cx="40" cy="44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320" name="文本框 310319"/>
            <p:cNvSpPr txBox="1"/>
            <p:nvPr/>
          </p:nvSpPr>
          <p:spPr>
            <a:xfrm>
              <a:off x="3860" y="1781"/>
              <a:ext cx="65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400" b="1" i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x</a:t>
              </a:r>
            </a:p>
          </p:txBody>
        </p:sp>
        <p:sp>
          <p:nvSpPr>
            <p:cNvPr id="310321" name="文本框 310320"/>
            <p:cNvSpPr txBox="1"/>
            <p:nvPr/>
          </p:nvSpPr>
          <p:spPr>
            <a:xfrm>
              <a:off x="2888" y="919"/>
              <a:ext cx="6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400" b="1" i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y</a:t>
              </a:r>
            </a:p>
          </p:txBody>
        </p:sp>
        <p:sp>
          <p:nvSpPr>
            <p:cNvPr id="310322" name="椭圆 310321"/>
            <p:cNvSpPr/>
            <p:nvPr/>
          </p:nvSpPr>
          <p:spPr>
            <a:xfrm>
              <a:off x="3107" y="1471"/>
              <a:ext cx="45" cy="45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仿宋_GB2312" panose="02010609030101010101" pitchFamily="49" charset="-122"/>
              </a:endParaRPr>
            </a:p>
          </p:txBody>
        </p:sp>
        <p:sp>
          <p:nvSpPr>
            <p:cNvPr id="310323" name="文本框 310322"/>
            <p:cNvSpPr txBox="1"/>
            <p:nvPr/>
          </p:nvSpPr>
          <p:spPr>
            <a:xfrm>
              <a:off x="3016" y="1253"/>
              <a:ext cx="1089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b="1" i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M</a:t>
              </a:r>
              <a:r>
                <a:rPr lang="en-US" altLang="zh-CN" b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( </a:t>
              </a:r>
              <a:r>
                <a:rPr lang="en-US" altLang="zh-CN" b="1" i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x </a:t>
              </a:r>
              <a:r>
                <a:rPr lang="en-US" altLang="zh-CN">
                  <a:latin typeface="Times New Roman" panose="02020603050405020304" pitchFamily="18" charset="0"/>
                  <a:ea typeface="仿宋_GB2312" panose="02010609030101010101" pitchFamily="49" charset="-122"/>
                </a:rPr>
                <a:t>,</a:t>
              </a:r>
              <a:r>
                <a:rPr lang="en-US" altLang="zh-CN" b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 </a:t>
              </a:r>
              <a:r>
                <a:rPr lang="en-US" altLang="zh-CN" b="1" i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y </a:t>
              </a:r>
              <a:r>
                <a:rPr lang="en-US" altLang="zh-CN" b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)</a:t>
              </a:r>
              <a:endParaRPr lang="en-US" altLang="zh-CN" b="1" i="1"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graphicFrame>
          <p:nvGraphicFramePr>
            <p:cNvPr id="310324" name="对象 310323"/>
            <p:cNvGraphicFramePr>
              <a:graphicFrameLocks/>
            </p:cNvGraphicFramePr>
            <p:nvPr/>
          </p:nvGraphicFramePr>
          <p:xfrm>
            <a:off x="2508" y="1860"/>
            <a:ext cx="400" cy="212"/>
          </p:xfrm>
          <a:graphic>
            <a:graphicData uri="http://schemas.openxmlformats.org/presentationml/2006/ole">
              <p:oleObj spid="_x0000_s190476" r:id="rId6" imgW="405872" imgH="215619" progId="">
                <p:embed/>
              </p:oleObj>
            </a:graphicData>
          </a:graphic>
        </p:graphicFrame>
        <p:graphicFrame>
          <p:nvGraphicFramePr>
            <p:cNvPr id="310325" name="对象 310324"/>
            <p:cNvGraphicFramePr>
              <a:graphicFrameLocks/>
            </p:cNvGraphicFramePr>
            <p:nvPr/>
          </p:nvGraphicFramePr>
          <p:xfrm>
            <a:off x="3379" y="1842"/>
            <a:ext cx="350" cy="212"/>
          </p:xfrm>
          <a:graphic>
            <a:graphicData uri="http://schemas.openxmlformats.org/presentationml/2006/ole">
              <p:oleObj spid="_x0000_s190475" r:id="rId7" imgW="355138" imgH="215619" progId="">
                <p:embed/>
              </p:oleObj>
            </a:graphicData>
          </a:graphic>
        </p:graphicFrame>
      </p:grpSp>
      <p:sp>
        <p:nvSpPr>
          <p:cNvPr id="310326" name="文本框 310325"/>
          <p:cNvSpPr txBox="1"/>
          <p:nvPr/>
        </p:nvSpPr>
        <p:spPr>
          <a:xfrm>
            <a:off x="1692275" y="685800"/>
            <a:ext cx="7451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|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MF</a:t>
            </a:r>
            <a:r>
              <a:rPr lang="en-US" altLang="zh-CN" sz="2800" b="1" baseline="-2500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 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|</a:t>
            </a:r>
            <a:r>
              <a:rPr lang="en-US" altLang="zh-CN" sz="2800">
                <a:latin typeface="Arial" panose="020B0604020202020204" pitchFamily="34" charset="0"/>
                <a:ea typeface="仿宋_GB2312" panose="02010609030101010101" pitchFamily="49" charset="-122"/>
              </a:rPr>
              <a:t> 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+ 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|</a:t>
            </a:r>
            <a:r>
              <a:rPr lang="en-US" altLang="zh-CN" sz="2800">
                <a:latin typeface="Arial" panose="020B0604020202020204" pitchFamily="34" charset="0"/>
                <a:ea typeface="仿宋_GB2312" panose="02010609030101010101" pitchFamily="49" charset="-122"/>
              </a:rPr>
              <a:t> 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MF</a:t>
            </a:r>
            <a:r>
              <a:rPr lang="en-US" altLang="zh-CN" sz="2800" b="1" baseline="-2500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 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|=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(2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&gt;2</a:t>
            </a:r>
            <a:r>
              <a:rPr lang="en-US" altLang="zh-CN" sz="2800" b="1" i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b="1">
                <a:solidFill>
                  <a:srgbClr val="3333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&gt;0)</a:t>
            </a:r>
            <a:endParaRPr lang="zh-CN" altLang="en-US" sz="2800" b="1" dirty="0">
              <a:solidFill>
                <a:srgbClr val="3333C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310327" name="组合 310326"/>
          <p:cNvGrpSpPr/>
          <p:nvPr/>
        </p:nvGrpSpPr>
        <p:grpSpPr>
          <a:xfrm>
            <a:off x="3048000" y="2362200"/>
            <a:ext cx="4618038" cy="557213"/>
            <a:chOff x="612" y="2786"/>
            <a:chExt cx="2909" cy="351"/>
          </a:xfrm>
        </p:grpSpPr>
        <p:sp>
          <p:nvSpPr>
            <p:cNvPr id="310328" name="文本框 310327"/>
            <p:cNvSpPr txBox="1"/>
            <p:nvPr/>
          </p:nvSpPr>
          <p:spPr>
            <a:xfrm>
              <a:off x="612" y="2786"/>
              <a:ext cx="150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则：</a:t>
              </a:r>
            </a:p>
          </p:txBody>
        </p:sp>
        <p:graphicFrame>
          <p:nvGraphicFramePr>
            <p:cNvPr id="310329" name="对象 310328"/>
            <p:cNvGraphicFramePr>
              <a:graphicFrameLocks/>
            </p:cNvGraphicFramePr>
            <p:nvPr/>
          </p:nvGraphicFramePr>
          <p:xfrm>
            <a:off x="1060" y="2795"/>
            <a:ext cx="2461" cy="342"/>
          </p:xfrm>
          <a:graphic>
            <a:graphicData uri="http://schemas.openxmlformats.org/presentationml/2006/ole">
              <p:oleObj spid="_x0000_s190474" r:id="rId8" imgW="2006600" imgH="279400" progId="">
                <p:embed/>
              </p:oleObj>
            </a:graphicData>
          </a:graphic>
        </p:graphicFrame>
      </p:grpSp>
      <p:pic>
        <p:nvPicPr>
          <p:cNvPr id="310330" name="图片 310329" descr="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2425" y="4645025"/>
            <a:ext cx="296863" cy="296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10331" name="对象 310330"/>
          <p:cNvGraphicFramePr>
            <a:graphicFrameLocks/>
          </p:cNvGraphicFramePr>
          <p:nvPr/>
        </p:nvGraphicFramePr>
        <p:xfrm>
          <a:off x="3276600" y="2971800"/>
          <a:ext cx="4152900" cy="542925"/>
        </p:xfrm>
        <a:graphic>
          <a:graphicData uri="http://schemas.openxmlformats.org/presentationml/2006/ole">
            <p:oleObj spid="_x0000_s190473" r:id="rId9" imgW="2133600" imgH="279400" progId="">
              <p:embed/>
            </p:oleObj>
          </a:graphicData>
        </a:graphic>
      </p:graphicFrame>
      <p:graphicFrame>
        <p:nvGraphicFramePr>
          <p:cNvPr id="310332" name="对象 310331"/>
          <p:cNvGraphicFramePr>
            <a:graphicFrameLocks/>
          </p:cNvGraphicFramePr>
          <p:nvPr/>
        </p:nvGraphicFramePr>
        <p:xfrm>
          <a:off x="3276600" y="3505200"/>
          <a:ext cx="5857875" cy="542925"/>
        </p:xfrm>
        <a:graphic>
          <a:graphicData uri="http://schemas.openxmlformats.org/presentationml/2006/ole">
            <p:oleObj spid="_x0000_s190472" r:id="rId10" imgW="3009900" imgH="279400" progId="">
              <p:embed/>
            </p:oleObj>
          </a:graphicData>
        </a:graphic>
      </p:graphicFrame>
      <p:graphicFrame>
        <p:nvGraphicFramePr>
          <p:cNvPr id="310333" name="对象 310332"/>
          <p:cNvGraphicFramePr>
            <a:graphicFrameLocks/>
          </p:cNvGraphicFramePr>
          <p:nvPr/>
        </p:nvGraphicFramePr>
        <p:xfrm>
          <a:off x="3276600" y="4038600"/>
          <a:ext cx="2967038" cy="542925"/>
        </p:xfrm>
        <a:graphic>
          <a:graphicData uri="http://schemas.openxmlformats.org/presentationml/2006/ole">
            <p:oleObj spid="_x0000_s190471" r:id="rId11" imgW="1524000" imgH="279400" progId="">
              <p:embed/>
            </p:oleObj>
          </a:graphicData>
        </a:graphic>
      </p:graphicFrame>
      <p:graphicFrame>
        <p:nvGraphicFramePr>
          <p:cNvPr id="310334" name="对象 310333"/>
          <p:cNvGraphicFramePr>
            <a:graphicFrameLocks/>
          </p:cNvGraphicFramePr>
          <p:nvPr/>
        </p:nvGraphicFramePr>
        <p:xfrm>
          <a:off x="3352800" y="5029200"/>
          <a:ext cx="3706813" cy="468313"/>
        </p:xfrm>
        <a:graphic>
          <a:graphicData uri="http://schemas.openxmlformats.org/presentationml/2006/ole">
            <p:oleObj spid="_x0000_s190470" r:id="rId12" imgW="1904174" imgH="241195" progId="">
              <p:embed/>
            </p:oleObj>
          </a:graphicData>
        </a:graphic>
      </p:graphicFrame>
      <p:grpSp>
        <p:nvGrpSpPr>
          <p:cNvPr id="310335" name="组合 310334"/>
          <p:cNvGrpSpPr/>
          <p:nvPr/>
        </p:nvGrpSpPr>
        <p:grpSpPr>
          <a:xfrm>
            <a:off x="6096000" y="5867400"/>
            <a:ext cx="3290888" cy="714375"/>
            <a:chOff x="657" y="3475"/>
            <a:chExt cx="2073" cy="450"/>
          </a:xfrm>
        </p:grpSpPr>
        <p:sp>
          <p:nvSpPr>
            <p:cNvPr id="310336" name="文本框 310335"/>
            <p:cNvSpPr txBox="1"/>
            <p:nvPr/>
          </p:nvSpPr>
          <p:spPr>
            <a:xfrm>
              <a:off x="657" y="3554"/>
              <a:ext cx="50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即：</a:t>
              </a:r>
            </a:p>
          </p:txBody>
        </p:sp>
        <p:graphicFrame>
          <p:nvGraphicFramePr>
            <p:cNvPr id="310337" name="对象 310336"/>
            <p:cNvGraphicFramePr>
              <a:graphicFrameLocks/>
            </p:cNvGraphicFramePr>
            <p:nvPr/>
          </p:nvGraphicFramePr>
          <p:xfrm>
            <a:off x="1111" y="3475"/>
            <a:ext cx="1619" cy="450"/>
          </p:xfrm>
          <a:graphic>
            <a:graphicData uri="http://schemas.openxmlformats.org/presentationml/2006/ole">
              <p:oleObj spid="_x0000_s190469" r:id="rId13" imgW="1320227" imgH="368140" progId="">
                <p:embed/>
              </p:oleObj>
            </a:graphicData>
          </a:graphic>
        </p:graphicFrame>
      </p:grpSp>
      <p:sp>
        <p:nvSpPr>
          <p:cNvPr id="310338" name="文本框 310337"/>
          <p:cNvSpPr txBox="1"/>
          <p:nvPr/>
        </p:nvSpPr>
        <p:spPr>
          <a:xfrm>
            <a:off x="4505325" y="3236913"/>
            <a:ext cx="3479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b="1" i="1"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</a:p>
        </p:txBody>
      </p:sp>
      <p:graphicFrame>
        <p:nvGraphicFramePr>
          <p:cNvPr id="310339" name="对象 310338"/>
          <p:cNvGraphicFramePr>
            <a:graphicFrameLocks/>
          </p:cNvGraphicFramePr>
          <p:nvPr/>
        </p:nvGraphicFramePr>
        <p:xfrm>
          <a:off x="3352800" y="4572000"/>
          <a:ext cx="2919413" cy="425450"/>
        </p:xfrm>
        <a:graphic>
          <a:graphicData uri="http://schemas.openxmlformats.org/presentationml/2006/ole">
            <p:oleObj spid="_x0000_s190468" r:id="rId14" imgW="1993900" imgH="228600" progId="">
              <p:embed/>
            </p:oleObj>
          </a:graphicData>
        </a:graphic>
      </p:graphicFrame>
      <p:graphicFrame>
        <p:nvGraphicFramePr>
          <p:cNvPr id="310340" name="对象 310339"/>
          <p:cNvGraphicFramePr>
            <a:graphicFrameLocks/>
          </p:cNvGraphicFramePr>
          <p:nvPr/>
        </p:nvGraphicFramePr>
        <p:xfrm>
          <a:off x="2895600" y="5105400"/>
          <a:ext cx="6999288" cy="4841875"/>
        </p:xfrm>
        <a:graphic>
          <a:graphicData uri="http://schemas.openxmlformats.org/presentationml/2006/ole">
            <p:oleObj spid="_x0000_s190467" r:id="rId15" imgW="8019876" imgH="5542619" progId="">
              <p:embed/>
            </p:oleObj>
          </a:graphicData>
        </a:graphic>
      </p:graphicFrame>
      <p:sp>
        <p:nvSpPr>
          <p:cNvPr id="310341" name="椭圆 310340"/>
          <p:cNvSpPr/>
          <p:nvPr/>
        </p:nvSpPr>
        <p:spPr>
          <a:xfrm>
            <a:off x="6934200" y="5486400"/>
            <a:ext cx="1789113" cy="533400"/>
          </a:xfrm>
          <a:prstGeom prst="ellipse">
            <a:avLst/>
          </a:prstGeom>
          <a:noFill/>
          <a:ln w="76200" cap="rnd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0342" name="对象 310341"/>
          <p:cNvGraphicFramePr>
            <a:graphicFrameLocks/>
          </p:cNvGraphicFramePr>
          <p:nvPr/>
        </p:nvGraphicFramePr>
        <p:xfrm>
          <a:off x="3200400" y="1295400"/>
          <a:ext cx="5060950" cy="581025"/>
        </p:xfrm>
        <a:graphic>
          <a:graphicData uri="http://schemas.openxmlformats.org/presentationml/2006/ole">
            <p:oleObj spid="_x0000_s190466" r:id="rId16" imgW="2742010" imgH="291973" progId="">
              <p:embed/>
            </p:oleObj>
          </a:graphicData>
        </a:graphic>
      </p:graphicFrame>
      <p:sp>
        <p:nvSpPr>
          <p:cNvPr id="310343" name="文本框 310342"/>
          <p:cNvSpPr txBox="1"/>
          <p:nvPr/>
        </p:nvSpPr>
        <p:spPr>
          <a:xfrm>
            <a:off x="0" y="0"/>
            <a:ext cx="449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椭圆标准方程的推导</a:t>
            </a:r>
            <a:endParaRPr lang="zh-CN" altLang="en-US" sz="2800" b="1">
              <a:solidFill>
                <a:srgbClr val="3333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0344" name="直接连接符 310343"/>
          <p:cNvSpPr/>
          <p:nvPr/>
        </p:nvSpPr>
        <p:spPr>
          <a:xfrm>
            <a:off x="3733800" y="5410200"/>
            <a:ext cx="685800" cy="0"/>
          </a:xfrm>
          <a:prstGeom prst="line">
            <a:avLst/>
          </a:prstGeom>
          <a:ln w="635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0345" name="直接连接符 310344"/>
          <p:cNvSpPr/>
          <p:nvPr/>
        </p:nvSpPr>
        <p:spPr>
          <a:xfrm>
            <a:off x="6248400" y="5410200"/>
            <a:ext cx="685800" cy="0"/>
          </a:xfrm>
          <a:prstGeom prst="line">
            <a:avLst/>
          </a:prstGeom>
          <a:ln w="635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310346" name="对象 310345"/>
          <p:cNvGraphicFramePr>
            <a:graphicFrameLocks/>
          </p:cNvGraphicFramePr>
          <p:nvPr/>
        </p:nvGraphicFramePr>
        <p:xfrm>
          <a:off x="3048000" y="5943600"/>
          <a:ext cx="3048000" cy="503238"/>
        </p:xfrm>
        <a:graphic>
          <a:graphicData uri="http://schemas.openxmlformats.org/presentationml/2006/ole">
            <p:oleObj spid="_x0000_s190465" r:id="rId17" imgW="1185215" imgH="22939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5549E-6 L 2.22222E-6 0.22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549E-6 L 1.66667E-6 0.4596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5549E-6 L -2.77778E-7 0.69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3873E-6 L -1.38889E-6 0.2302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0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0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12139E-6 L -1.38889E-6 0.2307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1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1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1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6532E-6 L 0.29132 -0.1579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79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8208E-6 L 0.29531 -0.1604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3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12139E-6 L -1.38889E-6 0.2307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10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31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3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3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3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3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3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31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6" dur="500"/>
                                        <p:tgtEl>
                                          <p:spTgt spid="3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9" grpId="0"/>
      <p:bldP spid="310299" grpId="1"/>
      <p:bldP spid="310300" grpId="0"/>
      <p:bldP spid="310300" grpId="1"/>
      <p:bldP spid="310301" grpId="0" bldLvl="0" animBg="1"/>
      <p:bldP spid="310301" grpId="1" bldLvl="0" animBg="1"/>
      <p:bldP spid="310302" grpId="0"/>
      <p:bldP spid="310302" grpId="1"/>
      <p:bldP spid="310303" grpId="0"/>
      <p:bldP spid="310303" grpId="1"/>
      <p:bldP spid="310304" grpId="0"/>
      <p:bldP spid="310304" grpId="1"/>
      <p:bldP spid="310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/>
          <p:nvPr/>
        </p:nvGrpSpPr>
        <p:grpSpPr>
          <a:xfrm>
            <a:off x="5231130" y="1670685"/>
            <a:ext cx="5227638" cy="4449763"/>
            <a:chOff x="2118" y="1026"/>
            <a:chExt cx="3293" cy="2803"/>
          </a:xfrm>
        </p:grpSpPr>
        <p:sp>
          <p:nvSpPr>
            <p:cNvPr id="5122" name="Rectangle 10"/>
            <p:cNvSpPr/>
            <p:nvPr/>
          </p:nvSpPr>
          <p:spPr>
            <a:xfrm>
              <a:off x="2145" y="1044"/>
              <a:ext cx="3266" cy="2785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23" name="Rectangle 9"/>
            <p:cNvSpPr/>
            <p:nvPr/>
          </p:nvSpPr>
          <p:spPr>
            <a:xfrm>
              <a:off x="2118" y="1026"/>
              <a:ext cx="3266" cy="27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124" name="Picture 6" descr="行星椭圆轨道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0" y="1752"/>
              <a:ext cx="3129" cy="196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4519" name="Oval 7"/>
          <p:cNvSpPr/>
          <p:nvPr/>
        </p:nvSpPr>
        <p:spPr>
          <a:xfrm rot="-1423317">
            <a:off x="6370638" y="3514725"/>
            <a:ext cx="3354387" cy="201612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520" name="Text Box 8"/>
          <p:cNvSpPr txBox="1"/>
          <p:nvPr/>
        </p:nvSpPr>
        <p:spPr>
          <a:xfrm>
            <a:off x="4943475" y="1863725"/>
            <a:ext cx="5389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 dirty="0">
                <a:solidFill>
                  <a:srgbClr val="CB0F01"/>
                </a:solidFill>
                <a:latin typeface="宋体" panose="02010600030101010101" pitchFamily="2" charset="-122"/>
                <a:ea typeface="华文行楷" panose="02010800040101010101" pitchFamily="2" charset="-122"/>
              </a:rPr>
              <a:t>开普勒第一定律：</a:t>
            </a:r>
          </a:p>
          <a:p>
            <a:pPr lvl="0" indent="0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   所有行星围绕太阳运动的轨道都是</a:t>
            </a:r>
            <a:r>
              <a:rPr lang="zh-CN" altLang="en-US" sz="2000" u="sng" dirty="0">
                <a:solidFill>
                  <a:srgbClr val="CB0F0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椭圆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2149475" y="1455738"/>
            <a:ext cx="2635250" cy="3990975"/>
            <a:chOff x="394" y="917"/>
            <a:chExt cx="1660" cy="2514"/>
          </a:xfrm>
        </p:grpSpPr>
        <p:grpSp>
          <p:nvGrpSpPr>
            <p:cNvPr id="5128" name="Group 23"/>
            <p:cNvGrpSpPr/>
            <p:nvPr/>
          </p:nvGrpSpPr>
          <p:grpSpPr>
            <a:xfrm>
              <a:off x="394" y="917"/>
              <a:ext cx="1660" cy="2514"/>
              <a:chOff x="394" y="917"/>
              <a:chExt cx="1660" cy="2514"/>
            </a:xfrm>
          </p:grpSpPr>
          <p:sp>
            <p:nvSpPr>
              <p:cNvPr id="5129" name="Rectangle 12"/>
              <p:cNvSpPr/>
              <p:nvPr/>
            </p:nvSpPr>
            <p:spPr>
              <a:xfrm>
                <a:off x="431" y="954"/>
                <a:ext cx="1623" cy="247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/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130" name="Rectangle 11"/>
              <p:cNvSpPr/>
              <p:nvPr/>
            </p:nvSpPr>
            <p:spPr>
              <a:xfrm>
                <a:off x="394" y="917"/>
                <a:ext cx="1623" cy="24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/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5131" name="Picture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6" y="981"/>
                <a:ext cx="1445" cy="195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32" name="Text Box 13"/>
            <p:cNvSpPr txBox="1"/>
            <p:nvPr/>
          </p:nvSpPr>
          <p:spPr>
            <a:xfrm>
              <a:off x="449" y="2931"/>
              <a:ext cx="1123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开普勒（德国）</a:t>
              </a:r>
            </a:p>
            <a:p>
              <a:pPr lvl="0" indent="0"/>
              <a:r>
                <a:rPr lang="en-US" altLang="zh-CN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1571——1630</a:t>
              </a:r>
            </a:p>
          </p:txBody>
        </p:sp>
      </p:grpSp>
      <p:sp>
        <p:nvSpPr>
          <p:cNvPr id="32" name="五边形 31"/>
          <p:cNvSpPr>
            <a:spLocks noChangeArrowheads="1"/>
          </p:cNvSpPr>
          <p:nvPr/>
        </p:nvSpPr>
        <p:spPr bwMode="auto">
          <a:xfrm>
            <a:off x="1487488" y="6396038"/>
            <a:ext cx="1366838" cy="428625"/>
          </a:xfrm>
          <a:prstGeom prst="homePlate">
            <a:avLst>
              <a:gd name="adj" fmla="val 20300"/>
            </a:avLst>
          </a:prstGeom>
          <a:solidFill>
            <a:srgbClr val="026BCA">
              <a:alpha val="70000"/>
            </a:srgbClr>
          </a:solidFill>
          <a:ln w="381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以境激情</a:t>
            </a:r>
          </a:p>
        </p:txBody>
      </p:sp>
      <p:sp>
        <p:nvSpPr>
          <p:cNvPr id="17" name="燕尾形 16"/>
          <p:cNvSpPr>
            <a:spLocks noChangeArrowheads="1"/>
          </p:cNvSpPr>
          <p:nvPr/>
        </p:nvSpPr>
        <p:spPr bwMode="auto">
          <a:xfrm>
            <a:off x="4108450" y="6396038"/>
            <a:ext cx="1366838" cy="428625"/>
          </a:xfrm>
          <a:prstGeom prst="chevron">
            <a:avLst>
              <a:gd name="adj" fmla="val 20314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建构新知</a:t>
            </a:r>
          </a:p>
        </p:txBody>
      </p:sp>
      <p:sp>
        <p:nvSpPr>
          <p:cNvPr id="20" name="燕尾形 19"/>
          <p:cNvSpPr>
            <a:spLocks noChangeArrowheads="1"/>
          </p:cNvSpPr>
          <p:nvPr/>
        </p:nvSpPr>
        <p:spPr bwMode="auto">
          <a:xfrm>
            <a:off x="5403850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概念辨析</a:t>
            </a:r>
          </a:p>
        </p:txBody>
      </p:sp>
      <p:sp>
        <p:nvSpPr>
          <p:cNvPr id="21" name="燕尾形 20"/>
          <p:cNvSpPr>
            <a:spLocks noChangeArrowheads="1"/>
          </p:cNvSpPr>
          <p:nvPr/>
        </p:nvSpPr>
        <p:spPr bwMode="auto">
          <a:xfrm>
            <a:off x="2797175" y="6396038"/>
            <a:ext cx="1366838" cy="428625"/>
          </a:xfrm>
          <a:prstGeom prst="chevron">
            <a:avLst>
              <a:gd name="adj" fmla="val 20314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合作探究</a:t>
            </a:r>
          </a:p>
        </p:txBody>
      </p:sp>
      <p:sp>
        <p:nvSpPr>
          <p:cNvPr id="2" name="燕尾形 19"/>
          <p:cNvSpPr>
            <a:spLocks noChangeArrowheads="1"/>
          </p:cNvSpPr>
          <p:nvPr/>
        </p:nvSpPr>
        <p:spPr bwMode="auto">
          <a:xfrm>
            <a:off x="6700838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范例学习</a:t>
            </a:r>
          </a:p>
        </p:txBody>
      </p:sp>
      <p:sp>
        <p:nvSpPr>
          <p:cNvPr id="3" name="燕尾形 19"/>
          <p:cNvSpPr>
            <a:spLocks noChangeArrowheads="1"/>
          </p:cNvSpPr>
          <p:nvPr/>
        </p:nvSpPr>
        <p:spPr bwMode="auto">
          <a:xfrm>
            <a:off x="7997825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</a:p>
        </p:txBody>
      </p:sp>
      <p:sp>
        <p:nvSpPr>
          <p:cNvPr id="4" name="燕尾形 19"/>
          <p:cNvSpPr>
            <a:spLocks noChangeArrowheads="1"/>
          </p:cNvSpPr>
          <p:nvPr/>
        </p:nvSpPr>
        <p:spPr bwMode="auto">
          <a:xfrm>
            <a:off x="9294813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</a:p>
        </p:txBody>
      </p:sp>
      <p:sp>
        <p:nvSpPr>
          <p:cNvPr id="5140" name="Text Box 21"/>
          <p:cNvSpPr txBox="1"/>
          <p:nvPr/>
        </p:nvSpPr>
        <p:spPr>
          <a:xfrm>
            <a:off x="1983740" y="1145858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迷你简雁翎"/>
              </a:rPr>
              <a:t>以境激情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3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矩形 31129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299" name="矩形 311298"/>
          <p:cNvSpPr/>
          <p:nvPr/>
        </p:nvSpPr>
        <p:spPr>
          <a:xfrm>
            <a:off x="2743200" y="361474"/>
            <a:ext cx="2209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300" name="文本框 311299"/>
          <p:cNvSpPr txBox="1"/>
          <p:nvPr/>
        </p:nvSpPr>
        <p:spPr>
          <a:xfrm>
            <a:off x="1905000" y="6248400"/>
            <a:ext cx="79930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301" name="矩形 311300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302" name="文本框 311301"/>
          <p:cNvSpPr txBox="1"/>
          <p:nvPr/>
        </p:nvSpPr>
        <p:spPr>
          <a:xfrm>
            <a:off x="5519738" y="2044700"/>
            <a:ext cx="6553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303" name="文本框 311302"/>
          <p:cNvSpPr txBox="1"/>
          <p:nvPr/>
        </p:nvSpPr>
        <p:spPr>
          <a:xfrm>
            <a:off x="5845493" y="1985010"/>
            <a:ext cx="59039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304" name="文本框 311303"/>
          <p:cNvSpPr txBox="1"/>
          <p:nvPr/>
        </p:nvSpPr>
        <p:spPr>
          <a:xfrm>
            <a:off x="5788025" y="26924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305" name="椭圆 311304"/>
          <p:cNvSpPr/>
          <p:nvPr/>
        </p:nvSpPr>
        <p:spPr>
          <a:xfrm>
            <a:off x="4267200" y="3551238"/>
            <a:ext cx="2733675" cy="1276350"/>
          </a:xfrm>
          <a:prstGeom prst="ellipse">
            <a:avLst/>
          </a:prstGeom>
          <a:solidFill>
            <a:schemeClr val="bg1"/>
          </a:solidFill>
          <a:ln w="635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306" name="直接连接符 311305"/>
          <p:cNvSpPr/>
          <p:nvPr/>
        </p:nvSpPr>
        <p:spPr>
          <a:xfrm>
            <a:off x="3886200" y="4160838"/>
            <a:ext cx="35988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1307" name="直接连接符 311306"/>
          <p:cNvSpPr/>
          <p:nvPr/>
        </p:nvSpPr>
        <p:spPr>
          <a:xfrm flipV="1">
            <a:off x="5638800" y="3124200"/>
            <a:ext cx="0" cy="1981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1308" name="文本框 311307"/>
          <p:cNvSpPr txBox="1"/>
          <p:nvPr/>
        </p:nvSpPr>
        <p:spPr>
          <a:xfrm>
            <a:off x="5181600" y="4953000"/>
            <a:ext cx="13684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</a:p>
        </p:txBody>
      </p:sp>
      <p:sp>
        <p:nvSpPr>
          <p:cNvPr id="311309" name="文本框 311308"/>
          <p:cNvSpPr txBox="1"/>
          <p:nvPr/>
        </p:nvSpPr>
        <p:spPr>
          <a:xfrm>
            <a:off x="5561013" y="3025775"/>
            <a:ext cx="28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311310" name="文本框 311309"/>
          <p:cNvSpPr txBox="1"/>
          <p:nvPr/>
        </p:nvSpPr>
        <p:spPr>
          <a:xfrm>
            <a:off x="6511925" y="4338638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11311" name="对象 311310"/>
          <p:cNvGraphicFramePr>
            <a:graphicFrameLocks/>
          </p:cNvGraphicFramePr>
          <p:nvPr/>
        </p:nvGraphicFramePr>
        <p:xfrm>
          <a:off x="6569075" y="4205288"/>
          <a:ext cx="254000" cy="241300"/>
        </p:xfrm>
        <a:graphic>
          <a:graphicData uri="http://schemas.openxmlformats.org/presentationml/2006/ole">
            <p:oleObj spid="_x0000_s193538" r:id="rId3" imgW="253780" imgH="241091" progId="">
              <p:embed/>
            </p:oleObj>
          </a:graphicData>
        </a:graphic>
      </p:graphicFrame>
      <p:graphicFrame>
        <p:nvGraphicFramePr>
          <p:cNvPr id="311312" name="对象 311311"/>
          <p:cNvGraphicFramePr>
            <a:graphicFrameLocks/>
          </p:cNvGraphicFramePr>
          <p:nvPr/>
        </p:nvGraphicFramePr>
        <p:xfrm>
          <a:off x="4408488" y="4205288"/>
          <a:ext cx="266700" cy="241300"/>
        </p:xfrm>
        <a:graphic>
          <a:graphicData uri="http://schemas.openxmlformats.org/presentationml/2006/ole">
            <p:oleObj spid="_x0000_s193537" r:id="rId4" imgW="266353" imgH="240986" progId="">
              <p:embed/>
            </p:oleObj>
          </a:graphicData>
        </a:graphic>
      </p:graphicFrame>
      <p:sp>
        <p:nvSpPr>
          <p:cNvPr id="311313" name="文本框 311312"/>
          <p:cNvSpPr txBox="1"/>
          <p:nvPr/>
        </p:nvSpPr>
        <p:spPr>
          <a:xfrm>
            <a:off x="5257800" y="3276600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311314" name="文本框 311313"/>
          <p:cNvSpPr txBox="1"/>
          <p:nvPr/>
        </p:nvSpPr>
        <p:spPr>
          <a:xfrm>
            <a:off x="5272088" y="4205288"/>
            <a:ext cx="3603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311315" name="文本框 311314"/>
          <p:cNvSpPr txBox="1"/>
          <p:nvPr/>
        </p:nvSpPr>
        <p:spPr>
          <a:xfrm>
            <a:off x="5867400" y="4038600"/>
            <a:ext cx="5032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311316" name="矩形 311315"/>
          <p:cNvSpPr/>
          <p:nvPr/>
        </p:nvSpPr>
        <p:spPr>
          <a:xfrm>
            <a:off x="5257800" y="3581400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11317" name="文本框 311316"/>
          <p:cNvSpPr txBox="1"/>
          <p:nvPr/>
        </p:nvSpPr>
        <p:spPr>
          <a:xfrm>
            <a:off x="6172200" y="3505200"/>
            <a:ext cx="5048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  <a:p>
            <a:pPr lvl="0" eaLnBrk="1" hangingPunct="1">
              <a:spcBef>
                <a:spcPct val="50000"/>
              </a:spcBef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318" name="文本框 311317"/>
          <p:cNvSpPr txBox="1"/>
          <p:nvPr/>
        </p:nvSpPr>
        <p:spPr>
          <a:xfrm>
            <a:off x="7577138" y="3917950"/>
            <a:ext cx="5762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grpSp>
        <p:nvGrpSpPr>
          <p:cNvPr id="311319" name="组合 311318"/>
          <p:cNvGrpSpPr/>
          <p:nvPr/>
        </p:nvGrpSpPr>
        <p:grpSpPr>
          <a:xfrm>
            <a:off x="4572000" y="3581400"/>
            <a:ext cx="2146300" cy="611188"/>
            <a:chOff x="3504" y="1104"/>
            <a:chExt cx="1352" cy="385"/>
          </a:xfrm>
        </p:grpSpPr>
        <p:sp>
          <p:nvSpPr>
            <p:cNvPr id="311320" name="直接连接符 311319"/>
            <p:cNvSpPr/>
            <p:nvPr/>
          </p:nvSpPr>
          <p:spPr>
            <a:xfrm>
              <a:off x="4176" y="1104"/>
              <a:ext cx="680" cy="385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11321" name="直接连接符 311320"/>
            <p:cNvSpPr/>
            <p:nvPr/>
          </p:nvSpPr>
          <p:spPr>
            <a:xfrm flipH="1">
              <a:off x="3504" y="1104"/>
              <a:ext cx="680" cy="385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311322" name="椭圆 311321"/>
          <p:cNvSpPr>
            <a:spLocks noChangeAspect="1"/>
          </p:cNvSpPr>
          <p:nvPr/>
        </p:nvSpPr>
        <p:spPr>
          <a:xfrm>
            <a:off x="4540250" y="4175125"/>
            <a:ext cx="42863" cy="428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323" name="椭圆 311322"/>
          <p:cNvSpPr>
            <a:spLocks noChangeAspect="1"/>
          </p:cNvSpPr>
          <p:nvPr/>
        </p:nvSpPr>
        <p:spPr>
          <a:xfrm>
            <a:off x="6673850" y="4175125"/>
            <a:ext cx="42863" cy="428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324" name="直接连接符 311323"/>
          <p:cNvSpPr/>
          <p:nvPr/>
        </p:nvSpPr>
        <p:spPr>
          <a:xfrm>
            <a:off x="5638800" y="3581400"/>
            <a:ext cx="1079500" cy="61118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1325" name="直接连接符 311324"/>
          <p:cNvSpPr/>
          <p:nvPr/>
        </p:nvSpPr>
        <p:spPr>
          <a:xfrm>
            <a:off x="5638800" y="4191000"/>
            <a:ext cx="107950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1326" name="直接连接符 311325"/>
          <p:cNvSpPr/>
          <p:nvPr/>
        </p:nvSpPr>
        <p:spPr>
          <a:xfrm>
            <a:off x="5638800" y="3581400"/>
            <a:ext cx="0" cy="61118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1558290" y="1259840"/>
            <a:ext cx="868680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思考：观察图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，你能从中找出表示</a:t>
            </a:r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a </a:t>
            </a:r>
            <a:r>
              <a:rPr lang="zh-CN" altLang="en-US" sz="2400" b="1"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、</a:t>
            </a:r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r>
              <a:rPr lang="zh-CN" altLang="en-US" sz="2400" b="1"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、 </a:t>
            </a:r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c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的线段吗？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15" grpId="0"/>
      <p:bldP spid="311316" grpId="0"/>
      <p:bldP spid="3113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矩形 312321"/>
          <p:cNvSpPr/>
          <p:nvPr/>
        </p:nvSpPr>
        <p:spPr>
          <a:xfrm>
            <a:off x="1208564" y="969010"/>
            <a:ext cx="7097395" cy="1091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just" eaLnBrk="1" hangingPunct="1"/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刚才我们得到了焦点在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轴</a:t>
            </a: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上的椭圆方程，</a:t>
            </a:r>
          </a:p>
          <a:p>
            <a:pPr lvl="0" algn="just" eaLnBrk="1" hangingPunct="1"/>
            <a:endParaRPr lang="zh-CN" altLang="en-US" sz="90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just" eaLnBrk="1" hangingPunct="1"/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如何推导焦点在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轴</a:t>
            </a: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上的椭圆的标准方程呢？</a:t>
            </a:r>
          </a:p>
        </p:txBody>
      </p:sp>
      <p:pic>
        <p:nvPicPr>
          <p:cNvPr id="312323" name="图片 312322" descr="MC900434411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44538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2324" name="文本框 312323"/>
          <p:cNvSpPr txBox="1"/>
          <p:nvPr/>
        </p:nvSpPr>
        <p:spPr>
          <a:xfrm>
            <a:off x="2165350" y="3963988"/>
            <a:ext cx="5834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（问题：下面怎样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化简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？）</a:t>
            </a:r>
          </a:p>
        </p:txBody>
      </p:sp>
      <p:graphicFrame>
        <p:nvGraphicFramePr>
          <p:cNvPr id="312325" name="对象 312324"/>
          <p:cNvGraphicFramePr>
            <a:graphicFrameLocks/>
          </p:cNvGraphicFramePr>
          <p:nvPr/>
        </p:nvGraphicFramePr>
        <p:xfrm>
          <a:off x="4724400" y="2133600"/>
          <a:ext cx="2892425" cy="431800"/>
        </p:xfrm>
        <a:graphic>
          <a:graphicData uri="http://schemas.openxmlformats.org/presentationml/2006/ole">
            <p:oleObj spid="_x0000_s194565" r:id="rId4" imgW="1158717" imgH="216464" progId="">
              <p:embed/>
            </p:oleObj>
          </a:graphicData>
        </a:graphic>
      </p:graphicFrame>
      <p:graphicFrame>
        <p:nvGraphicFramePr>
          <p:cNvPr id="312326" name="对象 312325"/>
          <p:cNvGraphicFramePr>
            <a:graphicFrameLocks/>
          </p:cNvGraphicFramePr>
          <p:nvPr/>
        </p:nvGraphicFramePr>
        <p:xfrm>
          <a:off x="3124200" y="2667000"/>
          <a:ext cx="5037138" cy="555625"/>
        </p:xfrm>
        <a:graphic>
          <a:graphicData uri="http://schemas.openxmlformats.org/presentationml/2006/ole">
            <p:oleObj spid="_x0000_s194564" r:id="rId5" imgW="2730500" imgH="279400" progId="">
              <p:embed/>
            </p:oleObj>
          </a:graphicData>
        </a:graphic>
      </p:graphicFrame>
      <p:graphicFrame>
        <p:nvGraphicFramePr>
          <p:cNvPr id="312327" name="对象 312326"/>
          <p:cNvGraphicFramePr>
            <a:graphicFrameLocks/>
          </p:cNvGraphicFramePr>
          <p:nvPr/>
        </p:nvGraphicFramePr>
        <p:xfrm>
          <a:off x="3352800" y="3352800"/>
          <a:ext cx="4160838" cy="568325"/>
        </p:xfrm>
        <a:graphic>
          <a:graphicData uri="http://schemas.openxmlformats.org/presentationml/2006/ole">
            <p:oleObj spid="_x0000_s194563" r:id="rId6" imgW="2222500" imgH="279400" progId="">
              <p:embed/>
            </p:oleObj>
          </a:graphicData>
        </a:graphic>
      </p:graphicFrame>
      <p:sp>
        <p:nvSpPr>
          <p:cNvPr id="312328" name="文本框 312327"/>
          <p:cNvSpPr txBox="1"/>
          <p:nvPr/>
        </p:nvSpPr>
        <p:spPr>
          <a:xfrm>
            <a:off x="2208213" y="2132013"/>
            <a:ext cx="439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由椭圆的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定义得，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2329" name="文本框 312328"/>
          <p:cNvSpPr txBox="1"/>
          <p:nvPr/>
        </p:nvSpPr>
        <p:spPr>
          <a:xfrm>
            <a:off x="1752600" y="2667000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由于</a:t>
            </a:r>
          </a:p>
        </p:txBody>
      </p:sp>
      <p:sp>
        <p:nvSpPr>
          <p:cNvPr id="312330" name="文本框 312329"/>
          <p:cNvSpPr txBox="1"/>
          <p:nvPr/>
        </p:nvSpPr>
        <p:spPr>
          <a:xfrm>
            <a:off x="2063750" y="3429000"/>
            <a:ext cx="1511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得方程</a:t>
            </a:r>
          </a:p>
        </p:txBody>
      </p:sp>
      <p:graphicFrame>
        <p:nvGraphicFramePr>
          <p:cNvPr id="312331" name="对象 312330"/>
          <p:cNvGraphicFramePr>
            <a:graphicFrameLocks/>
          </p:cNvGraphicFramePr>
          <p:nvPr/>
        </p:nvGraphicFramePr>
        <p:xfrm>
          <a:off x="2362200" y="3962400"/>
          <a:ext cx="5707063" cy="568325"/>
        </p:xfrm>
        <a:graphic>
          <a:graphicData uri="http://schemas.openxmlformats.org/presentationml/2006/ole">
            <p:oleObj spid="_x0000_s194562" r:id="rId7" imgW="3048000" imgH="279400" progId="">
              <p:embed/>
            </p:oleObj>
          </a:graphicData>
        </a:graphic>
      </p:graphicFrame>
      <p:graphicFrame>
        <p:nvGraphicFramePr>
          <p:cNvPr id="312332" name="对象 312331"/>
          <p:cNvGraphicFramePr>
            <a:graphicFrameLocks/>
          </p:cNvGraphicFramePr>
          <p:nvPr/>
        </p:nvGraphicFramePr>
        <p:xfrm>
          <a:off x="7104063" y="4652963"/>
          <a:ext cx="3449637" cy="865187"/>
        </p:xfrm>
        <a:graphic>
          <a:graphicData uri="http://schemas.openxmlformats.org/presentationml/2006/ole">
            <p:oleObj spid="_x0000_s194561" r:id="rId8" imgW="1409700" imgH="419100" progId="">
              <p:embed/>
            </p:oleObj>
          </a:graphicData>
        </a:graphic>
      </p:graphicFrame>
      <p:sp>
        <p:nvSpPr>
          <p:cNvPr id="312333" name="任意多边形 312332"/>
          <p:cNvSpPr/>
          <p:nvPr/>
        </p:nvSpPr>
        <p:spPr>
          <a:xfrm rot="5400000">
            <a:off x="6059488" y="4606925"/>
            <a:ext cx="863600" cy="792163"/>
          </a:xfrm>
          <a:custGeom>
            <a:avLst/>
            <a:gdLst>
              <a:gd name="txL" fmla="*/ 0 w 21600"/>
              <a:gd name="txT" fmla="*/ 17129 h 21600"/>
              <a:gd name="txR" fmla="*/ 18225 w 21600"/>
              <a:gd name="txB" fmla="*/ 21600 h 21600"/>
            </a:gdLst>
            <a:ahLst/>
            <a:cxnLst>
              <a:cxn ang="270">
                <a:pos x="16339" y="0"/>
              </a:cxn>
              <a:cxn ang="180">
                <a:pos x="11078" y="7748"/>
              </a:cxn>
              <a:cxn ang="180">
                <a:pos x="0" y="19364"/>
              </a:cxn>
              <a:cxn ang="90">
                <a:pos x="9112" y="21600"/>
              </a:cxn>
              <a:cxn ang="0">
                <a:pos x="18225" y="15391"/>
              </a:cxn>
              <a:cxn ang="0">
                <a:pos x="21600" y="7748"/>
              </a:cxn>
            </a:cxnLst>
            <a:rect l="txL" t="txT" r="txR" b="txB"/>
            <a:pathLst>
              <a:path w="21600" h="21600">
                <a:moveTo>
                  <a:pt x="16339" y="0"/>
                </a:moveTo>
                <a:lnTo>
                  <a:pt x="11078" y="7748"/>
                </a:lnTo>
                <a:lnTo>
                  <a:pt x="14453" y="7748"/>
                </a:lnTo>
                <a:lnTo>
                  <a:pt x="14453" y="17129"/>
                </a:lnTo>
                <a:lnTo>
                  <a:pt x="0" y="17129"/>
                </a:lnTo>
                <a:lnTo>
                  <a:pt x="0" y="21600"/>
                </a:lnTo>
                <a:lnTo>
                  <a:pt x="18225" y="21600"/>
                </a:lnTo>
                <a:lnTo>
                  <a:pt x="18225" y="7748"/>
                </a:lnTo>
                <a:lnTo>
                  <a:pt x="21600" y="774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2334" name="右箭头 312333"/>
          <p:cNvSpPr/>
          <p:nvPr/>
        </p:nvSpPr>
        <p:spPr>
          <a:xfrm>
            <a:off x="7543800" y="3505200"/>
            <a:ext cx="863600" cy="360363"/>
          </a:xfrm>
          <a:prstGeom prst="rightArrow">
            <a:avLst>
              <a:gd name="adj1" fmla="val 50000"/>
              <a:gd name="adj2" fmla="val 5991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2335" name="矩形 312334"/>
          <p:cNvSpPr/>
          <p:nvPr/>
        </p:nvSpPr>
        <p:spPr>
          <a:xfrm>
            <a:off x="8458200" y="3124200"/>
            <a:ext cx="5048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grpSp>
        <p:nvGrpSpPr>
          <p:cNvPr id="312336" name="组合 312335"/>
          <p:cNvGrpSpPr/>
          <p:nvPr/>
        </p:nvGrpSpPr>
        <p:grpSpPr>
          <a:xfrm>
            <a:off x="9344660" y="872490"/>
            <a:ext cx="2593975" cy="3549650"/>
            <a:chOff x="0" y="0"/>
            <a:chExt cx="1634" cy="2236"/>
          </a:xfrm>
        </p:grpSpPr>
        <p:sp>
          <p:nvSpPr>
            <p:cNvPr id="312337" name="文本框 312336"/>
            <p:cNvSpPr txBox="1"/>
            <p:nvPr/>
          </p:nvSpPr>
          <p:spPr>
            <a:xfrm>
              <a:off x="772" y="1407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12338" name="文本框 312337"/>
            <p:cNvSpPr txBox="1"/>
            <p:nvPr/>
          </p:nvSpPr>
          <p:spPr>
            <a:xfrm>
              <a:off x="763" y="411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grpSp>
          <p:nvGrpSpPr>
            <p:cNvPr id="312339" name="组合 312338"/>
            <p:cNvGrpSpPr/>
            <p:nvPr/>
          </p:nvGrpSpPr>
          <p:grpSpPr>
            <a:xfrm>
              <a:off x="0" y="0"/>
              <a:ext cx="1634" cy="2236"/>
              <a:chOff x="0" y="0"/>
              <a:chExt cx="1634" cy="2236"/>
            </a:xfrm>
          </p:grpSpPr>
          <p:sp>
            <p:nvSpPr>
              <p:cNvPr id="312340" name="文本框 312339"/>
              <p:cNvSpPr txBox="1"/>
              <p:nvPr/>
            </p:nvSpPr>
            <p:spPr>
              <a:xfrm>
                <a:off x="364" y="1907"/>
                <a:ext cx="91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方案二</a:t>
                </a:r>
              </a:p>
            </p:txBody>
          </p:sp>
          <p:grpSp>
            <p:nvGrpSpPr>
              <p:cNvPr id="312341" name="组合 312340"/>
              <p:cNvGrpSpPr/>
              <p:nvPr/>
            </p:nvGrpSpPr>
            <p:grpSpPr>
              <a:xfrm>
                <a:off x="0" y="0"/>
                <a:ext cx="1634" cy="1905"/>
                <a:chOff x="0" y="0"/>
                <a:chExt cx="1634" cy="1905"/>
              </a:xfrm>
            </p:grpSpPr>
            <p:sp>
              <p:nvSpPr>
                <p:cNvPr id="312342" name="直接连接符 312341"/>
                <p:cNvSpPr/>
                <p:nvPr/>
              </p:nvSpPr>
              <p:spPr>
                <a:xfrm flipV="1">
                  <a:off x="0" y="1030"/>
                  <a:ext cx="1543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12343" name="直接连接符 312342"/>
                <p:cNvSpPr/>
                <p:nvPr/>
              </p:nvSpPr>
              <p:spPr>
                <a:xfrm flipV="1">
                  <a:off x="772" y="101"/>
                  <a:ext cx="0" cy="180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12344" name="文本框 312343"/>
                <p:cNvSpPr txBox="1"/>
                <p:nvPr/>
              </p:nvSpPr>
              <p:spPr>
                <a:xfrm>
                  <a:off x="556" y="984"/>
                  <a:ext cx="336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0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O</a:t>
                  </a:r>
                </a:p>
              </p:txBody>
            </p:sp>
            <p:sp>
              <p:nvSpPr>
                <p:cNvPr id="312345" name="文本框 312344"/>
                <p:cNvSpPr txBox="1"/>
                <p:nvPr/>
              </p:nvSpPr>
              <p:spPr>
                <a:xfrm>
                  <a:off x="1346" y="1008"/>
                  <a:ext cx="288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</a:p>
              </p:txBody>
            </p:sp>
            <p:sp>
              <p:nvSpPr>
                <p:cNvPr id="312346" name="文本框 312345"/>
                <p:cNvSpPr txBox="1"/>
                <p:nvPr/>
              </p:nvSpPr>
              <p:spPr>
                <a:xfrm>
                  <a:off x="580" y="0"/>
                  <a:ext cx="240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y</a:t>
                  </a:r>
                </a:p>
              </p:txBody>
            </p:sp>
            <p:sp>
              <p:nvSpPr>
                <p:cNvPr id="312347" name="文本框 312346"/>
                <p:cNvSpPr txBox="1"/>
                <p:nvPr/>
              </p:nvSpPr>
              <p:spPr>
                <a:xfrm>
                  <a:off x="52" y="624"/>
                  <a:ext cx="480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</a:p>
              </p:txBody>
            </p:sp>
            <p:sp>
              <p:nvSpPr>
                <p:cNvPr id="312348" name="椭圆 312347"/>
                <p:cNvSpPr/>
                <p:nvPr/>
              </p:nvSpPr>
              <p:spPr>
                <a:xfrm>
                  <a:off x="292" y="336"/>
                  <a:ext cx="960" cy="144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349" name="直接连接符 312348"/>
                <p:cNvSpPr/>
                <p:nvPr/>
              </p:nvSpPr>
              <p:spPr>
                <a:xfrm flipH="1">
                  <a:off x="340" y="528"/>
                  <a:ext cx="432" cy="28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12350" name="直接连接符 312349"/>
                <p:cNvSpPr/>
                <p:nvPr/>
              </p:nvSpPr>
              <p:spPr>
                <a:xfrm flipH="1" flipV="1">
                  <a:off x="340" y="816"/>
                  <a:ext cx="432" cy="72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12351" name="椭圆 312350"/>
                <p:cNvSpPr/>
                <p:nvPr/>
              </p:nvSpPr>
              <p:spPr>
                <a:xfrm>
                  <a:off x="751" y="1513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352" name="椭圆 312351"/>
                <p:cNvSpPr/>
                <p:nvPr/>
              </p:nvSpPr>
              <p:spPr>
                <a:xfrm>
                  <a:off x="756" y="507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/>
      <p:bldP spid="312324" grpId="1"/>
      <p:bldP spid="312328" grpId="0"/>
      <p:bldP spid="312329" grpId="0"/>
      <p:bldP spid="3123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3096895" y="3662045"/>
            <a:ext cx="5295900" cy="1524000"/>
            <a:chOff x="1790700" y="3352800"/>
            <a:chExt cx="5413375" cy="1614488"/>
          </a:xfrm>
        </p:grpSpPr>
        <p:graphicFrame>
          <p:nvGraphicFramePr>
            <p:cNvPr id="313347" name="Object 3"/>
            <p:cNvGraphicFramePr>
              <a:graphicFrameLocks/>
            </p:cNvGraphicFramePr>
            <p:nvPr/>
          </p:nvGraphicFramePr>
          <p:xfrm>
            <a:off x="1790700" y="3352800"/>
            <a:ext cx="4000500" cy="1200150"/>
          </p:xfrm>
          <a:graphic>
            <a:graphicData uri="http://schemas.openxmlformats.org/presentationml/2006/ole">
              <p:oleObj spid="_x0000_s195588" r:id="rId3" imgW="1397000" imgH="419100" progId="">
                <p:embed/>
              </p:oleObj>
            </a:graphicData>
          </a:graphic>
        </p:graphicFrame>
        <p:graphicFrame>
          <p:nvGraphicFramePr>
            <p:cNvPr id="313348" name="Object 4"/>
            <p:cNvGraphicFramePr>
              <a:graphicFrameLocks/>
            </p:cNvGraphicFramePr>
            <p:nvPr/>
          </p:nvGraphicFramePr>
          <p:xfrm>
            <a:off x="6891338" y="4481513"/>
            <a:ext cx="312737" cy="485775"/>
          </p:xfrm>
          <a:graphic>
            <a:graphicData uri="http://schemas.openxmlformats.org/presentationml/2006/ole">
              <p:oleObj spid="_x0000_s195587" r:id="rId4" imgW="114102" imgH="177492" progId="">
                <p:embed/>
              </p:oleObj>
            </a:graphicData>
          </a:graphic>
        </p:graphicFrame>
      </p:grpSp>
      <p:sp>
        <p:nvSpPr>
          <p:cNvPr id="313349" name="TextBox 4"/>
          <p:cNvSpPr txBox="1"/>
          <p:nvPr/>
        </p:nvSpPr>
        <p:spPr>
          <a:xfrm>
            <a:off x="2625725" y="1057275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har char="•"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焦点在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轴上的标准方程：</a:t>
            </a:r>
          </a:p>
        </p:txBody>
      </p:sp>
      <p:sp>
        <p:nvSpPr>
          <p:cNvPr id="313350" name="TextBox 5"/>
          <p:cNvSpPr txBox="1"/>
          <p:nvPr/>
        </p:nvSpPr>
        <p:spPr>
          <a:xfrm>
            <a:off x="2743200" y="2830830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har char="•"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焦点在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轴上的标准方程：</a:t>
            </a:r>
          </a:p>
        </p:txBody>
      </p:sp>
      <p:grpSp>
        <p:nvGrpSpPr>
          <p:cNvPr id="3" name="组合 9"/>
          <p:cNvGrpSpPr/>
          <p:nvPr/>
        </p:nvGrpSpPr>
        <p:grpSpPr>
          <a:xfrm>
            <a:off x="3009265" y="1661795"/>
            <a:ext cx="5222875" cy="1690688"/>
            <a:chOff x="1828800" y="1066800"/>
            <a:chExt cx="5222875" cy="1690688"/>
          </a:xfrm>
        </p:grpSpPr>
        <p:graphicFrame>
          <p:nvGraphicFramePr>
            <p:cNvPr id="313352" name="Object 12"/>
            <p:cNvGraphicFramePr>
              <a:graphicFrameLocks/>
            </p:cNvGraphicFramePr>
            <p:nvPr/>
          </p:nvGraphicFramePr>
          <p:xfrm>
            <a:off x="1828800" y="1066800"/>
            <a:ext cx="3733800" cy="1120775"/>
          </p:xfrm>
          <a:graphic>
            <a:graphicData uri="http://schemas.openxmlformats.org/presentationml/2006/ole">
              <p:oleObj spid="_x0000_s195586" r:id="rId5" imgW="2298600" imgH="674280" progId="">
                <p:embed/>
              </p:oleObj>
            </a:graphicData>
          </a:graphic>
        </p:graphicFrame>
        <p:graphicFrame>
          <p:nvGraphicFramePr>
            <p:cNvPr id="313353" name="Object 5"/>
            <p:cNvGraphicFramePr>
              <a:graphicFrameLocks/>
            </p:cNvGraphicFramePr>
            <p:nvPr/>
          </p:nvGraphicFramePr>
          <p:xfrm>
            <a:off x="6738938" y="2271713"/>
            <a:ext cx="312737" cy="485775"/>
          </p:xfrm>
          <a:graphic>
            <a:graphicData uri="http://schemas.openxmlformats.org/presentationml/2006/ole">
              <p:oleObj spid="_x0000_s195585" r:id="rId6" imgW="114102" imgH="177492" progId="">
                <p:embed/>
              </p:oleObj>
            </a:graphicData>
          </a:graphic>
        </p:graphicFrame>
      </p:grpSp>
      <p:grpSp>
        <p:nvGrpSpPr>
          <p:cNvPr id="4" name="组合 11"/>
          <p:cNvGrpSpPr/>
          <p:nvPr/>
        </p:nvGrpSpPr>
        <p:grpSpPr>
          <a:xfrm>
            <a:off x="1993900" y="4728845"/>
            <a:ext cx="8382000" cy="1434465"/>
            <a:chOff x="457200" y="4724400"/>
            <a:chExt cx="8077200" cy="1434465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1066050" y="5181600"/>
              <a:ext cx="7468350" cy="9772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如果已知椭圆的标准方程，如何确定焦点在哪条坐标轴上？</a:t>
              </a:r>
            </a:p>
          </p:txBody>
        </p:sp>
        <p:sp>
          <p:nvSpPr>
            <p:cNvPr id="313356" name="WordArt 13"/>
            <p:cNvSpPr>
              <a:spLocks noTextEdit="1"/>
            </p:cNvSpPr>
            <p:nvPr/>
          </p:nvSpPr>
          <p:spPr>
            <a:xfrm>
              <a:off x="457200" y="4724400"/>
              <a:ext cx="1135063" cy="9906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 i="1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思考？</a:t>
              </a:r>
            </a:p>
          </p:txBody>
        </p:sp>
      </p:grpSp>
      <p:sp>
        <p:nvSpPr>
          <p:cNvPr id="13" name="Rectangle 75"/>
          <p:cNvSpPr/>
          <p:nvPr/>
        </p:nvSpPr>
        <p:spPr>
          <a:xfrm>
            <a:off x="3009265" y="6088380"/>
            <a:ext cx="6173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谁的分母大，焦点在谁轴上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3358" name="椭圆 17"/>
          <p:cNvSpPr/>
          <p:nvPr/>
        </p:nvSpPr>
        <p:spPr>
          <a:xfrm>
            <a:off x="3009265" y="1579245"/>
            <a:ext cx="609600" cy="1285875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pPr lvl="0" eaLnBrk="1" hangingPunct="1"/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13359" name="椭圆 17"/>
          <p:cNvSpPr/>
          <p:nvPr/>
        </p:nvSpPr>
        <p:spPr>
          <a:xfrm>
            <a:off x="3096895" y="3585210"/>
            <a:ext cx="609600" cy="12858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pPr lvl="0" eaLnBrk="1" hangingPunct="1"/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13360" name="矩形 313359"/>
          <p:cNvSpPr/>
          <p:nvPr/>
        </p:nvSpPr>
        <p:spPr>
          <a:xfrm>
            <a:off x="7007225" y="1872615"/>
            <a:ext cx="13855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-----X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型</a:t>
            </a:r>
          </a:p>
        </p:txBody>
      </p:sp>
      <p:sp>
        <p:nvSpPr>
          <p:cNvPr id="313361" name="矩形 313360"/>
          <p:cNvSpPr/>
          <p:nvPr/>
        </p:nvSpPr>
        <p:spPr>
          <a:xfrm>
            <a:off x="7181850" y="3966845"/>
            <a:ext cx="13855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-----Y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型</a:t>
            </a:r>
          </a:p>
        </p:txBody>
      </p:sp>
      <p:sp>
        <p:nvSpPr>
          <p:cNvPr id="313362" name="文本框 313361"/>
          <p:cNvSpPr txBox="1"/>
          <p:nvPr/>
        </p:nvSpPr>
        <p:spPr>
          <a:xfrm>
            <a:off x="-15875" y="662940"/>
            <a:ext cx="4191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椭圆的标准方程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3358" grpId="0" bldLvl="0" animBg="1"/>
      <p:bldP spid="313359" grpId="0" bldLvl="0" animBg="1"/>
      <p:bldP spid="313360" grpId="0"/>
      <p:bldP spid="3133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774825" y="549275"/>
            <a:ext cx="8670925" cy="6351588"/>
            <a:chOff x="158" y="654"/>
            <a:chExt cx="5462" cy="4001"/>
          </a:xfrm>
        </p:grpSpPr>
        <p:sp>
          <p:nvSpPr>
            <p:cNvPr id="317448" name="Text Box 9"/>
            <p:cNvSpPr txBox="1"/>
            <p:nvPr/>
          </p:nvSpPr>
          <p:spPr>
            <a:xfrm>
              <a:off x="884" y="2659"/>
              <a:ext cx="140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标准方程</a:t>
              </a:r>
            </a:p>
          </p:txBody>
        </p:sp>
        <p:sp>
          <p:nvSpPr>
            <p:cNvPr id="317449" name="Text Box 10"/>
            <p:cNvSpPr txBox="1"/>
            <p:nvPr/>
          </p:nvSpPr>
          <p:spPr>
            <a:xfrm>
              <a:off x="247" y="3430"/>
              <a:ext cx="348" cy="12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相 同 点</a:t>
              </a:r>
            </a:p>
          </p:txBody>
        </p:sp>
        <p:sp>
          <p:nvSpPr>
            <p:cNvPr id="317450" name="Text Box 11"/>
            <p:cNvSpPr txBox="1"/>
            <p:nvPr/>
          </p:nvSpPr>
          <p:spPr>
            <a:xfrm>
              <a:off x="630" y="3913"/>
              <a:ext cx="18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焦点位置的判断</a:t>
              </a:r>
            </a:p>
          </p:txBody>
        </p:sp>
        <p:grpSp>
          <p:nvGrpSpPr>
            <p:cNvPr id="317451" name="Group 12"/>
            <p:cNvGrpSpPr/>
            <p:nvPr/>
          </p:nvGrpSpPr>
          <p:grpSpPr>
            <a:xfrm>
              <a:off x="158" y="654"/>
              <a:ext cx="5462" cy="3638"/>
              <a:chOff x="158" y="654"/>
              <a:chExt cx="5462" cy="3638"/>
            </a:xfrm>
          </p:grpSpPr>
          <p:sp>
            <p:nvSpPr>
              <p:cNvPr id="317452" name="Line 13"/>
              <p:cNvSpPr/>
              <p:nvPr/>
            </p:nvSpPr>
            <p:spPr>
              <a:xfrm>
                <a:off x="167" y="4283"/>
                <a:ext cx="5444" cy="0"/>
              </a:xfrm>
              <a:prstGeom prst="line">
                <a:avLst/>
              </a:prstGeom>
              <a:ln w="2857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17453" name="Group 14"/>
              <p:cNvGrpSpPr/>
              <p:nvPr/>
            </p:nvGrpSpPr>
            <p:grpSpPr>
              <a:xfrm>
                <a:off x="158" y="654"/>
                <a:ext cx="5462" cy="3638"/>
                <a:chOff x="158" y="654"/>
                <a:chExt cx="5462" cy="3638"/>
              </a:xfrm>
            </p:grpSpPr>
            <p:sp>
              <p:nvSpPr>
                <p:cNvPr id="317454" name="Line 15"/>
                <p:cNvSpPr/>
                <p:nvPr/>
              </p:nvSpPr>
              <p:spPr>
                <a:xfrm>
                  <a:off x="158" y="654"/>
                  <a:ext cx="5462" cy="0"/>
                </a:xfrm>
                <a:prstGeom prst="line">
                  <a:avLst/>
                </a:prstGeom>
                <a:ln w="2857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7455" name="Group 16"/>
                <p:cNvGrpSpPr/>
                <p:nvPr/>
              </p:nvGrpSpPr>
              <p:grpSpPr>
                <a:xfrm>
                  <a:off x="158" y="654"/>
                  <a:ext cx="5462" cy="3638"/>
                  <a:chOff x="158" y="654"/>
                  <a:chExt cx="5462" cy="3638"/>
                </a:xfrm>
              </p:grpSpPr>
              <p:sp>
                <p:nvSpPr>
                  <p:cNvPr id="317456" name="Line 17"/>
                  <p:cNvSpPr/>
                  <p:nvPr/>
                </p:nvSpPr>
                <p:spPr>
                  <a:xfrm>
                    <a:off x="176" y="1207"/>
                    <a:ext cx="544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57" name="Line 18"/>
                  <p:cNvSpPr/>
                  <p:nvPr/>
                </p:nvSpPr>
                <p:spPr>
                  <a:xfrm>
                    <a:off x="675" y="2568"/>
                    <a:ext cx="4945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58" name="Line 19"/>
                  <p:cNvSpPr/>
                  <p:nvPr/>
                </p:nvSpPr>
                <p:spPr>
                  <a:xfrm>
                    <a:off x="158" y="3430"/>
                    <a:ext cx="544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59" name="Line 20"/>
                  <p:cNvSpPr/>
                  <p:nvPr/>
                </p:nvSpPr>
                <p:spPr>
                  <a:xfrm>
                    <a:off x="657" y="3067"/>
                    <a:ext cx="494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60" name="Line 21"/>
                  <p:cNvSpPr/>
                  <p:nvPr/>
                </p:nvSpPr>
                <p:spPr>
                  <a:xfrm>
                    <a:off x="666" y="3875"/>
                    <a:ext cx="495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61" name="Line 22"/>
                  <p:cNvSpPr/>
                  <p:nvPr/>
                </p:nvSpPr>
                <p:spPr>
                  <a:xfrm>
                    <a:off x="3923" y="1207"/>
                    <a:ext cx="0" cy="2223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62" name="Line 23"/>
                  <p:cNvSpPr/>
                  <p:nvPr/>
                </p:nvSpPr>
                <p:spPr>
                  <a:xfrm>
                    <a:off x="5611" y="654"/>
                    <a:ext cx="0" cy="3638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317463" name="Group 24"/>
                  <p:cNvGrpSpPr/>
                  <p:nvPr/>
                </p:nvGrpSpPr>
                <p:grpSpPr>
                  <a:xfrm>
                    <a:off x="167" y="654"/>
                    <a:ext cx="1942" cy="3638"/>
                    <a:chOff x="167" y="654"/>
                    <a:chExt cx="1942" cy="3638"/>
                  </a:xfrm>
                </p:grpSpPr>
                <p:sp>
                  <p:nvSpPr>
                    <p:cNvPr id="317464" name="Text Box 25"/>
                    <p:cNvSpPr txBox="1"/>
                    <p:nvPr/>
                  </p:nvSpPr>
                  <p:spPr>
                    <a:xfrm>
                      <a:off x="238" y="1752"/>
                      <a:ext cx="348" cy="11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vert="eaVert"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不 同 点</a:t>
                      </a:r>
                    </a:p>
                  </p:txBody>
                </p:sp>
                <p:sp>
                  <p:nvSpPr>
                    <p:cNvPr id="317465" name="Text Box 26"/>
                    <p:cNvSpPr txBox="1"/>
                    <p:nvPr/>
                  </p:nvSpPr>
                  <p:spPr>
                    <a:xfrm>
                      <a:off x="885" y="1645"/>
                      <a:ext cx="1224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图     形</a:t>
                      </a:r>
                    </a:p>
                  </p:txBody>
                </p:sp>
                <p:sp>
                  <p:nvSpPr>
                    <p:cNvPr id="317466" name="Text Box 27"/>
                    <p:cNvSpPr txBox="1"/>
                    <p:nvPr/>
                  </p:nvSpPr>
                  <p:spPr>
                    <a:xfrm>
                      <a:off x="871" y="3113"/>
                      <a:ext cx="1147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焦点坐标</a:t>
                      </a:r>
                    </a:p>
                  </p:txBody>
                </p:sp>
                <p:sp>
                  <p:nvSpPr>
                    <p:cNvPr id="317467" name="Text Box 28"/>
                    <p:cNvSpPr txBox="1"/>
                    <p:nvPr/>
                  </p:nvSpPr>
                  <p:spPr>
                    <a:xfrm>
                      <a:off x="930" y="783"/>
                      <a:ext cx="998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定    义</a:t>
                      </a:r>
                    </a:p>
                  </p:txBody>
                </p:sp>
                <p:sp>
                  <p:nvSpPr>
                    <p:cNvPr id="317468" name="Text Box 29"/>
                    <p:cNvSpPr txBox="1"/>
                    <p:nvPr/>
                  </p:nvSpPr>
                  <p:spPr>
                    <a:xfrm>
                      <a:off x="673" y="3488"/>
                      <a:ext cx="1418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en-US" altLang="zh-CN" sz="2400" b="1" i="1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a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、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b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、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c 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的关系</a:t>
                      </a:r>
                    </a:p>
                  </p:txBody>
                </p:sp>
                <p:sp>
                  <p:nvSpPr>
                    <p:cNvPr id="317469" name="Line 30"/>
                    <p:cNvSpPr/>
                    <p:nvPr/>
                  </p:nvSpPr>
                  <p:spPr>
                    <a:xfrm>
                      <a:off x="167" y="654"/>
                      <a:ext cx="0" cy="3638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3333CC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7470" name="Line 31"/>
                    <p:cNvSpPr/>
                    <p:nvPr/>
                  </p:nvSpPr>
                  <p:spPr>
                    <a:xfrm>
                      <a:off x="675" y="654"/>
                      <a:ext cx="0" cy="3638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3333CC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7471" name="Line 32"/>
                    <p:cNvSpPr/>
                    <p:nvPr/>
                  </p:nvSpPr>
                  <p:spPr>
                    <a:xfrm>
                      <a:off x="2064" y="654"/>
                      <a:ext cx="0" cy="3638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3333CC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412705" name="Text Box 33"/>
          <p:cNvSpPr txBox="1"/>
          <p:nvPr/>
        </p:nvSpPr>
        <p:spPr>
          <a:xfrm>
            <a:off x="1774825" y="-100012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再认识：</a:t>
            </a:r>
          </a:p>
        </p:txBody>
      </p:sp>
      <p:grpSp>
        <p:nvGrpSpPr>
          <p:cNvPr id="317474" name="组合 317473"/>
          <p:cNvGrpSpPr/>
          <p:nvPr/>
        </p:nvGrpSpPr>
        <p:grpSpPr>
          <a:xfrm>
            <a:off x="5029200" y="1676400"/>
            <a:ext cx="2303463" cy="1538288"/>
            <a:chOff x="1565" y="1053"/>
            <a:chExt cx="1678" cy="1198"/>
          </a:xfrm>
        </p:grpSpPr>
        <p:sp>
          <p:nvSpPr>
            <p:cNvPr id="317475" name="矩形 317474"/>
            <p:cNvSpPr/>
            <p:nvPr/>
          </p:nvSpPr>
          <p:spPr>
            <a:xfrm>
              <a:off x="1965" y="1755"/>
              <a:ext cx="75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eaLnBrk="1" hangingPunct="1">
                <a:buClr>
                  <a:srgbClr val="000000"/>
                </a:buClr>
              </a:pPr>
              <a:r>
                <a:rPr lang="en-US" altLang="zh-CN" sz="1600" b="1" i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476" name="矩形 317475"/>
            <p:cNvSpPr/>
            <p:nvPr/>
          </p:nvSpPr>
          <p:spPr>
            <a:xfrm>
              <a:off x="2869" y="1755"/>
              <a:ext cx="75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eaLnBrk="1" hangingPunct="1">
                <a:buClr>
                  <a:srgbClr val="000000"/>
                </a:buClr>
              </a:pPr>
              <a:r>
                <a:rPr lang="en-US" altLang="zh-CN" sz="1600" b="1" i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17477" name="组合 317476"/>
            <p:cNvGrpSpPr/>
            <p:nvPr/>
          </p:nvGrpSpPr>
          <p:grpSpPr>
            <a:xfrm>
              <a:off x="1565" y="1053"/>
              <a:ext cx="1678" cy="1198"/>
              <a:chOff x="1565" y="1053"/>
              <a:chExt cx="1678" cy="1198"/>
            </a:xfrm>
          </p:grpSpPr>
          <p:sp>
            <p:nvSpPr>
              <p:cNvPr id="317478" name="任意多边形 317477"/>
              <p:cNvSpPr/>
              <p:nvPr/>
            </p:nvSpPr>
            <p:spPr>
              <a:xfrm>
                <a:off x="1752" y="1386"/>
                <a:ext cx="1299" cy="651"/>
              </a:xfrm>
              <a:custGeom>
                <a:avLst/>
                <a:gdLst/>
                <a:ahLst/>
                <a:cxnLst/>
                <a:rect l="0" t="0" r="0" b="0"/>
                <a:pathLst>
                  <a:path w="516" h="270">
                    <a:moveTo>
                      <a:pt x="516" y="135"/>
                    </a:moveTo>
                    <a:lnTo>
                      <a:pt x="516" y="138"/>
                    </a:lnTo>
                    <a:lnTo>
                      <a:pt x="516" y="141"/>
                    </a:lnTo>
                    <a:lnTo>
                      <a:pt x="515" y="144"/>
                    </a:lnTo>
                    <a:lnTo>
                      <a:pt x="515" y="147"/>
                    </a:lnTo>
                    <a:lnTo>
                      <a:pt x="514" y="150"/>
                    </a:lnTo>
                    <a:lnTo>
                      <a:pt x="514" y="153"/>
                    </a:lnTo>
                    <a:lnTo>
                      <a:pt x="513" y="156"/>
                    </a:lnTo>
                    <a:lnTo>
                      <a:pt x="512" y="159"/>
                    </a:lnTo>
                    <a:lnTo>
                      <a:pt x="511" y="162"/>
                    </a:lnTo>
                    <a:lnTo>
                      <a:pt x="510" y="165"/>
                    </a:lnTo>
                    <a:lnTo>
                      <a:pt x="508" y="168"/>
                    </a:lnTo>
                    <a:lnTo>
                      <a:pt x="507" y="170"/>
                    </a:lnTo>
                    <a:lnTo>
                      <a:pt x="505" y="173"/>
                    </a:lnTo>
                    <a:lnTo>
                      <a:pt x="504" y="176"/>
                    </a:lnTo>
                    <a:lnTo>
                      <a:pt x="502" y="179"/>
                    </a:lnTo>
                    <a:lnTo>
                      <a:pt x="500" y="182"/>
                    </a:lnTo>
                    <a:lnTo>
                      <a:pt x="498" y="184"/>
                    </a:lnTo>
                    <a:lnTo>
                      <a:pt x="496" y="187"/>
                    </a:lnTo>
                    <a:lnTo>
                      <a:pt x="494" y="190"/>
                    </a:lnTo>
                    <a:lnTo>
                      <a:pt x="491" y="192"/>
                    </a:lnTo>
                    <a:lnTo>
                      <a:pt x="489" y="195"/>
                    </a:lnTo>
                    <a:lnTo>
                      <a:pt x="486" y="197"/>
                    </a:lnTo>
                    <a:lnTo>
                      <a:pt x="484" y="200"/>
                    </a:lnTo>
                    <a:lnTo>
                      <a:pt x="481" y="202"/>
                    </a:lnTo>
                    <a:lnTo>
                      <a:pt x="478" y="205"/>
                    </a:lnTo>
                    <a:lnTo>
                      <a:pt x="476" y="207"/>
                    </a:lnTo>
                    <a:lnTo>
                      <a:pt x="473" y="210"/>
                    </a:lnTo>
                    <a:lnTo>
                      <a:pt x="470" y="212"/>
                    </a:lnTo>
                    <a:lnTo>
                      <a:pt x="467" y="214"/>
                    </a:lnTo>
                    <a:lnTo>
                      <a:pt x="464" y="216"/>
                    </a:lnTo>
                    <a:lnTo>
                      <a:pt x="460" y="218"/>
                    </a:lnTo>
                    <a:lnTo>
                      <a:pt x="457" y="221"/>
                    </a:lnTo>
                    <a:lnTo>
                      <a:pt x="454" y="223"/>
                    </a:lnTo>
                    <a:lnTo>
                      <a:pt x="450" y="225"/>
                    </a:lnTo>
                    <a:lnTo>
                      <a:pt x="447" y="227"/>
                    </a:lnTo>
                    <a:lnTo>
                      <a:pt x="444" y="228"/>
                    </a:lnTo>
                    <a:lnTo>
                      <a:pt x="440" y="230"/>
                    </a:lnTo>
                    <a:lnTo>
                      <a:pt x="437" y="232"/>
                    </a:lnTo>
                    <a:lnTo>
                      <a:pt x="433" y="234"/>
                    </a:lnTo>
                    <a:lnTo>
                      <a:pt x="429" y="236"/>
                    </a:lnTo>
                    <a:lnTo>
                      <a:pt x="426" y="237"/>
                    </a:lnTo>
                    <a:lnTo>
                      <a:pt x="422" y="239"/>
                    </a:lnTo>
                    <a:lnTo>
                      <a:pt x="418" y="240"/>
                    </a:lnTo>
                    <a:lnTo>
                      <a:pt x="415" y="242"/>
                    </a:lnTo>
                    <a:lnTo>
                      <a:pt x="411" y="243"/>
                    </a:lnTo>
                    <a:lnTo>
                      <a:pt x="407" y="245"/>
                    </a:lnTo>
                    <a:lnTo>
                      <a:pt x="403" y="246"/>
                    </a:lnTo>
                    <a:lnTo>
                      <a:pt x="399" y="248"/>
                    </a:lnTo>
                    <a:lnTo>
                      <a:pt x="396" y="249"/>
                    </a:lnTo>
                    <a:lnTo>
                      <a:pt x="392" y="250"/>
                    </a:lnTo>
                    <a:lnTo>
                      <a:pt x="388" y="251"/>
                    </a:lnTo>
                    <a:lnTo>
                      <a:pt x="384" y="252"/>
                    </a:lnTo>
                    <a:lnTo>
                      <a:pt x="380" y="254"/>
                    </a:lnTo>
                    <a:lnTo>
                      <a:pt x="376" y="255"/>
                    </a:lnTo>
                    <a:lnTo>
                      <a:pt x="373" y="256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61" y="258"/>
                    </a:lnTo>
                    <a:lnTo>
                      <a:pt x="357" y="259"/>
                    </a:lnTo>
                    <a:lnTo>
                      <a:pt x="353" y="260"/>
                    </a:lnTo>
                    <a:lnTo>
                      <a:pt x="350" y="261"/>
                    </a:lnTo>
                    <a:lnTo>
                      <a:pt x="346" y="262"/>
                    </a:lnTo>
                    <a:lnTo>
                      <a:pt x="342" y="262"/>
                    </a:lnTo>
                    <a:lnTo>
                      <a:pt x="338" y="263"/>
                    </a:lnTo>
                    <a:lnTo>
                      <a:pt x="335" y="264"/>
                    </a:lnTo>
                    <a:lnTo>
                      <a:pt x="331" y="264"/>
                    </a:lnTo>
                    <a:lnTo>
                      <a:pt x="327" y="265"/>
                    </a:lnTo>
                    <a:lnTo>
                      <a:pt x="324" y="265"/>
                    </a:lnTo>
                    <a:lnTo>
                      <a:pt x="320" y="266"/>
                    </a:lnTo>
                    <a:lnTo>
                      <a:pt x="316" y="266"/>
                    </a:lnTo>
                    <a:lnTo>
                      <a:pt x="313" y="267"/>
                    </a:lnTo>
                    <a:lnTo>
                      <a:pt x="309" y="267"/>
                    </a:lnTo>
                    <a:lnTo>
                      <a:pt x="306" y="267"/>
                    </a:lnTo>
                    <a:lnTo>
                      <a:pt x="302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9"/>
                    </a:lnTo>
                    <a:lnTo>
                      <a:pt x="285" y="269"/>
                    </a:lnTo>
                    <a:lnTo>
                      <a:pt x="281" y="269"/>
                    </a:lnTo>
                    <a:lnTo>
                      <a:pt x="278" y="269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68" y="269"/>
                    </a:lnTo>
                    <a:lnTo>
                      <a:pt x="265" y="270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0" y="270"/>
                    </a:lnTo>
                    <a:lnTo>
                      <a:pt x="247" y="269"/>
                    </a:lnTo>
                    <a:lnTo>
                      <a:pt x="244" y="269"/>
                    </a:lnTo>
                    <a:lnTo>
                      <a:pt x="241" y="269"/>
                    </a:lnTo>
                    <a:lnTo>
                      <a:pt x="238" y="269"/>
                    </a:lnTo>
                    <a:lnTo>
                      <a:pt x="235" y="269"/>
                    </a:lnTo>
                    <a:lnTo>
                      <a:pt x="232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4" y="268"/>
                    </a:lnTo>
                    <a:lnTo>
                      <a:pt x="221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3" y="268"/>
                    </a:lnTo>
                    <a:lnTo>
                      <a:pt x="211" y="267"/>
                    </a:lnTo>
                    <a:lnTo>
                      <a:pt x="208" y="267"/>
                    </a:lnTo>
                    <a:lnTo>
                      <a:pt x="205" y="267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198" y="266"/>
                    </a:lnTo>
                    <a:lnTo>
                      <a:pt x="196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6" y="264"/>
                    </a:lnTo>
                    <a:lnTo>
                      <a:pt x="184" y="264"/>
                    </a:lnTo>
                    <a:lnTo>
                      <a:pt x="182" y="264"/>
                    </a:lnTo>
                    <a:lnTo>
                      <a:pt x="180" y="263"/>
                    </a:lnTo>
                    <a:lnTo>
                      <a:pt x="177" y="263"/>
                    </a:lnTo>
                    <a:lnTo>
                      <a:pt x="175" y="262"/>
                    </a:lnTo>
                    <a:lnTo>
                      <a:pt x="173" y="262"/>
                    </a:lnTo>
                    <a:lnTo>
                      <a:pt x="171" y="262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5" y="261"/>
                    </a:lnTo>
                    <a:lnTo>
                      <a:pt x="163" y="260"/>
                    </a:lnTo>
                    <a:lnTo>
                      <a:pt x="161" y="260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5" y="258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0" y="257"/>
                    </a:lnTo>
                    <a:lnTo>
                      <a:pt x="148" y="257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3" y="255"/>
                    </a:lnTo>
                    <a:lnTo>
                      <a:pt x="141" y="255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4" y="253"/>
                    </a:lnTo>
                    <a:lnTo>
                      <a:pt x="133" y="253"/>
                    </a:lnTo>
                    <a:lnTo>
                      <a:pt x="131" y="252"/>
                    </a:lnTo>
                    <a:lnTo>
                      <a:pt x="130" y="252"/>
                    </a:lnTo>
                    <a:lnTo>
                      <a:pt x="128" y="251"/>
                    </a:lnTo>
                    <a:lnTo>
                      <a:pt x="126" y="251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22" y="249"/>
                    </a:lnTo>
                    <a:lnTo>
                      <a:pt x="121" y="249"/>
                    </a:lnTo>
                    <a:lnTo>
                      <a:pt x="119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5" y="247"/>
                    </a:lnTo>
                    <a:lnTo>
                      <a:pt x="114" y="247"/>
                    </a:lnTo>
                    <a:lnTo>
                      <a:pt x="112" y="246"/>
                    </a:lnTo>
                    <a:lnTo>
                      <a:pt x="111" y="246"/>
                    </a:lnTo>
                    <a:lnTo>
                      <a:pt x="110" y="245"/>
                    </a:lnTo>
                    <a:lnTo>
                      <a:pt x="108" y="245"/>
                    </a:lnTo>
                    <a:lnTo>
                      <a:pt x="107" y="244"/>
                    </a:lnTo>
                    <a:lnTo>
                      <a:pt x="106" y="244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2"/>
                    </a:lnTo>
                    <a:lnTo>
                      <a:pt x="101" y="242"/>
                    </a:lnTo>
                    <a:lnTo>
                      <a:pt x="100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5" y="239"/>
                    </a:lnTo>
                    <a:lnTo>
                      <a:pt x="94" y="239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1" y="238"/>
                    </a:lnTo>
                    <a:lnTo>
                      <a:pt x="90" y="237"/>
                    </a:lnTo>
                    <a:lnTo>
                      <a:pt x="89" y="237"/>
                    </a:lnTo>
                    <a:lnTo>
                      <a:pt x="88" y="236"/>
                    </a:lnTo>
                    <a:lnTo>
                      <a:pt x="87" y="236"/>
                    </a:lnTo>
                    <a:lnTo>
                      <a:pt x="86" y="235"/>
                    </a:lnTo>
                    <a:lnTo>
                      <a:pt x="85" y="235"/>
                    </a:lnTo>
                    <a:lnTo>
                      <a:pt x="84" y="234"/>
                    </a:lnTo>
                    <a:lnTo>
                      <a:pt x="83" y="234"/>
                    </a:lnTo>
                    <a:lnTo>
                      <a:pt x="82" y="233"/>
                    </a:lnTo>
                    <a:lnTo>
                      <a:pt x="81" y="233"/>
                    </a:lnTo>
                    <a:lnTo>
                      <a:pt x="80" y="232"/>
                    </a:lnTo>
                    <a:lnTo>
                      <a:pt x="79" y="232"/>
                    </a:lnTo>
                    <a:lnTo>
                      <a:pt x="78" y="231"/>
                    </a:lnTo>
                    <a:lnTo>
                      <a:pt x="77" y="231"/>
                    </a:lnTo>
                    <a:lnTo>
                      <a:pt x="76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4" y="229"/>
                    </a:lnTo>
                    <a:lnTo>
                      <a:pt x="73" y="229"/>
                    </a:lnTo>
                    <a:lnTo>
                      <a:pt x="72" y="228"/>
                    </a:lnTo>
                    <a:lnTo>
                      <a:pt x="71" y="228"/>
                    </a:lnTo>
                    <a:lnTo>
                      <a:pt x="70" y="227"/>
                    </a:lnTo>
                    <a:lnTo>
                      <a:pt x="70" y="227"/>
                    </a:lnTo>
                    <a:lnTo>
                      <a:pt x="69" y="227"/>
                    </a:lnTo>
                    <a:lnTo>
                      <a:pt x="68" y="226"/>
                    </a:lnTo>
                    <a:lnTo>
                      <a:pt x="67" y="226"/>
                    </a:lnTo>
                    <a:lnTo>
                      <a:pt x="67" y="225"/>
                    </a:lnTo>
                    <a:lnTo>
                      <a:pt x="66" y="225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2" y="223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8" y="220"/>
                    </a:lnTo>
                    <a:lnTo>
                      <a:pt x="57" y="220"/>
                    </a:lnTo>
                    <a:lnTo>
                      <a:pt x="57" y="219"/>
                    </a:lnTo>
                    <a:lnTo>
                      <a:pt x="56" y="219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3" y="217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0" y="215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8" y="213"/>
                    </a:lnTo>
                    <a:lnTo>
                      <a:pt x="48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6" y="212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09"/>
                    </a:lnTo>
                    <a:lnTo>
                      <a:pt x="43" y="209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0" y="207"/>
                    </a:lnTo>
                    <a:lnTo>
                      <a:pt x="40" y="207"/>
                    </a:lnTo>
                    <a:lnTo>
                      <a:pt x="39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6" y="204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2"/>
                    </a:lnTo>
                    <a:lnTo>
                      <a:pt x="34" y="202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2" y="190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78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6" y="165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4" y="160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" y="149"/>
                    </a:lnTo>
                    <a:lnTo>
                      <a:pt x="1" y="149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6" y="35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8"/>
                    </a:lnTo>
                    <a:lnTo>
                      <a:pt x="102" y="28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8" y="22"/>
                    </a:lnTo>
                    <a:lnTo>
                      <a:pt x="119" y="22"/>
                    </a:lnTo>
                    <a:lnTo>
                      <a:pt x="121" y="21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5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3" y="4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2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1" y="2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4" y="1"/>
                    </a:lnTo>
                    <a:lnTo>
                      <a:pt x="247" y="1"/>
                    </a:lnTo>
                    <a:lnTo>
                      <a:pt x="250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8" y="1"/>
                    </a:lnTo>
                    <a:lnTo>
                      <a:pt x="272" y="1"/>
                    </a:lnTo>
                    <a:lnTo>
                      <a:pt x="275" y="1"/>
                    </a:lnTo>
                    <a:lnTo>
                      <a:pt x="278" y="1"/>
                    </a:lnTo>
                    <a:lnTo>
                      <a:pt x="281" y="1"/>
                    </a:lnTo>
                    <a:lnTo>
                      <a:pt x="285" y="1"/>
                    </a:lnTo>
                    <a:lnTo>
                      <a:pt x="288" y="1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6" y="3"/>
                    </a:lnTo>
                    <a:lnTo>
                      <a:pt x="309" y="3"/>
                    </a:lnTo>
                    <a:lnTo>
                      <a:pt x="313" y="3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6"/>
                    </a:lnTo>
                    <a:lnTo>
                      <a:pt x="335" y="6"/>
                    </a:lnTo>
                    <a:lnTo>
                      <a:pt x="338" y="7"/>
                    </a:lnTo>
                    <a:lnTo>
                      <a:pt x="342" y="8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10"/>
                    </a:lnTo>
                    <a:lnTo>
                      <a:pt x="357" y="11"/>
                    </a:lnTo>
                    <a:lnTo>
                      <a:pt x="361" y="12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3" y="14"/>
                    </a:lnTo>
                    <a:lnTo>
                      <a:pt x="376" y="15"/>
                    </a:lnTo>
                    <a:lnTo>
                      <a:pt x="380" y="16"/>
                    </a:lnTo>
                    <a:lnTo>
                      <a:pt x="384" y="18"/>
                    </a:lnTo>
                    <a:lnTo>
                      <a:pt x="388" y="19"/>
                    </a:lnTo>
                    <a:lnTo>
                      <a:pt x="392" y="20"/>
                    </a:lnTo>
                    <a:lnTo>
                      <a:pt x="396" y="21"/>
                    </a:lnTo>
                    <a:lnTo>
                      <a:pt x="399" y="22"/>
                    </a:lnTo>
                    <a:lnTo>
                      <a:pt x="403" y="24"/>
                    </a:lnTo>
                    <a:lnTo>
                      <a:pt x="407" y="25"/>
                    </a:lnTo>
                    <a:lnTo>
                      <a:pt x="411" y="27"/>
                    </a:lnTo>
                    <a:lnTo>
                      <a:pt x="415" y="28"/>
                    </a:lnTo>
                    <a:lnTo>
                      <a:pt x="418" y="30"/>
                    </a:lnTo>
                    <a:lnTo>
                      <a:pt x="422" y="31"/>
                    </a:lnTo>
                    <a:lnTo>
                      <a:pt x="426" y="33"/>
                    </a:lnTo>
                    <a:lnTo>
                      <a:pt x="429" y="34"/>
                    </a:lnTo>
                    <a:lnTo>
                      <a:pt x="433" y="36"/>
                    </a:lnTo>
                    <a:lnTo>
                      <a:pt x="437" y="38"/>
                    </a:lnTo>
                    <a:lnTo>
                      <a:pt x="440" y="40"/>
                    </a:lnTo>
                    <a:lnTo>
                      <a:pt x="444" y="42"/>
                    </a:lnTo>
                    <a:lnTo>
                      <a:pt x="447" y="43"/>
                    </a:lnTo>
                    <a:lnTo>
                      <a:pt x="450" y="45"/>
                    </a:lnTo>
                    <a:lnTo>
                      <a:pt x="454" y="47"/>
                    </a:lnTo>
                    <a:lnTo>
                      <a:pt x="457" y="49"/>
                    </a:lnTo>
                    <a:lnTo>
                      <a:pt x="460" y="52"/>
                    </a:lnTo>
                    <a:lnTo>
                      <a:pt x="464" y="54"/>
                    </a:lnTo>
                    <a:lnTo>
                      <a:pt x="467" y="56"/>
                    </a:lnTo>
                    <a:lnTo>
                      <a:pt x="470" y="58"/>
                    </a:lnTo>
                    <a:lnTo>
                      <a:pt x="473" y="60"/>
                    </a:lnTo>
                    <a:lnTo>
                      <a:pt x="476" y="63"/>
                    </a:lnTo>
                    <a:lnTo>
                      <a:pt x="478" y="65"/>
                    </a:lnTo>
                    <a:lnTo>
                      <a:pt x="481" y="68"/>
                    </a:lnTo>
                    <a:lnTo>
                      <a:pt x="484" y="70"/>
                    </a:lnTo>
                    <a:lnTo>
                      <a:pt x="486" y="73"/>
                    </a:lnTo>
                    <a:lnTo>
                      <a:pt x="489" y="75"/>
                    </a:lnTo>
                    <a:lnTo>
                      <a:pt x="491" y="78"/>
                    </a:lnTo>
                    <a:lnTo>
                      <a:pt x="494" y="80"/>
                    </a:lnTo>
                    <a:lnTo>
                      <a:pt x="496" y="83"/>
                    </a:lnTo>
                    <a:lnTo>
                      <a:pt x="498" y="86"/>
                    </a:lnTo>
                    <a:lnTo>
                      <a:pt x="500" y="88"/>
                    </a:lnTo>
                    <a:lnTo>
                      <a:pt x="502" y="91"/>
                    </a:lnTo>
                    <a:lnTo>
                      <a:pt x="504" y="94"/>
                    </a:lnTo>
                    <a:lnTo>
                      <a:pt x="505" y="97"/>
                    </a:lnTo>
                    <a:lnTo>
                      <a:pt x="507" y="100"/>
                    </a:lnTo>
                    <a:lnTo>
                      <a:pt x="508" y="102"/>
                    </a:lnTo>
                    <a:lnTo>
                      <a:pt x="510" y="105"/>
                    </a:lnTo>
                    <a:lnTo>
                      <a:pt x="511" y="108"/>
                    </a:lnTo>
                    <a:lnTo>
                      <a:pt x="512" y="111"/>
                    </a:lnTo>
                    <a:lnTo>
                      <a:pt x="513" y="114"/>
                    </a:lnTo>
                    <a:lnTo>
                      <a:pt x="514" y="117"/>
                    </a:lnTo>
                    <a:lnTo>
                      <a:pt x="514" y="120"/>
                    </a:lnTo>
                    <a:lnTo>
                      <a:pt x="515" y="123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16" y="132"/>
                    </a:lnTo>
                    <a:lnTo>
                      <a:pt x="516" y="135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79" name="直接连接符 317478"/>
              <p:cNvSpPr/>
              <p:nvPr/>
            </p:nvSpPr>
            <p:spPr>
              <a:xfrm flipH="1">
                <a:off x="1942" y="1432"/>
                <a:ext cx="766" cy="280"/>
              </a:xfrm>
              <a:prstGeom prst="line">
                <a:avLst/>
              </a:prstGeom>
              <a:ln w="28575" cap="flat" cmpd="sng">
                <a:solidFill>
                  <a:srgbClr val="C1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480" name="直接连接符 317479"/>
              <p:cNvSpPr/>
              <p:nvPr/>
            </p:nvSpPr>
            <p:spPr>
              <a:xfrm>
                <a:off x="2702" y="1432"/>
                <a:ext cx="169" cy="280"/>
              </a:xfrm>
              <a:prstGeom prst="line">
                <a:avLst/>
              </a:prstGeom>
              <a:ln w="28575" cap="flat" cmpd="sng">
                <a:solidFill>
                  <a:srgbClr val="C1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481" name="矩形 317480"/>
              <p:cNvSpPr/>
              <p:nvPr/>
            </p:nvSpPr>
            <p:spPr>
              <a:xfrm>
                <a:off x="2281" y="1053"/>
                <a:ext cx="99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400" b="1" i="1">
                    <a:solidFill>
                      <a:srgbClr val="05050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</a:p>
            </p:txBody>
          </p:sp>
          <p:sp>
            <p:nvSpPr>
              <p:cNvPr id="317482" name="矩形 317481"/>
              <p:cNvSpPr/>
              <p:nvPr/>
            </p:nvSpPr>
            <p:spPr>
              <a:xfrm>
                <a:off x="2281" y="1671"/>
                <a:ext cx="130" cy="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483" name="矩形 317482"/>
              <p:cNvSpPr/>
              <p:nvPr/>
            </p:nvSpPr>
            <p:spPr>
              <a:xfrm>
                <a:off x="1882" y="1696"/>
                <a:ext cx="124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484" name="矩形 317483"/>
              <p:cNvSpPr/>
              <p:nvPr/>
            </p:nvSpPr>
            <p:spPr>
              <a:xfrm>
                <a:off x="2779" y="1703"/>
                <a:ext cx="124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485" name="矩形 317484"/>
              <p:cNvSpPr/>
              <p:nvPr/>
            </p:nvSpPr>
            <p:spPr>
              <a:xfrm>
                <a:off x="2745" y="1280"/>
                <a:ext cx="165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endParaRPr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486" name="矩形 317485"/>
              <p:cNvSpPr/>
              <p:nvPr/>
            </p:nvSpPr>
            <p:spPr>
              <a:xfrm>
                <a:off x="3119" y="1691"/>
                <a:ext cx="111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487" name="直接连接符 317486"/>
              <p:cNvSpPr/>
              <p:nvPr/>
            </p:nvSpPr>
            <p:spPr>
              <a:xfrm>
                <a:off x="1565" y="1716"/>
                <a:ext cx="167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17488" name="直接连接符 317487"/>
              <p:cNvSpPr/>
              <p:nvPr/>
            </p:nvSpPr>
            <p:spPr>
              <a:xfrm flipV="1">
                <a:off x="2399" y="1117"/>
                <a:ext cx="0" cy="113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317489" name="组合 317488"/>
          <p:cNvGrpSpPr/>
          <p:nvPr/>
        </p:nvGrpSpPr>
        <p:grpSpPr>
          <a:xfrm>
            <a:off x="8153400" y="1676400"/>
            <a:ext cx="1368425" cy="1728788"/>
            <a:chOff x="4014" y="482"/>
            <a:chExt cx="1089" cy="1378"/>
          </a:xfrm>
        </p:grpSpPr>
        <p:sp>
          <p:nvSpPr>
            <p:cNvPr id="317490" name="矩形 317489"/>
            <p:cNvSpPr/>
            <p:nvPr/>
          </p:nvSpPr>
          <p:spPr>
            <a:xfrm>
              <a:off x="4412" y="1553"/>
              <a:ext cx="81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eaLnBrk="1" hangingPunct="1">
                <a:buClr>
                  <a:srgbClr val="000000"/>
                </a:buClr>
              </a:pPr>
              <a:r>
                <a:rPr lang="en-US" altLang="zh-CN" sz="1600" b="1" i="1">
                  <a:solidFill>
                    <a:srgbClr val="05050B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grpSp>
          <p:nvGrpSpPr>
            <p:cNvPr id="317491" name="组合 317490"/>
            <p:cNvGrpSpPr/>
            <p:nvPr/>
          </p:nvGrpSpPr>
          <p:grpSpPr>
            <a:xfrm>
              <a:off x="4014" y="482"/>
              <a:ext cx="1089" cy="1378"/>
              <a:chOff x="4014" y="972"/>
              <a:chExt cx="1089" cy="1378"/>
            </a:xfrm>
          </p:grpSpPr>
          <p:sp>
            <p:nvSpPr>
              <p:cNvPr id="317492" name="任意多边形 317491"/>
              <p:cNvSpPr/>
              <p:nvPr/>
            </p:nvSpPr>
            <p:spPr>
              <a:xfrm>
                <a:off x="4154" y="1172"/>
                <a:ext cx="721" cy="1072"/>
              </a:xfrm>
              <a:custGeom>
                <a:avLst/>
                <a:gdLst/>
                <a:ahLst/>
                <a:cxnLst/>
                <a:rect l="0" t="0" r="0" b="0"/>
                <a:pathLst>
                  <a:path w="516" h="270">
                    <a:moveTo>
                      <a:pt x="516" y="135"/>
                    </a:moveTo>
                    <a:lnTo>
                      <a:pt x="516" y="138"/>
                    </a:lnTo>
                    <a:lnTo>
                      <a:pt x="516" y="141"/>
                    </a:lnTo>
                    <a:lnTo>
                      <a:pt x="515" y="144"/>
                    </a:lnTo>
                    <a:lnTo>
                      <a:pt x="515" y="147"/>
                    </a:lnTo>
                    <a:lnTo>
                      <a:pt x="514" y="150"/>
                    </a:lnTo>
                    <a:lnTo>
                      <a:pt x="514" y="153"/>
                    </a:lnTo>
                    <a:lnTo>
                      <a:pt x="513" y="156"/>
                    </a:lnTo>
                    <a:lnTo>
                      <a:pt x="512" y="159"/>
                    </a:lnTo>
                    <a:lnTo>
                      <a:pt x="511" y="162"/>
                    </a:lnTo>
                    <a:lnTo>
                      <a:pt x="510" y="165"/>
                    </a:lnTo>
                    <a:lnTo>
                      <a:pt x="508" y="168"/>
                    </a:lnTo>
                    <a:lnTo>
                      <a:pt x="507" y="170"/>
                    </a:lnTo>
                    <a:lnTo>
                      <a:pt x="505" y="173"/>
                    </a:lnTo>
                    <a:lnTo>
                      <a:pt x="504" y="176"/>
                    </a:lnTo>
                    <a:lnTo>
                      <a:pt x="502" y="179"/>
                    </a:lnTo>
                    <a:lnTo>
                      <a:pt x="500" y="182"/>
                    </a:lnTo>
                    <a:lnTo>
                      <a:pt x="498" y="184"/>
                    </a:lnTo>
                    <a:lnTo>
                      <a:pt x="496" y="187"/>
                    </a:lnTo>
                    <a:lnTo>
                      <a:pt x="494" y="190"/>
                    </a:lnTo>
                    <a:lnTo>
                      <a:pt x="491" y="192"/>
                    </a:lnTo>
                    <a:lnTo>
                      <a:pt x="489" y="195"/>
                    </a:lnTo>
                    <a:lnTo>
                      <a:pt x="486" y="197"/>
                    </a:lnTo>
                    <a:lnTo>
                      <a:pt x="484" y="200"/>
                    </a:lnTo>
                    <a:lnTo>
                      <a:pt x="481" y="202"/>
                    </a:lnTo>
                    <a:lnTo>
                      <a:pt x="478" y="205"/>
                    </a:lnTo>
                    <a:lnTo>
                      <a:pt x="476" y="207"/>
                    </a:lnTo>
                    <a:lnTo>
                      <a:pt x="473" y="210"/>
                    </a:lnTo>
                    <a:lnTo>
                      <a:pt x="470" y="212"/>
                    </a:lnTo>
                    <a:lnTo>
                      <a:pt x="467" y="214"/>
                    </a:lnTo>
                    <a:lnTo>
                      <a:pt x="464" y="216"/>
                    </a:lnTo>
                    <a:lnTo>
                      <a:pt x="460" y="218"/>
                    </a:lnTo>
                    <a:lnTo>
                      <a:pt x="457" y="221"/>
                    </a:lnTo>
                    <a:lnTo>
                      <a:pt x="454" y="223"/>
                    </a:lnTo>
                    <a:lnTo>
                      <a:pt x="450" y="225"/>
                    </a:lnTo>
                    <a:lnTo>
                      <a:pt x="447" y="227"/>
                    </a:lnTo>
                    <a:lnTo>
                      <a:pt x="444" y="228"/>
                    </a:lnTo>
                    <a:lnTo>
                      <a:pt x="440" y="230"/>
                    </a:lnTo>
                    <a:lnTo>
                      <a:pt x="437" y="232"/>
                    </a:lnTo>
                    <a:lnTo>
                      <a:pt x="433" y="234"/>
                    </a:lnTo>
                    <a:lnTo>
                      <a:pt x="429" y="236"/>
                    </a:lnTo>
                    <a:lnTo>
                      <a:pt x="426" y="237"/>
                    </a:lnTo>
                    <a:lnTo>
                      <a:pt x="422" y="239"/>
                    </a:lnTo>
                    <a:lnTo>
                      <a:pt x="418" y="240"/>
                    </a:lnTo>
                    <a:lnTo>
                      <a:pt x="415" y="242"/>
                    </a:lnTo>
                    <a:lnTo>
                      <a:pt x="411" y="243"/>
                    </a:lnTo>
                    <a:lnTo>
                      <a:pt x="407" y="245"/>
                    </a:lnTo>
                    <a:lnTo>
                      <a:pt x="403" y="246"/>
                    </a:lnTo>
                    <a:lnTo>
                      <a:pt x="399" y="248"/>
                    </a:lnTo>
                    <a:lnTo>
                      <a:pt x="396" y="249"/>
                    </a:lnTo>
                    <a:lnTo>
                      <a:pt x="392" y="250"/>
                    </a:lnTo>
                    <a:lnTo>
                      <a:pt x="388" y="251"/>
                    </a:lnTo>
                    <a:lnTo>
                      <a:pt x="384" y="252"/>
                    </a:lnTo>
                    <a:lnTo>
                      <a:pt x="380" y="254"/>
                    </a:lnTo>
                    <a:lnTo>
                      <a:pt x="376" y="255"/>
                    </a:lnTo>
                    <a:lnTo>
                      <a:pt x="373" y="256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61" y="258"/>
                    </a:lnTo>
                    <a:lnTo>
                      <a:pt x="357" y="259"/>
                    </a:lnTo>
                    <a:lnTo>
                      <a:pt x="353" y="260"/>
                    </a:lnTo>
                    <a:lnTo>
                      <a:pt x="350" y="261"/>
                    </a:lnTo>
                    <a:lnTo>
                      <a:pt x="346" y="262"/>
                    </a:lnTo>
                    <a:lnTo>
                      <a:pt x="342" y="262"/>
                    </a:lnTo>
                    <a:lnTo>
                      <a:pt x="338" y="263"/>
                    </a:lnTo>
                    <a:lnTo>
                      <a:pt x="335" y="264"/>
                    </a:lnTo>
                    <a:lnTo>
                      <a:pt x="331" y="264"/>
                    </a:lnTo>
                    <a:lnTo>
                      <a:pt x="327" y="265"/>
                    </a:lnTo>
                    <a:lnTo>
                      <a:pt x="324" y="265"/>
                    </a:lnTo>
                    <a:lnTo>
                      <a:pt x="320" y="266"/>
                    </a:lnTo>
                    <a:lnTo>
                      <a:pt x="316" y="266"/>
                    </a:lnTo>
                    <a:lnTo>
                      <a:pt x="313" y="267"/>
                    </a:lnTo>
                    <a:lnTo>
                      <a:pt x="309" y="267"/>
                    </a:lnTo>
                    <a:lnTo>
                      <a:pt x="306" y="267"/>
                    </a:lnTo>
                    <a:lnTo>
                      <a:pt x="302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9"/>
                    </a:lnTo>
                    <a:lnTo>
                      <a:pt x="285" y="269"/>
                    </a:lnTo>
                    <a:lnTo>
                      <a:pt x="281" y="269"/>
                    </a:lnTo>
                    <a:lnTo>
                      <a:pt x="278" y="269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68" y="269"/>
                    </a:lnTo>
                    <a:lnTo>
                      <a:pt x="265" y="270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0" y="270"/>
                    </a:lnTo>
                    <a:lnTo>
                      <a:pt x="247" y="269"/>
                    </a:lnTo>
                    <a:lnTo>
                      <a:pt x="244" y="269"/>
                    </a:lnTo>
                    <a:lnTo>
                      <a:pt x="241" y="269"/>
                    </a:lnTo>
                    <a:lnTo>
                      <a:pt x="238" y="269"/>
                    </a:lnTo>
                    <a:lnTo>
                      <a:pt x="235" y="269"/>
                    </a:lnTo>
                    <a:lnTo>
                      <a:pt x="232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4" y="268"/>
                    </a:lnTo>
                    <a:lnTo>
                      <a:pt x="221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3" y="268"/>
                    </a:lnTo>
                    <a:lnTo>
                      <a:pt x="211" y="267"/>
                    </a:lnTo>
                    <a:lnTo>
                      <a:pt x="208" y="267"/>
                    </a:lnTo>
                    <a:lnTo>
                      <a:pt x="205" y="267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198" y="266"/>
                    </a:lnTo>
                    <a:lnTo>
                      <a:pt x="196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6" y="264"/>
                    </a:lnTo>
                    <a:lnTo>
                      <a:pt x="184" y="264"/>
                    </a:lnTo>
                    <a:lnTo>
                      <a:pt x="182" y="264"/>
                    </a:lnTo>
                    <a:lnTo>
                      <a:pt x="180" y="263"/>
                    </a:lnTo>
                    <a:lnTo>
                      <a:pt x="177" y="263"/>
                    </a:lnTo>
                    <a:lnTo>
                      <a:pt x="175" y="262"/>
                    </a:lnTo>
                    <a:lnTo>
                      <a:pt x="173" y="262"/>
                    </a:lnTo>
                    <a:lnTo>
                      <a:pt x="171" y="262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5" y="261"/>
                    </a:lnTo>
                    <a:lnTo>
                      <a:pt x="163" y="260"/>
                    </a:lnTo>
                    <a:lnTo>
                      <a:pt x="161" y="260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5" y="258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0" y="257"/>
                    </a:lnTo>
                    <a:lnTo>
                      <a:pt x="148" y="257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3" y="255"/>
                    </a:lnTo>
                    <a:lnTo>
                      <a:pt x="141" y="255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4" y="253"/>
                    </a:lnTo>
                    <a:lnTo>
                      <a:pt x="133" y="253"/>
                    </a:lnTo>
                    <a:lnTo>
                      <a:pt x="131" y="252"/>
                    </a:lnTo>
                    <a:lnTo>
                      <a:pt x="130" y="252"/>
                    </a:lnTo>
                    <a:lnTo>
                      <a:pt x="128" y="251"/>
                    </a:lnTo>
                    <a:lnTo>
                      <a:pt x="126" y="251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22" y="249"/>
                    </a:lnTo>
                    <a:lnTo>
                      <a:pt x="121" y="249"/>
                    </a:lnTo>
                    <a:lnTo>
                      <a:pt x="119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5" y="247"/>
                    </a:lnTo>
                    <a:lnTo>
                      <a:pt x="114" y="247"/>
                    </a:lnTo>
                    <a:lnTo>
                      <a:pt x="112" y="246"/>
                    </a:lnTo>
                    <a:lnTo>
                      <a:pt x="111" y="246"/>
                    </a:lnTo>
                    <a:lnTo>
                      <a:pt x="110" y="245"/>
                    </a:lnTo>
                    <a:lnTo>
                      <a:pt x="108" y="245"/>
                    </a:lnTo>
                    <a:lnTo>
                      <a:pt x="107" y="244"/>
                    </a:lnTo>
                    <a:lnTo>
                      <a:pt x="106" y="244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2"/>
                    </a:lnTo>
                    <a:lnTo>
                      <a:pt x="101" y="242"/>
                    </a:lnTo>
                    <a:lnTo>
                      <a:pt x="100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5" y="239"/>
                    </a:lnTo>
                    <a:lnTo>
                      <a:pt x="94" y="239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1" y="238"/>
                    </a:lnTo>
                    <a:lnTo>
                      <a:pt x="90" y="237"/>
                    </a:lnTo>
                    <a:lnTo>
                      <a:pt x="89" y="237"/>
                    </a:lnTo>
                    <a:lnTo>
                      <a:pt x="88" y="236"/>
                    </a:lnTo>
                    <a:lnTo>
                      <a:pt x="87" y="236"/>
                    </a:lnTo>
                    <a:lnTo>
                      <a:pt x="86" y="235"/>
                    </a:lnTo>
                    <a:lnTo>
                      <a:pt x="85" y="235"/>
                    </a:lnTo>
                    <a:lnTo>
                      <a:pt x="84" y="234"/>
                    </a:lnTo>
                    <a:lnTo>
                      <a:pt x="83" y="234"/>
                    </a:lnTo>
                    <a:lnTo>
                      <a:pt x="82" y="233"/>
                    </a:lnTo>
                    <a:lnTo>
                      <a:pt x="81" y="233"/>
                    </a:lnTo>
                    <a:lnTo>
                      <a:pt x="80" y="232"/>
                    </a:lnTo>
                    <a:lnTo>
                      <a:pt x="79" y="232"/>
                    </a:lnTo>
                    <a:lnTo>
                      <a:pt x="78" y="231"/>
                    </a:lnTo>
                    <a:lnTo>
                      <a:pt x="77" y="231"/>
                    </a:lnTo>
                    <a:lnTo>
                      <a:pt x="76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4" y="229"/>
                    </a:lnTo>
                    <a:lnTo>
                      <a:pt x="73" y="229"/>
                    </a:lnTo>
                    <a:lnTo>
                      <a:pt x="72" y="228"/>
                    </a:lnTo>
                    <a:lnTo>
                      <a:pt x="71" y="228"/>
                    </a:lnTo>
                    <a:lnTo>
                      <a:pt x="70" y="227"/>
                    </a:lnTo>
                    <a:lnTo>
                      <a:pt x="70" y="227"/>
                    </a:lnTo>
                    <a:lnTo>
                      <a:pt x="69" y="227"/>
                    </a:lnTo>
                    <a:lnTo>
                      <a:pt x="68" y="226"/>
                    </a:lnTo>
                    <a:lnTo>
                      <a:pt x="67" y="226"/>
                    </a:lnTo>
                    <a:lnTo>
                      <a:pt x="67" y="225"/>
                    </a:lnTo>
                    <a:lnTo>
                      <a:pt x="66" y="225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2" y="223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8" y="220"/>
                    </a:lnTo>
                    <a:lnTo>
                      <a:pt x="57" y="220"/>
                    </a:lnTo>
                    <a:lnTo>
                      <a:pt x="57" y="219"/>
                    </a:lnTo>
                    <a:lnTo>
                      <a:pt x="56" y="219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3" y="217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0" y="215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8" y="213"/>
                    </a:lnTo>
                    <a:lnTo>
                      <a:pt x="48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6" y="212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09"/>
                    </a:lnTo>
                    <a:lnTo>
                      <a:pt x="43" y="209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0" y="207"/>
                    </a:lnTo>
                    <a:lnTo>
                      <a:pt x="40" y="207"/>
                    </a:lnTo>
                    <a:lnTo>
                      <a:pt x="39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6" y="204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2"/>
                    </a:lnTo>
                    <a:lnTo>
                      <a:pt x="34" y="202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2" y="190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78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6" y="165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4" y="160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" y="149"/>
                    </a:lnTo>
                    <a:lnTo>
                      <a:pt x="1" y="149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6" y="35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8"/>
                    </a:lnTo>
                    <a:lnTo>
                      <a:pt x="102" y="28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8" y="22"/>
                    </a:lnTo>
                    <a:lnTo>
                      <a:pt x="119" y="22"/>
                    </a:lnTo>
                    <a:lnTo>
                      <a:pt x="121" y="21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5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3" y="4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2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1" y="2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4" y="1"/>
                    </a:lnTo>
                    <a:lnTo>
                      <a:pt x="247" y="1"/>
                    </a:lnTo>
                    <a:lnTo>
                      <a:pt x="250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8" y="1"/>
                    </a:lnTo>
                    <a:lnTo>
                      <a:pt x="272" y="1"/>
                    </a:lnTo>
                    <a:lnTo>
                      <a:pt x="275" y="1"/>
                    </a:lnTo>
                    <a:lnTo>
                      <a:pt x="278" y="1"/>
                    </a:lnTo>
                    <a:lnTo>
                      <a:pt x="281" y="1"/>
                    </a:lnTo>
                    <a:lnTo>
                      <a:pt x="285" y="1"/>
                    </a:lnTo>
                    <a:lnTo>
                      <a:pt x="288" y="1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6" y="3"/>
                    </a:lnTo>
                    <a:lnTo>
                      <a:pt x="309" y="3"/>
                    </a:lnTo>
                    <a:lnTo>
                      <a:pt x="313" y="3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6"/>
                    </a:lnTo>
                    <a:lnTo>
                      <a:pt x="335" y="6"/>
                    </a:lnTo>
                    <a:lnTo>
                      <a:pt x="338" y="7"/>
                    </a:lnTo>
                    <a:lnTo>
                      <a:pt x="342" y="8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10"/>
                    </a:lnTo>
                    <a:lnTo>
                      <a:pt x="357" y="11"/>
                    </a:lnTo>
                    <a:lnTo>
                      <a:pt x="361" y="12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3" y="14"/>
                    </a:lnTo>
                    <a:lnTo>
                      <a:pt x="376" y="15"/>
                    </a:lnTo>
                    <a:lnTo>
                      <a:pt x="380" y="16"/>
                    </a:lnTo>
                    <a:lnTo>
                      <a:pt x="384" y="18"/>
                    </a:lnTo>
                    <a:lnTo>
                      <a:pt x="388" y="19"/>
                    </a:lnTo>
                    <a:lnTo>
                      <a:pt x="392" y="20"/>
                    </a:lnTo>
                    <a:lnTo>
                      <a:pt x="396" y="21"/>
                    </a:lnTo>
                    <a:lnTo>
                      <a:pt x="399" y="22"/>
                    </a:lnTo>
                    <a:lnTo>
                      <a:pt x="403" y="24"/>
                    </a:lnTo>
                    <a:lnTo>
                      <a:pt x="407" y="25"/>
                    </a:lnTo>
                    <a:lnTo>
                      <a:pt x="411" y="27"/>
                    </a:lnTo>
                    <a:lnTo>
                      <a:pt x="415" y="28"/>
                    </a:lnTo>
                    <a:lnTo>
                      <a:pt x="418" y="30"/>
                    </a:lnTo>
                    <a:lnTo>
                      <a:pt x="422" y="31"/>
                    </a:lnTo>
                    <a:lnTo>
                      <a:pt x="426" y="33"/>
                    </a:lnTo>
                    <a:lnTo>
                      <a:pt x="429" y="34"/>
                    </a:lnTo>
                    <a:lnTo>
                      <a:pt x="433" y="36"/>
                    </a:lnTo>
                    <a:lnTo>
                      <a:pt x="437" y="38"/>
                    </a:lnTo>
                    <a:lnTo>
                      <a:pt x="440" y="40"/>
                    </a:lnTo>
                    <a:lnTo>
                      <a:pt x="444" y="42"/>
                    </a:lnTo>
                    <a:lnTo>
                      <a:pt x="447" y="43"/>
                    </a:lnTo>
                    <a:lnTo>
                      <a:pt x="450" y="45"/>
                    </a:lnTo>
                    <a:lnTo>
                      <a:pt x="454" y="47"/>
                    </a:lnTo>
                    <a:lnTo>
                      <a:pt x="457" y="49"/>
                    </a:lnTo>
                    <a:lnTo>
                      <a:pt x="460" y="52"/>
                    </a:lnTo>
                    <a:lnTo>
                      <a:pt x="464" y="54"/>
                    </a:lnTo>
                    <a:lnTo>
                      <a:pt x="467" y="56"/>
                    </a:lnTo>
                    <a:lnTo>
                      <a:pt x="470" y="58"/>
                    </a:lnTo>
                    <a:lnTo>
                      <a:pt x="473" y="60"/>
                    </a:lnTo>
                    <a:lnTo>
                      <a:pt x="476" y="63"/>
                    </a:lnTo>
                    <a:lnTo>
                      <a:pt x="478" y="65"/>
                    </a:lnTo>
                    <a:lnTo>
                      <a:pt x="481" y="68"/>
                    </a:lnTo>
                    <a:lnTo>
                      <a:pt x="484" y="70"/>
                    </a:lnTo>
                    <a:lnTo>
                      <a:pt x="486" y="73"/>
                    </a:lnTo>
                    <a:lnTo>
                      <a:pt x="489" y="75"/>
                    </a:lnTo>
                    <a:lnTo>
                      <a:pt x="491" y="78"/>
                    </a:lnTo>
                    <a:lnTo>
                      <a:pt x="494" y="80"/>
                    </a:lnTo>
                    <a:lnTo>
                      <a:pt x="496" y="83"/>
                    </a:lnTo>
                    <a:lnTo>
                      <a:pt x="498" y="86"/>
                    </a:lnTo>
                    <a:lnTo>
                      <a:pt x="500" y="88"/>
                    </a:lnTo>
                    <a:lnTo>
                      <a:pt x="502" y="91"/>
                    </a:lnTo>
                    <a:lnTo>
                      <a:pt x="504" y="94"/>
                    </a:lnTo>
                    <a:lnTo>
                      <a:pt x="505" y="97"/>
                    </a:lnTo>
                    <a:lnTo>
                      <a:pt x="507" y="100"/>
                    </a:lnTo>
                    <a:lnTo>
                      <a:pt x="508" y="102"/>
                    </a:lnTo>
                    <a:lnTo>
                      <a:pt x="510" y="105"/>
                    </a:lnTo>
                    <a:lnTo>
                      <a:pt x="511" y="108"/>
                    </a:lnTo>
                    <a:lnTo>
                      <a:pt x="512" y="111"/>
                    </a:lnTo>
                    <a:lnTo>
                      <a:pt x="513" y="114"/>
                    </a:lnTo>
                    <a:lnTo>
                      <a:pt x="514" y="117"/>
                    </a:lnTo>
                    <a:lnTo>
                      <a:pt x="514" y="120"/>
                    </a:lnTo>
                    <a:lnTo>
                      <a:pt x="515" y="123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16" y="132"/>
                    </a:lnTo>
                    <a:lnTo>
                      <a:pt x="516" y="135"/>
                    </a:lnTo>
                  </a:path>
                </a:pathLst>
              </a:custGeom>
              <a:noFill/>
              <a:ln w="2857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7493" name="组合 317492"/>
              <p:cNvGrpSpPr/>
              <p:nvPr/>
            </p:nvGrpSpPr>
            <p:grpSpPr>
              <a:xfrm>
                <a:off x="4014" y="972"/>
                <a:ext cx="1089" cy="1378"/>
                <a:chOff x="4014" y="963"/>
                <a:chExt cx="1089" cy="1378"/>
              </a:xfrm>
            </p:grpSpPr>
            <p:sp>
              <p:nvSpPr>
                <p:cNvPr id="317494" name="直接连接符 317493"/>
                <p:cNvSpPr/>
                <p:nvPr/>
              </p:nvSpPr>
              <p:spPr>
                <a:xfrm flipH="1">
                  <a:off x="4513" y="1417"/>
                  <a:ext cx="308" cy="686"/>
                </a:xfrm>
                <a:prstGeom prst="line">
                  <a:avLst/>
                </a:prstGeom>
                <a:ln w="28575" cap="flat" cmpd="sng">
                  <a:solidFill>
                    <a:srgbClr val="C1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17495" name="直接连接符 317494"/>
                <p:cNvSpPr/>
                <p:nvPr/>
              </p:nvSpPr>
              <p:spPr>
                <a:xfrm flipH="1" flipV="1">
                  <a:off x="4505" y="1297"/>
                  <a:ext cx="308" cy="112"/>
                </a:xfrm>
                <a:prstGeom prst="line">
                  <a:avLst/>
                </a:prstGeom>
                <a:ln w="28575" cap="flat" cmpd="sng">
                  <a:solidFill>
                    <a:srgbClr val="C1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7496" name="组合 317495"/>
                <p:cNvGrpSpPr/>
                <p:nvPr/>
              </p:nvGrpSpPr>
              <p:grpSpPr>
                <a:xfrm>
                  <a:off x="4014" y="963"/>
                  <a:ext cx="1089" cy="1378"/>
                  <a:chOff x="4014" y="963"/>
                  <a:chExt cx="1089" cy="1378"/>
                </a:xfrm>
              </p:grpSpPr>
              <p:sp>
                <p:nvSpPr>
                  <p:cNvPr id="317497" name="矩形 317496"/>
                  <p:cNvSpPr/>
                  <p:nvPr/>
                </p:nvSpPr>
                <p:spPr>
                  <a:xfrm>
                    <a:off x="4383" y="1656"/>
                    <a:ext cx="141" cy="3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8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o</a:t>
                    </a:r>
                    <a:endPara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498" name="矩形 317497"/>
                  <p:cNvSpPr/>
                  <p:nvPr/>
                </p:nvSpPr>
                <p:spPr>
                  <a:xfrm>
                    <a:off x="4322" y="1281"/>
                    <a:ext cx="135" cy="2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0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499" name="矩形 317498"/>
                  <p:cNvSpPr/>
                  <p:nvPr/>
                </p:nvSpPr>
                <p:spPr>
                  <a:xfrm>
                    <a:off x="4324" y="963"/>
                    <a:ext cx="106" cy="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400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y</a:t>
                    </a:r>
                  </a:p>
                </p:txBody>
              </p:sp>
              <p:sp>
                <p:nvSpPr>
                  <p:cNvPr id="317500" name="矩形 317499"/>
                  <p:cNvSpPr/>
                  <p:nvPr/>
                </p:nvSpPr>
                <p:spPr>
                  <a:xfrm>
                    <a:off x="4967" y="1677"/>
                    <a:ext cx="121" cy="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400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x</a:t>
                    </a:r>
                    <a:endParaRPr lang="en-US" altLang="zh-CN" sz="2400">
                      <a:solidFill>
                        <a:srgbClr val="05050B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501" name="矩形 317500"/>
                  <p:cNvSpPr/>
                  <p:nvPr/>
                </p:nvSpPr>
                <p:spPr>
                  <a:xfrm>
                    <a:off x="4414" y="1322"/>
                    <a:ext cx="81" cy="1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1600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317502" name="矩形 317501"/>
                  <p:cNvSpPr/>
                  <p:nvPr/>
                </p:nvSpPr>
                <p:spPr>
                  <a:xfrm>
                    <a:off x="4337" y="1988"/>
                    <a:ext cx="135" cy="2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0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503" name="矩形 317502"/>
                  <p:cNvSpPr/>
                  <p:nvPr/>
                </p:nvSpPr>
                <p:spPr>
                  <a:xfrm>
                    <a:off x="4871" y="1312"/>
                    <a:ext cx="162" cy="2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华文行楷" panose="02010800040101010101" pitchFamily="2" charset="-122"/>
                      </a:rPr>
                      <a:t>M</a:t>
                    </a:r>
                  </a:p>
                </p:txBody>
              </p:sp>
              <p:sp>
                <p:nvSpPr>
                  <p:cNvPr id="317504" name="直接连接符 317503"/>
                  <p:cNvSpPr/>
                  <p:nvPr/>
                </p:nvSpPr>
                <p:spPr>
                  <a:xfrm flipV="1">
                    <a:off x="4513" y="1026"/>
                    <a:ext cx="0" cy="1315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317505" name="直接连接符 317504"/>
                  <p:cNvSpPr/>
                  <p:nvPr/>
                </p:nvSpPr>
                <p:spPr>
                  <a:xfrm>
                    <a:off x="4014" y="1706"/>
                    <a:ext cx="1089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2" name="Object 2"/>
          <p:cNvGraphicFramePr>
            <a:graphicFrameLocks/>
          </p:cNvGraphicFramePr>
          <p:nvPr/>
        </p:nvGraphicFramePr>
        <p:xfrm>
          <a:off x="5128895" y="4099560"/>
          <a:ext cx="2547938" cy="723900"/>
        </p:xfrm>
        <a:graphic>
          <a:graphicData uri="http://schemas.openxmlformats.org/presentationml/2006/ole">
            <p:oleObj spid="_x0000_s196612" r:id="rId3" imgW="1297089" imgH="368780" progId="">
              <p:embed/>
            </p:oleObj>
          </a:graphicData>
        </a:graphic>
      </p:graphicFrame>
      <p:graphicFrame>
        <p:nvGraphicFramePr>
          <p:cNvPr id="209923" name="Object 3"/>
          <p:cNvGraphicFramePr>
            <a:graphicFrameLocks/>
          </p:cNvGraphicFramePr>
          <p:nvPr/>
        </p:nvGraphicFramePr>
        <p:xfrm>
          <a:off x="7901147" y="4099560"/>
          <a:ext cx="2548255" cy="723900"/>
        </p:xfrm>
        <a:graphic>
          <a:graphicData uri="http://schemas.openxmlformats.org/presentationml/2006/ole">
            <p:oleObj spid="_x0000_s196611" r:id="rId4" imgW="1295400" imgH="368300" progId="">
              <p:embed/>
            </p:oleObj>
          </a:graphicData>
        </a:graphic>
      </p:graphicFrame>
      <p:sp>
        <p:nvSpPr>
          <p:cNvPr id="412676" name="Text Box 4"/>
          <p:cNvSpPr txBox="1"/>
          <p:nvPr/>
        </p:nvSpPr>
        <p:spPr>
          <a:xfrm>
            <a:off x="5324793" y="6166168"/>
            <a:ext cx="49164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分母哪个大，焦点就在哪个轴上</a:t>
            </a:r>
          </a:p>
        </p:txBody>
      </p:sp>
      <p:graphicFrame>
        <p:nvGraphicFramePr>
          <p:cNvPr id="209925" name="Object 6"/>
          <p:cNvGraphicFramePr>
            <a:graphicFrameLocks/>
          </p:cNvGraphicFramePr>
          <p:nvPr/>
        </p:nvGraphicFramePr>
        <p:xfrm>
          <a:off x="5128895" y="4941570"/>
          <a:ext cx="2222500" cy="423863"/>
        </p:xfrm>
        <a:graphic>
          <a:graphicData uri="http://schemas.openxmlformats.org/presentationml/2006/ole">
            <p:oleObj spid="_x0000_s196610" r:id="rId5" imgW="1128830" imgH="215619" progId="">
              <p:embed/>
            </p:oleObj>
          </a:graphicData>
        </a:graphic>
      </p:graphicFrame>
      <p:graphicFrame>
        <p:nvGraphicFramePr>
          <p:cNvPr id="209926" name="Object 7"/>
          <p:cNvGraphicFramePr>
            <a:graphicFrameLocks/>
          </p:cNvGraphicFramePr>
          <p:nvPr/>
        </p:nvGraphicFramePr>
        <p:xfrm>
          <a:off x="7967663" y="4896485"/>
          <a:ext cx="2273300" cy="423863"/>
        </p:xfrm>
        <a:graphic>
          <a:graphicData uri="http://schemas.openxmlformats.org/presentationml/2006/ole">
            <p:oleObj spid="_x0000_s196609" r:id="rId6" imgW="1154197" imgH="215619" progId="">
              <p:embed/>
            </p:oleObj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1792605" y="992505"/>
            <a:ext cx="8670925" cy="6351588"/>
            <a:chOff x="158" y="654"/>
            <a:chExt cx="5462" cy="4001"/>
          </a:xfrm>
        </p:grpSpPr>
        <p:sp>
          <p:nvSpPr>
            <p:cNvPr id="209928" name="Text Box 9"/>
            <p:cNvSpPr txBox="1"/>
            <p:nvPr/>
          </p:nvSpPr>
          <p:spPr>
            <a:xfrm>
              <a:off x="884" y="2659"/>
              <a:ext cx="140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标准方程</a:t>
              </a:r>
            </a:p>
          </p:txBody>
        </p:sp>
        <p:sp>
          <p:nvSpPr>
            <p:cNvPr id="209929" name="Text Box 10"/>
            <p:cNvSpPr txBox="1"/>
            <p:nvPr/>
          </p:nvSpPr>
          <p:spPr>
            <a:xfrm>
              <a:off x="247" y="3430"/>
              <a:ext cx="348" cy="12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相 同 点</a:t>
              </a:r>
            </a:p>
          </p:txBody>
        </p:sp>
        <p:sp>
          <p:nvSpPr>
            <p:cNvPr id="209930" name="Text Box 11"/>
            <p:cNvSpPr txBox="1"/>
            <p:nvPr/>
          </p:nvSpPr>
          <p:spPr>
            <a:xfrm>
              <a:off x="630" y="3913"/>
              <a:ext cx="18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焦点位置的判断</a:t>
              </a:r>
            </a:p>
          </p:txBody>
        </p:sp>
        <p:grpSp>
          <p:nvGrpSpPr>
            <p:cNvPr id="209931" name="Group 12"/>
            <p:cNvGrpSpPr/>
            <p:nvPr/>
          </p:nvGrpSpPr>
          <p:grpSpPr>
            <a:xfrm>
              <a:off x="158" y="654"/>
              <a:ext cx="5462" cy="3638"/>
              <a:chOff x="158" y="654"/>
              <a:chExt cx="5462" cy="3638"/>
            </a:xfrm>
          </p:grpSpPr>
          <p:sp>
            <p:nvSpPr>
              <p:cNvPr id="209932" name="Line 13"/>
              <p:cNvSpPr/>
              <p:nvPr/>
            </p:nvSpPr>
            <p:spPr>
              <a:xfrm>
                <a:off x="167" y="4283"/>
                <a:ext cx="5444" cy="0"/>
              </a:xfrm>
              <a:prstGeom prst="line">
                <a:avLst/>
              </a:prstGeom>
              <a:ln w="2857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09933" name="Group 14"/>
              <p:cNvGrpSpPr/>
              <p:nvPr/>
            </p:nvGrpSpPr>
            <p:grpSpPr>
              <a:xfrm>
                <a:off x="158" y="654"/>
                <a:ext cx="5462" cy="3638"/>
                <a:chOff x="158" y="654"/>
                <a:chExt cx="5462" cy="3638"/>
              </a:xfrm>
            </p:grpSpPr>
            <p:sp>
              <p:nvSpPr>
                <p:cNvPr id="209934" name="Line 15"/>
                <p:cNvSpPr/>
                <p:nvPr/>
              </p:nvSpPr>
              <p:spPr>
                <a:xfrm>
                  <a:off x="158" y="654"/>
                  <a:ext cx="5462" cy="0"/>
                </a:xfrm>
                <a:prstGeom prst="line">
                  <a:avLst/>
                </a:prstGeom>
                <a:ln w="2857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09935" name="Group 16"/>
                <p:cNvGrpSpPr/>
                <p:nvPr/>
              </p:nvGrpSpPr>
              <p:grpSpPr>
                <a:xfrm>
                  <a:off x="158" y="654"/>
                  <a:ext cx="5462" cy="3638"/>
                  <a:chOff x="158" y="654"/>
                  <a:chExt cx="5462" cy="3638"/>
                </a:xfrm>
              </p:grpSpPr>
              <p:sp>
                <p:nvSpPr>
                  <p:cNvPr id="209936" name="Line 17"/>
                  <p:cNvSpPr/>
                  <p:nvPr/>
                </p:nvSpPr>
                <p:spPr>
                  <a:xfrm>
                    <a:off x="176" y="1207"/>
                    <a:ext cx="544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9937" name="Line 18"/>
                  <p:cNvSpPr/>
                  <p:nvPr/>
                </p:nvSpPr>
                <p:spPr>
                  <a:xfrm>
                    <a:off x="675" y="2568"/>
                    <a:ext cx="4945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9938" name="Line 19"/>
                  <p:cNvSpPr/>
                  <p:nvPr/>
                </p:nvSpPr>
                <p:spPr>
                  <a:xfrm>
                    <a:off x="158" y="3430"/>
                    <a:ext cx="544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9939" name="Line 20"/>
                  <p:cNvSpPr/>
                  <p:nvPr/>
                </p:nvSpPr>
                <p:spPr>
                  <a:xfrm>
                    <a:off x="657" y="3067"/>
                    <a:ext cx="494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9940" name="Line 21"/>
                  <p:cNvSpPr/>
                  <p:nvPr/>
                </p:nvSpPr>
                <p:spPr>
                  <a:xfrm>
                    <a:off x="666" y="3875"/>
                    <a:ext cx="4954" cy="0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9941" name="Line 22"/>
                  <p:cNvSpPr/>
                  <p:nvPr/>
                </p:nvSpPr>
                <p:spPr>
                  <a:xfrm>
                    <a:off x="3923" y="1207"/>
                    <a:ext cx="0" cy="2223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9942" name="Line 23"/>
                  <p:cNvSpPr/>
                  <p:nvPr/>
                </p:nvSpPr>
                <p:spPr>
                  <a:xfrm>
                    <a:off x="5611" y="654"/>
                    <a:ext cx="0" cy="3638"/>
                  </a:xfrm>
                  <a:prstGeom prst="line">
                    <a:avLst/>
                  </a:prstGeom>
                  <a:ln w="2857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209943" name="Group 24"/>
                  <p:cNvGrpSpPr/>
                  <p:nvPr/>
                </p:nvGrpSpPr>
                <p:grpSpPr>
                  <a:xfrm>
                    <a:off x="167" y="654"/>
                    <a:ext cx="1942" cy="3638"/>
                    <a:chOff x="167" y="654"/>
                    <a:chExt cx="1942" cy="3638"/>
                  </a:xfrm>
                </p:grpSpPr>
                <p:sp>
                  <p:nvSpPr>
                    <p:cNvPr id="209944" name="Text Box 25"/>
                    <p:cNvSpPr txBox="1"/>
                    <p:nvPr/>
                  </p:nvSpPr>
                  <p:spPr>
                    <a:xfrm>
                      <a:off x="238" y="1752"/>
                      <a:ext cx="348" cy="11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vert="eaVert"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不 同 点</a:t>
                      </a:r>
                    </a:p>
                  </p:txBody>
                </p:sp>
                <p:sp>
                  <p:nvSpPr>
                    <p:cNvPr id="209945" name="Text Box 26"/>
                    <p:cNvSpPr txBox="1"/>
                    <p:nvPr/>
                  </p:nvSpPr>
                  <p:spPr>
                    <a:xfrm>
                      <a:off x="885" y="1645"/>
                      <a:ext cx="1224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图     形</a:t>
                      </a:r>
                    </a:p>
                  </p:txBody>
                </p:sp>
                <p:sp>
                  <p:nvSpPr>
                    <p:cNvPr id="209946" name="Text Box 27"/>
                    <p:cNvSpPr txBox="1"/>
                    <p:nvPr/>
                  </p:nvSpPr>
                  <p:spPr>
                    <a:xfrm>
                      <a:off x="871" y="3113"/>
                      <a:ext cx="1147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焦点坐标</a:t>
                      </a:r>
                    </a:p>
                  </p:txBody>
                </p:sp>
                <p:sp>
                  <p:nvSpPr>
                    <p:cNvPr id="209947" name="Text Box 28"/>
                    <p:cNvSpPr txBox="1"/>
                    <p:nvPr/>
                  </p:nvSpPr>
                  <p:spPr>
                    <a:xfrm>
                      <a:off x="930" y="783"/>
                      <a:ext cx="998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定    义</a:t>
                      </a:r>
                    </a:p>
                  </p:txBody>
                </p:sp>
                <p:sp>
                  <p:nvSpPr>
                    <p:cNvPr id="209948" name="Text Box 29"/>
                    <p:cNvSpPr txBox="1"/>
                    <p:nvPr/>
                  </p:nvSpPr>
                  <p:spPr>
                    <a:xfrm>
                      <a:off x="673" y="3488"/>
                      <a:ext cx="1418" cy="2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lvl="0" eaLnBrk="1" hangingPunct="1"/>
                      <a:r>
                        <a:rPr lang="en-US" altLang="zh-CN" sz="2400" b="1" i="1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a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、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b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、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c 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的关系</a:t>
                      </a:r>
                    </a:p>
                  </p:txBody>
                </p:sp>
                <p:sp>
                  <p:nvSpPr>
                    <p:cNvPr id="209949" name="Line 30"/>
                    <p:cNvSpPr/>
                    <p:nvPr/>
                  </p:nvSpPr>
                  <p:spPr>
                    <a:xfrm>
                      <a:off x="167" y="654"/>
                      <a:ext cx="0" cy="3638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3333CC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09950" name="Line 31"/>
                    <p:cNvSpPr/>
                    <p:nvPr/>
                  </p:nvSpPr>
                  <p:spPr>
                    <a:xfrm>
                      <a:off x="675" y="654"/>
                      <a:ext cx="0" cy="3638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3333CC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09951" name="Line 32"/>
                    <p:cNvSpPr/>
                    <p:nvPr/>
                  </p:nvSpPr>
                  <p:spPr>
                    <a:xfrm>
                      <a:off x="2064" y="654"/>
                      <a:ext cx="0" cy="3638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3333CC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412705" name="Text Box 33"/>
          <p:cNvSpPr txBox="1"/>
          <p:nvPr/>
        </p:nvSpPr>
        <p:spPr>
          <a:xfrm>
            <a:off x="-85090" y="780733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再认识：</a:t>
            </a:r>
          </a:p>
        </p:txBody>
      </p:sp>
      <p:sp>
        <p:nvSpPr>
          <p:cNvPr id="412746" name="Text Box 74"/>
          <p:cNvSpPr txBox="1"/>
          <p:nvPr/>
        </p:nvSpPr>
        <p:spPr>
          <a:xfrm>
            <a:off x="6685598" y="5491163"/>
            <a:ext cx="2089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=b</a:t>
            </a:r>
            <a:r>
              <a:rPr lang="en-US" altLang="zh-CN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+c</a:t>
            </a:r>
            <a:r>
              <a:rPr lang="en-US" altLang="zh-CN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209954" name="组合 209953"/>
          <p:cNvGrpSpPr/>
          <p:nvPr/>
        </p:nvGrpSpPr>
        <p:grpSpPr>
          <a:xfrm>
            <a:off x="5092065" y="2115185"/>
            <a:ext cx="2303463" cy="1538288"/>
            <a:chOff x="1565" y="1053"/>
            <a:chExt cx="1678" cy="1198"/>
          </a:xfrm>
        </p:grpSpPr>
        <p:sp>
          <p:nvSpPr>
            <p:cNvPr id="209955" name="矩形 209954"/>
            <p:cNvSpPr/>
            <p:nvPr/>
          </p:nvSpPr>
          <p:spPr>
            <a:xfrm>
              <a:off x="1965" y="1755"/>
              <a:ext cx="75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eaLnBrk="1" hangingPunct="1">
                <a:buClr>
                  <a:srgbClr val="000000"/>
                </a:buClr>
              </a:pPr>
              <a:r>
                <a:rPr lang="en-US" altLang="zh-CN" sz="1600" b="1" i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9956" name="矩形 209955"/>
            <p:cNvSpPr/>
            <p:nvPr/>
          </p:nvSpPr>
          <p:spPr>
            <a:xfrm>
              <a:off x="2869" y="1755"/>
              <a:ext cx="75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eaLnBrk="1" hangingPunct="1">
                <a:buClr>
                  <a:srgbClr val="000000"/>
                </a:buClr>
              </a:pPr>
              <a:r>
                <a:rPr lang="en-US" altLang="zh-CN" sz="1600" b="1" i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09957" name="组合 209956"/>
            <p:cNvGrpSpPr/>
            <p:nvPr/>
          </p:nvGrpSpPr>
          <p:grpSpPr>
            <a:xfrm>
              <a:off x="1565" y="1053"/>
              <a:ext cx="1678" cy="1198"/>
              <a:chOff x="1565" y="1053"/>
              <a:chExt cx="1678" cy="1198"/>
            </a:xfrm>
          </p:grpSpPr>
          <p:sp>
            <p:nvSpPr>
              <p:cNvPr id="209958" name="任意多边形 209957"/>
              <p:cNvSpPr/>
              <p:nvPr/>
            </p:nvSpPr>
            <p:spPr>
              <a:xfrm>
                <a:off x="1752" y="1386"/>
                <a:ext cx="1299" cy="651"/>
              </a:xfrm>
              <a:custGeom>
                <a:avLst/>
                <a:gdLst/>
                <a:ahLst/>
                <a:cxnLst/>
                <a:rect l="0" t="0" r="0" b="0"/>
                <a:pathLst>
                  <a:path w="516" h="270">
                    <a:moveTo>
                      <a:pt x="516" y="135"/>
                    </a:moveTo>
                    <a:lnTo>
                      <a:pt x="516" y="138"/>
                    </a:lnTo>
                    <a:lnTo>
                      <a:pt x="516" y="141"/>
                    </a:lnTo>
                    <a:lnTo>
                      <a:pt x="515" y="144"/>
                    </a:lnTo>
                    <a:lnTo>
                      <a:pt x="515" y="147"/>
                    </a:lnTo>
                    <a:lnTo>
                      <a:pt x="514" y="150"/>
                    </a:lnTo>
                    <a:lnTo>
                      <a:pt x="514" y="153"/>
                    </a:lnTo>
                    <a:lnTo>
                      <a:pt x="513" y="156"/>
                    </a:lnTo>
                    <a:lnTo>
                      <a:pt x="512" y="159"/>
                    </a:lnTo>
                    <a:lnTo>
                      <a:pt x="511" y="162"/>
                    </a:lnTo>
                    <a:lnTo>
                      <a:pt x="510" y="165"/>
                    </a:lnTo>
                    <a:lnTo>
                      <a:pt x="508" y="168"/>
                    </a:lnTo>
                    <a:lnTo>
                      <a:pt x="507" y="170"/>
                    </a:lnTo>
                    <a:lnTo>
                      <a:pt x="505" y="173"/>
                    </a:lnTo>
                    <a:lnTo>
                      <a:pt x="504" y="176"/>
                    </a:lnTo>
                    <a:lnTo>
                      <a:pt x="502" y="179"/>
                    </a:lnTo>
                    <a:lnTo>
                      <a:pt x="500" y="182"/>
                    </a:lnTo>
                    <a:lnTo>
                      <a:pt x="498" y="184"/>
                    </a:lnTo>
                    <a:lnTo>
                      <a:pt x="496" y="187"/>
                    </a:lnTo>
                    <a:lnTo>
                      <a:pt x="494" y="190"/>
                    </a:lnTo>
                    <a:lnTo>
                      <a:pt x="491" y="192"/>
                    </a:lnTo>
                    <a:lnTo>
                      <a:pt x="489" y="195"/>
                    </a:lnTo>
                    <a:lnTo>
                      <a:pt x="486" y="197"/>
                    </a:lnTo>
                    <a:lnTo>
                      <a:pt x="484" y="200"/>
                    </a:lnTo>
                    <a:lnTo>
                      <a:pt x="481" y="202"/>
                    </a:lnTo>
                    <a:lnTo>
                      <a:pt x="478" y="205"/>
                    </a:lnTo>
                    <a:lnTo>
                      <a:pt x="476" y="207"/>
                    </a:lnTo>
                    <a:lnTo>
                      <a:pt x="473" y="210"/>
                    </a:lnTo>
                    <a:lnTo>
                      <a:pt x="470" y="212"/>
                    </a:lnTo>
                    <a:lnTo>
                      <a:pt x="467" y="214"/>
                    </a:lnTo>
                    <a:lnTo>
                      <a:pt x="464" y="216"/>
                    </a:lnTo>
                    <a:lnTo>
                      <a:pt x="460" y="218"/>
                    </a:lnTo>
                    <a:lnTo>
                      <a:pt x="457" y="221"/>
                    </a:lnTo>
                    <a:lnTo>
                      <a:pt x="454" y="223"/>
                    </a:lnTo>
                    <a:lnTo>
                      <a:pt x="450" y="225"/>
                    </a:lnTo>
                    <a:lnTo>
                      <a:pt x="447" y="227"/>
                    </a:lnTo>
                    <a:lnTo>
                      <a:pt x="444" y="228"/>
                    </a:lnTo>
                    <a:lnTo>
                      <a:pt x="440" y="230"/>
                    </a:lnTo>
                    <a:lnTo>
                      <a:pt x="437" y="232"/>
                    </a:lnTo>
                    <a:lnTo>
                      <a:pt x="433" y="234"/>
                    </a:lnTo>
                    <a:lnTo>
                      <a:pt x="429" y="236"/>
                    </a:lnTo>
                    <a:lnTo>
                      <a:pt x="426" y="237"/>
                    </a:lnTo>
                    <a:lnTo>
                      <a:pt x="422" y="239"/>
                    </a:lnTo>
                    <a:lnTo>
                      <a:pt x="418" y="240"/>
                    </a:lnTo>
                    <a:lnTo>
                      <a:pt x="415" y="242"/>
                    </a:lnTo>
                    <a:lnTo>
                      <a:pt x="411" y="243"/>
                    </a:lnTo>
                    <a:lnTo>
                      <a:pt x="407" y="245"/>
                    </a:lnTo>
                    <a:lnTo>
                      <a:pt x="403" y="246"/>
                    </a:lnTo>
                    <a:lnTo>
                      <a:pt x="399" y="248"/>
                    </a:lnTo>
                    <a:lnTo>
                      <a:pt x="396" y="249"/>
                    </a:lnTo>
                    <a:lnTo>
                      <a:pt x="392" y="250"/>
                    </a:lnTo>
                    <a:lnTo>
                      <a:pt x="388" y="251"/>
                    </a:lnTo>
                    <a:lnTo>
                      <a:pt x="384" y="252"/>
                    </a:lnTo>
                    <a:lnTo>
                      <a:pt x="380" y="254"/>
                    </a:lnTo>
                    <a:lnTo>
                      <a:pt x="376" y="255"/>
                    </a:lnTo>
                    <a:lnTo>
                      <a:pt x="373" y="256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61" y="258"/>
                    </a:lnTo>
                    <a:lnTo>
                      <a:pt x="357" y="259"/>
                    </a:lnTo>
                    <a:lnTo>
                      <a:pt x="353" y="260"/>
                    </a:lnTo>
                    <a:lnTo>
                      <a:pt x="350" y="261"/>
                    </a:lnTo>
                    <a:lnTo>
                      <a:pt x="346" y="262"/>
                    </a:lnTo>
                    <a:lnTo>
                      <a:pt x="342" y="262"/>
                    </a:lnTo>
                    <a:lnTo>
                      <a:pt x="338" y="263"/>
                    </a:lnTo>
                    <a:lnTo>
                      <a:pt x="335" y="264"/>
                    </a:lnTo>
                    <a:lnTo>
                      <a:pt x="331" y="264"/>
                    </a:lnTo>
                    <a:lnTo>
                      <a:pt x="327" y="265"/>
                    </a:lnTo>
                    <a:lnTo>
                      <a:pt x="324" y="265"/>
                    </a:lnTo>
                    <a:lnTo>
                      <a:pt x="320" y="266"/>
                    </a:lnTo>
                    <a:lnTo>
                      <a:pt x="316" y="266"/>
                    </a:lnTo>
                    <a:lnTo>
                      <a:pt x="313" y="267"/>
                    </a:lnTo>
                    <a:lnTo>
                      <a:pt x="309" y="267"/>
                    </a:lnTo>
                    <a:lnTo>
                      <a:pt x="306" y="267"/>
                    </a:lnTo>
                    <a:lnTo>
                      <a:pt x="302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9"/>
                    </a:lnTo>
                    <a:lnTo>
                      <a:pt x="285" y="269"/>
                    </a:lnTo>
                    <a:lnTo>
                      <a:pt x="281" y="269"/>
                    </a:lnTo>
                    <a:lnTo>
                      <a:pt x="278" y="269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68" y="269"/>
                    </a:lnTo>
                    <a:lnTo>
                      <a:pt x="265" y="270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0" y="270"/>
                    </a:lnTo>
                    <a:lnTo>
                      <a:pt x="247" y="269"/>
                    </a:lnTo>
                    <a:lnTo>
                      <a:pt x="244" y="269"/>
                    </a:lnTo>
                    <a:lnTo>
                      <a:pt x="241" y="269"/>
                    </a:lnTo>
                    <a:lnTo>
                      <a:pt x="238" y="269"/>
                    </a:lnTo>
                    <a:lnTo>
                      <a:pt x="235" y="269"/>
                    </a:lnTo>
                    <a:lnTo>
                      <a:pt x="232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4" y="268"/>
                    </a:lnTo>
                    <a:lnTo>
                      <a:pt x="221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3" y="268"/>
                    </a:lnTo>
                    <a:lnTo>
                      <a:pt x="211" y="267"/>
                    </a:lnTo>
                    <a:lnTo>
                      <a:pt x="208" y="267"/>
                    </a:lnTo>
                    <a:lnTo>
                      <a:pt x="205" y="267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198" y="266"/>
                    </a:lnTo>
                    <a:lnTo>
                      <a:pt x="196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6" y="264"/>
                    </a:lnTo>
                    <a:lnTo>
                      <a:pt x="184" y="264"/>
                    </a:lnTo>
                    <a:lnTo>
                      <a:pt x="182" y="264"/>
                    </a:lnTo>
                    <a:lnTo>
                      <a:pt x="180" y="263"/>
                    </a:lnTo>
                    <a:lnTo>
                      <a:pt x="177" y="263"/>
                    </a:lnTo>
                    <a:lnTo>
                      <a:pt x="175" y="262"/>
                    </a:lnTo>
                    <a:lnTo>
                      <a:pt x="173" y="262"/>
                    </a:lnTo>
                    <a:lnTo>
                      <a:pt x="171" y="262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5" y="261"/>
                    </a:lnTo>
                    <a:lnTo>
                      <a:pt x="163" y="260"/>
                    </a:lnTo>
                    <a:lnTo>
                      <a:pt x="161" y="260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5" y="258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0" y="257"/>
                    </a:lnTo>
                    <a:lnTo>
                      <a:pt x="148" y="257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3" y="255"/>
                    </a:lnTo>
                    <a:lnTo>
                      <a:pt x="141" y="255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4" y="253"/>
                    </a:lnTo>
                    <a:lnTo>
                      <a:pt x="133" y="253"/>
                    </a:lnTo>
                    <a:lnTo>
                      <a:pt x="131" y="252"/>
                    </a:lnTo>
                    <a:lnTo>
                      <a:pt x="130" y="252"/>
                    </a:lnTo>
                    <a:lnTo>
                      <a:pt x="128" y="251"/>
                    </a:lnTo>
                    <a:lnTo>
                      <a:pt x="126" y="251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22" y="249"/>
                    </a:lnTo>
                    <a:lnTo>
                      <a:pt x="121" y="249"/>
                    </a:lnTo>
                    <a:lnTo>
                      <a:pt x="119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5" y="247"/>
                    </a:lnTo>
                    <a:lnTo>
                      <a:pt x="114" y="247"/>
                    </a:lnTo>
                    <a:lnTo>
                      <a:pt x="112" y="246"/>
                    </a:lnTo>
                    <a:lnTo>
                      <a:pt x="111" y="246"/>
                    </a:lnTo>
                    <a:lnTo>
                      <a:pt x="110" y="245"/>
                    </a:lnTo>
                    <a:lnTo>
                      <a:pt x="108" y="245"/>
                    </a:lnTo>
                    <a:lnTo>
                      <a:pt x="107" y="244"/>
                    </a:lnTo>
                    <a:lnTo>
                      <a:pt x="106" y="244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2"/>
                    </a:lnTo>
                    <a:lnTo>
                      <a:pt x="101" y="242"/>
                    </a:lnTo>
                    <a:lnTo>
                      <a:pt x="100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5" y="239"/>
                    </a:lnTo>
                    <a:lnTo>
                      <a:pt x="94" y="239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1" y="238"/>
                    </a:lnTo>
                    <a:lnTo>
                      <a:pt x="90" y="237"/>
                    </a:lnTo>
                    <a:lnTo>
                      <a:pt x="89" y="237"/>
                    </a:lnTo>
                    <a:lnTo>
                      <a:pt x="88" y="236"/>
                    </a:lnTo>
                    <a:lnTo>
                      <a:pt x="87" y="236"/>
                    </a:lnTo>
                    <a:lnTo>
                      <a:pt x="86" y="235"/>
                    </a:lnTo>
                    <a:lnTo>
                      <a:pt x="85" y="235"/>
                    </a:lnTo>
                    <a:lnTo>
                      <a:pt x="84" y="234"/>
                    </a:lnTo>
                    <a:lnTo>
                      <a:pt x="83" y="234"/>
                    </a:lnTo>
                    <a:lnTo>
                      <a:pt x="82" y="233"/>
                    </a:lnTo>
                    <a:lnTo>
                      <a:pt x="81" y="233"/>
                    </a:lnTo>
                    <a:lnTo>
                      <a:pt x="80" y="232"/>
                    </a:lnTo>
                    <a:lnTo>
                      <a:pt x="79" y="232"/>
                    </a:lnTo>
                    <a:lnTo>
                      <a:pt x="78" y="231"/>
                    </a:lnTo>
                    <a:lnTo>
                      <a:pt x="77" y="231"/>
                    </a:lnTo>
                    <a:lnTo>
                      <a:pt x="76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4" y="229"/>
                    </a:lnTo>
                    <a:lnTo>
                      <a:pt x="73" y="229"/>
                    </a:lnTo>
                    <a:lnTo>
                      <a:pt x="72" y="228"/>
                    </a:lnTo>
                    <a:lnTo>
                      <a:pt x="71" y="228"/>
                    </a:lnTo>
                    <a:lnTo>
                      <a:pt x="70" y="227"/>
                    </a:lnTo>
                    <a:lnTo>
                      <a:pt x="70" y="227"/>
                    </a:lnTo>
                    <a:lnTo>
                      <a:pt x="69" y="227"/>
                    </a:lnTo>
                    <a:lnTo>
                      <a:pt x="68" y="226"/>
                    </a:lnTo>
                    <a:lnTo>
                      <a:pt x="67" y="226"/>
                    </a:lnTo>
                    <a:lnTo>
                      <a:pt x="67" y="225"/>
                    </a:lnTo>
                    <a:lnTo>
                      <a:pt x="66" y="225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2" y="223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8" y="220"/>
                    </a:lnTo>
                    <a:lnTo>
                      <a:pt x="57" y="220"/>
                    </a:lnTo>
                    <a:lnTo>
                      <a:pt x="57" y="219"/>
                    </a:lnTo>
                    <a:lnTo>
                      <a:pt x="56" y="219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3" y="217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0" y="215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8" y="213"/>
                    </a:lnTo>
                    <a:lnTo>
                      <a:pt x="48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6" y="212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09"/>
                    </a:lnTo>
                    <a:lnTo>
                      <a:pt x="43" y="209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0" y="207"/>
                    </a:lnTo>
                    <a:lnTo>
                      <a:pt x="40" y="207"/>
                    </a:lnTo>
                    <a:lnTo>
                      <a:pt x="39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6" y="204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2"/>
                    </a:lnTo>
                    <a:lnTo>
                      <a:pt x="34" y="202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2" y="190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78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6" y="165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4" y="160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" y="149"/>
                    </a:lnTo>
                    <a:lnTo>
                      <a:pt x="1" y="149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6" y="35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8"/>
                    </a:lnTo>
                    <a:lnTo>
                      <a:pt x="102" y="28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8" y="22"/>
                    </a:lnTo>
                    <a:lnTo>
                      <a:pt x="119" y="22"/>
                    </a:lnTo>
                    <a:lnTo>
                      <a:pt x="121" y="21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5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3" y="4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2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1" y="2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4" y="1"/>
                    </a:lnTo>
                    <a:lnTo>
                      <a:pt x="247" y="1"/>
                    </a:lnTo>
                    <a:lnTo>
                      <a:pt x="250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8" y="1"/>
                    </a:lnTo>
                    <a:lnTo>
                      <a:pt x="272" y="1"/>
                    </a:lnTo>
                    <a:lnTo>
                      <a:pt x="275" y="1"/>
                    </a:lnTo>
                    <a:lnTo>
                      <a:pt x="278" y="1"/>
                    </a:lnTo>
                    <a:lnTo>
                      <a:pt x="281" y="1"/>
                    </a:lnTo>
                    <a:lnTo>
                      <a:pt x="285" y="1"/>
                    </a:lnTo>
                    <a:lnTo>
                      <a:pt x="288" y="1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6" y="3"/>
                    </a:lnTo>
                    <a:lnTo>
                      <a:pt x="309" y="3"/>
                    </a:lnTo>
                    <a:lnTo>
                      <a:pt x="313" y="3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6"/>
                    </a:lnTo>
                    <a:lnTo>
                      <a:pt x="335" y="6"/>
                    </a:lnTo>
                    <a:lnTo>
                      <a:pt x="338" y="7"/>
                    </a:lnTo>
                    <a:lnTo>
                      <a:pt x="342" y="8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10"/>
                    </a:lnTo>
                    <a:lnTo>
                      <a:pt x="357" y="11"/>
                    </a:lnTo>
                    <a:lnTo>
                      <a:pt x="361" y="12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3" y="14"/>
                    </a:lnTo>
                    <a:lnTo>
                      <a:pt x="376" y="15"/>
                    </a:lnTo>
                    <a:lnTo>
                      <a:pt x="380" y="16"/>
                    </a:lnTo>
                    <a:lnTo>
                      <a:pt x="384" y="18"/>
                    </a:lnTo>
                    <a:lnTo>
                      <a:pt x="388" y="19"/>
                    </a:lnTo>
                    <a:lnTo>
                      <a:pt x="392" y="20"/>
                    </a:lnTo>
                    <a:lnTo>
                      <a:pt x="396" y="21"/>
                    </a:lnTo>
                    <a:lnTo>
                      <a:pt x="399" y="22"/>
                    </a:lnTo>
                    <a:lnTo>
                      <a:pt x="403" y="24"/>
                    </a:lnTo>
                    <a:lnTo>
                      <a:pt x="407" y="25"/>
                    </a:lnTo>
                    <a:lnTo>
                      <a:pt x="411" y="27"/>
                    </a:lnTo>
                    <a:lnTo>
                      <a:pt x="415" y="28"/>
                    </a:lnTo>
                    <a:lnTo>
                      <a:pt x="418" y="30"/>
                    </a:lnTo>
                    <a:lnTo>
                      <a:pt x="422" y="31"/>
                    </a:lnTo>
                    <a:lnTo>
                      <a:pt x="426" y="33"/>
                    </a:lnTo>
                    <a:lnTo>
                      <a:pt x="429" y="34"/>
                    </a:lnTo>
                    <a:lnTo>
                      <a:pt x="433" y="36"/>
                    </a:lnTo>
                    <a:lnTo>
                      <a:pt x="437" y="38"/>
                    </a:lnTo>
                    <a:lnTo>
                      <a:pt x="440" y="40"/>
                    </a:lnTo>
                    <a:lnTo>
                      <a:pt x="444" y="42"/>
                    </a:lnTo>
                    <a:lnTo>
                      <a:pt x="447" y="43"/>
                    </a:lnTo>
                    <a:lnTo>
                      <a:pt x="450" y="45"/>
                    </a:lnTo>
                    <a:lnTo>
                      <a:pt x="454" y="47"/>
                    </a:lnTo>
                    <a:lnTo>
                      <a:pt x="457" y="49"/>
                    </a:lnTo>
                    <a:lnTo>
                      <a:pt x="460" y="52"/>
                    </a:lnTo>
                    <a:lnTo>
                      <a:pt x="464" y="54"/>
                    </a:lnTo>
                    <a:lnTo>
                      <a:pt x="467" y="56"/>
                    </a:lnTo>
                    <a:lnTo>
                      <a:pt x="470" y="58"/>
                    </a:lnTo>
                    <a:lnTo>
                      <a:pt x="473" y="60"/>
                    </a:lnTo>
                    <a:lnTo>
                      <a:pt x="476" y="63"/>
                    </a:lnTo>
                    <a:lnTo>
                      <a:pt x="478" y="65"/>
                    </a:lnTo>
                    <a:lnTo>
                      <a:pt x="481" y="68"/>
                    </a:lnTo>
                    <a:lnTo>
                      <a:pt x="484" y="70"/>
                    </a:lnTo>
                    <a:lnTo>
                      <a:pt x="486" y="73"/>
                    </a:lnTo>
                    <a:lnTo>
                      <a:pt x="489" y="75"/>
                    </a:lnTo>
                    <a:lnTo>
                      <a:pt x="491" y="78"/>
                    </a:lnTo>
                    <a:lnTo>
                      <a:pt x="494" y="80"/>
                    </a:lnTo>
                    <a:lnTo>
                      <a:pt x="496" y="83"/>
                    </a:lnTo>
                    <a:lnTo>
                      <a:pt x="498" y="86"/>
                    </a:lnTo>
                    <a:lnTo>
                      <a:pt x="500" y="88"/>
                    </a:lnTo>
                    <a:lnTo>
                      <a:pt x="502" y="91"/>
                    </a:lnTo>
                    <a:lnTo>
                      <a:pt x="504" y="94"/>
                    </a:lnTo>
                    <a:lnTo>
                      <a:pt x="505" y="97"/>
                    </a:lnTo>
                    <a:lnTo>
                      <a:pt x="507" y="100"/>
                    </a:lnTo>
                    <a:lnTo>
                      <a:pt x="508" y="102"/>
                    </a:lnTo>
                    <a:lnTo>
                      <a:pt x="510" y="105"/>
                    </a:lnTo>
                    <a:lnTo>
                      <a:pt x="511" y="108"/>
                    </a:lnTo>
                    <a:lnTo>
                      <a:pt x="512" y="111"/>
                    </a:lnTo>
                    <a:lnTo>
                      <a:pt x="513" y="114"/>
                    </a:lnTo>
                    <a:lnTo>
                      <a:pt x="514" y="117"/>
                    </a:lnTo>
                    <a:lnTo>
                      <a:pt x="514" y="120"/>
                    </a:lnTo>
                    <a:lnTo>
                      <a:pt x="515" y="123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16" y="132"/>
                    </a:lnTo>
                    <a:lnTo>
                      <a:pt x="516" y="135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59" name="直接连接符 209958"/>
              <p:cNvSpPr/>
              <p:nvPr/>
            </p:nvSpPr>
            <p:spPr>
              <a:xfrm flipH="1">
                <a:off x="1942" y="1432"/>
                <a:ext cx="766" cy="280"/>
              </a:xfrm>
              <a:prstGeom prst="line">
                <a:avLst/>
              </a:prstGeom>
              <a:ln w="28575" cap="flat" cmpd="sng">
                <a:solidFill>
                  <a:srgbClr val="C1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9960" name="直接连接符 209959"/>
              <p:cNvSpPr/>
              <p:nvPr/>
            </p:nvSpPr>
            <p:spPr>
              <a:xfrm>
                <a:off x="2702" y="1432"/>
                <a:ext cx="169" cy="280"/>
              </a:xfrm>
              <a:prstGeom prst="line">
                <a:avLst/>
              </a:prstGeom>
              <a:ln w="28575" cap="flat" cmpd="sng">
                <a:solidFill>
                  <a:srgbClr val="C1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9961" name="矩形 209960"/>
              <p:cNvSpPr/>
              <p:nvPr/>
            </p:nvSpPr>
            <p:spPr>
              <a:xfrm>
                <a:off x="2281" y="1053"/>
                <a:ext cx="99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400" b="1" i="1">
                    <a:solidFill>
                      <a:srgbClr val="05050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</a:p>
            </p:txBody>
          </p:sp>
          <p:sp>
            <p:nvSpPr>
              <p:cNvPr id="209962" name="矩形 209961"/>
              <p:cNvSpPr/>
              <p:nvPr/>
            </p:nvSpPr>
            <p:spPr>
              <a:xfrm>
                <a:off x="2281" y="1671"/>
                <a:ext cx="130" cy="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9963" name="矩形 209962"/>
              <p:cNvSpPr/>
              <p:nvPr/>
            </p:nvSpPr>
            <p:spPr>
              <a:xfrm>
                <a:off x="1882" y="1696"/>
                <a:ext cx="124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9964" name="矩形 209963"/>
              <p:cNvSpPr/>
              <p:nvPr/>
            </p:nvSpPr>
            <p:spPr>
              <a:xfrm>
                <a:off x="2779" y="1703"/>
                <a:ext cx="124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9965" name="矩形 209964"/>
              <p:cNvSpPr/>
              <p:nvPr/>
            </p:nvSpPr>
            <p:spPr>
              <a:xfrm>
                <a:off x="2745" y="1280"/>
                <a:ext cx="165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endParaRPr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9966" name="矩形 209965"/>
              <p:cNvSpPr/>
              <p:nvPr/>
            </p:nvSpPr>
            <p:spPr>
              <a:xfrm>
                <a:off x="3119" y="1691"/>
                <a:ext cx="111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 eaLnBrk="1" hangingPunct="1">
                  <a:buClr>
                    <a:srgbClr val="000000"/>
                  </a:buClr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9967" name="直接连接符 209966"/>
              <p:cNvSpPr/>
              <p:nvPr/>
            </p:nvSpPr>
            <p:spPr>
              <a:xfrm>
                <a:off x="1565" y="1716"/>
                <a:ext cx="167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9968" name="直接连接符 209967"/>
              <p:cNvSpPr/>
              <p:nvPr/>
            </p:nvSpPr>
            <p:spPr>
              <a:xfrm flipV="1">
                <a:off x="2399" y="1117"/>
                <a:ext cx="0" cy="113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209969" name="组合 209968"/>
          <p:cNvGrpSpPr/>
          <p:nvPr/>
        </p:nvGrpSpPr>
        <p:grpSpPr>
          <a:xfrm>
            <a:off x="8477885" y="2056765"/>
            <a:ext cx="1368425" cy="1728788"/>
            <a:chOff x="4014" y="482"/>
            <a:chExt cx="1089" cy="1378"/>
          </a:xfrm>
        </p:grpSpPr>
        <p:sp>
          <p:nvSpPr>
            <p:cNvPr id="209970" name="矩形 209969"/>
            <p:cNvSpPr/>
            <p:nvPr/>
          </p:nvSpPr>
          <p:spPr>
            <a:xfrm>
              <a:off x="4412" y="1553"/>
              <a:ext cx="81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eaLnBrk="1" hangingPunct="1">
                <a:buClr>
                  <a:srgbClr val="000000"/>
                </a:buClr>
              </a:pPr>
              <a:r>
                <a:rPr lang="en-US" altLang="zh-CN" sz="1600" b="1" i="1">
                  <a:solidFill>
                    <a:srgbClr val="05050B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grpSp>
          <p:nvGrpSpPr>
            <p:cNvPr id="209971" name="组合 209970"/>
            <p:cNvGrpSpPr/>
            <p:nvPr/>
          </p:nvGrpSpPr>
          <p:grpSpPr>
            <a:xfrm>
              <a:off x="4014" y="482"/>
              <a:ext cx="1089" cy="1378"/>
              <a:chOff x="4014" y="972"/>
              <a:chExt cx="1089" cy="1378"/>
            </a:xfrm>
          </p:grpSpPr>
          <p:sp>
            <p:nvSpPr>
              <p:cNvPr id="209972" name="任意多边形 209971"/>
              <p:cNvSpPr/>
              <p:nvPr/>
            </p:nvSpPr>
            <p:spPr>
              <a:xfrm>
                <a:off x="4154" y="1172"/>
                <a:ext cx="721" cy="1072"/>
              </a:xfrm>
              <a:custGeom>
                <a:avLst/>
                <a:gdLst/>
                <a:ahLst/>
                <a:cxnLst/>
                <a:rect l="0" t="0" r="0" b="0"/>
                <a:pathLst>
                  <a:path w="516" h="270">
                    <a:moveTo>
                      <a:pt x="516" y="135"/>
                    </a:moveTo>
                    <a:lnTo>
                      <a:pt x="516" y="138"/>
                    </a:lnTo>
                    <a:lnTo>
                      <a:pt x="516" y="141"/>
                    </a:lnTo>
                    <a:lnTo>
                      <a:pt x="515" y="144"/>
                    </a:lnTo>
                    <a:lnTo>
                      <a:pt x="515" y="147"/>
                    </a:lnTo>
                    <a:lnTo>
                      <a:pt x="514" y="150"/>
                    </a:lnTo>
                    <a:lnTo>
                      <a:pt x="514" y="153"/>
                    </a:lnTo>
                    <a:lnTo>
                      <a:pt x="513" y="156"/>
                    </a:lnTo>
                    <a:lnTo>
                      <a:pt x="512" y="159"/>
                    </a:lnTo>
                    <a:lnTo>
                      <a:pt x="511" y="162"/>
                    </a:lnTo>
                    <a:lnTo>
                      <a:pt x="510" y="165"/>
                    </a:lnTo>
                    <a:lnTo>
                      <a:pt x="508" y="168"/>
                    </a:lnTo>
                    <a:lnTo>
                      <a:pt x="507" y="170"/>
                    </a:lnTo>
                    <a:lnTo>
                      <a:pt x="505" y="173"/>
                    </a:lnTo>
                    <a:lnTo>
                      <a:pt x="504" y="176"/>
                    </a:lnTo>
                    <a:lnTo>
                      <a:pt x="502" y="179"/>
                    </a:lnTo>
                    <a:lnTo>
                      <a:pt x="500" y="182"/>
                    </a:lnTo>
                    <a:lnTo>
                      <a:pt x="498" y="184"/>
                    </a:lnTo>
                    <a:lnTo>
                      <a:pt x="496" y="187"/>
                    </a:lnTo>
                    <a:lnTo>
                      <a:pt x="494" y="190"/>
                    </a:lnTo>
                    <a:lnTo>
                      <a:pt x="491" y="192"/>
                    </a:lnTo>
                    <a:lnTo>
                      <a:pt x="489" y="195"/>
                    </a:lnTo>
                    <a:lnTo>
                      <a:pt x="486" y="197"/>
                    </a:lnTo>
                    <a:lnTo>
                      <a:pt x="484" y="200"/>
                    </a:lnTo>
                    <a:lnTo>
                      <a:pt x="481" y="202"/>
                    </a:lnTo>
                    <a:lnTo>
                      <a:pt x="478" y="205"/>
                    </a:lnTo>
                    <a:lnTo>
                      <a:pt x="476" y="207"/>
                    </a:lnTo>
                    <a:lnTo>
                      <a:pt x="473" y="210"/>
                    </a:lnTo>
                    <a:lnTo>
                      <a:pt x="470" y="212"/>
                    </a:lnTo>
                    <a:lnTo>
                      <a:pt x="467" y="214"/>
                    </a:lnTo>
                    <a:lnTo>
                      <a:pt x="464" y="216"/>
                    </a:lnTo>
                    <a:lnTo>
                      <a:pt x="460" y="218"/>
                    </a:lnTo>
                    <a:lnTo>
                      <a:pt x="457" y="221"/>
                    </a:lnTo>
                    <a:lnTo>
                      <a:pt x="454" y="223"/>
                    </a:lnTo>
                    <a:lnTo>
                      <a:pt x="450" y="225"/>
                    </a:lnTo>
                    <a:lnTo>
                      <a:pt x="447" y="227"/>
                    </a:lnTo>
                    <a:lnTo>
                      <a:pt x="444" y="228"/>
                    </a:lnTo>
                    <a:lnTo>
                      <a:pt x="440" y="230"/>
                    </a:lnTo>
                    <a:lnTo>
                      <a:pt x="437" y="232"/>
                    </a:lnTo>
                    <a:lnTo>
                      <a:pt x="433" y="234"/>
                    </a:lnTo>
                    <a:lnTo>
                      <a:pt x="429" y="236"/>
                    </a:lnTo>
                    <a:lnTo>
                      <a:pt x="426" y="237"/>
                    </a:lnTo>
                    <a:lnTo>
                      <a:pt x="422" y="239"/>
                    </a:lnTo>
                    <a:lnTo>
                      <a:pt x="418" y="240"/>
                    </a:lnTo>
                    <a:lnTo>
                      <a:pt x="415" y="242"/>
                    </a:lnTo>
                    <a:lnTo>
                      <a:pt x="411" y="243"/>
                    </a:lnTo>
                    <a:lnTo>
                      <a:pt x="407" y="245"/>
                    </a:lnTo>
                    <a:lnTo>
                      <a:pt x="403" y="246"/>
                    </a:lnTo>
                    <a:lnTo>
                      <a:pt x="399" y="248"/>
                    </a:lnTo>
                    <a:lnTo>
                      <a:pt x="396" y="249"/>
                    </a:lnTo>
                    <a:lnTo>
                      <a:pt x="392" y="250"/>
                    </a:lnTo>
                    <a:lnTo>
                      <a:pt x="388" y="251"/>
                    </a:lnTo>
                    <a:lnTo>
                      <a:pt x="384" y="252"/>
                    </a:lnTo>
                    <a:lnTo>
                      <a:pt x="380" y="254"/>
                    </a:lnTo>
                    <a:lnTo>
                      <a:pt x="376" y="255"/>
                    </a:lnTo>
                    <a:lnTo>
                      <a:pt x="373" y="256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61" y="258"/>
                    </a:lnTo>
                    <a:lnTo>
                      <a:pt x="357" y="259"/>
                    </a:lnTo>
                    <a:lnTo>
                      <a:pt x="353" y="260"/>
                    </a:lnTo>
                    <a:lnTo>
                      <a:pt x="350" y="261"/>
                    </a:lnTo>
                    <a:lnTo>
                      <a:pt x="346" y="262"/>
                    </a:lnTo>
                    <a:lnTo>
                      <a:pt x="342" y="262"/>
                    </a:lnTo>
                    <a:lnTo>
                      <a:pt x="338" y="263"/>
                    </a:lnTo>
                    <a:lnTo>
                      <a:pt x="335" y="264"/>
                    </a:lnTo>
                    <a:lnTo>
                      <a:pt x="331" y="264"/>
                    </a:lnTo>
                    <a:lnTo>
                      <a:pt x="327" y="265"/>
                    </a:lnTo>
                    <a:lnTo>
                      <a:pt x="324" y="265"/>
                    </a:lnTo>
                    <a:lnTo>
                      <a:pt x="320" y="266"/>
                    </a:lnTo>
                    <a:lnTo>
                      <a:pt x="316" y="266"/>
                    </a:lnTo>
                    <a:lnTo>
                      <a:pt x="313" y="267"/>
                    </a:lnTo>
                    <a:lnTo>
                      <a:pt x="309" y="267"/>
                    </a:lnTo>
                    <a:lnTo>
                      <a:pt x="306" y="267"/>
                    </a:lnTo>
                    <a:lnTo>
                      <a:pt x="302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9"/>
                    </a:lnTo>
                    <a:lnTo>
                      <a:pt x="285" y="269"/>
                    </a:lnTo>
                    <a:lnTo>
                      <a:pt x="281" y="269"/>
                    </a:lnTo>
                    <a:lnTo>
                      <a:pt x="278" y="269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68" y="269"/>
                    </a:lnTo>
                    <a:lnTo>
                      <a:pt x="265" y="270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0" y="270"/>
                    </a:lnTo>
                    <a:lnTo>
                      <a:pt x="247" y="269"/>
                    </a:lnTo>
                    <a:lnTo>
                      <a:pt x="244" y="269"/>
                    </a:lnTo>
                    <a:lnTo>
                      <a:pt x="241" y="269"/>
                    </a:lnTo>
                    <a:lnTo>
                      <a:pt x="238" y="269"/>
                    </a:lnTo>
                    <a:lnTo>
                      <a:pt x="235" y="269"/>
                    </a:lnTo>
                    <a:lnTo>
                      <a:pt x="232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4" y="268"/>
                    </a:lnTo>
                    <a:lnTo>
                      <a:pt x="221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3" y="268"/>
                    </a:lnTo>
                    <a:lnTo>
                      <a:pt x="211" y="267"/>
                    </a:lnTo>
                    <a:lnTo>
                      <a:pt x="208" y="267"/>
                    </a:lnTo>
                    <a:lnTo>
                      <a:pt x="205" y="267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198" y="266"/>
                    </a:lnTo>
                    <a:lnTo>
                      <a:pt x="196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6" y="264"/>
                    </a:lnTo>
                    <a:lnTo>
                      <a:pt x="184" y="264"/>
                    </a:lnTo>
                    <a:lnTo>
                      <a:pt x="182" y="264"/>
                    </a:lnTo>
                    <a:lnTo>
                      <a:pt x="180" y="263"/>
                    </a:lnTo>
                    <a:lnTo>
                      <a:pt x="177" y="263"/>
                    </a:lnTo>
                    <a:lnTo>
                      <a:pt x="175" y="262"/>
                    </a:lnTo>
                    <a:lnTo>
                      <a:pt x="173" y="262"/>
                    </a:lnTo>
                    <a:lnTo>
                      <a:pt x="171" y="262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5" y="261"/>
                    </a:lnTo>
                    <a:lnTo>
                      <a:pt x="163" y="260"/>
                    </a:lnTo>
                    <a:lnTo>
                      <a:pt x="161" y="260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5" y="258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0" y="257"/>
                    </a:lnTo>
                    <a:lnTo>
                      <a:pt x="148" y="257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3" y="255"/>
                    </a:lnTo>
                    <a:lnTo>
                      <a:pt x="141" y="255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4" y="253"/>
                    </a:lnTo>
                    <a:lnTo>
                      <a:pt x="133" y="253"/>
                    </a:lnTo>
                    <a:lnTo>
                      <a:pt x="131" y="252"/>
                    </a:lnTo>
                    <a:lnTo>
                      <a:pt x="130" y="252"/>
                    </a:lnTo>
                    <a:lnTo>
                      <a:pt x="128" y="251"/>
                    </a:lnTo>
                    <a:lnTo>
                      <a:pt x="126" y="251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22" y="249"/>
                    </a:lnTo>
                    <a:lnTo>
                      <a:pt x="121" y="249"/>
                    </a:lnTo>
                    <a:lnTo>
                      <a:pt x="119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5" y="247"/>
                    </a:lnTo>
                    <a:lnTo>
                      <a:pt x="114" y="247"/>
                    </a:lnTo>
                    <a:lnTo>
                      <a:pt x="112" y="246"/>
                    </a:lnTo>
                    <a:lnTo>
                      <a:pt x="111" y="246"/>
                    </a:lnTo>
                    <a:lnTo>
                      <a:pt x="110" y="245"/>
                    </a:lnTo>
                    <a:lnTo>
                      <a:pt x="108" y="245"/>
                    </a:lnTo>
                    <a:lnTo>
                      <a:pt x="107" y="244"/>
                    </a:lnTo>
                    <a:lnTo>
                      <a:pt x="106" y="244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2"/>
                    </a:lnTo>
                    <a:lnTo>
                      <a:pt x="101" y="242"/>
                    </a:lnTo>
                    <a:lnTo>
                      <a:pt x="100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5" y="239"/>
                    </a:lnTo>
                    <a:lnTo>
                      <a:pt x="94" y="239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1" y="238"/>
                    </a:lnTo>
                    <a:lnTo>
                      <a:pt x="90" y="237"/>
                    </a:lnTo>
                    <a:lnTo>
                      <a:pt x="89" y="237"/>
                    </a:lnTo>
                    <a:lnTo>
                      <a:pt x="88" y="236"/>
                    </a:lnTo>
                    <a:lnTo>
                      <a:pt x="87" y="236"/>
                    </a:lnTo>
                    <a:lnTo>
                      <a:pt x="86" y="235"/>
                    </a:lnTo>
                    <a:lnTo>
                      <a:pt x="85" y="235"/>
                    </a:lnTo>
                    <a:lnTo>
                      <a:pt x="84" y="234"/>
                    </a:lnTo>
                    <a:lnTo>
                      <a:pt x="83" y="234"/>
                    </a:lnTo>
                    <a:lnTo>
                      <a:pt x="82" y="233"/>
                    </a:lnTo>
                    <a:lnTo>
                      <a:pt x="81" y="233"/>
                    </a:lnTo>
                    <a:lnTo>
                      <a:pt x="80" y="232"/>
                    </a:lnTo>
                    <a:lnTo>
                      <a:pt x="79" y="232"/>
                    </a:lnTo>
                    <a:lnTo>
                      <a:pt x="78" y="231"/>
                    </a:lnTo>
                    <a:lnTo>
                      <a:pt x="77" y="231"/>
                    </a:lnTo>
                    <a:lnTo>
                      <a:pt x="76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4" y="229"/>
                    </a:lnTo>
                    <a:lnTo>
                      <a:pt x="73" y="229"/>
                    </a:lnTo>
                    <a:lnTo>
                      <a:pt x="72" y="228"/>
                    </a:lnTo>
                    <a:lnTo>
                      <a:pt x="71" y="228"/>
                    </a:lnTo>
                    <a:lnTo>
                      <a:pt x="70" y="227"/>
                    </a:lnTo>
                    <a:lnTo>
                      <a:pt x="70" y="227"/>
                    </a:lnTo>
                    <a:lnTo>
                      <a:pt x="69" y="227"/>
                    </a:lnTo>
                    <a:lnTo>
                      <a:pt x="68" y="226"/>
                    </a:lnTo>
                    <a:lnTo>
                      <a:pt x="67" y="226"/>
                    </a:lnTo>
                    <a:lnTo>
                      <a:pt x="67" y="225"/>
                    </a:lnTo>
                    <a:lnTo>
                      <a:pt x="66" y="225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2" y="223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8" y="220"/>
                    </a:lnTo>
                    <a:lnTo>
                      <a:pt x="57" y="220"/>
                    </a:lnTo>
                    <a:lnTo>
                      <a:pt x="57" y="219"/>
                    </a:lnTo>
                    <a:lnTo>
                      <a:pt x="56" y="219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3" y="217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0" y="215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8" y="213"/>
                    </a:lnTo>
                    <a:lnTo>
                      <a:pt x="48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6" y="212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09"/>
                    </a:lnTo>
                    <a:lnTo>
                      <a:pt x="43" y="209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0" y="207"/>
                    </a:lnTo>
                    <a:lnTo>
                      <a:pt x="40" y="207"/>
                    </a:lnTo>
                    <a:lnTo>
                      <a:pt x="39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6" y="204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2"/>
                    </a:lnTo>
                    <a:lnTo>
                      <a:pt x="34" y="202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2" y="190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78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6" y="165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4" y="160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" y="149"/>
                    </a:lnTo>
                    <a:lnTo>
                      <a:pt x="1" y="149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6" y="35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8"/>
                    </a:lnTo>
                    <a:lnTo>
                      <a:pt x="102" y="28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8" y="22"/>
                    </a:lnTo>
                    <a:lnTo>
                      <a:pt x="119" y="22"/>
                    </a:lnTo>
                    <a:lnTo>
                      <a:pt x="121" y="21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5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3" y="4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2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1" y="2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4" y="1"/>
                    </a:lnTo>
                    <a:lnTo>
                      <a:pt x="247" y="1"/>
                    </a:lnTo>
                    <a:lnTo>
                      <a:pt x="250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8" y="1"/>
                    </a:lnTo>
                    <a:lnTo>
                      <a:pt x="272" y="1"/>
                    </a:lnTo>
                    <a:lnTo>
                      <a:pt x="275" y="1"/>
                    </a:lnTo>
                    <a:lnTo>
                      <a:pt x="278" y="1"/>
                    </a:lnTo>
                    <a:lnTo>
                      <a:pt x="281" y="1"/>
                    </a:lnTo>
                    <a:lnTo>
                      <a:pt x="285" y="1"/>
                    </a:lnTo>
                    <a:lnTo>
                      <a:pt x="288" y="1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6" y="3"/>
                    </a:lnTo>
                    <a:lnTo>
                      <a:pt x="309" y="3"/>
                    </a:lnTo>
                    <a:lnTo>
                      <a:pt x="313" y="3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6"/>
                    </a:lnTo>
                    <a:lnTo>
                      <a:pt x="335" y="6"/>
                    </a:lnTo>
                    <a:lnTo>
                      <a:pt x="338" y="7"/>
                    </a:lnTo>
                    <a:lnTo>
                      <a:pt x="342" y="8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10"/>
                    </a:lnTo>
                    <a:lnTo>
                      <a:pt x="357" y="11"/>
                    </a:lnTo>
                    <a:lnTo>
                      <a:pt x="361" y="12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3" y="14"/>
                    </a:lnTo>
                    <a:lnTo>
                      <a:pt x="376" y="15"/>
                    </a:lnTo>
                    <a:lnTo>
                      <a:pt x="380" y="16"/>
                    </a:lnTo>
                    <a:lnTo>
                      <a:pt x="384" y="18"/>
                    </a:lnTo>
                    <a:lnTo>
                      <a:pt x="388" y="19"/>
                    </a:lnTo>
                    <a:lnTo>
                      <a:pt x="392" y="20"/>
                    </a:lnTo>
                    <a:lnTo>
                      <a:pt x="396" y="21"/>
                    </a:lnTo>
                    <a:lnTo>
                      <a:pt x="399" y="22"/>
                    </a:lnTo>
                    <a:lnTo>
                      <a:pt x="403" y="24"/>
                    </a:lnTo>
                    <a:lnTo>
                      <a:pt x="407" y="25"/>
                    </a:lnTo>
                    <a:lnTo>
                      <a:pt x="411" y="27"/>
                    </a:lnTo>
                    <a:lnTo>
                      <a:pt x="415" y="28"/>
                    </a:lnTo>
                    <a:lnTo>
                      <a:pt x="418" y="30"/>
                    </a:lnTo>
                    <a:lnTo>
                      <a:pt x="422" y="31"/>
                    </a:lnTo>
                    <a:lnTo>
                      <a:pt x="426" y="33"/>
                    </a:lnTo>
                    <a:lnTo>
                      <a:pt x="429" y="34"/>
                    </a:lnTo>
                    <a:lnTo>
                      <a:pt x="433" y="36"/>
                    </a:lnTo>
                    <a:lnTo>
                      <a:pt x="437" y="38"/>
                    </a:lnTo>
                    <a:lnTo>
                      <a:pt x="440" y="40"/>
                    </a:lnTo>
                    <a:lnTo>
                      <a:pt x="444" y="42"/>
                    </a:lnTo>
                    <a:lnTo>
                      <a:pt x="447" y="43"/>
                    </a:lnTo>
                    <a:lnTo>
                      <a:pt x="450" y="45"/>
                    </a:lnTo>
                    <a:lnTo>
                      <a:pt x="454" y="47"/>
                    </a:lnTo>
                    <a:lnTo>
                      <a:pt x="457" y="49"/>
                    </a:lnTo>
                    <a:lnTo>
                      <a:pt x="460" y="52"/>
                    </a:lnTo>
                    <a:lnTo>
                      <a:pt x="464" y="54"/>
                    </a:lnTo>
                    <a:lnTo>
                      <a:pt x="467" y="56"/>
                    </a:lnTo>
                    <a:lnTo>
                      <a:pt x="470" y="58"/>
                    </a:lnTo>
                    <a:lnTo>
                      <a:pt x="473" y="60"/>
                    </a:lnTo>
                    <a:lnTo>
                      <a:pt x="476" y="63"/>
                    </a:lnTo>
                    <a:lnTo>
                      <a:pt x="478" y="65"/>
                    </a:lnTo>
                    <a:lnTo>
                      <a:pt x="481" y="68"/>
                    </a:lnTo>
                    <a:lnTo>
                      <a:pt x="484" y="70"/>
                    </a:lnTo>
                    <a:lnTo>
                      <a:pt x="486" y="73"/>
                    </a:lnTo>
                    <a:lnTo>
                      <a:pt x="489" y="75"/>
                    </a:lnTo>
                    <a:lnTo>
                      <a:pt x="491" y="78"/>
                    </a:lnTo>
                    <a:lnTo>
                      <a:pt x="494" y="80"/>
                    </a:lnTo>
                    <a:lnTo>
                      <a:pt x="496" y="83"/>
                    </a:lnTo>
                    <a:lnTo>
                      <a:pt x="498" y="86"/>
                    </a:lnTo>
                    <a:lnTo>
                      <a:pt x="500" y="88"/>
                    </a:lnTo>
                    <a:lnTo>
                      <a:pt x="502" y="91"/>
                    </a:lnTo>
                    <a:lnTo>
                      <a:pt x="504" y="94"/>
                    </a:lnTo>
                    <a:lnTo>
                      <a:pt x="505" y="97"/>
                    </a:lnTo>
                    <a:lnTo>
                      <a:pt x="507" y="100"/>
                    </a:lnTo>
                    <a:lnTo>
                      <a:pt x="508" y="102"/>
                    </a:lnTo>
                    <a:lnTo>
                      <a:pt x="510" y="105"/>
                    </a:lnTo>
                    <a:lnTo>
                      <a:pt x="511" y="108"/>
                    </a:lnTo>
                    <a:lnTo>
                      <a:pt x="512" y="111"/>
                    </a:lnTo>
                    <a:lnTo>
                      <a:pt x="513" y="114"/>
                    </a:lnTo>
                    <a:lnTo>
                      <a:pt x="514" y="117"/>
                    </a:lnTo>
                    <a:lnTo>
                      <a:pt x="514" y="120"/>
                    </a:lnTo>
                    <a:lnTo>
                      <a:pt x="515" y="123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16" y="132"/>
                    </a:lnTo>
                    <a:lnTo>
                      <a:pt x="516" y="135"/>
                    </a:lnTo>
                  </a:path>
                </a:pathLst>
              </a:custGeom>
              <a:noFill/>
              <a:ln w="2857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9973" name="组合 209972"/>
              <p:cNvGrpSpPr/>
              <p:nvPr/>
            </p:nvGrpSpPr>
            <p:grpSpPr>
              <a:xfrm>
                <a:off x="4014" y="972"/>
                <a:ext cx="1089" cy="1378"/>
                <a:chOff x="4014" y="963"/>
                <a:chExt cx="1089" cy="1378"/>
              </a:xfrm>
            </p:grpSpPr>
            <p:sp>
              <p:nvSpPr>
                <p:cNvPr id="209974" name="直接连接符 209973"/>
                <p:cNvSpPr/>
                <p:nvPr/>
              </p:nvSpPr>
              <p:spPr>
                <a:xfrm flipH="1">
                  <a:off x="4513" y="1417"/>
                  <a:ext cx="308" cy="686"/>
                </a:xfrm>
                <a:prstGeom prst="line">
                  <a:avLst/>
                </a:prstGeom>
                <a:ln w="28575" cap="flat" cmpd="sng">
                  <a:solidFill>
                    <a:srgbClr val="C1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9975" name="直接连接符 209974"/>
                <p:cNvSpPr/>
                <p:nvPr/>
              </p:nvSpPr>
              <p:spPr>
                <a:xfrm flipH="1" flipV="1">
                  <a:off x="4505" y="1297"/>
                  <a:ext cx="308" cy="112"/>
                </a:xfrm>
                <a:prstGeom prst="line">
                  <a:avLst/>
                </a:prstGeom>
                <a:ln w="28575" cap="flat" cmpd="sng">
                  <a:solidFill>
                    <a:srgbClr val="C1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09976" name="组合 209975"/>
                <p:cNvGrpSpPr/>
                <p:nvPr/>
              </p:nvGrpSpPr>
              <p:grpSpPr>
                <a:xfrm>
                  <a:off x="4014" y="963"/>
                  <a:ext cx="1089" cy="1378"/>
                  <a:chOff x="4014" y="963"/>
                  <a:chExt cx="1089" cy="1378"/>
                </a:xfrm>
              </p:grpSpPr>
              <p:sp>
                <p:nvSpPr>
                  <p:cNvPr id="209977" name="矩形 209976"/>
                  <p:cNvSpPr/>
                  <p:nvPr/>
                </p:nvSpPr>
                <p:spPr>
                  <a:xfrm>
                    <a:off x="4383" y="1656"/>
                    <a:ext cx="141" cy="3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8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o</a:t>
                    </a:r>
                    <a:endPara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9978" name="矩形 209977"/>
                  <p:cNvSpPr/>
                  <p:nvPr/>
                </p:nvSpPr>
                <p:spPr>
                  <a:xfrm>
                    <a:off x="4322" y="1281"/>
                    <a:ext cx="135" cy="2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0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9979" name="矩形 209978"/>
                  <p:cNvSpPr/>
                  <p:nvPr/>
                </p:nvSpPr>
                <p:spPr>
                  <a:xfrm>
                    <a:off x="4324" y="963"/>
                    <a:ext cx="106" cy="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400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y</a:t>
                    </a:r>
                  </a:p>
                </p:txBody>
              </p:sp>
              <p:sp>
                <p:nvSpPr>
                  <p:cNvPr id="209980" name="矩形 209979"/>
                  <p:cNvSpPr/>
                  <p:nvPr/>
                </p:nvSpPr>
                <p:spPr>
                  <a:xfrm>
                    <a:off x="4967" y="1677"/>
                    <a:ext cx="121" cy="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400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x</a:t>
                    </a:r>
                    <a:endParaRPr lang="en-US" altLang="zh-CN" sz="2400">
                      <a:solidFill>
                        <a:srgbClr val="05050B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9981" name="矩形 209980"/>
                  <p:cNvSpPr/>
                  <p:nvPr/>
                </p:nvSpPr>
                <p:spPr>
                  <a:xfrm>
                    <a:off x="4414" y="1322"/>
                    <a:ext cx="81" cy="1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1600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209982" name="矩形 209981"/>
                  <p:cNvSpPr/>
                  <p:nvPr/>
                </p:nvSpPr>
                <p:spPr>
                  <a:xfrm>
                    <a:off x="4337" y="1988"/>
                    <a:ext cx="135" cy="2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sz="20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9983" name="矩形 209982"/>
                  <p:cNvSpPr/>
                  <p:nvPr/>
                </p:nvSpPr>
                <p:spPr>
                  <a:xfrm>
                    <a:off x="4871" y="1312"/>
                    <a:ext cx="162" cy="2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vl="0" eaLnBrk="1" hangingPunct="1">
                      <a:buClr>
                        <a:srgbClr val="000000"/>
                      </a:buClr>
                    </a:pPr>
                    <a:r>
                      <a:rPr lang="en-US" altLang="zh-CN" b="1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华文行楷" panose="02010800040101010101" pitchFamily="2" charset="-122"/>
                      </a:rPr>
                      <a:t>M</a:t>
                    </a:r>
                  </a:p>
                </p:txBody>
              </p:sp>
              <p:sp>
                <p:nvSpPr>
                  <p:cNvPr id="209984" name="直接连接符 209983"/>
                  <p:cNvSpPr/>
                  <p:nvPr/>
                </p:nvSpPr>
                <p:spPr>
                  <a:xfrm flipV="1">
                    <a:off x="4513" y="1026"/>
                    <a:ext cx="0" cy="1315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209985" name="直接连接符 209984"/>
                  <p:cNvSpPr/>
                  <p:nvPr/>
                </p:nvSpPr>
                <p:spPr>
                  <a:xfrm>
                    <a:off x="4014" y="1706"/>
                    <a:ext cx="1089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</p:grpSp>
          </p:grpSp>
        </p:grpSp>
      </p:grpSp>
      <p:sp>
        <p:nvSpPr>
          <p:cNvPr id="209986" name="文本框 209985"/>
          <p:cNvSpPr txBox="1"/>
          <p:nvPr/>
        </p:nvSpPr>
        <p:spPr>
          <a:xfrm>
            <a:off x="5177155" y="1216025"/>
            <a:ext cx="61198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∣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MF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∣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∣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MF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∣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=2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&gt;0)</a:t>
            </a:r>
          </a:p>
        </p:txBody>
      </p:sp>
      <p:sp>
        <p:nvSpPr>
          <p:cNvPr id="209987" name="文本框 209986"/>
          <p:cNvSpPr txBox="1"/>
          <p:nvPr/>
        </p:nvSpPr>
        <p:spPr>
          <a:xfrm>
            <a:off x="2743200" y="4419600"/>
            <a:ext cx="2019300" cy="52197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焦点定位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1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/>
      <p:bldP spid="412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0" name="Text Box 10"/>
          <p:cNvSpPr txBox="1"/>
          <p:nvPr/>
        </p:nvSpPr>
        <p:spPr>
          <a:xfrm>
            <a:off x="1981200" y="154305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Clr>
                <a:schemeClr val="folHlink"/>
              </a:buClr>
            </a:pPr>
            <a:endParaRPr lang="zh-CN" altLang="zh-CN" sz="28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35532" name="Text Box 12"/>
          <p:cNvSpPr txBox="1"/>
          <p:nvPr/>
        </p:nvSpPr>
        <p:spPr>
          <a:xfrm>
            <a:off x="1703388" y="1557338"/>
            <a:ext cx="596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</a:p>
        </p:txBody>
      </p:sp>
      <p:graphicFrame>
        <p:nvGraphicFramePr>
          <p:cNvPr id="235533" name="Object 13"/>
          <p:cNvGraphicFramePr>
            <a:graphicFrameLocks/>
          </p:cNvGraphicFramePr>
          <p:nvPr/>
        </p:nvGraphicFramePr>
        <p:xfrm>
          <a:off x="3429000" y="3276600"/>
          <a:ext cx="2819400" cy="598488"/>
        </p:xfrm>
        <a:graphic>
          <a:graphicData uri="http://schemas.openxmlformats.org/presentationml/2006/ole">
            <p:oleObj spid="_x0000_s198666" r:id="rId3" imgW="1079500" imgH="228600" progId="">
              <p:embed/>
            </p:oleObj>
          </a:graphicData>
        </a:graphic>
      </p:graphicFrame>
      <p:sp>
        <p:nvSpPr>
          <p:cNvPr id="235535" name="Text Box 18"/>
          <p:cNvSpPr txBox="1"/>
          <p:nvPr/>
        </p:nvSpPr>
        <p:spPr>
          <a:xfrm>
            <a:off x="2135188" y="1628775"/>
            <a:ext cx="65452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在椭圆                     中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 a=___,b=___,     </a:t>
            </a:r>
          </a:p>
        </p:txBody>
      </p:sp>
      <p:sp>
        <p:nvSpPr>
          <p:cNvPr id="235536" name="Text Box 23"/>
          <p:cNvSpPr txBox="1"/>
          <p:nvPr/>
        </p:nvSpPr>
        <p:spPr>
          <a:xfrm>
            <a:off x="2286000" y="3276600"/>
            <a:ext cx="72085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在椭圆                           中，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a=___, b=___,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235537" name="Text Box 24"/>
          <p:cNvSpPr txBox="1"/>
          <p:nvPr/>
        </p:nvSpPr>
        <p:spPr>
          <a:xfrm>
            <a:off x="2133600" y="3962400"/>
            <a:ext cx="7704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焦点位于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轴上，焦点坐标是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__________.  </a:t>
            </a:r>
          </a:p>
        </p:txBody>
      </p:sp>
      <p:sp>
        <p:nvSpPr>
          <p:cNvPr id="235538" name="Text Box 28"/>
          <p:cNvSpPr txBox="1"/>
          <p:nvPr/>
        </p:nvSpPr>
        <p:spPr>
          <a:xfrm>
            <a:off x="1524000" y="1020763"/>
            <a:ext cx="21605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填空：</a:t>
            </a:r>
          </a:p>
        </p:txBody>
      </p:sp>
      <p:graphicFrame>
        <p:nvGraphicFramePr>
          <p:cNvPr id="235540" name="Object 34"/>
          <p:cNvGraphicFramePr>
            <a:graphicFrameLocks/>
          </p:cNvGraphicFramePr>
          <p:nvPr/>
        </p:nvGraphicFramePr>
        <p:xfrm>
          <a:off x="3505200" y="1219200"/>
          <a:ext cx="2133600" cy="1176338"/>
        </p:xfrm>
        <a:graphic>
          <a:graphicData uri="http://schemas.openxmlformats.org/presentationml/2006/ole">
            <p:oleObj spid="_x0000_s198665" r:id="rId4" imgW="723586" imgH="418918" progId="">
              <p:embed/>
            </p:oleObj>
          </a:graphicData>
        </a:graphic>
      </p:graphicFrame>
      <p:sp>
        <p:nvSpPr>
          <p:cNvPr id="235542" name="Text Box 12"/>
          <p:cNvSpPr txBox="1"/>
          <p:nvPr/>
        </p:nvSpPr>
        <p:spPr>
          <a:xfrm>
            <a:off x="1703388" y="3213100"/>
            <a:ext cx="596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</a:p>
        </p:txBody>
      </p:sp>
      <p:sp>
        <p:nvSpPr>
          <p:cNvPr id="235543" name="Text Box 19"/>
          <p:cNvSpPr txBox="1"/>
          <p:nvPr/>
        </p:nvSpPr>
        <p:spPr>
          <a:xfrm>
            <a:off x="2135188" y="2276475"/>
            <a:ext cx="79660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Clr>
                <a:schemeClr val="folHlink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焦点位于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轴上，焦点坐标是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__________.  </a:t>
            </a:r>
          </a:p>
        </p:txBody>
      </p:sp>
      <p:sp>
        <p:nvSpPr>
          <p:cNvPr id="235544" name="文本框 235543"/>
          <p:cNvSpPr txBox="1"/>
          <p:nvPr/>
        </p:nvSpPr>
        <p:spPr>
          <a:xfrm>
            <a:off x="6743700" y="1628775"/>
            <a:ext cx="358775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35545" name="文本框 235544"/>
          <p:cNvSpPr txBox="1"/>
          <p:nvPr/>
        </p:nvSpPr>
        <p:spPr>
          <a:xfrm>
            <a:off x="7824788" y="1773238"/>
            <a:ext cx="431800" cy="64516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en-US" sz="36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35546" name="对象 235545"/>
          <p:cNvGraphicFramePr>
            <a:graphicFrameLocks/>
          </p:cNvGraphicFramePr>
          <p:nvPr/>
        </p:nvGraphicFramePr>
        <p:xfrm>
          <a:off x="7824788" y="1633538"/>
          <a:ext cx="503237" cy="476250"/>
        </p:xfrm>
        <a:graphic>
          <a:graphicData uri="http://schemas.openxmlformats.org/presentationml/2006/ole">
            <p:oleObj spid="_x0000_s198664" r:id="rId5" imgW="241195" imgH="228501" progId="">
              <p:embed/>
            </p:oleObj>
          </a:graphicData>
        </a:graphic>
      </p:graphicFrame>
      <p:graphicFrame>
        <p:nvGraphicFramePr>
          <p:cNvPr id="235547" name="对象 235546"/>
          <p:cNvGraphicFramePr>
            <a:graphicFrameLocks/>
          </p:cNvGraphicFramePr>
          <p:nvPr/>
        </p:nvGraphicFramePr>
        <p:xfrm>
          <a:off x="3935413" y="2276475"/>
          <a:ext cx="392112" cy="431800"/>
        </p:xfrm>
        <a:graphic>
          <a:graphicData uri="http://schemas.openxmlformats.org/presentationml/2006/ole">
            <p:oleObj spid="_x0000_s198663" r:id="rId6" imgW="126725" imgH="139397" progId="">
              <p:embed/>
            </p:oleObj>
          </a:graphicData>
        </a:graphic>
      </p:graphicFrame>
      <p:graphicFrame>
        <p:nvGraphicFramePr>
          <p:cNvPr id="235548" name="对象 235547"/>
          <p:cNvGraphicFramePr>
            <a:graphicFrameLocks/>
          </p:cNvGraphicFramePr>
          <p:nvPr/>
        </p:nvGraphicFramePr>
        <p:xfrm>
          <a:off x="7296150" y="2174875"/>
          <a:ext cx="2244725" cy="584200"/>
        </p:xfrm>
        <a:graphic>
          <a:graphicData uri="http://schemas.openxmlformats.org/presentationml/2006/ole">
            <p:oleObj spid="_x0000_s198662" r:id="rId7" imgW="926698" imgH="241195" progId="">
              <p:embed/>
            </p:oleObj>
          </a:graphicData>
        </a:graphic>
      </p:graphicFrame>
      <p:graphicFrame>
        <p:nvGraphicFramePr>
          <p:cNvPr id="235553" name="对象 235552"/>
          <p:cNvGraphicFramePr>
            <a:graphicFrameLocks/>
          </p:cNvGraphicFramePr>
          <p:nvPr/>
        </p:nvGraphicFramePr>
        <p:xfrm>
          <a:off x="7467600" y="3276600"/>
          <a:ext cx="395288" cy="514350"/>
        </p:xfrm>
        <a:graphic>
          <a:graphicData uri="http://schemas.openxmlformats.org/presentationml/2006/ole">
            <p:oleObj spid="_x0000_s198661" r:id="rId8" imgW="126725" imgH="164742" progId="">
              <p:embed/>
            </p:oleObj>
          </a:graphicData>
        </a:graphic>
      </p:graphicFrame>
      <p:graphicFrame>
        <p:nvGraphicFramePr>
          <p:cNvPr id="235554" name="对象 235553"/>
          <p:cNvGraphicFramePr>
            <a:graphicFrameLocks/>
          </p:cNvGraphicFramePr>
          <p:nvPr/>
        </p:nvGraphicFramePr>
        <p:xfrm>
          <a:off x="8458200" y="3200400"/>
          <a:ext cx="574675" cy="544513"/>
        </p:xfrm>
        <a:graphic>
          <a:graphicData uri="http://schemas.openxmlformats.org/presentationml/2006/ole">
            <p:oleObj spid="_x0000_s198660" r:id="rId9" imgW="241195" imgH="228501" progId="">
              <p:embed/>
            </p:oleObj>
          </a:graphicData>
        </a:graphic>
      </p:graphicFrame>
      <p:graphicFrame>
        <p:nvGraphicFramePr>
          <p:cNvPr id="235555" name="对象 235554"/>
          <p:cNvGraphicFramePr>
            <a:graphicFrameLocks/>
          </p:cNvGraphicFramePr>
          <p:nvPr/>
        </p:nvGraphicFramePr>
        <p:xfrm>
          <a:off x="3962400" y="3886200"/>
          <a:ext cx="496888" cy="587375"/>
        </p:xfrm>
        <a:graphic>
          <a:graphicData uri="http://schemas.openxmlformats.org/presentationml/2006/ole">
            <p:oleObj spid="_x0000_s198659" r:id="rId10" imgW="139518" imgH="164885" progId="">
              <p:embed/>
            </p:oleObj>
          </a:graphicData>
        </a:graphic>
      </p:graphicFrame>
      <p:graphicFrame>
        <p:nvGraphicFramePr>
          <p:cNvPr id="235556" name="对象 235555"/>
          <p:cNvGraphicFramePr>
            <a:graphicFrameLocks/>
          </p:cNvGraphicFramePr>
          <p:nvPr/>
        </p:nvGraphicFramePr>
        <p:xfrm>
          <a:off x="7620000" y="3886200"/>
          <a:ext cx="1871663" cy="538163"/>
        </p:xfrm>
        <a:graphic>
          <a:graphicData uri="http://schemas.openxmlformats.org/presentationml/2006/ole">
            <p:oleObj spid="_x0000_s198658" r:id="rId11" imgW="748326" imgH="215619" progId="">
              <p:embed/>
            </p:oleObj>
          </a:graphicData>
        </a:graphic>
      </p:graphicFrame>
      <p:grpSp>
        <p:nvGrpSpPr>
          <p:cNvPr id="235557" name="组合 235556"/>
          <p:cNvGrpSpPr/>
          <p:nvPr/>
        </p:nvGrpSpPr>
        <p:grpSpPr>
          <a:xfrm>
            <a:off x="1524000" y="4495800"/>
            <a:ext cx="9601200" cy="2633663"/>
            <a:chOff x="192" y="1680"/>
            <a:chExt cx="5760" cy="1659"/>
          </a:xfrm>
        </p:grpSpPr>
        <p:sp>
          <p:nvSpPr>
            <p:cNvPr id="235558" name="文本框 235557"/>
            <p:cNvSpPr txBox="1"/>
            <p:nvPr/>
          </p:nvSpPr>
          <p:spPr>
            <a:xfrm>
              <a:off x="192" y="1769"/>
              <a:ext cx="5760" cy="15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）已知椭圆的方程为：                      ，请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填空：</a:t>
              </a: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400" b="1" u="sng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400" b="1" u="sng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400" b="1" u="sng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焦点坐标为</a:t>
              </a:r>
              <a:r>
                <a:rPr lang="zh-CN" alt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，焦距等于</a:t>
              </a:r>
              <a:r>
                <a:rPr lang="zh-CN" alt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35559" name="对象 235558"/>
            <p:cNvGraphicFramePr>
              <a:graphicFrameLocks/>
            </p:cNvGraphicFramePr>
            <p:nvPr/>
          </p:nvGraphicFramePr>
          <p:xfrm>
            <a:off x="2325" y="1680"/>
            <a:ext cx="1133" cy="531"/>
          </p:xfrm>
          <a:graphic>
            <a:graphicData uri="http://schemas.openxmlformats.org/presentationml/2006/ole">
              <p:oleObj spid="_x0000_s198657" r:id="rId12" imgW="799753" imgH="418918" progId="">
                <p:embed/>
              </p:oleObj>
            </a:graphicData>
          </a:graphic>
        </p:graphicFrame>
      </p:grpSp>
      <p:sp>
        <p:nvSpPr>
          <p:cNvPr id="235560" name="文本框 235559"/>
          <p:cNvSpPr txBox="1"/>
          <p:nvPr/>
        </p:nvSpPr>
        <p:spPr>
          <a:xfrm>
            <a:off x="2209800" y="5257800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10  </a:t>
            </a:r>
          </a:p>
        </p:txBody>
      </p:sp>
      <p:sp>
        <p:nvSpPr>
          <p:cNvPr id="235561" name="文本框 235560"/>
          <p:cNvSpPr txBox="1"/>
          <p:nvPr/>
        </p:nvSpPr>
        <p:spPr>
          <a:xfrm>
            <a:off x="3657600" y="5257800"/>
            <a:ext cx="5032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35562" name="文本框 235561"/>
          <p:cNvSpPr txBox="1"/>
          <p:nvPr/>
        </p:nvSpPr>
        <p:spPr>
          <a:xfrm>
            <a:off x="4953000" y="5257800"/>
            <a:ext cx="5032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235563" name="文本框 235562"/>
          <p:cNvSpPr txBox="1"/>
          <p:nvPr/>
        </p:nvSpPr>
        <p:spPr>
          <a:xfrm>
            <a:off x="7543800" y="5867400"/>
            <a:ext cx="727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235564" name="文本框 235563"/>
          <p:cNvSpPr txBox="1"/>
          <p:nvPr/>
        </p:nvSpPr>
        <p:spPr>
          <a:xfrm>
            <a:off x="3505200" y="5867400"/>
            <a:ext cx="2155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(-8,0)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(8,0)</a:t>
            </a:r>
          </a:p>
        </p:txBody>
      </p:sp>
      <p:sp>
        <p:nvSpPr>
          <p:cNvPr id="235566" name="Text Box 2">
            <a:hlinkClick r:id="" action="ppaction://noaction"/>
          </p:cNvPr>
          <p:cNvSpPr txBox="1"/>
          <p:nvPr/>
        </p:nvSpPr>
        <p:spPr>
          <a:xfrm>
            <a:off x="-111760" y="697230"/>
            <a:ext cx="449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（四）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学以致用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，能力提高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4" grpId="0" bldLvl="0" animBg="1"/>
      <p:bldP spid="235560" grpId="0"/>
      <p:bldP spid="235561" grpId="0"/>
      <p:bldP spid="235562" grpId="0"/>
      <p:bldP spid="235563" grpId="0"/>
      <p:bldP spid="2355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Object 2"/>
          <p:cNvGraphicFramePr>
            <a:graphicFrameLocks/>
          </p:cNvGraphicFramePr>
          <p:nvPr/>
        </p:nvGraphicFramePr>
        <p:xfrm>
          <a:off x="2286000" y="2590800"/>
          <a:ext cx="3616325" cy="1023938"/>
        </p:xfrm>
        <a:graphic>
          <a:graphicData uri="http://schemas.openxmlformats.org/presentationml/2006/ole">
            <p:oleObj spid="_x0000_s199685" r:id="rId3" imgW="939800" imgH="419100" progId="">
              <p:embed/>
            </p:oleObj>
          </a:graphicData>
        </a:graphic>
      </p:graphicFrame>
      <p:graphicFrame>
        <p:nvGraphicFramePr>
          <p:cNvPr id="205827" name="Object 3"/>
          <p:cNvGraphicFramePr>
            <a:graphicFrameLocks/>
          </p:cNvGraphicFramePr>
          <p:nvPr/>
        </p:nvGraphicFramePr>
        <p:xfrm>
          <a:off x="2286000" y="5338763"/>
          <a:ext cx="4186238" cy="1062037"/>
        </p:xfrm>
        <a:graphic>
          <a:graphicData uri="http://schemas.openxmlformats.org/presentationml/2006/ole">
            <p:oleObj spid="_x0000_s199684" r:id="rId4" imgW="1155700" imgH="419100" progId="">
              <p:embed/>
            </p:oleObj>
          </a:graphicData>
        </a:graphic>
      </p:graphicFrame>
      <p:graphicFrame>
        <p:nvGraphicFramePr>
          <p:cNvPr id="205828" name="Object 4"/>
          <p:cNvGraphicFramePr>
            <a:graphicFrameLocks/>
          </p:cNvGraphicFramePr>
          <p:nvPr/>
        </p:nvGraphicFramePr>
        <p:xfrm>
          <a:off x="2197100" y="1524000"/>
          <a:ext cx="3670300" cy="1030288"/>
        </p:xfrm>
        <a:graphic>
          <a:graphicData uri="http://schemas.openxmlformats.org/presentationml/2006/ole">
            <p:oleObj spid="_x0000_s199683" r:id="rId5" imgW="901309" imgH="418918" progId="">
              <p:embed/>
            </p:oleObj>
          </a:graphicData>
        </a:graphic>
      </p:graphicFrame>
      <p:graphicFrame>
        <p:nvGraphicFramePr>
          <p:cNvPr id="205829" name="Object 5"/>
          <p:cNvGraphicFramePr>
            <a:graphicFrameLocks/>
          </p:cNvGraphicFramePr>
          <p:nvPr/>
        </p:nvGraphicFramePr>
        <p:xfrm>
          <a:off x="2317750" y="3810000"/>
          <a:ext cx="5051425" cy="584200"/>
        </p:xfrm>
        <a:graphic>
          <a:graphicData uri="http://schemas.openxmlformats.org/presentationml/2006/ole">
            <p:oleObj spid="_x0000_s199682" r:id="rId6" imgW="1460500" imgH="228600" progId="">
              <p:embed/>
            </p:oleObj>
          </a:graphicData>
        </a:graphic>
      </p:graphicFrame>
      <p:graphicFrame>
        <p:nvGraphicFramePr>
          <p:cNvPr id="205830" name="Object 6"/>
          <p:cNvGraphicFramePr>
            <a:graphicFrameLocks/>
          </p:cNvGraphicFramePr>
          <p:nvPr/>
        </p:nvGraphicFramePr>
        <p:xfrm>
          <a:off x="2262188" y="4572000"/>
          <a:ext cx="4619625" cy="660400"/>
        </p:xfrm>
        <a:graphic>
          <a:graphicData uri="http://schemas.openxmlformats.org/presentationml/2006/ole">
            <p:oleObj spid="_x0000_s199681" r:id="rId7" imgW="1244600" imgH="228600" progId="">
              <p:embed/>
            </p:oleObj>
          </a:graphicData>
        </a:graphic>
      </p:graphicFrame>
      <p:sp>
        <p:nvSpPr>
          <p:cNvPr id="205831" name="Rectangle 8"/>
          <p:cNvSpPr/>
          <p:nvPr/>
        </p:nvSpPr>
        <p:spPr>
          <a:xfrm>
            <a:off x="1916113" y="940435"/>
            <a:ext cx="87582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练习：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下列方程哪些表示椭圆？</a:t>
            </a:r>
          </a:p>
        </p:txBody>
      </p:sp>
      <p:sp>
        <p:nvSpPr>
          <p:cNvPr id="144396" name="Freeform 12"/>
          <p:cNvSpPr/>
          <p:nvPr/>
        </p:nvSpPr>
        <p:spPr>
          <a:xfrm>
            <a:off x="5791200" y="2819400"/>
            <a:ext cx="1008063" cy="649288"/>
          </a:xfrm>
          <a:custGeom>
            <a:avLst/>
            <a:gdLst>
              <a:gd name="txL" fmla="*/ 0 w 635"/>
              <a:gd name="txT" fmla="*/ 0 h 499"/>
              <a:gd name="txR" fmla="*/ 635 w 635"/>
              <a:gd name="txB" fmla="*/ 499 h 49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397" name="Freeform 13"/>
          <p:cNvSpPr/>
          <p:nvPr/>
        </p:nvSpPr>
        <p:spPr>
          <a:xfrm>
            <a:off x="6705600" y="5562600"/>
            <a:ext cx="1008063" cy="649288"/>
          </a:xfrm>
          <a:custGeom>
            <a:avLst/>
            <a:gdLst>
              <a:gd name="txL" fmla="*/ 0 w 635"/>
              <a:gd name="txT" fmla="*/ 0 h 499"/>
              <a:gd name="txR" fmla="*/ 635 w 635"/>
              <a:gd name="txB" fmla="*/ 499 h 49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Freeform 14"/>
          <p:cNvSpPr/>
          <p:nvPr/>
        </p:nvSpPr>
        <p:spPr>
          <a:xfrm>
            <a:off x="6934200" y="4572000"/>
            <a:ext cx="1008063" cy="649288"/>
          </a:xfrm>
          <a:custGeom>
            <a:avLst/>
            <a:gdLst>
              <a:gd name="txL" fmla="*/ 0 w 635"/>
              <a:gd name="txT" fmla="*/ 0 h 499"/>
              <a:gd name="txR" fmla="*/ 635 w 635"/>
              <a:gd name="txB" fmla="*/ 499 h 49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5"/>
          <p:cNvGrpSpPr/>
          <p:nvPr/>
        </p:nvGrpSpPr>
        <p:grpSpPr>
          <a:xfrm>
            <a:off x="5900738" y="1752600"/>
            <a:ext cx="576262" cy="574675"/>
            <a:chOff x="2018" y="1344"/>
            <a:chExt cx="363" cy="362"/>
          </a:xfrm>
        </p:grpSpPr>
        <p:sp>
          <p:nvSpPr>
            <p:cNvPr id="205836" name="Line 16"/>
            <p:cNvSpPr/>
            <p:nvPr/>
          </p:nvSpPr>
          <p:spPr>
            <a:xfrm flipH="1"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837" name="Line 17"/>
            <p:cNvSpPr/>
            <p:nvPr/>
          </p:nvSpPr>
          <p:spPr>
            <a:xfrm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8"/>
          <p:cNvGrpSpPr/>
          <p:nvPr/>
        </p:nvGrpSpPr>
        <p:grpSpPr>
          <a:xfrm>
            <a:off x="7467600" y="3810000"/>
            <a:ext cx="576263" cy="574675"/>
            <a:chOff x="2018" y="1344"/>
            <a:chExt cx="363" cy="362"/>
          </a:xfrm>
        </p:grpSpPr>
        <p:sp>
          <p:nvSpPr>
            <p:cNvPr id="205839" name="Line 19"/>
            <p:cNvSpPr/>
            <p:nvPr/>
          </p:nvSpPr>
          <p:spPr>
            <a:xfrm flipH="1"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840" name="Line 20"/>
            <p:cNvSpPr/>
            <p:nvPr/>
          </p:nvSpPr>
          <p:spPr>
            <a:xfrm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对象 222209"/>
          <p:cNvGraphicFramePr>
            <a:graphicFrameLocks/>
          </p:cNvGraphicFramePr>
          <p:nvPr/>
        </p:nvGraphicFramePr>
        <p:xfrm>
          <a:off x="2208213" y="3644900"/>
          <a:ext cx="3006725" cy="850900"/>
        </p:xfrm>
        <a:graphic>
          <a:graphicData uri="http://schemas.openxmlformats.org/presentationml/2006/ole">
            <p:oleObj spid="_x0000_s200712" r:id="rId3" imgW="939800" imgH="419100" progId="">
              <p:embed/>
            </p:oleObj>
          </a:graphicData>
        </a:graphic>
      </p:graphicFrame>
      <p:graphicFrame>
        <p:nvGraphicFramePr>
          <p:cNvPr id="222211" name="对象 222210"/>
          <p:cNvGraphicFramePr>
            <a:graphicFrameLocks/>
          </p:cNvGraphicFramePr>
          <p:nvPr/>
        </p:nvGraphicFramePr>
        <p:xfrm>
          <a:off x="2206625" y="4500563"/>
          <a:ext cx="3419475" cy="858837"/>
        </p:xfrm>
        <a:graphic>
          <a:graphicData uri="http://schemas.openxmlformats.org/presentationml/2006/ole">
            <p:oleObj spid="_x0000_s200711" r:id="rId4" imgW="1168400" imgH="419100" progId="">
              <p:embed/>
            </p:oleObj>
          </a:graphicData>
        </a:graphic>
      </p:graphicFrame>
      <p:graphicFrame>
        <p:nvGraphicFramePr>
          <p:cNvPr id="222212" name="对象 222211"/>
          <p:cNvGraphicFramePr>
            <a:graphicFrameLocks/>
          </p:cNvGraphicFramePr>
          <p:nvPr/>
        </p:nvGraphicFramePr>
        <p:xfrm>
          <a:off x="2206625" y="2781300"/>
          <a:ext cx="3024188" cy="849313"/>
        </p:xfrm>
        <a:graphic>
          <a:graphicData uri="http://schemas.openxmlformats.org/presentationml/2006/ole">
            <p:oleObj spid="_x0000_s200710" r:id="rId5" imgW="901309" imgH="418918" progId="">
              <p:embed/>
            </p:oleObj>
          </a:graphicData>
        </a:graphic>
      </p:graphicFrame>
      <p:graphicFrame>
        <p:nvGraphicFramePr>
          <p:cNvPr id="222213" name="对象 222212"/>
          <p:cNvGraphicFramePr>
            <a:graphicFrameLocks/>
          </p:cNvGraphicFramePr>
          <p:nvPr/>
        </p:nvGraphicFramePr>
        <p:xfrm>
          <a:off x="5608638" y="2979738"/>
          <a:ext cx="4105275" cy="508000"/>
        </p:xfrm>
        <a:graphic>
          <a:graphicData uri="http://schemas.openxmlformats.org/presentationml/2006/ole">
            <p:oleObj spid="_x0000_s200709" r:id="rId6" imgW="1473200" imgH="228600" progId="">
              <p:embed/>
            </p:oleObj>
          </a:graphicData>
        </a:graphic>
      </p:graphicFrame>
      <p:graphicFrame>
        <p:nvGraphicFramePr>
          <p:cNvPr id="222214" name="对象 222213"/>
          <p:cNvGraphicFramePr>
            <a:graphicFrameLocks/>
          </p:cNvGraphicFramePr>
          <p:nvPr/>
        </p:nvGraphicFramePr>
        <p:xfrm>
          <a:off x="5664200" y="3789363"/>
          <a:ext cx="3490913" cy="504825"/>
        </p:xfrm>
        <a:graphic>
          <a:graphicData uri="http://schemas.openxmlformats.org/presentationml/2006/ole">
            <p:oleObj spid="_x0000_s200708" r:id="rId7" imgW="1231366" imgH="228501" progId="">
              <p:embed/>
            </p:oleObj>
          </a:graphicData>
        </a:graphic>
      </p:graphicFrame>
      <p:graphicFrame>
        <p:nvGraphicFramePr>
          <p:cNvPr id="222215" name="对象 222214"/>
          <p:cNvGraphicFramePr>
            <a:graphicFrameLocks/>
          </p:cNvGraphicFramePr>
          <p:nvPr/>
        </p:nvGraphicFramePr>
        <p:xfrm>
          <a:off x="5735638" y="4508500"/>
          <a:ext cx="2497137" cy="842963"/>
        </p:xfrm>
        <a:graphic>
          <a:graphicData uri="http://schemas.openxmlformats.org/presentationml/2006/ole">
            <p:oleObj spid="_x0000_s200707" r:id="rId8" imgW="1002865" imgH="418918" progId="">
              <p:embed/>
            </p:oleObj>
          </a:graphicData>
        </a:graphic>
      </p:graphicFrame>
      <p:sp>
        <p:nvSpPr>
          <p:cNvPr id="222216" name="任意多边形 222215"/>
          <p:cNvSpPr/>
          <p:nvPr/>
        </p:nvSpPr>
        <p:spPr>
          <a:xfrm>
            <a:off x="4440238" y="3717925"/>
            <a:ext cx="1008062" cy="649288"/>
          </a:xfrm>
          <a:custGeom>
            <a:avLst/>
            <a:gdLst/>
            <a:ahLst/>
            <a:cxnLst/>
            <a:rect l="0" t="0" r="0" b="0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2217" name="任意多边形 222216"/>
          <p:cNvSpPr/>
          <p:nvPr/>
        </p:nvSpPr>
        <p:spPr>
          <a:xfrm>
            <a:off x="4440238" y="4797425"/>
            <a:ext cx="1008062" cy="649288"/>
          </a:xfrm>
          <a:custGeom>
            <a:avLst/>
            <a:gdLst/>
            <a:ahLst/>
            <a:cxnLst/>
            <a:rect l="0" t="0" r="0" b="0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2218" name="任意多边形 222217"/>
          <p:cNvSpPr/>
          <p:nvPr/>
        </p:nvSpPr>
        <p:spPr>
          <a:xfrm>
            <a:off x="8401050" y="3644900"/>
            <a:ext cx="1008063" cy="649288"/>
          </a:xfrm>
          <a:custGeom>
            <a:avLst/>
            <a:gdLst/>
            <a:ahLst/>
            <a:cxnLst/>
            <a:rect l="0" t="0" r="0" b="0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2219" name="组合 222218"/>
          <p:cNvGrpSpPr/>
          <p:nvPr/>
        </p:nvGrpSpPr>
        <p:grpSpPr>
          <a:xfrm>
            <a:off x="4583113" y="2997200"/>
            <a:ext cx="576262" cy="574675"/>
            <a:chOff x="2018" y="1344"/>
            <a:chExt cx="363" cy="362"/>
          </a:xfrm>
        </p:grpSpPr>
        <p:sp>
          <p:nvSpPr>
            <p:cNvPr id="222220" name="直接连接符 222219"/>
            <p:cNvSpPr/>
            <p:nvPr/>
          </p:nvSpPr>
          <p:spPr>
            <a:xfrm flipH="1"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2221" name="直接连接符 222220"/>
            <p:cNvSpPr/>
            <p:nvPr/>
          </p:nvSpPr>
          <p:spPr>
            <a:xfrm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2222" name="组合 222221"/>
          <p:cNvGrpSpPr/>
          <p:nvPr/>
        </p:nvGrpSpPr>
        <p:grpSpPr>
          <a:xfrm>
            <a:off x="8688388" y="2997200"/>
            <a:ext cx="576262" cy="574675"/>
            <a:chOff x="2018" y="1344"/>
            <a:chExt cx="363" cy="362"/>
          </a:xfrm>
        </p:grpSpPr>
        <p:sp>
          <p:nvSpPr>
            <p:cNvPr id="222223" name="直接连接符 222222"/>
            <p:cNvSpPr/>
            <p:nvPr/>
          </p:nvSpPr>
          <p:spPr>
            <a:xfrm flipH="1"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2224" name="直接连接符 222223"/>
            <p:cNvSpPr/>
            <p:nvPr/>
          </p:nvSpPr>
          <p:spPr>
            <a:xfrm>
              <a:off x="2018" y="1344"/>
              <a:ext cx="363" cy="36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2225" name="文本框 222224"/>
          <p:cNvSpPr txBox="1"/>
          <p:nvPr/>
        </p:nvSpPr>
        <p:spPr>
          <a:xfrm>
            <a:off x="8543925" y="4459288"/>
            <a:ext cx="1008063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22226" name="文本框 222225"/>
          <p:cNvSpPr txBox="1"/>
          <p:nvPr/>
        </p:nvSpPr>
        <p:spPr>
          <a:xfrm>
            <a:off x="2286000" y="2819400"/>
            <a:ext cx="7632700" cy="30149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222227" name="对象 222226"/>
          <p:cNvGraphicFramePr>
            <a:graphicFrameLocks/>
          </p:cNvGraphicFramePr>
          <p:nvPr/>
        </p:nvGraphicFramePr>
        <p:xfrm>
          <a:off x="2475230" y="1066800"/>
          <a:ext cx="7772400" cy="2133600"/>
        </p:xfrm>
        <a:graphic>
          <a:graphicData uri="http://schemas.openxmlformats.org/presentationml/2006/ole">
            <p:oleObj spid="_x0000_s200706" r:id="rId9" imgW="1624895" imgH="634725" progId="">
              <p:embed/>
            </p:oleObj>
          </a:graphicData>
        </a:graphic>
      </p:graphicFrame>
      <p:graphicFrame>
        <p:nvGraphicFramePr>
          <p:cNvPr id="222228" name="对象 222227"/>
          <p:cNvGraphicFramePr>
            <a:graphicFrameLocks/>
          </p:cNvGraphicFramePr>
          <p:nvPr/>
        </p:nvGraphicFramePr>
        <p:xfrm>
          <a:off x="5334000" y="3200400"/>
          <a:ext cx="1331913" cy="2016125"/>
        </p:xfrm>
        <a:graphic>
          <a:graphicData uri="http://schemas.openxmlformats.org/presentationml/2006/ole">
            <p:oleObj spid="_x0000_s200705" r:id="rId10" imgW="469696" imgH="710891" progId="">
              <p:embed/>
            </p:oleObj>
          </a:graphicData>
        </a:graphic>
      </p:graphicFrame>
      <p:sp>
        <p:nvSpPr>
          <p:cNvPr id="222231" name="WordArt 13"/>
          <p:cNvSpPr>
            <a:spLocks noTextEdit="1"/>
          </p:cNvSpPr>
          <p:nvPr/>
        </p:nvSpPr>
        <p:spPr>
          <a:xfrm>
            <a:off x="873125" y="901065"/>
            <a:ext cx="1177925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i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文本框 231425"/>
          <p:cNvSpPr txBox="1"/>
          <p:nvPr/>
        </p:nvSpPr>
        <p:spPr>
          <a:xfrm>
            <a:off x="2927350" y="981075"/>
            <a:ext cx="7315200" cy="632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求适合下列条件的椭圆的标准方程</a:t>
            </a:r>
          </a:p>
        </p:txBody>
      </p:sp>
      <p:sp>
        <p:nvSpPr>
          <p:cNvPr id="231427" name="文本框 231426">
            <a:hlinkClick r:id="" action="ppaction://noaction"/>
          </p:cNvPr>
          <p:cNvSpPr txBox="1"/>
          <p:nvPr/>
        </p:nvSpPr>
        <p:spPr>
          <a:xfrm>
            <a:off x="2459038" y="1676400"/>
            <a:ext cx="820896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lvl="0" indent="-342900" eaLnBrk="1" fontAlgn="t" hangingPunct="1">
              <a:spcBef>
                <a:spcPct val="50000"/>
              </a:spcBef>
              <a:buChar char="•"/>
            </a:pP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两个焦点坐标分别是（</a:t>
            </a: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-3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），</a:t>
            </a:r>
          </a:p>
          <a:p>
            <a:pPr marL="342900" lvl="0" indent="-342900" eaLnBrk="1" fontAlgn="t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椭圆上一点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到两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焦点距离的和等于</a:t>
            </a: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1428" name="文本框 231427"/>
          <p:cNvSpPr txBox="1"/>
          <p:nvPr/>
        </p:nvSpPr>
        <p:spPr>
          <a:xfrm>
            <a:off x="1847850" y="981075"/>
            <a:ext cx="19446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31429" name="文本框 231428"/>
          <p:cNvSpPr txBox="1"/>
          <p:nvPr/>
        </p:nvSpPr>
        <p:spPr>
          <a:xfrm>
            <a:off x="2890838" y="1752600"/>
            <a:ext cx="7777162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若已知焦距为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31430" name="文本框 231429"/>
          <p:cNvSpPr txBox="1"/>
          <p:nvPr/>
        </p:nvSpPr>
        <p:spPr>
          <a:xfrm>
            <a:off x="2854325" y="2362200"/>
            <a:ext cx="781367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并且经过点（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4,0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）的椭圆标准方程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31438" name="矩形 231437"/>
          <p:cNvSpPr/>
          <p:nvPr/>
        </p:nvSpPr>
        <p:spPr>
          <a:xfrm>
            <a:off x="8458200" y="3124200"/>
            <a:ext cx="1676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-----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定位</a:t>
            </a:r>
          </a:p>
        </p:txBody>
      </p:sp>
      <p:sp>
        <p:nvSpPr>
          <p:cNvPr id="231439" name="矩形 231438"/>
          <p:cNvSpPr/>
          <p:nvPr/>
        </p:nvSpPr>
        <p:spPr>
          <a:xfrm>
            <a:off x="7239000" y="3733800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-----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定型</a:t>
            </a:r>
          </a:p>
        </p:txBody>
      </p:sp>
      <p:sp>
        <p:nvSpPr>
          <p:cNvPr id="231440" name="矩形 231439"/>
          <p:cNvSpPr/>
          <p:nvPr/>
        </p:nvSpPr>
        <p:spPr>
          <a:xfrm>
            <a:off x="8534400" y="5562600"/>
            <a:ext cx="175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-----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定量</a:t>
            </a:r>
          </a:p>
        </p:txBody>
      </p:sp>
      <p:sp>
        <p:nvSpPr>
          <p:cNvPr id="231441" name="文本框 231440"/>
          <p:cNvSpPr txBox="1"/>
          <p:nvPr/>
        </p:nvSpPr>
        <p:spPr>
          <a:xfrm>
            <a:off x="1524000" y="6400800"/>
            <a:ext cx="8736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小结：求椭圆标准方程的步骤是先定位，再定型，后定量。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1443" name="组合 231442"/>
          <p:cNvGrpSpPr/>
          <p:nvPr/>
        </p:nvGrpSpPr>
        <p:grpSpPr>
          <a:xfrm>
            <a:off x="1752600" y="3048000"/>
            <a:ext cx="8459788" cy="3257550"/>
            <a:chOff x="431" y="1888"/>
            <a:chExt cx="5329" cy="2052"/>
          </a:xfrm>
        </p:grpSpPr>
        <p:sp>
          <p:nvSpPr>
            <p:cNvPr id="231444" name="文本框 231443">
              <a:hlinkClick r:id="" action="ppaction://noaction"/>
            </p:cNvPr>
            <p:cNvSpPr txBox="1"/>
            <p:nvPr/>
          </p:nvSpPr>
          <p:spPr>
            <a:xfrm>
              <a:off x="431" y="1888"/>
              <a:ext cx="5329" cy="202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解</a:t>
              </a:r>
              <a:r>
                <a:rPr lang="zh-CN" altLang="en-US" sz="2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：</a:t>
              </a: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椭圆的焦点在</a:t>
              </a:r>
              <a:r>
                <a:rPr lang="en-US" altLang="zh-CN" sz="2400" b="1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x</a:t>
              </a: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轴上，设它的标准方程为</a:t>
              </a: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</a:pPr>
              <a:endPara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endParaRP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        由已知，得      </a:t>
              </a:r>
              <a:r>
                <a:rPr lang="en-US" altLang="zh-CN" sz="2400" b="1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                         </a:t>
              </a: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又因为                  ，</a:t>
              </a: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        所以</a:t>
              </a:r>
            </a:p>
            <a:p>
              <a:pPr lvl="0"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        则所求椭圆的标准方程为</a:t>
              </a:r>
              <a:endPara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31445" name="对象 231444"/>
            <p:cNvGraphicFramePr>
              <a:graphicFrameLocks/>
            </p:cNvGraphicFramePr>
            <p:nvPr/>
          </p:nvGraphicFramePr>
          <p:xfrm>
            <a:off x="1565" y="2205"/>
            <a:ext cx="2053" cy="601"/>
          </p:xfrm>
          <a:graphic>
            <a:graphicData uri="http://schemas.openxmlformats.org/presentationml/2006/ole">
              <p:oleObj spid="_x0000_s201736" r:id="rId4" imgW="1422400" imgH="419100" progId="">
                <p:embed/>
              </p:oleObj>
            </a:graphicData>
          </a:graphic>
        </p:graphicFrame>
        <p:graphicFrame>
          <p:nvGraphicFramePr>
            <p:cNvPr id="231446" name="对象 231445"/>
            <p:cNvGraphicFramePr>
              <a:graphicFrameLocks/>
            </p:cNvGraphicFramePr>
            <p:nvPr/>
          </p:nvGraphicFramePr>
          <p:xfrm>
            <a:off x="1655" y="3203"/>
            <a:ext cx="1466" cy="280"/>
          </p:xfrm>
          <a:graphic>
            <a:graphicData uri="http://schemas.openxmlformats.org/presentationml/2006/ole">
              <p:oleObj spid="_x0000_s201735" r:id="rId5" imgW="977052" imgH="203024" progId="">
                <p:embed/>
              </p:oleObj>
            </a:graphicData>
          </a:graphic>
        </p:graphicFrame>
        <p:graphicFrame>
          <p:nvGraphicFramePr>
            <p:cNvPr id="231447" name="对象 231446"/>
            <p:cNvGraphicFramePr>
              <a:graphicFrameLocks/>
            </p:cNvGraphicFramePr>
            <p:nvPr/>
          </p:nvGraphicFramePr>
          <p:xfrm>
            <a:off x="1837" y="2795"/>
            <a:ext cx="1479" cy="290"/>
          </p:xfrm>
          <a:graphic>
            <a:graphicData uri="http://schemas.openxmlformats.org/presentationml/2006/ole">
              <p:oleObj spid="_x0000_s201734" r:id="rId6" imgW="1014679" imgH="215619" progId="">
                <p:embed/>
              </p:oleObj>
            </a:graphicData>
          </a:graphic>
        </p:graphicFrame>
        <p:graphicFrame>
          <p:nvGraphicFramePr>
            <p:cNvPr id="231448" name="对象 231447"/>
            <p:cNvGraphicFramePr>
              <a:graphicFrameLocks/>
            </p:cNvGraphicFramePr>
            <p:nvPr/>
          </p:nvGraphicFramePr>
          <p:xfrm>
            <a:off x="3334" y="3339"/>
            <a:ext cx="1172" cy="601"/>
          </p:xfrm>
          <a:graphic>
            <a:graphicData uri="http://schemas.openxmlformats.org/presentationml/2006/ole">
              <p:oleObj spid="_x0000_s201733" r:id="rId7" imgW="812447" imgH="418918" progId="">
                <p:embed/>
              </p:oleObj>
            </a:graphicData>
          </a:graphic>
        </p:graphicFrame>
        <p:graphicFrame>
          <p:nvGraphicFramePr>
            <p:cNvPr id="231449" name="对象 231448"/>
            <p:cNvGraphicFramePr>
              <a:graphicFrameLocks/>
            </p:cNvGraphicFramePr>
            <p:nvPr/>
          </p:nvGraphicFramePr>
          <p:xfrm>
            <a:off x="3923" y="2795"/>
            <a:ext cx="499" cy="268"/>
          </p:xfrm>
          <a:graphic>
            <a:graphicData uri="http://schemas.openxmlformats.org/presentationml/2006/ole">
              <p:oleObj spid="_x0000_s201732" r:id="rId8" imgW="329628" imgH="177492" progId="">
                <p:embed/>
              </p:oleObj>
            </a:graphicData>
          </a:graphic>
        </p:graphicFrame>
      </p:grpSp>
      <p:grpSp>
        <p:nvGrpSpPr>
          <p:cNvPr id="231452" name="组合 231451"/>
          <p:cNvGrpSpPr/>
          <p:nvPr/>
        </p:nvGrpSpPr>
        <p:grpSpPr>
          <a:xfrm>
            <a:off x="2362200" y="2971800"/>
            <a:ext cx="6608763" cy="1223963"/>
            <a:chOff x="480" y="720"/>
            <a:chExt cx="4163" cy="771"/>
          </a:xfrm>
        </p:grpSpPr>
        <p:graphicFrame>
          <p:nvGraphicFramePr>
            <p:cNvPr id="231453" name="对象 231452"/>
            <p:cNvGraphicFramePr>
              <a:graphicFrameLocks/>
            </p:cNvGraphicFramePr>
            <p:nvPr/>
          </p:nvGraphicFramePr>
          <p:xfrm>
            <a:off x="3072" y="720"/>
            <a:ext cx="1571" cy="771"/>
          </p:xfrm>
          <a:graphic>
            <a:graphicData uri="http://schemas.openxmlformats.org/presentationml/2006/ole">
              <p:oleObj spid="_x0000_s201731" r:id="rId9" imgW="761669" imgH="418918" progId="">
                <p:embed/>
              </p:oleObj>
            </a:graphicData>
          </a:graphic>
        </p:graphicFrame>
        <p:graphicFrame>
          <p:nvGraphicFramePr>
            <p:cNvPr id="231454" name="对象 231453"/>
            <p:cNvGraphicFramePr>
              <a:graphicFrameLocks/>
            </p:cNvGraphicFramePr>
            <p:nvPr/>
          </p:nvGraphicFramePr>
          <p:xfrm>
            <a:off x="480" y="816"/>
            <a:ext cx="2424" cy="648"/>
          </p:xfrm>
          <a:graphic>
            <a:graphicData uri="http://schemas.openxmlformats.org/presentationml/2006/ole">
              <p:oleObj spid="_x0000_s201730" r:id="rId10" imgW="3848100" imgH="1028700" progId="">
                <p:embed/>
              </p:oleObj>
            </a:graphicData>
          </a:graphic>
        </p:graphicFrame>
      </p:grpSp>
      <p:graphicFrame>
        <p:nvGraphicFramePr>
          <p:cNvPr id="231455" name="对象 231454"/>
          <p:cNvGraphicFramePr>
            <a:graphicFrameLocks/>
          </p:cNvGraphicFramePr>
          <p:nvPr/>
        </p:nvGraphicFramePr>
        <p:xfrm>
          <a:off x="2362200" y="2362200"/>
          <a:ext cx="5573713" cy="4029075"/>
        </p:xfrm>
        <a:graphic>
          <a:graphicData uri="http://schemas.openxmlformats.org/presentationml/2006/ole">
            <p:oleObj spid="_x0000_s201729" r:id="rId11" imgW="5664200" imgH="6159500" progId="">
              <p:embed/>
            </p:oleObj>
          </a:graphicData>
        </a:graphic>
      </p:graphicFrame>
      <p:sp>
        <p:nvSpPr>
          <p:cNvPr id="231456" name="Rectangle 3"/>
          <p:cNvSpPr/>
          <p:nvPr/>
        </p:nvSpPr>
        <p:spPr>
          <a:xfrm>
            <a:off x="4343400" y="152400"/>
            <a:ext cx="3124200" cy="762000"/>
          </a:xfrm>
          <a:prstGeom prst="rect">
            <a:avLst/>
          </a:prstGeom>
          <a:solidFill>
            <a:srgbClr val="FFFFFF"/>
          </a:solidFill>
          <a:ln w="63500" cap="flat" cmpd="sng">
            <a:pattFill prst="solidDmnd">
              <a:fgClr>
                <a:srgbClr val="FFFF00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b="1" dirty="0">
                <a:solidFill>
                  <a:srgbClr val="FF0000"/>
                </a:solidFill>
              </a:rPr>
              <a:t>待定系数法</a:t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bldLvl="0" animBg="1"/>
      <p:bldP spid="231429" grpId="1" bldLvl="0" animBg="1"/>
      <p:bldP spid="231430" grpId="0" bldLvl="0" animBg="1"/>
      <p:bldP spid="231438" grpId="0"/>
      <p:bldP spid="231438" grpId="1"/>
      <p:bldP spid="231439" grpId="0"/>
      <p:bldP spid="231439" grpId="1"/>
      <p:bldP spid="231440" grpId="0"/>
      <p:bldP spid="231440" grpId="1"/>
      <p:bldP spid="231441" grpId="0"/>
      <p:bldP spid="23145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351088" y="2565400"/>
            <a:ext cx="724535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两个焦点的坐标分别是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(-2,0),(2,0)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14691" name="Group 8"/>
          <p:cNvGrpSpPr/>
          <p:nvPr/>
        </p:nvGrpSpPr>
        <p:grpSpPr>
          <a:xfrm>
            <a:off x="2335213" y="3973513"/>
            <a:ext cx="4191000" cy="642938"/>
            <a:chOff x="158" y="3574"/>
            <a:chExt cx="2640" cy="405"/>
          </a:xfrm>
        </p:grpSpPr>
        <p:sp>
          <p:nvSpPr>
            <p:cNvPr id="114692" name="Rectangle 10"/>
            <p:cNvSpPr/>
            <p:nvPr/>
          </p:nvSpPr>
          <p:spPr>
            <a:xfrm>
              <a:off x="158" y="3574"/>
              <a:ext cx="140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并且经过点</a:t>
              </a:r>
              <a:endPara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4693" name="Rectangle 11"/>
            <p:cNvSpPr/>
            <p:nvPr/>
          </p:nvSpPr>
          <p:spPr>
            <a:xfrm>
              <a:off x="2426" y="3611"/>
              <a:ext cx="37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．</a:t>
              </a:r>
              <a:endPara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4694" name="Rectangle 14"/>
          <p:cNvSpPr/>
          <p:nvPr/>
        </p:nvSpPr>
        <p:spPr>
          <a:xfrm>
            <a:off x="2057400" y="1481138"/>
            <a:ext cx="84312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练习：</a:t>
            </a:r>
            <a:r>
              <a:rPr lang="zh-CN" altLang="en-US" sz="3200" b="1" dirty="0">
                <a:latin typeface="Tahoma" panose="020B0604030504040204" pitchFamily="34" charset="0"/>
                <a:ea typeface="宋体" panose="02010600030101010101" pitchFamily="2" charset="-122"/>
              </a:rPr>
              <a:t>求适合下列条件的椭圆的标准方程．</a:t>
            </a:r>
          </a:p>
        </p:txBody>
      </p:sp>
      <p:graphicFrame>
        <p:nvGraphicFramePr>
          <p:cNvPr id="114696" name="Object 18"/>
          <p:cNvGraphicFramePr>
            <a:graphicFrameLocks/>
          </p:cNvGraphicFramePr>
          <p:nvPr/>
        </p:nvGraphicFramePr>
        <p:xfrm>
          <a:off x="4452938" y="3714750"/>
          <a:ext cx="1525587" cy="1125538"/>
        </p:xfrm>
        <a:graphic>
          <a:graphicData uri="http://schemas.openxmlformats.org/presentationml/2006/ole">
            <p:oleObj spid="_x0000_s202753" r:id="rId3" imgW="533169" imgH="39352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文本框 82945"/>
          <p:cNvSpPr txBox="1"/>
          <p:nvPr/>
        </p:nvSpPr>
        <p:spPr>
          <a:xfrm>
            <a:off x="357505" y="992188"/>
            <a:ext cx="67691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嫦娥奔月</a:t>
            </a:r>
          </a:p>
        </p:txBody>
      </p:sp>
      <p:sp>
        <p:nvSpPr>
          <p:cNvPr id="82947" name="文本框 82946"/>
          <p:cNvSpPr txBox="1"/>
          <p:nvPr/>
        </p:nvSpPr>
        <p:spPr>
          <a:xfrm>
            <a:off x="2279650" y="1196975"/>
            <a:ext cx="77771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2010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日中国“嫦娥”二号卫星成功发射。</a:t>
            </a:r>
            <a:endParaRPr lang="zh-CN" altLang="en-US" sz="280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949" name="嫦娥二号近月轨道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9800" y="1905000"/>
            <a:ext cx="73914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8" name="图片 82947" descr="wps_clip_image-118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905000"/>
            <a:ext cx="7416800" cy="410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234505" name="内容占位符 234504"/>
          <p:cNvGraphicFramePr>
            <a:graphicFrameLocks/>
          </p:cNvGraphicFramePr>
          <p:nvPr>
            <p:ph sz="half" idx="1"/>
          </p:nvPr>
        </p:nvGraphicFramePr>
        <p:xfrm>
          <a:off x="4800600" y="1600200"/>
          <a:ext cx="1676400" cy="457200"/>
        </p:xfrm>
        <a:graphic>
          <a:graphicData uri="http://schemas.openxmlformats.org/presentationml/2006/ole">
            <p:oleObj spid="_x0000_s204804" r:id="rId3" imgW="1116631" imgH="253780" progId="">
              <p:embed/>
            </p:oleObj>
          </a:graphicData>
        </a:graphic>
      </p:graphicFrame>
      <p:sp>
        <p:nvSpPr>
          <p:cNvPr id="234498" name="文本框 234497"/>
          <p:cNvSpPr txBox="1"/>
          <p:nvPr/>
        </p:nvSpPr>
        <p:spPr>
          <a:xfrm>
            <a:off x="134620" y="836930"/>
            <a:ext cx="472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六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课堂小结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反思升华</a:t>
            </a:r>
          </a:p>
        </p:txBody>
      </p:sp>
      <p:pic>
        <p:nvPicPr>
          <p:cNvPr id="234499" name="图片 234498" descr="BD06152_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6975" y="0"/>
            <a:ext cx="1851025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4500" name="矩形 234499"/>
          <p:cNvSpPr/>
          <p:nvPr/>
        </p:nvSpPr>
        <p:spPr>
          <a:xfrm>
            <a:off x="1828800" y="1447800"/>
            <a:ext cx="6924675" cy="1229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一个定义                            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4501" name="矩形 234500"/>
          <p:cNvSpPr/>
          <p:nvPr/>
        </p:nvSpPr>
        <p:spPr>
          <a:xfrm>
            <a:off x="1828800" y="3581400"/>
            <a:ext cx="7370763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lr>
                <a:srgbClr val="000000"/>
              </a:buClr>
            </a:pPr>
            <a:r>
              <a:rPr lang="en-US" altLang="zh-CN" sz="28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     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求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椭圆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标准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方程的三个基本步骤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                    </a:t>
            </a:r>
          </a:p>
          <a:p>
            <a:pPr lvl="0" eaLnBrk="1" hangingPunct="1">
              <a:buClr>
                <a:srgbClr val="000000"/>
              </a:buClr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定位；  ②定型；   ③定量。</a:t>
            </a:r>
          </a:p>
          <a:p>
            <a:pPr lvl="0" eaLnBrk="1" hangingPunct="1">
              <a:buClr>
                <a:srgbClr val="000000"/>
              </a:buClr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4504" name="矩形 234503"/>
          <p:cNvSpPr/>
          <p:nvPr/>
        </p:nvSpPr>
        <p:spPr>
          <a:xfrm>
            <a:off x="5943600" y="533400"/>
            <a:ext cx="2819400" cy="920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200" b="1" dirty="0" smtClean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你的</a:t>
            </a:r>
            <a:r>
              <a:rPr lang="zh-CN" altLang="en-US" sz="3200" b="1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收获？</a:t>
            </a:r>
          </a:p>
        </p:txBody>
      </p:sp>
      <p:sp>
        <p:nvSpPr>
          <p:cNvPr id="234515" name="文本框 234514"/>
          <p:cNvSpPr txBox="1"/>
          <p:nvPr/>
        </p:nvSpPr>
        <p:spPr>
          <a:xfrm>
            <a:off x="1905000" y="5486400"/>
            <a:ext cx="8382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Clr>
                <a:srgbClr val="000000"/>
              </a:buClr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、待定系数法、</a:t>
            </a:r>
            <a:r>
              <a:rPr lang="zh-CN" altLang="en-US" sz="28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分类讨论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数形结合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方程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、化归与转化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数学思想和方法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412746" name="Text Box 74"/>
          <p:cNvSpPr txBox="1"/>
          <p:nvPr/>
        </p:nvSpPr>
        <p:spPr>
          <a:xfrm>
            <a:off x="1828800" y="3048000"/>
            <a:ext cx="563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、三个变量关系式：</a:t>
            </a:r>
            <a:r>
              <a:rPr lang="en-US" altLang="zh-CN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800" b="1" baseline="30000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=b</a:t>
            </a:r>
            <a:r>
              <a:rPr lang="en-US" altLang="zh-CN" sz="2800" b="1" baseline="30000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+c</a:t>
            </a:r>
            <a:r>
              <a:rPr lang="en-US" altLang="zh-CN" sz="2800" b="1" baseline="30000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34520" name="矩形 234519"/>
          <p:cNvSpPr/>
          <p:nvPr/>
        </p:nvSpPr>
        <p:spPr>
          <a:xfrm>
            <a:off x="1905000" y="4495800"/>
            <a:ext cx="77724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意识， 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意识，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猜想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意识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意识</a:t>
            </a:r>
          </a:p>
        </p:txBody>
      </p:sp>
      <p:grpSp>
        <p:nvGrpSpPr>
          <p:cNvPr id="234524" name="组合 234523"/>
          <p:cNvGrpSpPr/>
          <p:nvPr/>
        </p:nvGrpSpPr>
        <p:grpSpPr>
          <a:xfrm>
            <a:off x="1828800" y="1524000"/>
            <a:ext cx="7654925" cy="1447800"/>
            <a:chOff x="192" y="960"/>
            <a:chExt cx="4822" cy="912"/>
          </a:xfrm>
        </p:grpSpPr>
        <p:graphicFrame>
          <p:nvGraphicFramePr>
            <p:cNvPr id="234502" name="对象 234501"/>
            <p:cNvGraphicFramePr>
              <a:graphicFrameLocks/>
            </p:cNvGraphicFramePr>
            <p:nvPr/>
          </p:nvGraphicFramePr>
          <p:xfrm>
            <a:off x="2016" y="1296"/>
            <a:ext cx="1033" cy="576"/>
          </p:xfrm>
          <a:graphic>
            <a:graphicData uri="http://schemas.openxmlformats.org/presentationml/2006/ole">
              <p:oleObj spid="_x0000_s204802" r:id="rId5" imgW="812447" imgH="418918" progId="">
                <p:embed/>
              </p:oleObj>
            </a:graphicData>
          </a:graphic>
        </p:graphicFrame>
        <p:graphicFrame>
          <p:nvGraphicFramePr>
            <p:cNvPr id="234503" name="对象 234502"/>
            <p:cNvGraphicFramePr>
              <a:graphicFrameLocks/>
            </p:cNvGraphicFramePr>
            <p:nvPr/>
          </p:nvGraphicFramePr>
          <p:xfrm>
            <a:off x="2976" y="1296"/>
            <a:ext cx="2038" cy="576"/>
          </p:xfrm>
          <a:graphic>
            <a:graphicData uri="http://schemas.openxmlformats.org/presentationml/2006/ole">
              <p:oleObj spid="_x0000_s204801" r:id="rId6" imgW="1485900" imgH="419100" progId="">
                <p:embed/>
              </p:oleObj>
            </a:graphicData>
          </a:graphic>
        </p:graphicFrame>
        <p:sp>
          <p:nvSpPr>
            <p:cNvPr id="234522" name="矩形 234521"/>
            <p:cNvSpPr/>
            <p:nvPr/>
          </p:nvSpPr>
          <p:spPr>
            <a:xfrm>
              <a:off x="192" y="960"/>
              <a:ext cx="4362" cy="7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、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二个标准方程</a:t>
              </a:r>
            </a:p>
          </p:txBody>
        </p:sp>
      </p:grpSp>
      <p:sp>
        <p:nvSpPr>
          <p:cNvPr id="17" name="内容占位符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1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  <p:bldP spid="234501" grpId="0"/>
      <p:bldP spid="234515" grpId="0"/>
      <p:bldP spid="412746" grpId="0"/>
      <p:bldP spid="2345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/>
          <p:nvPr/>
        </p:nvSpPr>
        <p:spPr>
          <a:xfrm>
            <a:off x="1752600" y="826453"/>
            <a:ext cx="8008938" cy="26015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indent="304800" eaLnBrk="1" hangingPunct="1">
              <a:lnSpc>
                <a:spcPct val="17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1" hangingPunct="1">
              <a:lnSpc>
                <a:spcPct val="17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组：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课本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42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页习题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2.1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1" hangingPunct="1">
              <a:lnSpc>
                <a:spcPct val="17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	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题注意焦点所在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轴或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轴上</a:t>
            </a:r>
            <a:endParaRPr lang="zh-CN" altLang="en-US" sz="20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6739" name="Rectangle 14"/>
          <p:cNvSpPr/>
          <p:nvPr/>
        </p:nvSpPr>
        <p:spPr>
          <a:xfrm>
            <a:off x="-79375" y="1019810"/>
            <a:ext cx="2590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0099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作业布置</a:t>
            </a:r>
          </a:p>
        </p:txBody>
      </p:sp>
      <p:sp>
        <p:nvSpPr>
          <p:cNvPr id="116740" name="TextBox 3"/>
          <p:cNvSpPr txBox="1"/>
          <p:nvPr/>
        </p:nvSpPr>
        <p:spPr>
          <a:xfrm>
            <a:off x="2133600" y="1143000"/>
            <a:ext cx="43351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组：</a:t>
            </a:r>
            <a:r>
              <a:rPr lang="zh-CN" altLang="en-US" sz="3200" b="1" dirty="0">
                <a:latin typeface="Tahoma" panose="020B0604030504040204" pitchFamily="34" charset="0"/>
                <a:ea typeface="宋体" panose="02010600030101010101" pitchFamily="2" charset="-122"/>
              </a:rPr>
              <a:t>课本</a:t>
            </a:r>
            <a:r>
              <a:rPr lang="en-US" altLang="zh-CN" sz="3200" b="1">
                <a:latin typeface="Tahoma" panose="020B0604030504040204" pitchFamily="34" charset="0"/>
                <a:ea typeface="宋体" panose="02010600030101010101" pitchFamily="2" charset="-122"/>
              </a:rPr>
              <a:t>36</a:t>
            </a:r>
            <a:r>
              <a:rPr lang="zh-CN" altLang="en-US" sz="3200" b="1" dirty="0">
                <a:latin typeface="Tahoma" panose="020B0604030504040204" pitchFamily="34" charset="0"/>
                <a:ea typeface="宋体" panose="02010600030101010101" pitchFamily="2" charset="-122"/>
              </a:rPr>
              <a:t>页  第</a:t>
            </a:r>
            <a:r>
              <a:rPr lang="en-US" altLang="zh-CN" sz="3200" b="1"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ahoma" panose="020B0604030504040204" pitchFamily="34" charset="0"/>
                <a:ea typeface="宋体" panose="02010600030101010101" pitchFamily="2" charset="-122"/>
              </a:rPr>
              <a:t>题</a:t>
            </a:r>
          </a:p>
        </p:txBody>
      </p:sp>
      <p:sp>
        <p:nvSpPr>
          <p:cNvPr id="116757" name="Text Box 19"/>
          <p:cNvSpPr txBox="1"/>
          <p:nvPr/>
        </p:nvSpPr>
        <p:spPr>
          <a:xfrm>
            <a:off x="1992313" y="3357563"/>
            <a:ext cx="8675687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思考题：</a:t>
            </a:r>
            <a:endParaRPr lang="zh-CN" altLang="en-US" sz="32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6759" name="组合 116758"/>
          <p:cNvGrpSpPr/>
          <p:nvPr/>
        </p:nvGrpSpPr>
        <p:grpSpPr>
          <a:xfrm>
            <a:off x="3581400" y="3654425"/>
            <a:ext cx="6400800" cy="1393825"/>
            <a:chOff x="336" y="718"/>
            <a:chExt cx="4032" cy="878"/>
          </a:xfrm>
        </p:grpSpPr>
        <p:graphicFrame>
          <p:nvGraphicFramePr>
            <p:cNvPr id="116760" name="对象 116759"/>
            <p:cNvGraphicFramePr>
              <a:graphicFrameLocks/>
            </p:cNvGraphicFramePr>
            <p:nvPr/>
          </p:nvGraphicFramePr>
          <p:xfrm>
            <a:off x="624" y="1104"/>
            <a:ext cx="3744" cy="492"/>
          </p:xfrm>
          <a:graphic>
            <a:graphicData uri="http://schemas.openxmlformats.org/presentationml/2006/ole">
              <p:oleObj spid="_x0000_s205826" r:id="rId3" imgW="2247900" imgH="292100" progId="">
                <p:embed/>
              </p:oleObj>
            </a:graphicData>
          </a:graphic>
        </p:graphicFrame>
        <p:graphicFrame>
          <p:nvGraphicFramePr>
            <p:cNvPr id="116761" name="对象 116760"/>
            <p:cNvGraphicFramePr>
              <a:graphicFrameLocks/>
            </p:cNvGraphicFramePr>
            <p:nvPr/>
          </p:nvGraphicFramePr>
          <p:xfrm>
            <a:off x="1440" y="768"/>
            <a:ext cx="768" cy="321"/>
          </p:xfrm>
          <a:graphic>
            <a:graphicData uri="http://schemas.openxmlformats.org/presentationml/2006/ole">
              <p:oleObj spid="_x0000_s205825" r:id="rId4" imgW="520474" imgH="215806" progId="">
                <p:embed/>
              </p:oleObj>
            </a:graphicData>
          </a:graphic>
        </p:graphicFrame>
        <p:sp>
          <p:nvSpPr>
            <p:cNvPr id="116762" name="矩形 116761"/>
            <p:cNvSpPr/>
            <p:nvPr/>
          </p:nvSpPr>
          <p:spPr>
            <a:xfrm>
              <a:off x="336" y="719"/>
              <a:ext cx="88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lvl="0" eaLnBrk="0" hangingPunct="0"/>
              <a:r>
                <a:rPr lang="zh-CN" altLang="en-US" sz="3200" dirty="0">
                  <a:latin typeface="Arial" panose="020B0604020202020204" pitchFamily="34" charset="0"/>
                  <a:ea typeface="Times New Roman" panose="02020603050405020304" pitchFamily="18" charset="0"/>
                </a:rPr>
                <a:t>若动点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763" name="矩形 116762"/>
            <p:cNvSpPr/>
            <p:nvPr/>
          </p:nvSpPr>
          <p:spPr>
            <a:xfrm>
              <a:off x="1920" y="718"/>
              <a:ext cx="1658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lvl="0" indent="304800" eaLnBrk="0" hangingPunct="0"/>
              <a:r>
                <a:rPr lang="zh-CN" altLang="en-US" sz="3200" dirty="0">
                  <a:latin typeface="Arial" panose="020B0604020202020204" pitchFamily="34" charset="0"/>
                  <a:ea typeface="Times New Roman" panose="02020603050405020304" pitchFamily="18" charset="0"/>
                </a:rPr>
                <a:t>满足关系式</a:t>
              </a:r>
              <a:r>
                <a:rPr lang="en-US" altLang="zh-CN" sz="3200">
                  <a:latin typeface="Arial" panose="020B0604020202020204" pitchFamily="34" charset="0"/>
                  <a:ea typeface="Times New Roman" panose="02020603050405020304" pitchFamily="18" charset="0"/>
                </a:rPr>
                <a:t>:</a:t>
              </a:r>
              <a:endParaRPr lang="en-US" altLang="zh-CN" sz="32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indent="304800" eaLnBrk="0" hangingPunct="0"/>
              <a:r>
                <a:rPr lang="en-US" altLang="zh-CN" sz="1200">
                  <a:latin typeface="Arial" panose="020B0604020202020204" pitchFamily="34" charset="0"/>
                  <a:ea typeface="Times New Roman" panose="02020603050405020304" pitchFamily="18" charset="0"/>
                </a:rPr>
                <a:t>           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6764" name="矩形 116763"/>
          <p:cNvSpPr/>
          <p:nvPr/>
        </p:nvSpPr>
        <p:spPr>
          <a:xfrm>
            <a:off x="2057400" y="5171758"/>
            <a:ext cx="8001000" cy="20612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0" hangingPunct="0"/>
            <a:r>
              <a:rPr lang="zh-CN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试判断点</a:t>
            </a:r>
            <a:r>
              <a:rPr lang="en-US" altLang="zh-CN" sz="320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zh-CN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的轨迹是什么曲线；为什么；你能写出它的方程吗？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0" hangingPunct="0"/>
            <a:endParaRPr lang="zh-CN" alt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hangingPunct="0"/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文本框 274433"/>
          <p:cNvSpPr txBox="1"/>
          <p:nvPr/>
        </p:nvSpPr>
        <p:spPr>
          <a:xfrm>
            <a:off x="880745" y="724218"/>
            <a:ext cx="67691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研究性问题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嫦娥奔月</a:t>
            </a:r>
          </a:p>
        </p:txBody>
      </p:sp>
      <p:sp>
        <p:nvSpPr>
          <p:cNvPr id="274435" name="文本框 274434"/>
          <p:cNvSpPr txBox="1"/>
          <p:nvPr/>
        </p:nvSpPr>
        <p:spPr>
          <a:xfrm>
            <a:off x="2279650" y="1196975"/>
            <a:ext cx="7777163" cy="5477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2010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日中国“嫦娥”二号卫星成功实现第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二次近月制动，卫星进入距月球表面近月点高度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210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公里，远月点高度约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8600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公里，且以月球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的球心为一个焦点的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椭圆形轨道。已知月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球半径约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3475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公里，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试求“嫦娥”二号卫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星运行的轨迹方程。</a:t>
            </a:r>
          </a:p>
        </p:txBody>
      </p:sp>
      <p:pic>
        <p:nvPicPr>
          <p:cNvPr id="274436" name="图片 274435" descr="wps_clip_image-118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410" y="3513455"/>
            <a:ext cx="4008755" cy="31489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2500" y="2904490"/>
            <a:ext cx="6445885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gradFill>
                  <a:gsLst>
                    <a:gs pos="50000">
                      <a:srgbClr val="5F5951">
                        <a:alpha val="100000"/>
                      </a:srgbClr>
                    </a:gs>
                    <a:gs pos="80000">
                      <a:srgbClr val="8A8274"/>
                    </a:gs>
                    <a:gs pos="69000">
                      <a:srgbClr val="D0C8B9"/>
                    </a:gs>
                    <a:gs pos="64000">
                      <a:srgbClr val="E7DFD1"/>
                    </a:gs>
                    <a:gs pos="58000">
                      <a:srgbClr val="C9C1B2"/>
                    </a:gs>
                    <a:gs pos="35000">
                      <a:srgbClr val="978F80"/>
                    </a:gs>
                    <a:gs pos="22000">
                      <a:srgbClr val="6B655D"/>
                    </a:gs>
                    <a:gs pos="9000">
                      <a:srgbClr val="3E3B37"/>
                    </a:gs>
                    <a:gs pos="95000">
                      <a:srgbClr val="33302D"/>
                    </a:gs>
                  </a:gsLst>
                  <a:lin ang="5400000"/>
                </a:gradFill>
                <a:effectLst>
                  <a:outerShdw blurRad="50800" dist="25400" dir="5400000" sx="104000" sy="104000" algn="t" rotWithShape="0">
                    <a:prstClr val="black">
                      <a:alpha val="40000"/>
                    </a:prstClr>
                  </a:outerShdw>
                </a:effectLst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椭圆 166913">
            <a:hlinkClick r:id="rId2" action="ppaction://hlinkfile"/>
          </p:cNvPr>
          <p:cNvSpPr/>
          <p:nvPr/>
        </p:nvSpPr>
        <p:spPr>
          <a:xfrm>
            <a:off x="4800600" y="2956738"/>
            <a:ext cx="2298700" cy="15096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生活中的椭圆</a:t>
            </a:r>
          </a:p>
        </p:txBody>
      </p:sp>
      <p:pic>
        <p:nvPicPr>
          <p:cNvPr id="166915" name="图片 166914" descr="20101009427057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8600"/>
            <a:ext cx="3240088" cy="2524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>
          <a:xfrm>
            <a:off x="8036153" y="0"/>
            <a:ext cx="2631847" cy="3384550"/>
            <a:chOff x="3781" y="28"/>
            <a:chExt cx="1934" cy="2132"/>
          </a:xfrm>
        </p:grpSpPr>
        <p:pic>
          <p:nvPicPr>
            <p:cNvPr id="166917" name="Picture 8" descr="38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9" y="28"/>
              <a:ext cx="1746" cy="213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6918" name="Text Box 9"/>
            <p:cNvSpPr txBox="1"/>
            <p:nvPr/>
          </p:nvSpPr>
          <p:spPr>
            <a:xfrm>
              <a:off x="3781" y="210"/>
              <a:ext cx="398" cy="136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chemeClr val="folHlink"/>
                </a:buClr>
              </a:pPr>
              <a:r>
                <a:rPr lang="zh-CN" altLang="en-US" sz="3600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椭圆相框</a:t>
              </a:r>
            </a:p>
          </p:txBody>
        </p:sp>
      </p:grpSp>
      <p:pic>
        <p:nvPicPr>
          <p:cNvPr id="52226" name="Picture 2" descr="2006828101729592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0"/>
            <a:ext cx="2286000" cy="3200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4"/>
          <p:cNvGrpSpPr/>
          <p:nvPr/>
        </p:nvGrpSpPr>
        <p:grpSpPr>
          <a:xfrm>
            <a:off x="1676400" y="3429000"/>
            <a:ext cx="2819400" cy="3200400"/>
            <a:chOff x="23" y="2205"/>
            <a:chExt cx="1814" cy="2115"/>
          </a:xfrm>
        </p:grpSpPr>
        <p:pic>
          <p:nvPicPr>
            <p:cNvPr id="166921" name="Picture 5" descr="4379_519e6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" y="2205"/>
              <a:ext cx="1814" cy="2115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6922" name="Text Box 6"/>
            <p:cNvSpPr txBox="1"/>
            <p:nvPr/>
          </p:nvSpPr>
          <p:spPr>
            <a:xfrm>
              <a:off x="295" y="2251"/>
              <a:ext cx="1361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chemeClr val="folHlink"/>
                </a:buClr>
              </a:pPr>
              <a:r>
                <a:rPr lang="zh-CN" altLang="en-US" sz="3600" b="1" baseline="3000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椭圆双层茶几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7848600" y="3592513"/>
            <a:ext cx="2819400" cy="2971800"/>
            <a:chOff x="3969" y="2251"/>
            <a:chExt cx="1724" cy="2041"/>
          </a:xfrm>
        </p:grpSpPr>
        <p:pic>
          <p:nvPicPr>
            <p:cNvPr id="166924" name="Picture 11" descr="772-1b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9" y="2251"/>
              <a:ext cx="1724" cy="204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6925" name="Text Box 12"/>
            <p:cNvSpPr txBox="1"/>
            <p:nvPr/>
          </p:nvSpPr>
          <p:spPr>
            <a:xfrm>
              <a:off x="4105" y="3929"/>
              <a:ext cx="113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chemeClr val="folHlink"/>
                </a:buClr>
              </a:pPr>
              <a:r>
                <a:rPr lang="zh-CN" altLang="en-US" sz="3600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椭圆形钻戒</a:t>
              </a:r>
            </a:p>
          </p:txBody>
        </p:sp>
      </p:grpSp>
      <p:pic>
        <p:nvPicPr>
          <p:cNvPr id="166926" name="图片 166925" descr="图片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4572000"/>
            <a:ext cx="2895600" cy="196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29329 C -0.00486 0.17778 -0.00209 0.06227 -0.00087 0.01343 C 0.00052 -0.03518 0.00017 -0.01759 2.22222E-6 -7.40741E-7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" fill="hold"/>
                                        <p:tgtEl>
                                          <p:spTgt spid="1669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8"/>
          <p:cNvGrpSpPr/>
          <p:nvPr/>
        </p:nvGrpSpPr>
        <p:grpSpPr>
          <a:xfrm>
            <a:off x="8529638" y="1628775"/>
            <a:ext cx="1555750" cy="2505075"/>
            <a:chOff x="4413" y="1026"/>
            <a:chExt cx="980" cy="1578"/>
          </a:xfrm>
        </p:grpSpPr>
        <p:sp>
          <p:nvSpPr>
            <p:cNvPr id="6146" name="Rectangle 35"/>
            <p:cNvSpPr/>
            <p:nvPr/>
          </p:nvSpPr>
          <p:spPr>
            <a:xfrm>
              <a:off x="4441" y="1062"/>
              <a:ext cx="952" cy="1542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147" name="Rectangle 34"/>
            <p:cNvSpPr/>
            <p:nvPr/>
          </p:nvSpPr>
          <p:spPr>
            <a:xfrm>
              <a:off x="4413" y="1026"/>
              <a:ext cx="952" cy="154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6148" name="Picture 19" descr="tyzb"/>
            <p:cNvPicPr>
              <a:picLocks noChangeAspect="1"/>
            </p:cNvPicPr>
            <p:nvPr/>
          </p:nvPicPr>
          <p:blipFill>
            <a:blip r:embed="rId2" cstate="print"/>
            <a:srcRect l="25000" t="11942" r="27757" b="7611"/>
            <a:stretch>
              <a:fillRect/>
            </a:stretch>
          </p:blipFill>
          <p:spPr>
            <a:xfrm>
              <a:off x="4494" y="1062"/>
              <a:ext cx="771" cy="1152"/>
            </a:xfrm>
            <a:prstGeom prst="rect">
              <a:avLst/>
            </a:prstGeom>
            <a:noFill/>
            <a:ln w="28575" cap="flat" cmpd="sng">
              <a:solidFill>
                <a:srgbClr val="808080"/>
              </a:solidFill>
              <a:prstDash val="dash"/>
              <a:miter/>
              <a:headEnd type="none" w="med" len="med"/>
              <a:tailEnd type="none" w="med" len="med"/>
            </a:ln>
          </p:spPr>
        </p:pic>
        <p:sp>
          <p:nvSpPr>
            <p:cNvPr id="6149" name="Text Box 37"/>
            <p:cNvSpPr txBox="1"/>
            <p:nvPr/>
          </p:nvSpPr>
          <p:spPr>
            <a:xfrm>
              <a:off x="4850" y="2223"/>
              <a:ext cx="40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algn="ctr"/>
              <a:r>
                <a:rPr lang="zh-CN" altLang="en-US" dirty="0">
                  <a:solidFill>
                    <a:srgbClr val="080808"/>
                  </a:solidFill>
                  <a:latin typeface="宋体" panose="02010600030101010101" pitchFamily="2" charset="-122"/>
                  <a:ea typeface="迷你简雁翎"/>
                </a:rPr>
                <a:t>吊坠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527800" y="2708275"/>
            <a:ext cx="1700213" cy="2795588"/>
            <a:chOff x="3152" y="1706"/>
            <a:chExt cx="1071" cy="1761"/>
          </a:xfrm>
        </p:grpSpPr>
        <p:sp>
          <p:nvSpPr>
            <p:cNvPr id="6151" name="Rectangle 42"/>
            <p:cNvSpPr/>
            <p:nvPr/>
          </p:nvSpPr>
          <p:spPr>
            <a:xfrm>
              <a:off x="3180" y="1743"/>
              <a:ext cx="1043" cy="1724"/>
            </a:xfrm>
            <a:prstGeom prst="rect">
              <a:avLst/>
            </a:prstGeom>
            <a:solidFill>
              <a:srgbClr val="80808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152" name="Rectangle 40"/>
            <p:cNvSpPr/>
            <p:nvPr/>
          </p:nvSpPr>
          <p:spPr>
            <a:xfrm>
              <a:off x="3152" y="1706"/>
              <a:ext cx="1043" cy="172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6153" name="Picture 21" descr="tyjz"/>
            <p:cNvPicPr>
              <a:picLocks noChangeAspect="1"/>
            </p:cNvPicPr>
            <p:nvPr/>
          </p:nvPicPr>
          <p:blipFill>
            <a:blip r:embed="rId3" cstate="print"/>
            <a:srcRect l="7936" t="3116" r="8025" b="4742"/>
            <a:stretch>
              <a:fillRect/>
            </a:stretch>
          </p:blipFill>
          <p:spPr>
            <a:xfrm>
              <a:off x="3188" y="1735"/>
              <a:ext cx="953" cy="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Text Box 41"/>
            <p:cNvSpPr txBox="1"/>
            <p:nvPr/>
          </p:nvSpPr>
          <p:spPr>
            <a:xfrm>
              <a:off x="3654" y="3113"/>
              <a:ext cx="40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algn="ctr"/>
              <a:r>
                <a:rPr lang="zh-CN" altLang="en-US" dirty="0">
                  <a:solidFill>
                    <a:srgbClr val="080808"/>
                  </a:solidFill>
                  <a:latin typeface="宋体" panose="02010600030101010101" pitchFamily="2" charset="-122"/>
                  <a:ea typeface="迷你简雁翎"/>
                </a:rPr>
                <a:t>镜子</a:t>
              </a: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3057525" y="3919538"/>
            <a:ext cx="2562225" cy="2159000"/>
            <a:chOff x="966" y="2469"/>
            <a:chExt cx="1614" cy="1360"/>
          </a:xfrm>
        </p:grpSpPr>
        <p:sp>
          <p:nvSpPr>
            <p:cNvPr id="6156" name="Rectangle 38"/>
            <p:cNvSpPr/>
            <p:nvPr/>
          </p:nvSpPr>
          <p:spPr>
            <a:xfrm>
              <a:off x="993" y="2478"/>
              <a:ext cx="1587" cy="1351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157" name="Rectangle 14"/>
            <p:cNvSpPr/>
            <p:nvPr/>
          </p:nvSpPr>
          <p:spPr>
            <a:xfrm>
              <a:off x="966" y="2469"/>
              <a:ext cx="1587" cy="132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6158" name="Picture 8" descr="0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" y="2581"/>
              <a:ext cx="1407" cy="8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9" name="Text Box 39"/>
            <p:cNvSpPr txBox="1"/>
            <p:nvPr/>
          </p:nvSpPr>
          <p:spPr>
            <a:xfrm>
              <a:off x="1579" y="3502"/>
              <a:ext cx="835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algn="ctr"/>
              <a:r>
                <a:rPr lang="zh-CN" altLang="en-US" dirty="0">
                  <a:solidFill>
                    <a:srgbClr val="080808"/>
                  </a:solidFill>
                  <a:latin typeface="宋体" panose="02010600030101010101" pitchFamily="2" charset="-122"/>
                  <a:ea typeface="迷你简雁翎"/>
                </a:rPr>
                <a:t>对称的车标</a:t>
              </a:r>
            </a:p>
          </p:txBody>
        </p:sp>
      </p:grpSp>
      <p:sp>
        <p:nvSpPr>
          <p:cNvPr id="38921" name="Oval 9"/>
          <p:cNvSpPr/>
          <p:nvPr/>
        </p:nvSpPr>
        <p:spPr>
          <a:xfrm>
            <a:off x="3360738" y="4076700"/>
            <a:ext cx="1930400" cy="965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32" name="Oval 20"/>
          <p:cNvSpPr/>
          <p:nvPr/>
        </p:nvSpPr>
        <p:spPr>
          <a:xfrm rot="-5400000">
            <a:off x="8899525" y="2676525"/>
            <a:ext cx="863600" cy="612775"/>
          </a:xfrm>
          <a:prstGeom prst="ellipse">
            <a:avLst/>
          </a:prstGeom>
          <a:solidFill>
            <a:schemeClr val="accent1">
              <a:alpha val="0"/>
            </a:schemeClr>
          </a:solidFill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vl="0" indent="0" algn="ctr"/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35" name="Oval 23"/>
          <p:cNvSpPr/>
          <p:nvPr/>
        </p:nvSpPr>
        <p:spPr>
          <a:xfrm rot="-5400000">
            <a:off x="6556058" y="3452813"/>
            <a:ext cx="1439862" cy="792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vl="0" indent="0" algn="ctr"/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63" name="Text Box 24"/>
          <p:cNvSpPr txBox="1"/>
          <p:nvPr/>
        </p:nvSpPr>
        <p:spPr>
          <a:xfrm>
            <a:off x="2534285" y="430213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迷你简雁翎"/>
              </a:rPr>
              <a:t>以境激情</a:t>
            </a:r>
          </a:p>
        </p:txBody>
      </p:sp>
      <p:sp>
        <p:nvSpPr>
          <p:cNvPr id="32" name="五边形 31"/>
          <p:cNvSpPr>
            <a:spLocks noChangeArrowheads="1"/>
          </p:cNvSpPr>
          <p:nvPr/>
        </p:nvSpPr>
        <p:spPr bwMode="auto">
          <a:xfrm>
            <a:off x="1487488" y="6396038"/>
            <a:ext cx="1366838" cy="428625"/>
          </a:xfrm>
          <a:prstGeom prst="homePlate">
            <a:avLst>
              <a:gd name="adj" fmla="val 20300"/>
            </a:avLst>
          </a:prstGeom>
          <a:solidFill>
            <a:srgbClr val="026BCA">
              <a:alpha val="70000"/>
            </a:srgbClr>
          </a:solidFill>
          <a:ln w="381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以境激情</a:t>
            </a:r>
          </a:p>
        </p:txBody>
      </p:sp>
      <p:sp>
        <p:nvSpPr>
          <p:cNvPr id="17" name="燕尾形 16"/>
          <p:cNvSpPr>
            <a:spLocks noChangeArrowheads="1"/>
          </p:cNvSpPr>
          <p:nvPr/>
        </p:nvSpPr>
        <p:spPr bwMode="auto">
          <a:xfrm>
            <a:off x="4108450" y="6396038"/>
            <a:ext cx="1366838" cy="428625"/>
          </a:xfrm>
          <a:prstGeom prst="chevron">
            <a:avLst>
              <a:gd name="adj" fmla="val 20314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建构新知</a:t>
            </a:r>
          </a:p>
        </p:txBody>
      </p:sp>
      <p:sp>
        <p:nvSpPr>
          <p:cNvPr id="20" name="燕尾形 19"/>
          <p:cNvSpPr>
            <a:spLocks noChangeArrowheads="1"/>
          </p:cNvSpPr>
          <p:nvPr/>
        </p:nvSpPr>
        <p:spPr bwMode="auto">
          <a:xfrm>
            <a:off x="5403850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概念辨析</a:t>
            </a:r>
          </a:p>
        </p:txBody>
      </p:sp>
      <p:sp>
        <p:nvSpPr>
          <p:cNvPr id="21" name="燕尾形 20"/>
          <p:cNvSpPr>
            <a:spLocks noChangeArrowheads="1"/>
          </p:cNvSpPr>
          <p:nvPr/>
        </p:nvSpPr>
        <p:spPr bwMode="auto">
          <a:xfrm>
            <a:off x="2797175" y="6396038"/>
            <a:ext cx="1366838" cy="428625"/>
          </a:xfrm>
          <a:prstGeom prst="chevron">
            <a:avLst>
              <a:gd name="adj" fmla="val 20314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合作探究</a:t>
            </a:r>
          </a:p>
        </p:txBody>
      </p:sp>
      <p:grpSp>
        <p:nvGrpSpPr>
          <p:cNvPr id="8" name="Group 47"/>
          <p:cNvGrpSpPr/>
          <p:nvPr/>
        </p:nvGrpSpPr>
        <p:grpSpPr>
          <a:xfrm>
            <a:off x="2135188" y="1268413"/>
            <a:ext cx="4017962" cy="2419350"/>
            <a:chOff x="385" y="799"/>
            <a:chExt cx="2531" cy="1524"/>
          </a:xfrm>
        </p:grpSpPr>
        <p:sp>
          <p:nvSpPr>
            <p:cNvPr id="6169" name="Rectangle 32"/>
            <p:cNvSpPr/>
            <p:nvPr/>
          </p:nvSpPr>
          <p:spPr>
            <a:xfrm>
              <a:off x="421" y="827"/>
              <a:ext cx="2495" cy="1496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6170" name="Group 46"/>
            <p:cNvGrpSpPr/>
            <p:nvPr/>
          </p:nvGrpSpPr>
          <p:grpSpPr>
            <a:xfrm>
              <a:off x="385" y="799"/>
              <a:ext cx="2495" cy="1496"/>
              <a:chOff x="385" y="799"/>
              <a:chExt cx="2495" cy="1496"/>
            </a:xfrm>
          </p:grpSpPr>
          <p:sp>
            <p:nvSpPr>
              <p:cNvPr id="6171" name="Rectangle 31"/>
              <p:cNvSpPr/>
              <p:nvPr/>
            </p:nvSpPr>
            <p:spPr>
              <a:xfrm>
                <a:off x="385" y="799"/>
                <a:ext cx="2495" cy="1496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 algn="ctr"/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6172" name="Picture 30" descr="111"/>
              <p:cNvPicPr>
                <a:picLocks noChangeAspect="1"/>
              </p:cNvPicPr>
              <p:nvPr/>
            </p:nvPicPr>
            <p:blipFill>
              <a:blip r:embed="rId5" cstate="print"/>
              <a:srcRect b="26860"/>
              <a:stretch>
                <a:fillRect/>
              </a:stretch>
            </p:blipFill>
            <p:spPr>
              <a:xfrm>
                <a:off x="430" y="844"/>
                <a:ext cx="2404" cy="11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73" name="Text Box 33"/>
              <p:cNvSpPr txBox="1"/>
              <p:nvPr/>
            </p:nvSpPr>
            <p:spPr>
              <a:xfrm>
                <a:off x="1542" y="1971"/>
                <a:ext cx="1123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 algn="ctr"/>
                <a:r>
                  <a:rPr lang="zh-CN" altLang="en-US" dirty="0">
                    <a:solidFill>
                      <a:srgbClr val="080808"/>
                    </a:solidFill>
                    <a:latin typeface="宋体" panose="02010600030101010101" pitchFamily="2" charset="-122"/>
                    <a:ea typeface="迷你简雁翎"/>
                  </a:rPr>
                  <a:t>美丽的建筑外观</a:t>
                </a:r>
              </a:p>
            </p:txBody>
          </p:sp>
        </p:grpSp>
      </p:grpSp>
      <p:sp>
        <p:nvSpPr>
          <p:cNvPr id="38929" name="Oval 17"/>
          <p:cNvSpPr/>
          <p:nvPr/>
        </p:nvSpPr>
        <p:spPr>
          <a:xfrm>
            <a:off x="2655888" y="1643063"/>
            <a:ext cx="2836862" cy="777875"/>
          </a:xfrm>
          <a:prstGeom prst="ellipse">
            <a:avLst/>
          </a:prstGeom>
          <a:solidFill>
            <a:schemeClr val="accent1">
              <a:alpha val="0"/>
            </a:schemeClr>
          </a:solidFill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燕尾形 19"/>
          <p:cNvSpPr>
            <a:spLocks noChangeArrowheads="1"/>
          </p:cNvSpPr>
          <p:nvPr/>
        </p:nvSpPr>
        <p:spPr bwMode="auto">
          <a:xfrm>
            <a:off x="6700838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范例学习</a:t>
            </a:r>
          </a:p>
        </p:txBody>
      </p:sp>
      <p:sp>
        <p:nvSpPr>
          <p:cNvPr id="3" name="燕尾形 19"/>
          <p:cNvSpPr>
            <a:spLocks noChangeArrowheads="1"/>
          </p:cNvSpPr>
          <p:nvPr/>
        </p:nvSpPr>
        <p:spPr bwMode="auto">
          <a:xfrm>
            <a:off x="7997825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</a:p>
        </p:txBody>
      </p:sp>
      <p:sp>
        <p:nvSpPr>
          <p:cNvPr id="4" name="燕尾形 19"/>
          <p:cNvSpPr>
            <a:spLocks noChangeArrowheads="1"/>
          </p:cNvSpPr>
          <p:nvPr/>
        </p:nvSpPr>
        <p:spPr bwMode="auto">
          <a:xfrm>
            <a:off x="9294813" y="6396038"/>
            <a:ext cx="1366838" cy="428625"/>
          </a:xfrm>
          <a:prstGeom prst="chevron">
            <a:avLst>
              <a:gd name="adj" fmla="val 20300"/>
            </a:avLst>
          </a:prstGeom>
          <a:solidFill>
            <a:srgbClr val="D9D9D9">
              <a:alpha val="70000"/>
            </a:srgbClr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lvl="0" indent="0" algn="ctr" defTabSz="914400"/>
            <a:r>
              <a:rPr lang="zh-CN" altLang="en-US" sz="1600">
                <a:solidFill>
                  <a:srgbClr val="F2F2F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bldLvl="0" animBg="1"/>
      <p:bldP spid="38932" grpId="0" bldLvl="0" animBg="1"/>
      <p:bldP spid="38935" grpId="0" bldLvl="0" animBg="1"/>
      <p:bldP spid="32" grpId="0" bldLvl="0" animBg="1"/>
      <p:bldP spid="389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图片 84993" descr="47a1841e7e366ef3a586694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5" name="文本框 84994"/>
          <p:cNvSpPr txBox="1"/>
          <p:nvPr/>
        </p:nvSpPr>
        <p:spPr>
          <a:xfrm>
            <a:off x="2651125" y="479425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国家大剧院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图片 86017" descr="无标题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图片 88065" descr="沙特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7" name="文本框 88066"/>
          <p:cNvSpPr txBox="1"/>
          <p:nvPr/>
        </p:nvSpPr>
        <p:spPr>
          <a:xfrm>
            <a:off x="1889125" y="250825"/>
            <a:ext cx="1783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亚运场馆沙特馆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文本框 262146"/>
          <p:cNvSpPr txBox="1"/>
          <p:nvPr/>
        </p:nvSpPr>
        <p:spPr>
          <a:xfrm>
            <a:off x="1905000" y="1219200"/>
            <a:ext cx="7827963" cy="1918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掌握椭圆的定义、标准方程及几何图形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了解椭圆的标准方程的推导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过程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lvl="0" eaLnBrk="1" hangingPunct="1"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3.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会用待定系数法求椭圆的标准方程</a:t>
            </a:r>
          </a:p>
        </p:txBody>
      </p:sp>
      <p:pic>
        <p:nvPicPr>
          <p:cNvPr id="262148" name="图片 262147" descr="目标定位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881380"/>
            <a:ext cx="237490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2150" name="图片 262149" descr="重点难点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114800"/>
            <a:ext cx="2374900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2151" name="文本框 262150"/>
          <p:cNvSpPr txBox="1"/>
          <p:nvPr/>
        </p:nvSpPr>
        <p:spPr>
          <a:xfrm>
            <a:off x="2209800" y="4724400"/>
            <a:ext cx="7827963" cy="1309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80000"/>
              </a:lnSpc>
            </a:pP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重点：椭圆的定义及根据条件求其标准方程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lvl="0" eaLnBrk="1" hangingPunct="1">
              <a:lnSpc>
                <a:spcPct val="180000"/>
              </a:lnSpc>
            </a:pP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椭圆标准方程的推导和化简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62152" name="Rectangle 3"/>
          <p:cNvSpPr/>
          <p:nvPr/>
        </p:nvSpPr>
        <p:spPr>
          <a:xfrm>
            <a:off x="2514600" y="852805"/>
            <a:ext cx="1828800" cy="533400"/>
          </a:xfrm>
          <a:prstGeom prst="rect">
            <a:avLst/>
          </a:prstGeom>
          <a:solidFill>
            <a:srgbClr val="FFFFFF"/>
          </a:solidFill>
          <a:ln w="63500" cap="flat" cmpd="sng">
            <a:pattFill prst="solidDmnd">
              <a:fgClr>
                <a:srgbClr val="FFFF00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2800" b="1" dirty="0">
                <a:solidFill>
                  <a:srgbClr val="FF0000"/>
                </a:solidFill>
              </a:rPr>
              <a:t>学习目标</a:t>
            </a:r>
          </a:p>
        </p:txBody>
      </p:sp>
      <p:sp>
        <p:nvSpPr>
          <p:cNvPr id="262153" name="Rectangle 3"/>
          <p:cNvSpPr/>
          <p:nvPr/>
        </p:nvSpPr>
        <p:spPr>
          <a:xfrm>
            <a:off x="2514600" y="4038600"/>
            <a:ext cx="1828800" cy="533400"/>
          </a:xfrm>
          <a:prstGeom prst="rect">
            <a:avLst/>
          </a:prstGeom>
          <a:solidFill>
            <a:srgbClr val="FFFFFF"/>
          </a:solidFill>
          <a:ln w="63500" cap="flat" cmpd="sng">
            <a:pattFill prst="solidDmnd">
              <a:fgClr>
                <a:srgbClr val="FFFF00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2800" b="1" dirty="0">
                <a:solidFill>
                  <a:srgbClr val="FF0000"/>
                </a:solidFill>
              </a:rPr>
              <a:t>重点难点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KZPPT16-9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2295</Words>
  <Application>Microsoft Office PowerPoint</Application>
  <PresentationFormat>自定义</PresentationFormat>
  <Paragraphs>330</Paragraphs>
  <Slides>33</Slides>
  <Notes>1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KZPPT16-9-1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数学实验</vt:lpstr>
      <vt:lpstr>幻灯片 11</vt:lpstr>
      <vt:lpstr>椭圆的定义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中学教考网</dc:creator>
  <cp:lastModifiedBy>Administrator</cp:lastModifiedBy>
  <cp:revision>484</cp:revision>
  <dcterms:created xsi:type="dcterms:W3CDTF">2016-10-20T08:43:00Z</dcterms:created>
  <dcterms:modified xsi:type="dcterms:W3CDTF">2019-01-18T04:39:05Z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2052-10.1.0.7643</vt:lpwstr>
  </property>
</Properties>
</file>