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61" r:id="rId5"/>
    <p:sldId id="262" r:id="rId6"/>
    <p:sldId id="263" r:id="rId7"/>
    <p:sldId id="266" r:id="rId8"/>
    <p:sldId id="264" r:id="rId9"/>
    <p:sldId id="260" r:id="rId10"/>
    <p:sldId id="265" r:id="rId11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39" autoAdjust="0"/>
    <p:restoredTop sz="94660"/>
  </p:normalViewPr>
  <p:slideViewPr>
    <p:cSldViewPr snapToGrid="0">
      <p:cViewPr varScale="1">
        <p:scale>
          <a:sx n="67" d="100"/>
          <a:sy n="67" d="100"/>
        </p:scale>
        <p:origin x="-132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200DBB-A8D2-48F9-9A17-97D609E29B12}" type="datetimeFigureOut">
              <a:rPr lang="zh-CN" altLang="en-US" smtClean="0"/>
              <a:pPr/>
              <a:t>2017/5/7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B2BB92-567D-4E90-8FC5-C024BC2F8441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__1.doc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__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一、探究合外力做功与动能变化的关系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171055" y="1279525"/>
            <a:ext cx="7995834" cy="1325563"/>
          </a:xfrm>
        </p:spPr>
        <p:txBody>
          <a:bodyPr/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二、验证机械能守恒定律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内容占位符 25601" descr="验证机械能守恒"/>
          <p:cNvPicPr>
            <a:picLocks noGrp="1" noChangeAspect="1"/>
          </p:cNvPicPr>
          <p:nvPr>
            <p:ph idx="1"/>
          </p:nvPr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925310" y="1185416"/>
            <a:ext cx="3368675" cy="5386070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对象 3"/>
          <p:cNvGraphicFramePr>
            <a:graphicFrameLocks noChangeAspect="1"/>
          </p:cNvGraphicFramePr>
          <p:nvPr/>
        </p:nvGraphicFramePr>
        <p:xfrm>
          <a:off x="262890" y="487045"/>
          <a:ext cx="10945495" cy="3722370"/>
        </p:xfrm>
        <a:graphic>
          <a:graphicData uri="http://schemas.openxmlformats.org/presentationml/2006/ole">
            <p:oleObj spid="_x0000_s1040" r:id="rId4" imgW="8424499" imgH="2371765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内容占位符 25601" descr="验证机械能守恒"/>
          <p:cNvPicPr>
            <a:picLocks noGrp="1" noChangeAspect="1"/>
          </p:cNvPicPr>
          <p:nvPr>
            <p:ph idx="1"/>
          </p:nvPr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965755" y="300251"/>
            <a:ext cx="3743655" cy="5985614"/>
          </a:xfrm>
          <a:prstGeom prst="rect">
            <a:avLst/>
          </a:prstGeom>
          <a:noFill/>
          <a:ln w="9525">
            <a:noFill/>
          </a:ln>
        </p:spPr>
      </p:pic>
      <p:cxnSp>
        <p:nvCxnSpPr>
          <p:cNvPr id="4" name="直接箭头连接符 3"/>
          <p:cNvCxnSpPr/>
          <p:nvPr/>
        </p:nvCxnSpPr>
        <p:spPr>
          <a:xfrm flipV="1">
            <a:off x="5843299" y="493262"/>
            <a:ext cx="1499870" cy="32766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5" name="直接箭头连接符 4"/>
          <p:cNvCxnSpPr/>
          <p:nvPr/>
        </p:nvCxnSpPr>
        <p:spPr>
          <a:xfrm>
            <a:off x="5816003" y="2147120"/>
            <a:ext cx="1676618" cy="47325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6" name="直接箭头连接符 5"/>
          <p:cNvCxnSpPr/>
          <p:nvPr/>
        </p:nvCxnSpPr>
        <p:spPr>
          <a:xfrm>
            <a:off x="6057251" y="3639825"/>
            <a:ext cx="1421447" cy="221103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 w="med" len="med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7" name="直接箭头连接符 6"/>
          <p:cNvCxnSpPr/>
          <p:nvPr/>
        </p:nvCxnSpPr>
        <p:spPr>
          <a:xfrm flipH="1">
            <a:off x="3567618" y="1963138"/>
            <a:ext cx="1215390" cy="1169670"/>
          </a:xfrm>
          <a:prstGeom prst="straightConnector1">
            <a:avLst/>
          </a:prstGeom>
          <a:ln w="28575" cmpd="sng">
            <a:solidFill>
              <a:srgbClr val="FF0000"/>
            </a:solidFill>
            <a:prstDash val="solid"/>
            <a:tailEnd type="arrow" w="med" len="med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0899" name="文本框 80898"/>
          <p:cNvSpPr txBox="1"/>
          <p:nvPr/>
        </p:nvSpPr>
        <p:spPr>
          <a:xfrm>
            <a:off x="7678420" y="104993"/>
            <a:ext cx="4011613" cy="2062103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纸带</a:t>
            </a:r>
            <a:r>
              <a:rPr lang="zh-CN" altLang="en-US" sz="32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竖直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  <a:endParaRPr lang="en-US" altLang="zh-CN" sz="32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手提纸带</a:t>
            </a:r>
            <a:r>
              <a:rPr lang="zh-CN" altLang="en-US" sz="32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上端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  <a:endParaRPr lang="en-US" altLang="zh-CN" sz="32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32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静止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释放。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7678420" y="2367975"/>
            <a:ext cx="4011613" cy="584775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txBody>
          <a:bodyPr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4.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纸带在复写纸</a:t>
            </a:r>
            <a:r>
              <a:rPr lang="zh-CN" altLang="en-US" sz="32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下方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7724914" y="3557905"/>
            <a:ext cx="3600450" cy="1815882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5.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选</a:t>
            </a:r>
            <a:r>
              <a:rPr lang="zh-CN" altLang="en-US" sz="3200" b="1" u="sng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体积</a:t>
            </a:r>
            <a:r>
              <a:rPr lang="zh-CN" altLang="en-US" sz="3200" b="1" u="sng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小质量大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物体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  <a:endParaRPr lang="en-US" altLang="zh-CN" sz="32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6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不用测质量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196953" y="3091368"/>
            <a:ext cx="3445150" cy="2062103"/>
          </a:xfrm>
          <a:prstGeom prst="rect">
            <a:avLst/>
          </a:prstGeom>
          <a:noFill/>
          <a:ln w="9525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7.</a:t>
            </a:r>
            <a:r>
              <a:rPr lang="zh-CN" altLang="en-US" sz="3200" b="1" u="sng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竖直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安装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  <a:endParaRPr lang="en-US" altLang="zh-CN" sz="32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8.</a:t>
            </a:r>
            <a:r>
              <a:rPr lang="en-US" altLang="zh-CN" sz="3200" b="1" u="sng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220V</a:t>
            </a:r>
            <a:r>
              <a:rPr lang="zh-CN" altLang="en-US" sz="3200" b="1" u="sng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，交流电</a:t>
            </a:r>
            <a:r>
              <a:rPr lang="zh-CN" altLang="en-US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；</a:t>
            </a:r>
            <a:endParaRPr lang="en-US" altLang="zh-CN" sz="3200" b="1" dirty="0" smtClean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en-US" altLang="zh-CN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9</a:t>
            </a:r>
            <a:r>
              <a:rPr lang="en-US" altLang="zh-CN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先通电再释放。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196953" y="612095"/>
            <a:ext cx="3868151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（二）注意事项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899" grpId="0" animBg="1"/>
      <p:bldP spid="8" grpId="0" animBg="1"/>
      <p:bldP spid="9" grpId="0" animBg="1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文本框 9"/>
          <p:cNvSpPr txBox="1"/>
          <p:nvPr/>
        </p:nvSpPr>
        <p:spPr>
          <a:xfrm>
            <a:off x="929414" y="279862"/>
            <a:ext cx="10275861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（三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）关于纸带：</a:t>
            </a:r>
            <a:endParaRPr lang="zh-CN" altLang="en-US" sz="3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984920" y="4973106"/>
            <a:ext cx="96603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3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.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前两个点距离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等于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2mm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，为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最理想纸带。</a:t>
            </a:r>
          </a:p>
        </p:txBody>
      </p:sp>
      <p:sp>
        <p:nvSpPr>
          <p:cNvPr id="3" name="矩形 2"/>
          <p:cNvSpPr/>
          <p:nvPr/>
        </p:nvSpPr>
        <p:spPr>
          <a:xfrm>
            <a:off x="848444" y="3366629"/>
            <a:ext cx="962493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2.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若距离大于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2mm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说明操作错误（有初速度）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。小于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2mm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不一定有错误。</a:t>
            </a:r>
            <a:endParaRPr lang="zh-CN" altLang="en-US" sz="3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72952" y="2405548"/>
            <a:ext cx="109887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（实际运动时间可能小于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0.02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秒，距离就会小于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2mm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）</a:t>
            </a:r>
          </a:p>
        </p:txBody>
      </p:sp>
      <p:sp>
        <p:nvSpPr>
          <p:cNvPr id="5" name="矩形 4"/>
          <p:cNvSpPr/>
          <p:nvPr/>
        </p:nvSpPr>
        <p:spPr>
          <a:xfrm>
            <a:off x="834796" y="1253413"/>
            <a:ext cx="1004501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1.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静止释放时，前两个点的距离不会大于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2mm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。</a:t>
            </a:r>
            <a:endParaRPr lang="en-US" altLang="zh-CN" sz="3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4514" name="对象 645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1953884445"/>
              </p:ext>
            </p:extLst>
          </p:nvPr>
        </p:nvGraphicFramePr>
        <p:xfrm>
          <a:off x="5234844" y="0"/>
          <a:ext cx="6642735" cy="1816100"/>
        </p:xfrm>
        <a:graphic>
          <a:graphicData uri="http://schemas.openxmlformats.org/presentationml/2006/ole">
            <p:oleObj spid="_x0000_s3101" r:id="rId3" imgW="8424139" imgH="5060702" progId="Word.Document.8">
              <p:embed/>
            </p:oleObj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293136" y="1260669"/>
            <a:ext cx="11898864" cy="1477328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1.mgh</a:t>
            </a:r>
            <a:r>
              <a:rPr lang="en-US" altLang="zh-CN" sz="3600" b="1" baseline="-25000" dirty="0" smtClean="0">
                <a:solidFill>
                  <a:srgbClr val="FF0000"/>
                </a:solidFill>
                <a:uFillTx/>
                <a:latin typeface="楷体_GB2312" charset="0"/>
                <a:ea typeface="楷体_GB2312" pitchFamily="49" charset="-122"/>
              </a:rPr>
              <a:t>B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=mV</a:t>
            </a:r>
            <a:r>
              <a:rPr lang="en-US" altLang="zh-CN" sz="3600" b="1" baseline="-25000" dirty="0" smtClean="0">
                <a:solidFill>
                  <a:srgbClr val="FF0000"/>
                </a:solidFill>
                <a:uFillTx/>
                <a:latin typeface="楷体_GB2312" charset="0"/>
                <a:ea typeface="楷体_GB2312" pitchFamily="49" charset="-122"/>
              </a:rPr>
              <a:t>B</a:t>
            </a:r>
            <a:r>
              <a:rPr lang="en-US" altLang="zh-CN" sz="3600" b="1" baseline="30000" dirty="0" smtClean="0">
                <a:solidFill>
                  <a:srgbClr val="FF0000"/>
                </a:solidFill>
                <a:uFillTx/>
                <a:latin typeface="楷体_GB2312" charset="0"/>
                <a:ea typeface="楷体_GB2312" pitchFamily="49" charset="-122"/>
              </a:rPr>
              <a:t>2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/2</a:t>
            </a:r>
            <a:endParaRPr lang="en-US" altLang="zh-CN" sz="3600" b="1" baseline="30000" dirty="0">
              <a:solidFill>
                <a:srgbClr val="FF0000"/>
              </a:solidFill>
              <a:uFillTx/>
              <a:latin typeface="楷体_GB2312" charset="0"/>
              <a:ea typeface="楷体_GB2312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此方法</a:t>
            </a:r>
            <a:r>
              <a:rPr lang="zh-CN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必须</a:t>
            </a:r>
            <a:r>
              <a:rPr lang="zh-CN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选纸带最前两个</a:t>
            </a:r>
            <a:r>
              <a:rPr lang="zh-CN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点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距离接近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2mm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的纸带</a:t>
            </a:r>
            <a:r>
              <a:rPr lang="zh-CN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  <a:sym typeface="+mn-ea"/>
              </a:rPr>
              <a:t>）</a:t>
            </a:r>
            <a:endParaRPr lang="zh-CN" altLang="en-US" sz="3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647978" y="437983"/>
            <a:ext cx="389080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（四）验证方法：</a:t>
            </a:r>
          </a:p>
        </p:txBody>
      </p:sp>
      <p:sp>
        <p:nvSpPr>
          <p:cNvPr id="3" name="矩形 2"/>
          <p:cNvSpPr/>
          <p:nvPr/>
        </p:nvSpPr>
        <p:spPr>
          <a:xfrm>
            <a:off x="320432" y="2843623"/>
            <a:ext cx="1091375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2.mgh</a:t>
            </a:r>
            <a:r>
              <a:rPr lang="en-US" altLang="zh-CN" sz="3600" b="1" baseline="-25000" dirty="0" smtClean="0">
                <a:solidFill>
                  <a:srgbClr val="FF0000"/>
                </a:solidFill>
                <a:latin typeface="楷体_GB2312" charset="0"/>
                <a:ea typeface="楷体_GB2312" pitchFamily="49" charset="-122"/>
              </a:rPr>
              <a:t>AC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=m(V</a:t>
            </a:r>
            <a:r>
              <a:rPr lang="en-US" altLang="zh-CN" sz="3600" b="1" baseline="-25000" dirty="0" smtClean="0">
                <a:solidFill>
                  <a:srgbClr val="FF0000"/>
                </a:solidFill>
                <a:latin typeface="楷体_GB2312" charset="0"/>
                <a:ea typeface="楷体_GB2312" pitchFamily="49" charset="-122"/>
              </a:rPr>
              <a:t>C</a:t>
            </a:r>
            <a:r>
              <a:rPr lang="en-US" altLang="zh-CN" sz="3600" b="1" baseline="30000" dirty="0" smtClean="0">
                <a:solidFill>
                  <a:srgbClr val="FF0000"/>
                </a:solidFill>
                <a:latin typeface="楷体_GB2312" charset="0"/>
                <a:ea typeface="楷体_GB2312" pitchFamily="49" charset="-122"/>
              </a:rPr>
              <a:t>2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-V</a:t>
            </a:r>
            <a:r>
              <a:rPr lang="en-US" altLang="zh-CN" sz="3600" b="1" baseline="-25000" dirty="0" smtClean="0">
                <a:solidFill>
                  <a:srgbClr val="FF0000"/>
                </a:solidFill>
                <a:latin typeface="楷体_GB2312" charset="0"/>
                <a:ea typeface="楷体_GB2312" pitchFamily="49" charset="-122"/>
              </a:rPr>
              <a:t>A</a:t>
            </a:r>
            <a:r>
              <a:rPr lang="en-US" altLang="zh-CN" sz="3600" b="1" baseline="30000" dirty="0" smtClean="0">
                <a:solidFill>
                  <a:srgbClr val="FF0000"/>
                </a:solidFill>
                <a:latin typeface="楷体_GB2312" charset="0"/>
                <a:ea typeface="楷体_GB2312" pitchFamily="49" charset="-122"/>
              </a:rPr>
              <a:t>2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charset="0"/>
                <a:ea typeface="楷体_GB2312" pitchFamily="49" charset="-122"/>
              </a:rPr>
              <a:t>)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 /2</a:t>
            </a:r>
            <a:endParaRPr lang="en-US" altLang="zh-CN" sz="3600" b="1" dirty="0">
              <a:solidFill>
                <a:srgbClr val="FF0000"/>
              </a:solidFill>
              <a:latin typeface="楷体_GB2312" charset="0"/>
              <a:ea typeface="楷体_GB2312" pitchFamily="49" charset="-122"/>
            </a:endParaRPr>
          </a:p>
          <a:p>
            <a:pPr lvl="0">
              <a:spcBef>
                <a:spcPct val="50000"/>
              </a:spcBef>
            </a:pP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（此方法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不用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考虑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纸带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最前面两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点的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距离，但是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A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、</a:t>
            </a:r>
            <a:r>
              <a:rPr lang="en-US" altLang="zh-CN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C</a:t>
            </a:r>
            <a:r>
              <a:rPr lang="zh-CN" altLang="en-US" sz="36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两点不能是纸带边沿的点。）</a:t>
            </a:r>
            <a:endParaRPr lang="en-US" altLang="zh-CN" sz="3600" b="1" dirty="0">
              <a:solidFill>
                <a:srgbClr val="FF0000"/>
              </a:solidFill>
              <a:latin typeface="楷体_GB2312" pitchFamily="49" charset="-122"/>
              <a:ea typeface="楷体_GB2312" pitchFamily="49" charset="-122"/>
            </a:endParaRPr>
          </a:p>
        </p:txBody>
      </p:sp>
      <p:sp>
        <p:nvSpPr>
          <p:cNvPr id="6" name="内容占位符 2"/>
          <p:cNvSpPr>
            <a:spLocks noGrp="1"/>
          </p:cNvSpPr>
          <p:nvPr>
            <p:ph idx="1"/>
          </p:nvPr>
        </p:nvSpPr>
        <p:spPr>
          <a:xfrm>
            <a:off x="305936" y="5060144"/>
            <a:ext cx="5589897" cy="59002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altLang="zh-CN" sz="3200" b="1" dirty="0" smtClean="0">
                <a:solidFill>
                  <a:srgbClr val="FF0000"/>
                </a:solidFill>
              </a:rPr>
              <a:t>3.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图像法（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V</a:t>
            </a:r>
            <a:r>
              <a:rPr lang="en-US" altLang="zh-CN" sz="3200" b="1" baseline="30000" dirty="0" smtClean="0">
                <a:solidFill>
                  <a:srgbClr val="FF0000"/>
                </a:solidFill>
              </a:rPr>
              <a:t>2</a:t>
            </a:r>
            <a:r>
              <a:rPr lang="en-US" altLang="zh-CN" sz="3200" b="1" dirty="0" smtClean="0">
                <a:solidFill>
                  <a:srgbClr val="FF0000"/>
                </a:solidFill>
              </a:rPr>
              <a:t>-h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图像）</a:t>
            </a:r>
            <a:endParaRPr lang="zh-CN" alt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3" grpId="0"/>
      <p:bldP spid="6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51848" y="1307011"/>
            <a:ext cx="11092502" cy="1279027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zh-CN" altLang="en-US" sz="3600" b="1" dirty="0" smtClean="0">
                <a:solidFill>
                  <a:srgbClr val="FF0000"/>
                </a:solidFill>
              </a:rPr>
              <a:t>注意：</a:t>
            </a:r>
            <a:endParaRPr lang="en-US" altLang="zh-CN" sz="3600" b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en-US" altLang="zh-CN" sz="3600" b="1" dirty="0" smtClean="0">
                <a:solidFill>
                  <a:srgbClr val="FF0000"/>
                </a:solidFill>
              </a:rPr>
              <a:t>1.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该实验只能验证  “</a:t>
            </a:r>
            <a:r>
              <a:rPr lang="zh-CN" altLang="en-US" sz="3600" b="1" u="sng" dirty="0" smtClean="0">
                <a:solidFill>
                  <a:srgbClr val="FF0000"/>
                </a:solidFill>
              </a:rPr>
              <a:t>在误差允许的范围内，自由落体运动</a:t>
            </a:r>
            <a:r>
              <a:rPr lang="zh-CN" altLang="en-US" sz="3600" b="1" dirty="0" smtClean="0">
                <a:solidFill>
                  <a:srgbClr val="FF0000"/>
                </a:solidFill>
              </a:rPr>
              <a:t>机械能守恒”</a:t>
            </a:r>
            <a:endParaRPr lang="en-US" altLang="zh-CN" sz="3600" b="1" dirty="0" smtClean="0">
              <a:solidFill>
                <a:srgbClr val="FF0000"/>
              </a:solidFill>
            </a:endParaRPr>
          </a:p>
        </p:txBody>
      </p:sp>
      <p:sp>
        <p:nvSpPr>
          <p:cNvPr id="4" name="矩形 3"/>
          <p:cNvSpPr/>
          <p:nvPr/>
        </p:nvSpPr>
        <p:spPr>
          <a:xfrm>
            <a:off x="884487" y="2851961"/>
            <a:ext cx="4355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ct val="50000"/>
              </a:spcBef>
            </a:pPr>
            <a:r>
              <a:rPr lang="en-US" altLang="zh-CN" sz="3600" b="1" dirty="0" smtClean="0">
                <a:solidFill>
                  <a:srgbClr val="FF0000"/>
                </a:solidFill>
                <a:latin typeface="+mn-ea"/>
              </a:rPr>
              <a:t>2.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都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不用</a:t>
            </a:r>
            <a:r>
              <a:rPr lang="zh-CN" altLang="en-US" sz="3600" b="1" dirty="0" smtClean="0">
                <a:solidFill>
                  <a:srgbClr val="FF0000"/>
                </a:solidFill>
                <a:latin typeface="+mn-ea"/>
              </a:rPr>
              <a:t>测重物质量</a:t>
            </a:r>
            <a:endParaRPr lang="zh-CN" altLang="en-US" sz="3600" b="1" dirty="0">
              <a:solidFill>
                <a:srgbClr val="FF0000"/>
              </a:solidFill>
              <a:latin typeface="+mn-ea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b="1" dirty="0" smtClean="0">
                <a:solidFill>
                  <a:srgbClr val="FF0000"/>
                </a:solidFill>
              </a:rPr>
              <a:t>（五）：实验误差</a:t>
            </a:r>
            <a:endParaRPr lang="zh-CN" altLang="en-US" b="1" dirty="0">
              <a:solidFill>
                <a:srgbClr val="FF0000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690688"/>
            <a:ext cx="9834563" cy="176998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zh-CN" altLang="en-US" sz="4000" b="1" dirty="0" smtClean="0">
                <a:solidFill>
                  <a:srgbClr val="FF0000"/>
                </a:solidFill>
              </a:rPr>
              <a:t>由于摩擦力作用，机械能要减少</a:t>
            </a:r>
            <a:endParaRPr lang="en-US" altLang="zh-CN" sz="4000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zh-CN" altLang="en-US" sz="4000" b="1" dirty="0" smtClean="0">
                <a:solidFill>
                  <a:srgbClr val="FF0000"/>
                </a:solidFill>
              </a:rPr>
              <a:t>所以 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E</a:t>
            </a:r>
            <a:r>
              <a:rPr lang="en-US" altLang="zh-CN" sz="4000" b="1" baseline="-25000" dirty="0" smtClean="0">
                <a:solidFill>
                  <a:srgbClr val="FF0000"/>
                </a:solidFill>
              </a:rPr>
              <a:t>P</a:t>
            </a:r>
            <a:r>
              <a:rPr lang="zh-CN" altLang="en-US" sz="4000" b="1" baseline="-25000" dirty="0" smtClean="0">
                <a:solidFill>
                  <a:srgbClr val="FF0000"/>
                </a:solidFill>
              </a:rPr>
              <a:t>减   </a:t>
            </a:r>
            <a:r>
              <a:rPr lang="en-US" altLang="zh-CN" sz="4000" b="1" dirty="0" smtClean="0">
                <a:solidFill>
                  <a:srgbClr val="FF0000"/>
                </a:solidFill>
              </a:rPr>
              <a:t>&gt; E</a:t>
            </a:r>
            <a:r>
              <a:rPr lang="en-US" altLang="zh-CN" sz="4000" b="1" baseline="-25000" dirty="0" smtClean="0">
                <a:solidFill>
                  <a:srgbClr val="FF0000"/>
                </a:solidFill>
              </a:rPr>
              <a:t>K</a:t>
            </a:r>
            <a:r>
              <a:rPr lang="zh-CN" altLang="en-US" sz="4000" b="1" baseline="-25000" dirty="0" smtClean="0">
                <a:solidFill>
                  <a:srgbClr val="FF0000"/>
                </a:solidFill>
              </a:rPr>
              <a:t>增</a:t>
            </a:r>
            <a:endParaRPr lang="zh-CN" altLang="en-US" sz="4000" b="1" baseline="-25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347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9" name="文本框 80898"/>
          <p:cNvSpPr txBox="1"/>
          <p:nvPr/>
        </p:nvSpPr>
        <p:spPr>
          <a:xfrm>
            <a:off x="292154" y="273795"/>
            <a:ext cx="4772025" cy="155448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200" b="1" dirty="0" smtClean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（六）思考：计算</a:t>
            </a:r>
            <a:r>
              <a:rPr lang="zh-CN" altLang="en-US" sz="32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物体的速度，可有三种方法，是否都适合？</a:t>
            </a:r>
          </a:p>
        </p:txBody>
      </p:sp>
      <p:graphicFrame>
        <p:nvGraphicFramePr>
          <p:cNvPr id="80900" name="对象 8089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620589092"/>
              </p:ext>
            </p:extLst>
          </p:nvPr>
        </p:nvGraphicFramePr>
        <p:xfrm>
          <a:off x="1226648" y="2132013"/>
          <a:ext cx="3687762" cy="1125220"/>
        </p:xfrm>
        <a:graphic>
          <a:graphicData uri="http://schemas.openxmlformats.org/presentationml/2006/ole">
            <p:oleObj spid="_x0000_s4145" r:id="rId3" imgW="914400" imgH="266400" progId="">
              <p:embed/>
            </p:oleObj>
          </a:graphicData>
        </a:graphic>
      </p:graphicFrame>
      <p:graphicFrame>
        <p:nvGraphicFramePr>
          <p:cNvPr id="80901" name="对象 809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84470160"/>
              </p:ext>
            </p:extLst>
          </p:nvPr>
        </p:nvGraphicFramePr>
        <p:xfrm>
          <a:off x="1239106" y="3456950"/>
          <a:ext cx="3675304" cy="1082675"/>
        </p:xfrm>
        <a:graphic>
          <a:graphicData uri="http://schemas.openxmlformats.org/presentationml/2006/ole">
            <p:oleObj spid="_x0000_s4146" r:id="rId4" imgW="749300" imgH="228600" progId="">
              <p:embed/>
            </p:oleObj>
          </a:graphicData>
        </a:graphic>
      </p:graphicFrame>
      <p:graphicFrame>
        <p:nvGraphicFramePr>
          <p:cNvPr id="80902" name="对象 809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91796391"/>
              </p:ext>
            </p:extLst>
          </p:nvPr>
        </p:nvGraphicFramePr>
        <p:xfrm>
          <a:off x="1242146" y="4730928"/>
          <a:ext cx="3687762" cy="1647825"/>
        </p:xfrm>
        <a:graphic>
          <a:graphicData uri="http://schemas.openxmlformats.org/presentationml/2006/ole">
            <p:oleObj spid="_x0000_s4147" r:id="rId5" imgW="1205977" imgH="393529" progId="">
              <p:embed/>
            </p:oleObj>
          </a:graphicData>
        </a:graphic>
      </p:graphicFrame>
      <p:sp>
        <p:nvSpPr>
          <p:cNvPr id="80903" name="文本框 80902"/>
          <p:cNvSpPr txBox="1"/>
          <p:nvPr/>
        </p:nvSpPr>
        <p:spPr>
          <a:xfrm>
            <a:off x="5600879" y="384870"/>
            <a:ext cx="6193330" cy="5909310"/>
          </a:xfrm>
          <a:prstGeom prst="rect">
            <a:avLst/>
          </a:prstGeom>
          <a:noFill/>
          <a:ln w="38100" cap="flat" cmpd="sng">
            <a:solidFill>
              <a:srgbClr val="800080"/>
            </a:solidFill>
            <a:prstDash val="solid"/>
            <a:miter/>
            <a:headEnd type="none" w="med" len="med"/>
            <a:tailEnd type="none" w="med" len="med"/>
          </a:ln>
        </p:spPr>
        <p:txBody>
          <a:bodyPr wrap="square">
            <a:spAutoFit/>
          </a:bodyPr>
          <a:lstStyle/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第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1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种方法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是根据机械能守恒定律得到的，而我们的目的就是验证机械能守恒定律，所以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不能用</a:t>
            </a:r>
          </a:p>
          <a:p>
            <a:pPr lvl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第</a:t>
            </a:r>
            <a:r>
              <a:rPr lang="en-US" altLang="zh-CN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2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种方法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认为加速度为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g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，由于各种摩擦阻力不可避免，所以实际加速度必将小于</a:t>
            </a:r>
            <a:r>
              <a:rPr lang="en-US" altLang="zh-CN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g</a:t>
            </a:r>
            <a:r>
              <a:rPr lang="zh-CN" altLang="en-US" sz="3600" b="1" dirty="0">
                <a:solidFill>
                  <a:srgbClr val="000000"/>
                </a:solidFill>
                <a:latin typeface="楷体_GB2312" pitchFamily="49" charset="-122"/>
                <a:ea typeface="楷体_GB2312" pitchFamily="49" charset="-122"/>
              </a:rPr>
              <a:t>，这样将得到机械能增加的结论，有阻力作用机械能应该是减少的，故这种方法也</a:t>
            </a:r>
            <a:r>
              <a:rPr lang="zh-CN" altLang="en-US" sz="3600" b="1" dirty="0">
                <a:solidFill>
                  <a:srgbClr val="FF0000"/>
                </a:solidFill>
                <a:latin typeface="楷体_GB2312" pitchFamily="49" charset="-122"/>
                <a:ea typeface="楷体_GB2312" pitchFamily="49" charset="-122"/>
              </a:rPr>
              <a:t>不能用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0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0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09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0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09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2" dur="500"/>
                                        <p:tgtEl>
                                          <p:spTgt spid="809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</TotalTime>
  <Words>339</Words>
  <Application>Microsoft Office PowerPoint</Application>
  <PresentationFormat>自定义</PresentationFormat>
  <Paragraphs>32</Paragraphs>
  <Slides>10</Slides>
  <Notes>0</Notes>
  <HiddenSlides>0</HiddenSlides>
  <MMClips>0</MMClips>
  <ScaleCrop>false</ScaleCrop>
  <HeadingPairs>
    <vt:vector size="6" baseType="variant"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2" baseType="lpstr">
      <vt:lpstr>Office 主题</vt:lpstr>
      <vt:lpstr>Microsoft Office Word 97 - 2003 文档</vt:lpstr>
      <vt:lpstr>一、探究合外力做功与动能变化的关系</vt:lpstr>
      <vt:lpstr>二、验证机械能守恒定律</vt:lpstr>
      <vt:lpstr>幻灯片 3</vt:lpstr>
      <vt:lpstr>幻灯片 4</vt:lpstr>
      <vt:lpstr>幻灯片 5</vt:lpstr>
      <vt:lpstr>幻灯片 6</vt:lpstr>
      <vt:lpstr>幻灯片 7</vt:lpstr>
      <vt:lpstr>（五）：实验误差</vt:lpstr>
      <vt:lpstr>幻灯片 9</vt:lpstr>
      <vt:lpstr>幻灯片 10</vt:lpstr>
    </vt:vector>
  </TitlesOfParts>
  <Company>微软中国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dreamsummit</dc:creator>
  <cp:lastModifiedBy>as</cp:lastModifiedBy>
  <cp:revision>34</cp:revision>
  <dcterms:created xsi:type="dcterms:W3CDTF">2017-05-04T07:09:00Z</dcterms:created>
  <dcterms:modified xsi:type="dcterms:W3CDTF">2017-05-07T03:38:27Z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2052-10.1.0.6393</vt:lpwstr>
  </property>
</Properties>
</file>