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5" r:id="rId3"/>
    <p:sldId id="331" r:id="rId4"/>
    <p:sldId id="313" r:id="rId5"/>
    <p:sldId id="317" r:id="rId6"/>
    <p:sldId id="319" r:id="rId7"/>
    <p:sldId id="322" r:id="rId8"/>
    <p:sldId id="327" r:id="rId9"/>
    <p:sldId id="314" r:id="rId10"/>
    <p:sldId id="323" r:id="rId11"/>
    <p:sldId id="324" r:id="rId12"/>
    <p:sldId id="328" r:id="rId13"/>
    <p:sldId id="329" r:id="rId14"/>
  </p:sldIdLst>
  <p:sldSz cx="9144000" cy="6858000" type="screen4x3"/>
  <p:notesSz cx="6858000" cy="9144000"/>
  <p:embeddedFontLst>
    <p:embeddedFont>
      <p:font typeface="楷体_GB2312" panose="02010609030101010101" pitchFamily="49" charset="-122"/>
      <p:regular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99FF"/>
    <a:srgbClr val="FF3300"/>
    <a:srgbClr val="9933FF"/>
    <a:srgbClr val="FFFFCC"/>
    <a:srgbClr val="00FFCC"/>
    <a:srgbClr val="CCCC00"/>
    <a:srgbClr val="33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-1338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6866" name="页眉占位符 3686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sz="1200" dirty="0"/>
              <a:t>绿色圃中小学教育网|http://www.lspjy.com</a:t>
            </a:r>
            <a:endParaRPr lang="zh-CN" altLang="en-US" sz="1200" dirty="0"/>
          </a:p>
        </p:txBody>
      </p:sp>
      <p:sp>
        <p:nvSpPr>
          <p:cNvPr id="36867" name="日期占位符 3686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36868" name="页脚占位符 3686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sz="1200" dirty="0"/>
              <a:t>绿色圃中小学教育网|http://www.lspjy.com</a:t>
            </a:r>
            <a:endParaRPr lang="zh-CN" altLang="en-US" sz="1200" dirty="0"/>
          </a:p>
        </p:txBody>
      </p:sp>
      <p:sp>
        <p:nvSpPr>
          <p:cNvPr id="36869" name="灯片编号占位符 3686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eaLnBrk="1" hangingPunct="1"/>
            <a:r>
              <a:rPr lang="zh-CN" altLang="en-US" sz="1200" dirty="0"/>
              <a:t>绿色圃中小学教育网|http://www.lspjy.com绿色圃中小学教育网</a:t>
            </a:r>
            <a:r>
              <a:rPr lang="en-US" altLang="zh-CN" sz="1200" dirty="0"/>
              <a:t>|http://www.lspjy.com</a:t>
            </a:r>
            <a:endParaRPr lang="zh-CN" altLang="en-US" sz="1200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eaLnBrk="1" hangingPunct="1"/>
            <a:r>
              <a:rPr lang="zh-CN" altLang="en-US" sz="1200" dirty="0"/>
              <a:t>绿色圃中小学教育网|http://www.lspjy.com绿色圃中小学教育网</a:t>
            </a:r>
            <a:r>
              <a:rPr lang="en-US" altLang="zh-CN" sz="1200" dirty="0"/>
              <a:t>|http://www.lspjy.com</a:t>
            </a:r>
            <a:endParaRPr lang="zh-CN" altLang="en-US" sz="120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r>
              <a:rPr lang="zh-CN" altLang="en-US" dirty="0">
                <a:latin typeface="Times New Roman" panose="02020603050405020304" pitchFamily="18" charset="0"/>
              </a:rPr>
              <a:t>绿色圃中小学教育网|http://www.lspjy.com绿色圃中小学教育网</a:t>
            </a:r>
            <a:r>
              <a:rPr lang="en-US" altLang="zh-CN" sz="1400" dirty="0">
                <a:latin typeface="Times New Roman" panose="02020603050405020304" pitchFamily="18" charset="0"/>
              </a:rPr>
              <a:t>|http://www.lspjy.com</a:t>
            </a:r>
            <a:endParaRPr lang="en-US" altLang="zh-CN" sz="1400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/>
            <a:r>
              <a:rPr lang="en-US" altLang="zh-CN" dirty="0"/>
              <a:t>绿色圃中小学教育网|http://www.lspjy.com</a:t>
            </a: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/>
            <a:r>
              <a:rPr lang="en-US" altLang="zh-CN" dirty="0"/>
              <a:t>绿色圃中小学教育网|http://www.lspjy.com</a:t>
            </a: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/>
            <a:r>
              <a:rPr lang="en-US" altLang="zh-CN" dirty="0"/>
              <a:t>绿色圃中小学教育网|http://www.lspjy.com</a:t>
            </a: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/>
            <a:r>
              <a:rPr lang="en-US" altLang="zh-CN" dirty="0"/>
              <a:t>绿色圃中小学教育网|http://www.lspjy.com</a:t>
            </a: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/>
            <a:r>
              <a:rPr lang="en-US" altLang="zh-CN" dirty="0"/>
              <a:t>绿色圃中小学教育网|http://www.lspjy.com</a:t>
            </a: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/>
            <a:r>
              <a:rPr lang="en-US" altLang="zh-CN" dirty="0"/>
              <a:t>绿色圃中小学教育网|http://www.lspjy.com</a:t>
            </a: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/>
            <a:r>
              <a:rPr lang="en-US" altLang="zh-CN" dirty="0"/>
              <a:t>绿色圃中小学教育网|http://www.lspjy.com</a:t>
            </a: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/>
            <a:r>
              <a:rPr lang="en-US" altLang="zh-CN" dirty="0"/>
              <a:t>绿色圃中小学教育网|http://www.lspjy.com</a:t>
            </a: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/>
            <a:r>
              <a:rPr lang="en-US" altLang="zh-CN" dirty="0"/>
              <a:t>绿色圃中小学教育网|http://www.lspjy.com</a:t>
            </a: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/>
            <a:r>
              <a:rPr lang="en-US" altLang="zh-CN" dirty="0"/>
              <a:t>绿色圃中小学教育网|http://www.lspjy.com</a:t>
            </a: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lvl="0" eaLnBrk="1" hangingPunct="1"/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lvl="0" eaLnBrk="1" hangingPunct="1"/>
            <a:r>
              <a:rPr lang="zh-CN" altLang="en-US" dirty="0">
                <a:latin typeface="Times New Roman" panose="02020603050405020304" pitchFamily="18" charset="0"/>
              </a:rPr>
              <a:t>绿色圃中小学教育网|http://www.lspjy.com绿色圃中小学教育网</a:t>
            </a:r>
            <a:r>
              <a:rPr lang="en-US" altLang="zh-CN" sz="1400" dirty="0">
                <a:latin typeface="Times New Roman" panose="02020603050405020304" pitchFamily="18" charset="0"/>
              </a:rPr>
              <a:t>|http://www.lspjy.com</a:t>
            </a:r>
            <a:endParaRPr lang="en-US" altLang="zh-CN" sz="1400" dirty="0">
              <a:latin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audio" Target="file:///D:\&#19979;&#36733;&#19987;&#21306;\&#20799;&#31461;&#27468;&#26354;-&#23567;&#23567;&#30340;&#33337;.mp3" TargetMode="Externa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3" Type="http://schemas.openxmlformats.org/officeDocument/2006/relationships/image" Target="../media/image2.png"/><Relationship Id="rId2" Type="http://schemas.microsoft.com/office/2007/relationships/media" Target="file:///C:\Documents%20and%20Settings\Administrator\My%20Documents\My%20Music\&#33457;&#20185;&#23376;.mp3" TargetMode="Externa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10" Type="http://schemas.microsoft.com/office/2007/relationships/media" Target="file:///D:\&#19979;&#36733;&#19987;&#21306;\&#20799;&#31461;&#27468;&#26354;-&#23567;&#23567;&#30340;&#33337;.mp3" TargetMode="External"/><Relationship Id="rId1" Type="http://schemas.openxmlformats.org/officeDocument/2006/relationships/audio" Target="file:///C:\Documents%20and%20Settings\Administrator\My%20Documents\My%20Music\&#33457;&#20185;&#23376;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file:///D:\360Downloads\&#20799;&#31461;&#27468;&#26354;-&#23567;&#23567;&#30340;&#33337;.mp3" TargetMode="External"/><Relationship Id="rId1" Type="http://schemas.openxmlformats.org/officeDocument/2006/relationships/audio" Target="file:///D:\360Downloads\&#20799;&#31461;&#27468;&#26354;-&#23567;&#23567;&#30340;&#33337;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audio" Target="file:///D:\&#19979;&#36733;&#19987;&#21306;\&#23380;&#33721;-&#26376;&#20809;&#31461;&#35805;(&#38050;&#29748;&#29256;).mp3" TargetMode="Externa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3" Type="http://schemas.openxmlformats.org/officeDocument/2006/relationships/image" Target="../media/image2.png"/><Relationship Id="rId2" Type="http://schemas.microsoft.com/office/2007/relationships/media" Target="file:///C:\Documents%20and%20Settings\Administrator\My%20Documents\My%20Music\&#33457;&#20185;&#23376;.mp3" TargetMode="External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1.wav"/><Relationship Id="rId11" Type="http://schemas.openxmlformats.org/officeDocument/2006/relationships/image" Target="../media/image8.png"/><Relationship Id="rId10" Type="http://schemas.microsoft.com/office/2007/relationships/media" Target="file:///D:\&#19979;&#36733;&#19987;&#21306;\&#23380;&#33721;-&#26376;&#20809;&#31461;&#35805;(&#38050;&#29748;&#29256;).mp3" TargetMode="External"/><Relationship Id="rId1" Type="http://schemas.openxmlformats.org/officeDocument/2006/relationships/audio" Target="file:///C:\Documents%20and%20Settings\Administrator\My%20Documents\My%20Music\&#33457;&#20185;&#23376;.mp3" TargetMode="Externa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GIF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microsoft.com/office/2007/relationships/media" Target="file:///D:\&#19979;&#36733;&#19987;&#21306;\&#20799;&#31461;&#27468;&#26354;-&#25214;&#26379;&#21451;(&#24565;&#21809;).mp3" TargetMode="External"/><Relationship Id="rId2" Type="http://schemas.openxmlformats.org/officeDocument/2006/relationships/audio" Target="file:///D:\&#19979;&#36733;&#19987;&#21306;\&#20799;&#31461;&#27468;&#26354;-&#25214;&#26379;&#21451;(&#24565;&#21809;).mp3" TargetMode="Externa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GIF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zh-CN" sz="9600" dirty="0">
                <a:solidFill>
                  <a:srgbClr val="FF0000"/>
                </a:solidFill>
              </a:rPr>
              <a:t>小小的船</a:t>
            </a:r>
            <a:endParaRPr lang="zh-CN" altLang="zh-CN" sz="9600" dirty="0">
              <a:solidFill>
                <a:srgbClr val="FF0000"/>
              </a:solidFill>
            </a:endParaRPr>
          </a:p>
        </p:txBody>
      </p:sp>
      <p:sp>
        <p:nvSpPr>
          <p:cNvPr id="12294" name="Text Box 6"/>
          <p:cNvSpPr txBox="1"/>
          <p:nvPr/>
        </p:nvSpPr>
        <p:spPr>
          <a:xfrm>
            <a:off x="0" y="44450"/>
            <a:ext cx="68040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人教版 一年级 语文 上册 第七课</a:t>
            </a:r>
            <a:endParaRPr lang="zh-CN" altLang="en-US" sz="3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295" name="Text Box 7"/>
          <p:cNvSpPr txBox="1"/>
          <p:nvPr/>
        </p:nvSpPr>
        <p:spPr>
          <a:xfrm>
            <a:off x="5003800" y="5589588"/>
            <a:ext cx="4140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</a:rPr>
              <a:t>执 教：邱陵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2296" name="灯片编号占位符 7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2297" name="页脚占位符 8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7042" name="花仙子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876800" y="5486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4" descr="星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295400"/>
            <a:ext cx="2343150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5562600"/>
            <a:ext cx="331788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863" y="3068638"/>
            <a:ext cx="331787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7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063" y="4005263"/>
            <a:ext cx="331787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8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975" y="2924175"/>
            <a:ext cx="331788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Picture 9" descr="星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57200"/>
            <a:ext cx="2343150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星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5029200"/>
            <a:ext cx="2343150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星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762000"/>
            <a:ext cx="2343150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星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4419600"/>
            <a:ext cx="2343150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星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990600"/>
            <a:ext cx="285750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星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838200"/>
            <a:ext cx="285750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星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4343400"/>
            <a:ext cx="285750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星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250" y="3573463"/>
            <a:ext cx="285750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1" name="Picture 17" descr="星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5029200"/>
            <a:ext cx="285750" cy="28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22" name="AutoShape 18"/>
          <p:cNvSpPr/>
          <p:nvPr/>
        </p:nvSpPr>
        <p:spPr>
          <a:xfrm>
            <a:off x="4572000" y="5105400"/>
            <a:ext cx="914400" cy="990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1523" name="AutoShape 19"/>
          <p:cNvSpPr/>
          <p:nvPr/>
        </p:nvSpPr>
        <p:spPr>
          <a:xfrm>
            <a:off x="1371600" y="228600"/>
            <a:ext cx="914400" cy="990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21524" name="Picture 20" descr="星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752600"/>
            <a:ext cx="2343150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5" name="Picture 22" descr="CUTS_020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8200" y="6218238"/>
            <a:ext cx="685800" cy="639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6" name="Picture 23" descr="星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00" y="1511300"/>
            <a:ext cx="2343150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7" name="Picture 24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13" y="3789363"/>
            <a:ext cx="331787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8" name="Picture 25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8538" y="4581525"/>
            <a:ext cx="331787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9" name="Picture 26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375" y="2349500"/>
            <a:ext cx="331788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0" name="Picture 27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275" y="1557338"/>
            <a:ext cx="331788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1" name="Picture 28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325" y="6021388"/>
            <a:ext cx="331788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2" name="Picture 29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050" y="3716338"/>
            <a:ext cx="331788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3" name="Picture 30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488" y="692150"/>
            <a:ext cx="331787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4" name="Picture 31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125" y="3500438"/>
            <a:ext cx="331788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5" name="Picture 32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200" y="765175"/>
            <a:ext cx="331788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6" name="Picture 33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738" y="3213100"/>
            <a:ext cx="331787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7" name="Picture 34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300" y="5805488"/>
            <a:ext cx="331788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8" name="Picture 35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113" y="4724400"/>
            <a:ext cx="331787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9" name="Picture 36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800" y="3068638"/>
            <a:ext cx="331788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0" name="Picture 37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088" y="1557338"/>
            <a:ext cx="331787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1" name="Picture 38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6237288"/>
            <a:ext cx="331787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2" name="Picture 39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13" y="1628775"/>
            <a:ext cx="331787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3" name="Picture 40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675" y="765175"/>
            <a:ext cx="331788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4" name="Picture 41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750" y="3716338"/>
            <a:ext cx="331788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82" name="Picture 42" descr="20110701150907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813" y="0"/>
            <a:ext cx="2770187" cy="295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85" name="儿童歌曲-小小的船.mp3">
            <a:hlinkClick r:id="" action="ppaction://media"/>
          </p:cNvPr>
          <p:cNvPicPr>
            <a:picLocks noRot="1"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29500" y="5832475"/>
            <a:ext cx="971550" cy="1025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7" name="Picture 23" descr="星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5" y="3357563"/>
            <a:ext cx="2343150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8" name="Picture 23" descr="星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29063"/>
            <a:ext cx="2343150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9" name="Picture 23" descr="星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850" y="3000375"/>
            <a:ext cx="2343150" cy="1096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50" name="灯片编号占位符 4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21551" name="页脚占位符 4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70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3304" fill="hold"/>
                                        <p:tgtEl>
                                          <p:spTgt spid="870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72063E-6 C -0.00139 0.02058 -0.00052 0.01526 -0.00781 0.02937 C -0.00903 0.03469 -0.01198 0.04949 -0.01423 0.05365 C -0.02465 0.07331 -0.01545 0.05064 -0.02205 0.06591 C -0.02552 0.074 -0.02778 0.08395 -0.03368 0.08996 C -0.04844 0.10499 -0.0618 0.12326 -0.07396 0.142 C -0.09062 0.13066 -0.08368 0.12257 -0.08576 0.08996 C -0.09219 0.0932 -0.08923 0.09112 -0.09739 0.09875 C -0.09913 0.10037 -0.1026 0.10384 -0.1026 0.10384 C -0.10694 0.11262 -0.11128 0.12234 -0.11684 0.12974 C -0.11858 0.14431 -0.12031 0.15888 -0.12344 0.17298 C -0.12448 0.17807 -0.12448 0.18385 -0.12604 0.18871 C -0.12691 0.19079 -0.12882 0.19195 -0.12986 0.1938 C -0.13524 0.20236 -0.1401 0.20791 -0.14687 0.21461 C -0.15486 0.21276 -0.16337 0.21253 -0.17135 0.20929 C -0.17326 0.2086 -0.18021 0.19935 -0.18437 0.19727 C -0.19514 0.20097 -0.20955 0.21808 -0.21423 0.23196 C -0.21823 0.24375 -0.21892 0.2574 -0.22604 0.26642 C -0.22708 0.28029 -0.22691 0.2944 -0.22864 0.30805 C -0.22969 0.31521 -0.24149 0.32192 -0.24149 0.32192 C -0.25052 0.32123 -0.25972 0.32192 -0.26875 0.32007 C -0.27118 0.31961 -0.28021 0.31128 -0.28437 0.30966 C -0.28524 0.30851 -0.28871 0.29926 -0.29219 0.30111 C -0.29358 0.3018 -0.2941 0.30434 -0.29479 0.30619 C -0.2967 0.31082 -0.29826 0.31545 -0.3 0.32007 C -0.30104 0.32238 -0.3026 0.32701 -0.3026 0.32701 C -0.30608 0.35037 -0.30104 0.32123 -0.30781 0.3425 C -0.31545 0.36494 -0.30364 0.34088 -0.31163 0.35638 C -0.31302 0.36286 -0.31545 0.37372 -0.31823 0.37904 C -0.32083 0.38367 -0.32483 0.38644 -0.32726 0.39107 C -0.33194 0.40009 -0.33455 0.40911 -0.34149 0.41535 C -0.34496 0.41836 -0.34809 0.42183 -0.35191 0.42391 C -0.35625 0.42622 -0.36493 0.43085 -0.36493 0.43085 C -0.37274 0.43015 -0.38055 0.43062 -0.38837 0.429 C -0.39514 0.42761 -0.40052 0.41489 -0.40781 0.41188 C -0.41371 0.4216 -0.41736 0.432 -0.42205 0.44287 C -0.42361 0.44657 -0.42552 0.44981 -0.42726 0.45328 C -0.42812 0.45513 -0.42986 0.4586 -0.42986 0.4586 C -0.43142 0.46785 -0.43576 0.47178 -0.44028 0.47918 C -0.44253 0.49237 -0.43958 0.48034 -0.44548 0.49144 C -0.45833 0.51549 -0.46198 0.52937 -0.48437 0.53631 C -0.50503 0.54995 -0.52326 0.52104 -0.53246 0.5 C -0.54323 0.50717 -0.54965 0.52289 -0.5559 0.53631 C -0.55868 0.55203 -0.55451 0.53353 -0.56493 0.55365 C -0.57396 0.571 -0.58489 0.59065 -0.6 0.59875 C -0.60382 0.60384 -0.60642 0.60684 -0.61163 0.60892 C -0.63142 0.60777 -0.6342 0.6117 -0.6467 0.60037 C -0.65642 0.60268 -0.65208 0.59944 -0.65851 0.61239 C -0.65937 0.61424 -0.66111 0.61771 -0.66111 0.61771 C -0.66319 0.62673 -0.66927 0.63321 -0.67396 0.64014 C -0.68976 0.66373 -0.66476 0.62951 -0.68837 0.66096 C -0.68923 0.66212 -0.69097 0.66188 -0.69219 0.66258 C -0.69479 0.6642 -0.69739 0.66605 -0.7 0.6679 C -0.72205 0.66466 -0.70798 0.67113 -0.71562 0.66096 C -0.72187 0.65263 -0.71771 0.66188 -0.72083 0.65402 " pathEditMode="relative" ptsTypes="ffffffffffffffffffffffffffffffffffffffffffffffffffffffA">
                                      <p:cBhvr>
                                        <p:cTn id="17" dur="5000" fill="hold"/>
                                        <p:tgtEl>
                                          <p:spTgt spid="87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42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8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pic>
        <p:nvPicPr>
          <p:cNvPr id="22531" name="Picture 3" descr="图片1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1140" name="Rectangle 4"/>
          <p:cNvSpPr/>
          <p:nvPr/>
        </p:nvSpPr>
        <p:spPr>
          <a:xfrm>
            <a:off x="0" y="3644900"/>
            <a:ext cx="9144000" cy="3386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800" b="1" dirty="0">
                <a:solidFill>
                  <a:srgbClr val="FFFF00"/>
                </a:solidFill>
                <a:latin typeface="宋体" panose="02010600030101010101" pitchFamily="2" charset="-122"/>
              </a:rPr>
              <a:t>我在</a:t>
            </a:r>
            <a:r>
              <a:rPr lang="en-US" altLang="zh-CN" sz="4800" b="1" dirty="0">
                <a:solidFill>
                  <a:srgbClr val="006600"/>
                </a:solidFill>
                <a:latin typeface="宋体" panose="02010600030101010101" pitchFamily="2" charset="-122"/>
              </a:rPr>
              <a:t>/</a:t>
            </a:r>
            <a:r>
              <a:rPr lang="zh-CN" altLang="en-US" sz="4800" b="1" dirty="0">
                <a:solidFill>
                  <a:srgbClr val="FFFF00"/>
                </a:solidFill>
                <a:latin typeface="宋体" panose="02010600030101010101" pitchFamily="2" charset="-122"/>
              </a:rPr>
              <a:t>小小的</a:t>
            </a:r>
            <a:r>
              <a:rPr lang="en-US" altLang="zh-CN" sz="4800" b="1" dirty="0">
                <a:solidFill>
                  <a:srgbClr val="006600"/>
                </a:solidFill>
                <a:latin typeface="宋体" panose="02010600030101010101" pitchFamily="2" charset="-122"/>
              </a:rPr>
              <a:t>/</a:t>
            </a:r>
            <a:r>
              <a:rPr lang="zh-CN" altLang="en-US" sz="4800" b="1" dirty="0">
                <a:solidFill>
                  <a:srgbClr val="FFFF00"/>
                </a:solidFill>
                <a:latin typeface="宋体" panose="02010600030101010101" pitchFamily="2" charset="-122"/>
              </a:rPr>
              <a:t>船里坐，</a:t>
            </a:r>
            <a:endParaRPr lang="zh-CN" altLang="en-US" sz="4800" b="1" dirty="0">
              <a:solidFill>
                <a:srgbClr val="FFFF00"/>
              </a:solidFill>
              <a:latin typeface="宋体" panose="02010600030101010101" pitchFamily="2" charset="-122"/>
            </a:endParaRPr>
          </a:p>
          <a:p>
            <a:endParaRPr lang="zh-CN" altLang="en-US" sz="4800" b="1" dirty="0">
              <a:solidFill>
                <a:srgbClr val="FFFF00"/>
              </a:solidFill>
              <a:latin typeface="宋体" panose="02010600030101010101" pitchFamily="2" charset="-122"/>
            </a:endParaRPr>
          </a:p>
          <a:p>
            <a:r>
              <a:rPr lang="zh-CN" altLang="en-US" sz="4800" b="1" dirty="0">
                <a:solidFill>
                  <a:srgbClr val="FFFF00"/>
                </a:solidFill>
                <a:latin typeface="宋体" panose="02010600030101010101" pitchFamily="2" charset="-122"/>
              </a:rPr>
              <a:t>只看见</a:t>
            </a:r>
            <a:r>
              <a:rPr lang="en-US" altLang="zh-CN" sz="4800" b="1" dirty="0">
                <a:solidFill>
                  <a:srgbClr val="006600"/>
                </a:solidFill>
                <a:latin typeface="宋体" panose="02010600030101010101" pitchFamily="2" charset="-122"/>
              </a:rPr>
              <a:t>/</a:t>
            </a:r>
            <a:r>
              <a:rPr lang="zh-CN" altLang="en-US" sz="4800" b="1" dirty="0">
                <a:solidFill>
                  <a:srgbClr val="FFFF00"/>
                </a:solidFill>
                <a:latin typeface="宋体" panose="02010600030101010101" pitchFamily="2" charset="-122"/>
              </a:rPr>
              <a:t>闪闪的星星</a:t>
            </a:r>
            <a:r>
              <a:rPr lang="en-US" altLang="zh-CN" sz="4800" b="1" dirty="0">
                <a:solidFill>
                  <a:srgbClr val="006600"/>
                </a:solidFill>
                <a:latin typeface="宋体" panose="02010600030101010101" pitchFamily="2" charset="-122"/>
              </a:rPr>
              <a:t>/</a:t>
            </a:r>
            <a:r>
              <a:rPr lang="zh-CN" altLang="en-US" sz="4800" b="1" dirty="0">
                <a:solidFill>
                  <a:srgbClr val="FFFF00"/>
                </a:solidFill>
                <a:latin typeface="宋体" panose="02010600030101010101" pitchFamily="2" charset="-122"/>
              </a:rPr>
              <a:t>蓝蓝的天。</a:t>
            </a:r>
            <a:endParaRPr lang="zh-CN" altLang="en-US" sz="4800" b="1" dirty="0">
              <a:solidFill>
                <a:srgbClr val="FFFF00"/>
              </a:solidFill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4800" b="1" dirty="0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  <p:pic>
        <p:nvPicPr>
          <p:cNvPr id="91141" name="Picture 5" descr="28941257105390505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500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Oval 6"/>
          <p:cNvSpPr/>
          <p:nvPr/>
        </p:nvSpPr>
        <p:spPr>
          <a:xfrm>
            <a:off x="5219700" y="4508500"/>
            <a:ext cx="215900" cy="2159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22535" name="Oval 7"/>
          <p:cNvSpPr/>
          <p:nvPr/>
        </p:nvSpPr>
        <p:spPr>
          <a:xfrm>
            <a:off x="1403350" y="6021388"/>
            <a:ext cx="215900" cy="2159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22536" name="Oval 8"/>
          <p:cNvSpPr/>
          <p:nvPr/>
        </p:nvSpPr>
        <p:spPr>
          <a:xfrm>
            <a:off x="900113" y="6021388"/>
            <a:ext cx="215900" cy="2159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22537" name="灯片编号占位符 8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22538" name="页脚占位符 9"/>
          <p:cNvSpPr txBox="1">
            <a:spLocks noGrp="1"/>
          </p:cNvSpPr>
          <p:nvPr>
            <p:ph type="ftr" sz="quarter" idx="3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179388" y="0"/>
            <a:ext cx="8229600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6600" b="1" dirty="0">
                <a:solidFill>
                  <a:srgbClr val="FFFF66"/>
                </a:solidFill>
              </a:rPr>
              <a:t>小小的船</a:t>
            </a:r>
            <a:endParaRPr lang="zh-CN" altLang="en-US" sz="6600" b="1" dirty="0">
              <a:solidFill>
                <a:srgbClr val="FFFF66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094162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zh-CN" altLang="en-US" sz="4800" b="1" dirty="0">
                <a:solidFill>
                  <a:srgbClr val="FFFF66"/>
                </a:solidFill>
              </a:rPr>
              <a:t>弯弯的月儿 </a:t>
            </a:r>
            <a:r>
              <a:rPr lang="en-US" altLang="zh-CN" sz="4800" b="1" dirty="0">
                <a:solidFill>
                  <a:schemeClr val="hlink"/>
                </a:solidFill>
              </a:rPr>
              <a:t>/</a:t>
            </a:r>
            <a:r>
              <a:rPr lang="zh-CN" altLang="en-US" sz="4800" b="1" dirty="0">
                <a:solidFill>
                  <a:srgbClr val="FFFF66"/>
                </a:solidFill>
              </a:rPr>
              <a:t>小小的船。</a:t>
            </a:r>
            <a:endParaRPr lang="zh-CN" altLang="en-US" sz="4800" b="1" dirty="0">
              <a:solidFill>
                <a:srgbClr val="FFFF66"/>
              </a:solidFill>
            </a:endParaRPr>
          </a:p>
          <a:p>
            <a:pPr eaLnBrk="1" hangingPunct="1">
              <a:buNone/>
            </a:pPr>
            <a:r>
              <a:rPr lang="zh-CN" altLang="en-US" sz="4800" b="1" dirty="0">
                <a:solidFill>
                  <a:srgbClr val="FFFF66"/>
                </a:solidFill>
              </a:rPr>
              <a:t>小小的船儿</a:t>
            </a:r>
            <a:r>
              <a:rPr lang="en-US" altLang="zh-CN" sz="4800" b="1" dirty="0">
                <a:solidFill>
                  <a:schemeClr val="hlink"/>
                </a:solidFill>
              </a:rPr>
              <a:t>/</a:t>
            </a:r>
            <a:r>
              <a:rPr lang="zh-CN" altLang="en-US" sz="4800" b="1" dirty="0">
                <a:solidFill>
                  <a:srgbClr val="FFFF66"/>
                </a:solidFill>
              </a:rPr>
              <a:t>两头尖。</a:t>
            </a:r>
            <a:endParaRPr lang="zh-CN" altLang="en-US" sz="4800" b="1" dirty="0">
              <a:solidFill>
                <a:srgbClr val="FFFF66"/>
              </a:solidFill>
            </a:endParaRPr>
          </a:p>
          <a:p>
            <a:pPr eaLnBrk="1" hangingPunct="1">
              <a:buNone/>
            </a:pPr>
            <a:r>
              <a:rPr lang="zh-CN" altLang="en-US" sz="4800" b="1" dirty="0">
                <a:solidFill>
                  <a:srgbClr val="FFFF66"/>
                </a:solidFill>
              </a:rPr>
              <a:t>我在</a:t>
            </a:r>
            <a:r>
              <a:rPr lang="en-US" altLang="zh-CN" sz="4800" b="1" dirty="0">
                <a:solidFill>
                  <a:schemeClr val="hlink"/>
                </a:solidFill>
              </a:rPr>
              <a:t>/</a:t>
            </a:r>
            <a:r>
              <a:rPr lang="zh-CN" altLang="en-US" sz="4800" b="1" dirty="0">
                <a:solidFill>
                  <a:srgbClr val="FFFF66"/>
                </a:solidFill>
              </a:rPr>
              <a:t>小小的</a:t>
            </a:r>
            <a:r>
              <a:rPr lang="en-US" altLang="zh-CN" sz="4800" b="1" dirty="0">
                <a:solidFill>
                  <a:schemeClr val="hlink"/>
                </a:solidFill>
              </a:rPr>
              <a:t>/</a:t>
            </a:r>
            <a:r>
              <a:rPr lang="zh-CN" altLang="en-US" sz="4800" b="1" dirty="0">
                <a:solidFill>
                  <a:srgbClr val="FFFF66"/>
                </a:solidFill>
              </a:rPr>
              <a:t>船里坐，</a:t>
            </a:r>
            <a:endParaRPr lang="zh-CN" altLang="en-US" sz="4800" b="1" dirty="0">
              <a:solidFill>
                <a:srgbClr val="FFFF66"/>
              </a:solidFill>
            </a:endParaRPr>
          </a:p>
          <a:p>
            <a:pPr eaLnBrk="1" hangingPunct="1">
              <a:buNone/>
            </a:pPr>
            <a:r>
              <a:rPr lang="zh-CN" altLang="en-US" sz="4800" b="1" dirty="0">
                <a:solidFill>
                  <a:srgbClr val="FFFF66"/>
                </a:solidFill>
              </a:rPr>
              <a:t>只看见</a:t>
            </a:r>
            <a:r>
              <a:rPr lang="en-US" altLang="zh-CN" sz="4800" b="1" dirty="0">
                <a:solidFill>
                  <a:schemeClr val="hlink"/>
                </a:solidFill>
              </a:rPr>
              <a:t>/</a:t>
            </a:r>
            <a:r>
              <a:rPr lang="zh-CN" altLang="en-US" sz="4800" b="1" dirty="0">
                <a:solidFill>
                  <a:srgbClr val="FFFF66"/>
                </a:solidFill>
              </a:rPr>
              <a:t>闪闪的星星</a:t>
            </a:r>
            <a:r>
              <a:rPr lang="en-US" altLang="zh-CN" sz="4800" b="1" dirty="0">
                <a:solidFill>
                  <a:schemeClr val="hlink"/>
                </a:solidFill>
              </a:rPr>
              <a:t>/</a:t>
            </a:r>
            <a:r>
              <a:rPr lang="zh-CN" altLang="en-US" sz="4800" b="1" dirty="0">
                <a:solidFill>
                  <a:srgbClr val="FFFF66"/>
                </a:solidFill>
              </a:rPr>
              <a:t>蓝蓝的天。</a:t>
            </a:r>
            <a:endParaRPr lang="zh-CN" altLang="en-US" sz="4800" b="1" dirty="0">
              <a:solidFill>
                <a:srgbClr val="FFFF66"/>
              </a:solidFill>
            </a:endParaRPr>
          </a:p>
        </p:txBody>
      </p:sp>
      <p:sp>
        <p:nvSpPr>
          <p:cNvPr id="23556" name="Oval 4"/>
          <p:cNvSpPr/>
          <p:nvPr/>
        </p:nvSpPr>
        <p:spPr>
          <a:xfrm>
            <a:off x="1476375" y="2276475"/>
            <a:ext cx="144463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3557" name="Oval 5"/>
          <p:cNvSpPr/>
          <p:nvPr/>
        </p:nvSpPr>
        <p:spPr>
          <a:xfrm>
            <a:off x="4211638" y="2420938"/>
            <a:ext cx="144462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3558" name="Oval 6"/>
          <p:cNvSpPr/>
          <p:nvPr/>
        </p:nvSpPr>
        <p:spPr>
          <a:xfrm>
            <a:off x="4787900" y="2420938"/>
            <a:ext cx="144463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3559" name="Oval 7"/>
          <p:cNvSpPr/>
          <p:nvPr/>
        </p:nvSpPr>
        <p:spPr>
          <a:xfrm>
            <a:off x="755650" y="2420938"/>
            <a:ext cx="144463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3560" name="Oval 8"/>
          <p:cNvSpPr/>
          <p:nvPr/>
        </p:nvSpPr>
        <p:spPr>
          <a:xfrm>
            <a:off x="1476375" y="3213100"/>
            <a:ext cx="144463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3561" name="Oval 9"/>
          <p:cNvSpPr/>
          <p:nvPr/>
        </p:nvSpPr>
        <p:spPr>
          <a:xfrm>
            <a:off x="2195513" y="4149725"/>
            <a:ext cx="144462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3562" name="Oval 10"/>
          <p:cNvSpPr/>
          <p:nvPr/>
        </p:nvSpPr>
        <p:spPr>
          <a:xfrm>
            <a:off x="2771775" y="4149725"/>
            <a:ext cx="144463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3563" name="Oval 11"/>
          <p:cNvSpPr/>
          <p:nvPr/>
        </p:nvSpPr>
        <p:spPr>
          <a:xfrm>
            <a:off x="2916238" y="5013325"/>
            <a:ext cx="144462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3564" name="Oval 12"/>
          <p:cNvSpPr/>
          <p:nvPr/>
        </p:nvSpPr>
        <p:spPr>
          <a:xfrm>
            <a:off x="3492500" y="5084763"/>
            <a:ext cx="144463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3565" name="Oval 13"/>
          <p:cNvSpPr/>
          <p:nvPr/>
        </p:nvSpPr>
        <p:spPr>
          <a:xfrm>
            <a:off x="6084888" y="5157788"/>
            <a:ext cx="144462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3566" name="Oval 14"/>
          <p:cNvSpPr/>
          <p:nvPr/>
        </p:nvSpPr>
        <p:spPr>
          <a:xfrm>
            <a:off x="6659563" y="5084763"/>
            <a:ext cx="144462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3567" name="Oval 15"/>
          <p:cNvSpPr/>
          <p:nvPr/>
        </p:nvSpPr>
        <p:spPr>
          <a:xfrm>
            <a:off x="755650" y="3284538"/>
            <a:ext cx="144463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3568" name="AutoShape 16"/>
          <p:cNvSpPr/>
          <p:nvPr/>
        </p:nvSpPr>
        <p:spPr>
          <a:xfrm rot="-6189749">
            <a:off x="7381875" y="-328612"/>
            <a:ext cx="1431925" cy="2090737"/>
          </a:xfrm>
          <a:prstGeom prst="moon">
            <a:avLst>
              <a:gd name="adj" fmla="val 35829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92177" name="儿童歌曲-小小的船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23850" y="5589588"/>
            <a:ext cx="935038" cy="935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70" name="灯片编号占位符 17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23571" name="页脚占位符 18"/>
          <p:cNvSpPr txBox="1">
            <a:spLocks noGrp="1"/>
          </p:cNvSpPr>
          <p:nvPr>
            <p:ph type="ftr" sz="quarter" idx="3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04" fill="hold"/>
                                        <p:tgtEl>
                                          <p:spTgt spid="92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7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7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sp>
        <p:nvSpPr>
          <p:cNvPr id="13315" name="Rectangle 3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kumimoji="1" lang="zh-CN" altLang="zh-CN" dirty="0"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1"/>
          <p:cNvPicPr>
            <a:picLocks noChangeAspect="1" noChangeArrowheads="1"/>
          </p:cNvPicPr>
          <p:nvPr/>
        </p:nvPicPr>
        <p:blipFill>
          <a:blip r:embed="rId1" cstate="print">
            <a:lum bright="55000" contrast="3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contourClr>
              <a:srgbClr val="00B0F0"/>
            </a:contourClr>
          </a:sp3d>
        </p:spPr>
      </p:pic>
      <p:sp>
        <p:nvSpPr>
          <p:cNvPr id="9" name="Text Box 3"/>
          <p:cNvSpPr txBox="1"/>
          <p:nvPr/>
        </p:nvSpPr>
        <p:spPr>
          <a:xfrm>
            <a:off x="2000250" y="1928813"/>
            <a:ext cx="3643313" cy="3540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zh-CN" altLang="en-US" sz="4000" b="1" dirty="0">
                <a:solidFill>
                  <a:srgbClr val="CC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有时落在山腰，</a:t>
            </a:r>
            <a:endParaRPr lang="zh-CN" altLang="en-US" sz="4000" b="1" dirty="0">
              <a:solidFill>
                <a:srgbClr val="CC33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4000" b="1" dirty="0">
                <a:solidFill>
                  <a:srgbClr val="CC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有时挂在树梢。</a:t>
            </a:r>
            <a:endParaRPr lang="zh-CN" altLang="en-US" sz="4000" b="1" dirty="0">
              <a:solidFill>
                <a:srgbClr val="CC33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4000" b="1" dirty="0">
                <a:solidFill>
                  <a:srgbClr val="CC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有时像个圆盘，</a:t>
            </a:r>
            <a:endParaRPr lang="zh-CN" altLang="en-US" sz="4000" b="1" dirty="0">
              <a:solidFill>
                <a:srgbClr val="CC33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4000" b="1" dirty="0">
                <a:solidFill>
                  <a:srgbClr val="CC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有时像把镰刀。</a:t>
            </a:r>
            <a:r>
              <a:rPr lang="zh-CN" altLang="en-US" sz="40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endParaRPr lang="zh-CN" altLang="en-US" sz="40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2910" y="500042"/>
            <a:ext cx="22717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猜谜语</a:t>
            </a:r>
            <a:endParaRPr kumimoji="1" lang="zh-CN" altLang="en-US" sz="5400" b="1" i="0" u="none" strike="noStrike" kern="1200" cap="none" spc="0" normalizeH="0" baseline="0" noProof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9" name="灯片编号占位符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3320" name="页脚占位符 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9634" name="花仙子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876800" y="5486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星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295400"/>
            <a:ext cx="2343150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5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5562600"/>
            <a:ext cx="331788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6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863" y="3068638"/>
            <a:ext cx="331787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7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063" y="4005263"/>
            <a:ext cx="331787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8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975" y="2924175"/>
            <a:ext cx="331788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9" descr="星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57200"/>
            <a:ext cx="2343150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10" descr="星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5029200"/>
            <a:ext cx="2343150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11" descr="星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762000"/>
            <a:ext cx="2343150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12" descr="星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4419600"/>
            <a:ext cx="2343150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8" name="Picture 13" descr="星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990600"/>
            <a:ext cx="285750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9" name="Picture 14" descr="星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838200"/>
            <a:ext cx="285750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0" name="Picture 15" descr="星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4343400"/>
            <a:ext cx="285750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1" name="Picture 16" descr="星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250" y="3573463"/>
            <a:ext cx="285750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2" name="Picture 17" descr="星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5029200"/>
            <a:ext cx="285750" cy="28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3" name="AutoShape 24"/>
          <p:cNvSpPr/>
          <p:nvPr/>
        </p:nvSpPr>
        <p:spPr>
          <a:xfrm>
            <a:off x="4572000" y="5105400"/>
            <a:ext cx="914400" cy="990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4354" name="AutoShape 25"/>
          <p:cNvSpPr/>
          <p:nvPr/>
        </p:nvSpPr>
        <p:spPr>
          <a:xfrm>
            <a:off x="1371600" y="228600"/>
            <a:ext cx="914400" cy="990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4355" name="Picture 26" descr="星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752600"/>
            <a:ext cx="2343150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6" name="Picture 29" descr="CUTS_020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8200" y="6000750"/>
            <a:ext cx="685800" cy="639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7" name="Picture 30" descr="星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00" y="1511300"/>
            <a:ext cx="2343150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8" name="Picture 34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13" y="3789363"/>
            <a:ext cx="331787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9" name="Picture 35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8538" y="4581525"/>
            <a:ext cx="331787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0" name="Picture 36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375" y="2349500"/>
            <a:ext cx="331788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1" name="Picture 37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275" y="1557338"/>
            <a:ext cx="331788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2" name="Picture 38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325" y="6021388"/>
            <a:ext cx="331788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3" name="Picture 39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050" y="3716338"/>
            <a:ext cx="331788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4" name="Picture 40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488" y="692150"/>
            <a:ext cx="331787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5" name="Picture 41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125" y="3500438"/>
            <a:ext cx="331788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6" name="Picture 42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200" y="765175"/>
            <a:ext cx="331788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7" name="Picture 43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738" y="3213100"/>
            <a:ext cx="331787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8" name="Picture 44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300" y="5805488"/>
            <a:ext cx="331788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9" name="Picture 45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113" y="4724400"/>
            <a:ext cx="331787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70" name="Picture 46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800" y="3068638"/>
            <a:ext cx="331788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71" name="Picture 47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088" y="1557338"/>
            <a:ext cx="331787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72" name="Picture 48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6237288"/>
            <a:ext cx="331787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73" name="Picture 49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13" y="1628775"/>
            <a:ext cx="331787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74" name="Picture 50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675" y="765175"/>
            <a:ext cx="331788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75" name="Picture 51" descr="星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750" y="3716338"/>
            <a:ext cx="331788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86" name="Picture 54" descr="20110701150907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813" y="333375"/>
            <a:ext cx="2770187" cy="295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89" name="孔莹-月光童话(钢琴版).mp3">
            <a:hlinkClick r:id="" action="ppaction://media"/>
          </p:cNvPr>
          <p:cNvPicPr>
            <a:picLocks noRot="1"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85750" y="5643563"/>
            <a:ext cx="863600" cy="719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78" name="灯片编号占位符 41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4379" name="页脚占位符 42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96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9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8117" fill="hold"/>
                                        <p:tgtEl>
                                          <p:spTgt spid="696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74746E-6 C -0.22344 0.19681 -0.44688 0.39362 -0.53646 0.47225 " pathEditMode="relative" ptsTypes="aA">
                                      <p:cBhvr>
                                        <p:cTn id="16" dur="2000" fill="hold"/>
                                        <p:tgtEl>
                                          <p:spTgt spid="69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34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8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rgbClr val="00CCFF">
              <a:alpha val="56078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zh-CN" sz="54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5363" name="AutoShape 5">
            <a:hlinkClick r:id="" action="ppaction://noaction"/>
          </p:cNvPr>
          <p:cNvSpPr/>
          <p:nvPr/>
        </p:nvSpPr>
        <p:spPr>
          <a:xfrm>
            <a:off x="7543800" y="5486400"/>
            <a:ext cx="785813" cy="758825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5364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45720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0" y="137160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1000" y="22860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600" y="68580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44780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0" y="38100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9800" y="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0200" y="137160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2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5400" y="45720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3" name="Picture 15" descr="星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3860800"/>
            <a:ext cx="2343150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4" name="Picture 16" descr="星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888" y="2420938"/>
            <a:ext cx="2343150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5" name="Picture 17" descr="星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8" y="2205038"/>
            <a:ext cx="2343150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6" name="Picture 18" descr="星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3" y="4581525"/>
            <a:ext cx="2343150" cy="1096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7" name="WordArt 21"/>
          <p:cNvSpPr>
            <a:spLocks noTextEdit="1"/>
          </p:cNvSpPr>
          <p:nvPr/>
        </p:nvSpPr>
        <p:spPr>
          <a:xfrm>
            <a:off x="1116013" y="0"/>
            <a:ext cx="3409950" cy="22717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读一读  </a:t>
            </a:r>
            <a:endParaRPr lang="zh-CN" altLang="en-US" sz="40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   比一比</a:t>
            </a:r>
            <a:endParaRPr lang="zh-CN" altLang="en-US" sz="40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78" name="AutoShape 22"/>
          <p:cNvSpPr/>
          <p:nvPr/>
        </p:nvSpPr>
        <p:spPr>
          <a:xfrm rot="-6189749">
            <a:off x="7026275" y="222250"/>
            <a:ext cx="1431925" cy="2090738"/>
          </a:xfrm>
          <a:prstGeom prst="moon">
            <a:avLst>
              <a:gd name="adj" fmla="val 35829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9895" name="AutoShape 23"/>
          <p:cNvSpPr/>
          <p:nvPr/>
        </p:nvSpPr>
        <p:spPr>
          <a:xfrm>
            <a:off x="2051050" y="2492375"/>
            <a:ext cx="5329238" cy="3313113"/>
          </a:xfrm>
          <a:prstGeom prst="flowChartPunchedTap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弯弯</a:t>
            </a:r>
            <a:r>
              <a:rPr lang="zh-CN" altLang="en-US" sz="4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的月儿</a:t>
            </a:r>
            <a:endParaRPr lang="zh-CN" altLang="en-US" sz="4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zh-CN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弯</a:t>
            </a:r>
            <a:r>
              <a:rPr lang="zh-CN" altLang="en-US" sz="4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的月儿</a:t>
            </a:r>
            <a:endParaRPr lang="zh-CN" altLang="en-US" sz="4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0" name="灯片编号占位符 19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5381" name="页脚占位符 20"/>
          <p:cNvSpPr txBox="1">
            <a:spLocks noGrp="1"/>
          </p:cNvSpPr>
          <p:nvPr>
            <p:ph type="ftr" sz="quarter" idx="3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AutoShape 23"/>
          <p:cNvSpPr/>
          <p:nvPr/>
        </p:nvSpPr>
        <p:spPr>
          <a:xfrm>
            <a:off x="5003800" y="1412875"/>
            <a:ext cx="3960813" cy="5111750"/>
          </a:xfrm>
          <a:prstGeom prst="horizontalScroll">
            <a:avLst>
              <a:gd name="adj" fmla="val 12500"/>
            </a:avLst>
          </a:pr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6387" name="AutoShape 22"/>
          <p:cNvSpPr/>
          <p:nvPr/>
        </p:nvSpPr>
        <p:spPr>
          <a:xfrm>
            <a:off x="0" y="1484313"/>
            <a:ext cx="4427538" cy="5373687"/>
          </a:xfrm>
          <a:prstGeom prst="horizontalScroll">
            <a:avLst>
              <a:gd name="adj" fmla="val 12500"/>
            </a:avLst>
          </a:pr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6388" name="AutoShape 3">
            <a:hlinkClick r:id="" action="ppaction://noaction"/>
          </p:cNvPr>
          <p:cNvSpPr/>
          <p:nvPr/>
        </p:nvSpPr>
        <p:spPr>
          <a:xfrm>
            <a:off x="7543800" y="5486400"/>
            <a:ext cx="785813" cy="758825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6389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45720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0" y="137160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1000" y="22860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600" y="68580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44780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0" y="38100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9800" y="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0200" y="137160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7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5400" y="45720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8" name="Picture 13" descr="星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3860800"/>
            <a:ext cx="2343150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9" name="Picture 14" descr="星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888" y="2420938"/>
            <a:ext cx="2343150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0" name="Picture 15" descr="星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8" y="2205038"/>
            <a:ext cx="2343150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1" name="Picture 16" descr="星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3" y="4581525"/>
            <a:ext cx="2343150" cy="1096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2" name="WordArt 18"/>
          <p:cNvSpPr>
            <a:spLocks noTextEdit="1"/>
          </p:cNvSpPr>
          <p:nvPr/>
        </p:nvSpPr>
        <p:spPr>
          <a:xfrm>
            <a:off x="2339975" y="-315912"/>
            <a:ext cx="3409950" cy="22717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读一读  </a:t>
            </a:r>
            <a:endParaRPr lang="zh-CN" altLang="en-US" sz="40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40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   比一比</a:t>
            </a:r>
            <a:endParaRPr lang="zh-CN" altLang="en-US" sz="40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403" name="Text Box 19"/>
          <p:cNvSpPr txBox="1"/>
          <p:nvPr/>
        </p:nvSpPr>
        <p:spPr>
          <a:xfrm>
            <a:off x="5030788" y="1989138"/>
            <a:ext cx="4113212" cy="39354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latin typeface="Times New Roman" panose="02020603050405020304" pitchFamily="18" charset="0"/>
              </a:rPr>
              <a:t>           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小</a:t>
            </a:r>
            <a:r>
              <a:rPr lang="zh-CN" altLang="en-US" b="1" dirty="0">
                <a:latin typeface="Times New Roman" panose="02020603050405020304" pitchFamily="18" charset="0"/>
              </a:rPr>
              <a:t>的船</a:t>
            </a:r>
            <a:endParaRPr lang="zh-CN" altLang="en-US" b="1" dirty="0">
              <a:latin typeface="Times New Roman" panose="02020603050405020304" pitchFamily="18" charset="0"/>
            </a:endParaRPr>
          </a:p>
          <a:p>
            <a:endParaRPr lang="zh-CN" altLang="en-US" b="1" dirty="0">
              <a:latin typeface="Times New Roman" panose="02020603050405020304" pitchFamily="18" charset="0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弯</a:t>
            </a:r>
            <a:r>
              <a:rPr lang="zh-CN" altLang="en-US" b="1" dirty="0">
                <a:latin typeface="Times New Roman" panose="02020603050405020304" pitchFamily="18" charset="0"/>
              </a:rPr>
              <a:t>的月儿小的船。</a:t>
            </a:r>
            <a:endParaRPr lang="zh-CN" altLang="en-US" b="1" dirty="0">
              <a:latin typeface="Times New Roman" panose="02020603050405020304" pitchFamily="18" charset="0"/>
            </a:endParaRPr>
          </a:p>
          <a:p>
            <a:endParaRPr lang="zh-CN" altLang="en-US" b="1" dirty="0">
              <a:latin typeface="Times New Roman" panose="02020603050405020304" pitchFamily="18" charset="0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小</a:t>
            </a:r>
            <a:r>
              <a:rPr lang="zh-CN" altLang="en-US" b="1" dirty="0">
                <a:latin typeface="Times New Roman" panose="02020603050405020304" pitchFamily="18" charset="0"/>
              </a:rPr>
              <a:t>的船儿两头尖。</a:t>
            </a:r>
            <a:endParaRPr lang="zh-CN" altLang="en-US" b="1" dirty="0">
              <a:latin typeface="Times New Roman" panose="02020603050405020304" pitchFamily="18" charset="0"/>
            </a:endParaRPr>
          </a:p>
          <a:p>
            <a:endParaRPr lang="zh-CN" altLang="en-US" b="1" dirty="0">
              <a:latin typeface="Times New Roman" panose="02020603050405020304" pitchFamily="18" charset="0"/>
            </a:endParaRPr>
          </a:p>
          <a:p>
            <a:r>
              <a:rPr lang="zh-CN" altLang="en-US" b="1" dirty="0">
                <a:latin typeface="Times New Roman" panose="02020603050405020304" pitchFamily="18" charset="0"/>
              </a:rPr>
              <a:t>我在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小</a:t>
            </a:r>
            <a:r>
              <a:rPr lang="zh-CN" altLang="en-US" b="1" dirty="0">
                <a:latin typeface="Times New Roman" panose="02020603050405020304" pitchFamily="18" charset="0"/>
              </a:rPr>
              <a:t>的船里坐，</a:t>
            </a:r>
            <a:endParaRPr lang="zh-CN" altLang="en-US" b="1" dirty="0">
              <a:latin typeface="Times New Roman" panose="02020603050405020304" pitchFamily="18" charset="0"/>
            </a:endParaRPr>
          </a:p>
          <a:p>
            <a:endParaRPr lang="zh-CN" altLang="en-US" b="1" dirty="0">
              <a:latin typeface="Times New Roman" panose="02020603050405020304" pitchFamily="18" charset="0"/>
            </a:endParaRPr>
          </a:p>
          <a:p>
            <a:r>
              <a:rPr lang="zh-CN" altLang="en-US" b="1" dirty="0">
                <a:latin typeface="Times New Roman" panose="02020603050405020304" pitchFamily="18" charset="0"/>
              </a:rPr>
              <a:t>只看见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闪</a:t>
            </a:r>
            <a:r>
              <a:rPr lang="zh-CN" altLang="en-US" b="1" dirty="0">
                <a:latin typeface="Times New Roman" panose="02020603050405020304" pitchFamily="18" charset="0"/>
              </a:rPr>
              <a:t>的星星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蓝</a:t>
            </a:r>
            <a:r>
              <a:rPr lang="zh-CN" altLang="en-US" b="1" dirty="0">
                <a:latin typeface="Times New Roman" panose="02020603050405020304" pitchFamily="18" charset="0"/>
              </a:rPr>
              <a:t>的天。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16404" name="Text Box 20"/>
          <p:cNvSpPr txBox="1"/>
          <p:nvPr/>
        </p:nvSpPr>
        <p:spPr>
          <a:xfrm>
            <a:off x="323850" y="1989138"/>
            <a:ext cx="4392613" cy="436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 dirty="0">
                <a:latin typeface="Times New Roman" panose="02020603050405020304" pitchFamily="18" charset="0"/>
              </a:rPr>
              <a:t>           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小小</a:t>
            </a:r>
            <a:r>
              <a:rPr lang="zh-CN" altLang="en-US" b="1" dirty="0">
                <a:latin typeface="Times New Roman" panose="02020603050405020304" pitchFamily="18" charset="0"/>
              </a:rPr>
              <a:t>的船</a:t>
            </a:r>
            <a:endParaRPr lang="zh-CN" altLang="en-US" b="1" dirty="0">
              <a:latin typeface="Times New Roman" panose="02020603050405020304" pitchFamily="18" charset="0"/>
            </a:endParaRPr>
          </a:p>
          <a:p>
            <a:endParaRPr lang="zh-CN" altLang="en-US" b="1" dirty="0">
              <a:latin typeface="Times New Roman" panose="02020603050405020304" pitchFamily="18" charset="0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弯弯</a:t>
            </a:r>
            <a:r>
              <a:rPr lang="zh-CN" altLang="en-US" b="1" dirty="0">
                <a:latin typeface="Times New Roman" panose="02020603050405020304" pitchFamily="18" charset="0"/>
              </a:rPr>
              <a:t>的月儿小小的船。</a:t>
            </a:r>
            <a:endParaRPr lang="zh-CN" altLang="en-US" b="1" dirty="0">
              <a:latin typeface="Times New Roman" panose="02020603050405020304" pitchFamily="18" charset="0"/>
            </a:endParaRPr>
          </a:p>
          <a:p>
            <a:endParaRPr lang="zh-CN" altLang="en-US" b="1" dirty="0">
              <a:latin typeface="Times New Roman" panose="02020603050405020304" pitchFamily="18" charset="0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小小</a:t>
            </a:r>
            <a:r>
              <a:rPr lang="zh-CN" altLang="en-US" b="1" dirty="0">
                <a:latin typeface="Times New Roman" panose="02020603050405020304" pitchFamily="18" charset="0"/>
              </a:rPr>
              <a:t>的船儿两头尖。</a:t>
            </a:r>
            <a:endParaRPr lang="zh-CN" altLang="en-US" b="1" dirty="0">
              <a:latin typeface="Times New Roman" panose="02020603050405020304" pitchFamily="18" charset="0"/>
            </a:endParaRPr>
          </a:p>
          <a:p>
            <a:endParaRPr lang="zh-CN" altLang="en-US" b="1" dirty="0">
              <a:latin typeface="Times New Roman" panose="02020603050405020304" pitchFamily="18" charset="0"/>
            </a:endParaRPr>
          </a:p>
          <a:p>
            <a:r>
              <a:rPr lang="zh-CN" altLang="en-US" b="1" dirty="0">
                <a:latin typeface="Times New Roman" panose="02020603050405020304" pitchFamily="18" charset="0"/>
              </a:rPr>
              <a:t>我在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小小</a:t>
            </a:r>
            <a:r>
              <a:rPr lang="zh-CN" altLang="en-US" b="1" dirty="0">
                <a:latin typeface="Times New Roman" panose="02020603050405020304" pitchFamily="18" charset="0"/>
              </a:rPr>
              <a:t>的船里坐，</a:t>
            </a:r>
            <a:endParaRPr lang="zh-CN" altLang="en-US" b="1" dirty="0">
              <a:latin typeface="Times New Roman" panose="02020603050405020304" pitchFamily="18" charset="0"/>
            </a:endParaRPr>
          </a:p>
          <a:p>
            <a:endParaRPr lang="zh-CN" altLang="en-US" b="1" dirty="0">
              <a:latin typeface="Times New Roman" panose="02020603050405020304" pitchFamily="18" charset="0"/>
            </a:endParaRPr>
          </a:p>
          <a:p>
            <a:r>
              <a:rPr lang="zh-CN" altLang="en-US" b="1" dirty="0">
                <a:latin typeface="Times New Roman" panose="02020603050405020304" pitchFamily="18" charset="0"/>
              </a:rPr>
              <a:t>只看见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闪闪</a:t>
            </a:r>
            <a:r>
              <a:rPr lang="zh-CN" altLang="en-US" b="1" dirty="0">
                <a:latin typeface="Times New Roman" panose="02020603050405020304" pitchFamily="18" charset="0"/>
              </a:rPr>
              <a:t>的星星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蓝蓝</a:t>
            </a:r>
            <a:r>
              <a:rPr lang="zh-CN" altLang="en-US" b="1" dirty="0">
                <a:latin typeface="Times New Roman" panose="02020603050405020304" pitchFamily="18" charset="0"/>
              </a:rPr>
              <a:t>的天。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16405" name="灯片编号占位符 20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6406" name="页脚占位符 21"/>
          <p:cNvSpPr txBox="1">
            <a:spLocks noGrp="1"/>
          </p:cNvSpPr>
          <p:nvPr>
            <p:ph type="ftr" sz="quarter" idx="3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7410" name="Picture 5" descr="未标题-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1025" y="1268413"/>
            <a:ext cx="4752975" cy="2665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AutoShape 6"/>
          <p:cNvSpPr/>
          <p:nvPr/>
        </p:nvSpPr>
        <p:spPr>
          <a:xfrm rot="-6189749">
            <a:off x="1612900" y="841375"/>
            <a:ext cx="1897063" cy="3470275"/>
          </a:xfrm>
          <a:prstGeom prst="moon">
            <a:avLst>
              <a:gd name="adj" fmla="val 35829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4999" name="Text Box 7"/>
          <p:cNvSpPr txBox="1"/>
          <p:nvPr/>
        </p:nvSpPr>
        <p:spPr>
          <a:xfrm>
            <a:off x="1331913" y="4724400"/>
            <a:ext cx="3311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弯弯的月儿</a:t>
            </a:r>
            <a:endParaRPr lang="zh-CN" altLang="en-US" sz="4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00" name="Text Box 8"/>
          <p:cNvSpPr txBox="1"/>
          <p:nvPr/>
        </p:nvSpPr>
        <p:spPr>
          <a:xfrm>
            <a:off x="5795963" y="4724400"/>
            <a:ext cx="27368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小小的船</a:t>
            </a:r>
            <a:endParaRPr lang="zh-CN" altLang="en-US" sz="4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01" name="Text Box 9"/>
          <p:cNvSpPr txBox="1"/>
          <p:nvPr/>
        </p:nvSpPr>
        <p:spPr>
          <a:xfrm>
            <a:off x="4716463" y="4652963"/>
            <a:ext cx="793750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像</a:t>
            </a:r>
            <a:endParaRPr lang="zh-CN" altLang="en-US" sz="4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5" name="灯片编号占位符 6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7416" name="页脚占位符 7"/>
          <p:cNvSpPr txBox="1">
            <a:spLocks noGrp="1"/>
          </p:cNvSpPr>
          <p:nvPr>
            <p:ph type="ftr" sz="quarter" idx="3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400" dirty="0"/>
          </a:p>
        </p:txBody>
      </p:sp>
      <p:sp>
        <p:nvSpPr>
          <p:cNvPr id="17417" name="矩形 17416"/>
          <p:cNvSpPr/>
          <p:nvPr/>
        </p:nvSpPr>
        <p:spPr>
          <a:xfrm>
            <a:off x="0" y="0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bg1"/>
              </a:buClr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7418" name="矩形 17417"/>
          <p:cNvSpPr/>
          <p:nvPr/>
        </p:nvSpPr>
        <p:spPr>
          <a:xfrm>
            <a:off x="323850" y="4365625"/>
            <a:ext cx="4572000" cy="123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endParaRPr lang="zh-CN" altLang="en-US" sz="100" dirty="0">
              <a:latin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r>
              <a:rPr lang="zh-CN" altLang="en-US" sz="100" dirty="0">
                <a:latin typeface="Times New Roman" panose="02020603050405020304" pitchFamily="18" charset="0"/>
              </a:rPr>
              <a:t>绿色圃中小学教育网</a:t>
            </a:r>
            <a:r>
              <a:rPr lang="en-US" altLang="zh-CN" sz="100">
                <a:latin typeface="Times New Roman" panose="02020603050405020304" pitchFamily="18" charset="0"/>
              </a:rPr>
              <a:t>http://</a:t>
            </a:r>
            <a:r>
              <a:rPr lang="en-US" altLang="zh-CN" sz="100" err="1">
                <a:latin typeface="Times New Roman" panose="02020603050405020304" pitchFamily="18" charset="0"/>
              </a:rPr>
              <a:t>www.Lspjy.com</a:t>
            </a:r>
            <a:r>
              <a:rPr lang="en-US" altLang="zh-CN" sz="100">
                <a:latin typeface="Times New Roman" panose="02020603050405020304" pitchFamily="18" charset="0"/>
              </a:rPr>
              <a:t> </a:t>
            </a:r>
            <a:r>
              <a:rPr lang="zh-CN" altLang="en-US" sz="100" dirty="0">
                <a:latin typeface="Times New Roman" panose="02020603050405020304" pitchFamily="18" charset="0"/>
              </a:rPr>
              <a:t>绿色圃中学资源网</a:t>
            </a:r>
            <a:r>
              <a:rPr lang="en-US" altLang="zh-CN" sz="100">
                <a:latin typeface="Times New Roman" panose="02020603050405020304" pitchFamily="18" charset="0"/>
              </a:rPr>
              <a:t>http://</a:t>
            </a:r>
            <a:r>
              <a:rPr lang="en-US" altLang="zh-CN" sz="100" err="1">
                <a:latin typeface="Times New Roman" panose="02020603050405020304" pitchFamily="18" charset="0"/>
              </a:rPr>
              <a:t>cz.Lspjy.com</a:t>
            </a:r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/>
      <p:bldP spid="85000" grpId="0"/>
      <p:bldP spid="850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0114" name="Text Box 2"/>
          <p:cNvSpPr txBox="1"/>
          <p:nvPr/>
        </p:nvSpPr>
        <p:spPr>
          <a:xfrm>
            <a:off x="0" y="3860800"/>
            <a:ext cx="8820150" cy="4424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>
                <a:solidFill>
                  <a:srgbClr val="FFFF66"/>
                </a:solidFill>
                <a:latin typeface="Arial" panose="020B0604020202020204" pitchFamily="34" charset="0"/>
              </a:rPr>
              <a:t>     </a:t>
            </a:r>
            <a:r>
              <a:rPr lang="zh-CN" altLang="en-US" sz="5400" b="1" dirty="0">
                <a:solidFill>
                  <a:srgbClr val="FFFF66"/>
                </a:solidFill>
                <a:latin typeface="Arial" panose="020B0604020202020204" pitchFamily="34" charset="0"/>
              </a:rPr>
              <a:t>弯弯的月儿 </a:t>
            </a:r>
            <a:r>
              <a:rPr lang="en-US" altLang="zh-CN" sz="5400" b="1">
                <a:solidFill>
                  <a:srgbClr val="FF3300"/>
                </a:solidFill>
                <a:latin typeface="Arial" panose="020B0604020202020204" pitchFamily="34" charset="0"/>
              </a:rPr>
              <a:t>/</a:t>
            </a:r>
            <a:r>
              <a:rPr lang="zh-CN" altLang="en-US" sz="5400" b="1" dirty="0">
                <a:solidFill>
                  <a:srgbClr val="FFFF66"/>
                </a:solidFill>
                <a:latin typeface="Arial" panose="020B0604020202020204" pitchFamily="34" charset="0"/>
              </a:rPr>
              <a:t>小小的船，</a:t>
            </a:r>
            <a:endParaRPr lang="zh-CN" altLang="en-US" sz="6600" b="1" dirty="0">
              <a:solidFill>
                <a:srgbClr val="FFFF66"/>
              </a:solidFill>
              <a:latin typeface="Arial" panose="020B0604020202020204" pitchFamily="34" charset="0"/>
            </a:endParaRPr>
          </a:p>
          <a:p>
            <a:r>
              <a:rPr lang="zh-CN" altLang="en-US" sz="5400" b="1" dirty="0">
                <a:solidFill>
                  <a:srgbClr val="FFFF66"/>
                </a:solidFill>
                <a:latin typeface="Arial" panose="020B0604020202020204" pitchFamily="34" charset="0"/>
              </a:rPr>
              <a:t>     小小的船儿</a:t>
            </a:r>
            <a:r>
              <a:rPr lang="en-US" altLang="zh-CN" sz="5400" b="1">
                <a:solidFill>
                  <a:srgbClr val="FF3300"/>
                </a:solidFill>
                <a:latin typeface="Arial" panose="020B0604020202020204" pitchFamily="34" charset="0"/>
              </a:rPr>
              <a:t>/</a:t>
            </a:r>
            <a:r>
              <a:rPr lang="zh-CN" altLang="en-US" sz="5400" b="1" dirty="0">
                <a:solidFill>
                  <a:srgbClr val="FFFF66"/>
                </a:solidFill>
                <a:latin typeface="Arial" panose="020B0604020202020204" pitchFamily="34" charset="0"/>
              </a:rPr>
              <a:t>两头尖</a:t>
            </a:r>
            <a:r>
              <a:rPr lang="zh-CN" altLang="en-US" sz="7200" b="1" dirty="0">
                <a:solidFill>
                  <a:srgbClr val="FFFF66"/>
                </a:solidFill>
                <a:latin typeface="Arial" panose="020B0604020202020204" pitchFamily="34" charset="0"/>
              </a:rPr>
              <a:t>。</a:t>
            </a:r>
            <a:endParaRPr lang="zh-CN" altLang="en-US" sz="7200" b="1" dirty="0">
              <a:solidFill>
                <a:srgbClr val="FFFF66"/>
              </a:solidFill>
              <a:latin typeface="Arial" panose="020B0604020202020204" pitchFamily="34" charset="0"/>
            </a:endParaRPr>
          </a:p>
          <a:p>
            <a:endParaRPr lang="zh-CN" altLang="en-US" sz="7200" b="1" dirty="0">
              <a:solidFill>
                <a:srgbClr val="FFFF66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US" altLang="zh-CN" sz="7200" b="1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Oval 3"/>
          <p:cNvSpPr/>
          <p:nvPr/>
        </p:nvSpPr>
        <p:spPr>
          <a:xfrm>
            <a:off x="1187450" y="4724400"/>
            <a:ext cx="215900" cy="2159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zh-CN" sz="18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Oval 4"/>
          <p:cNvSpPr/>
          <p:nvPr/>
        </p:nvSpPr>
        <p:spPr>
          <a:xfrm>
            <a:off x="1908175" y="4797425"/>
            <a:ext cx="215900" cy="2159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zh-CN" sz="18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Oval 5"/>
          <p:cNvSpPr/>
          <p:nvPr/>
        </p:nvSpPr>
        <p:spPr>
          <a:xfrm>
            <a:off x="5148263" y="4797425"/>
            <a:ext cx="215900" cy="2159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zh-CN" sz="18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Oval 6"/>
          <p:cNvSpPr/>
          <p:nvPr/>
        </p:nvSpPr>
        <p:spPr>
          <a:xfrm>
            <a:off x="5867400" y="4797425"/>
            <a:ext cx="215900" cy="2159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zh-CN" sz="18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8439" name="Oval 7"/>
          <p:cNvSpPr/>
          <p:nvPr/>
        </p:nvSpPr>
        <p:spPr>
          <a:xfrm>
            <a:off x="1258888" y="5949950"/>
            <a:ext cx="215900" cy="2159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zh-CN" sz="18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8440" name="Oval 8"/>
          <p:cNvSpPr/>
          <p:nvPr/>
        </p:nvSpPr>
        <p:spPr>
          <a:xfrm>
            <a:off x="1908175" y="5949950"/>
            <a:ext cx="215900" cy="2159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zh-CN" sz="18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90122" name="Picture 10" descr="未标题-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938" y="333375"/>
            <a:ext cx="5580062" cy="3203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2" name="AutoShape 11"/>
          <p:cNvSpPr/>
          <p:nvPr/>
        </p:nvSpPr>
        <p:spPr>
          <a:xfrm rot="-6189749">
            <a:off x="1036638" y="265113"/>
            <a:ext cx="1897062" cy="3470275"/>
          </a:xfrm>
          <a:prstGeom prst="moon">
            <a:avLst>
              <a:gd name="adj" fmla="val 35829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443" name="灯片编号占位符 10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/>
            </a:fld>
            <a:endParaRPr lang="en-US" altLang="zh-CN" sz="1400"/>
          </a:p>
        </p:txBody>
      </p:sp>
      <p:sp>
        <p:nvSpPr>
          <p:cNvPr id="18444" name="页脚占位符 11"/>
          <p:cNvSpPr txBox="1">
            <a:spLocks noGrp="1"/>
          </p:cNvSpPr>
          <p:nvPr>
            <p:ph type="ftr" sz="quarter" idx="3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400"/>
          </a:p>
        </p:txBody>
      </p:sp>
      <p:sp>
        <p:nvSpPr>
          <p:cNvPr id="18445" name="矩形 18444"/>
          <p:cNvSpPr/>
          <p:nvPr/>
        </p:nvSpPr>
        <p:spPr>
          <a:xfrm>
            <a:off x="323850" y="4365625"/>
            <a:ext cx="4572000" cy="123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endParaRPr lang="zh-CN" altLang="en-US" sz="100" dirty="0">
              <a:latin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r>
              <a:rPr lang="zh-CN" altLang="en-US" sz="100" dirty="0">
                <a:latin typeface="Times New Roman" panose="02020603050405020304" pitchFamily="18" charset="0"/>
              </a:rPr>
              <a:t>绿色圃中小学教育网</a:t>
            </a:r>
            <a:r>
              <a:rPr lang="en-US" altLang="zh-CN" sz="100">
                <a:latin typeface="Times New Roman" panose="02020603050405020304" pitchFamily="18" charset="0"/>
              </a:rPr>
              <a:t>http://</a:t>
            </a:r>
            <a:r>
              <a:rPr lang="en-US" altLang="zh-CN" sz="100" err="1">
                <a:latin typeface="Times New Roman" panose="02020603050405020304" pitchFamily="18" charset="0"/>
              </a:rPr>
              <a:t>www.Lspjy.com</a:t>
            </a:r>
            <a:r>
              <a:rPr lang="en-US" altLang="zh-CN" sz="100">
                <a:latin typeface="Times New Roman" panose="02020603050405020304" pitchFamily="18" charset="0"/>
              </a:rPr>
              <a:t> </a:t>
            </a:r>
            <a:r>
              <a:rPr lang="zh-CN" altLang="en-US" sz="100" dirty="0">
                <a:latin typeface="Times New Roman" panose="02020603050405020304" pitchFamily="18" charset="0"/>
              </a:rPr>
              <a:t>绿色圃中学资源网</a:t>
            </a:r>
            <a:r>
              <a:rPr lang="en-US" altLang="zh-CN" sz="100">
                <a:latin typeface="Times New Roman" panose="02020603050405020304" pitchFamily="18" charset="0"/>
              </a:rPr>
              <a:t>http://</a:t>
            </a:r>
            <a:r>
              <a:rPr lang="en-US" altLang="zh-CN" sz="100" err="1">
                <a:latin typeface="Times New Roman" panose="02020603050405020304" pitchFamily="18" charset="0"/>
              </a:rPr>
              <a:t>cz.Lspjy.com</a:t>
            </a:r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6" name="儿童歌曲-找朋友(念唱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850" y="5300663"/>
            <a:ext cx="1008063" cy="1366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WordArt 8"/>
          <p:cNvSpPr>
            <a:spLocks noTextEdit="1"/>
          </p:cNvSpPr>
          <p:nvPr/>
        </p:nvSpPr>
        <p:spPr>
          <a:xfrm>
            <a:off x="1979613" y="1412875"/>
            <a:ext cx="3313112" cy="20891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r>
              <a:rPr lang="zh-CN" altLang="en-US" sz="40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找朋友</a:t>
            </a:r>
            <a:endParaRPr lang="zh-CN" altLang="en-US" sz="4000" b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6809" name="Text Box 9"/>
          <p:cNvSpPr txBox="1"/>
          <p:nvPr/>
        </p:nvSpPr>
        <p:spPr>
          <a:xfrm>
            <a:off x="7812088" y="6361113"/>
            <a:ext cx="3619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Times New Roman" panose="02020603050405020304" pitchFamily="18" charset="0"/>
              </a:rPr>
              <a:t>1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19462" name="灯片编号占位符 5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9463" name="页脚占位符 6"/>
          <p:cNvSpPr txBox="1">
            <a:spLocks noGrp="1"/>
          </p:cNvSpPr>
          <p:nvPr>
            <p:ph type="ftr" sz="quarter" idx="3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290" fill="hold"/>
                                        <p:tgtEl>
                                          <p:spTgt spid="76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06"/>
                </p:tgtEl>
              </p:cMediaNode>
            </p:audio>
          </p:childTnLst>
        </p:cTn>
      </p:par>
    </p:tnLst>
    <p:bldLst>
      <p:bldP spid="768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rgbClr val="00CCFF">
              <a:alpha val="56078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zh-CN" sz="54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20483" name="AutoShape 3">
            <a:hlinkClick r:id="" action="ppaction://noaction"/>
          </p:cNvPr>
          <p:cNvSpPr/>
          <p:nvPr/>
        </p:nvSpPr>
        <p:spPr>
          <a:xfrm>
            <a:off x="7543800" y="5486400"/>
            <a:ext cx="785813" cy="758825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20484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45720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0" y="137160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1000" y="22860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600" y="68580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44780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0" y="38100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9800" y="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1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0200" y="137160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2" name="图片 9" descr="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5400" y="457200"/>
            <a:ext cx="239713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3" name="Picture 13" descr="星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3860800"/>
            <a:ext cx="2343150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4" name="Picture 14" descr="星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888" y="2420938"/>
            <a:ext cx="2343150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5" name="Picture 15" descr="星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8" y="2205038"/>
            <a:ext cx="2343150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6" name="Picture 16" descr="星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3" y="4581525"/>
            <a:ext cx="2343150" cy="1096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7" name="AutoShape 18"/>
          <p:cNvSpPr/>
          <p:nvPr/>
        </p:nvSpPr>
        <p:spPr>
          <a:xfrm rot="-6189749">
            <a:off x="7381875" y="3175"/>
            <a:ext cx="1431925" cy="2090738"/>
          </a:xfrm>
          <a:prstGeom prst="moon">
            <a:avLst>
              <a:gd name="adj" fmla="val 35829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0498" name="Text Box 21"/>
          <p:cNvSpPr txBox="1"/>
          <p:nvPr/>
        </p:nvSpPr>
        <p:spPr>
          <a:xfrm>
            <a:off x="323850" y="1700213"/>
            <a:ext cx="8424863" cy="4965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</a:rPr>
              <a:t>1.</a:t>
            </a:r>
            <a:r>
              <a:rPr lang="zh-CN" altLang="en-US" sz="3200" b="1" dirty="0">
                <a:latin typeface="Times New Roman" panose="02020603050405020304" pitchFamily="18" charset="0"/>
              </a:rPr>
              <a:t>自由朗读三</a:t>
            </a:r>
            <a:r>
              <a:rPr lang="en-US" altLang="zh-CN" sz="3200" b="1" dirty="0">
                <a:latin typeface="Times New Roman" panose="02020603050405020304" pitchFamily="18" charset="0"/>
              </a:rPr>
              <a:t>. </a:t>
            </a:r>
            <a:r>
              <a:rPr lang="zh-CN" altLang="en-US" sz="3200" b="1" dirty="0">
                <a:latin typeface="Times New Roman" panose="02020603050405020304" pitchFamily="18" charset="0"/>
              </a:rPr>
              <a:t>四行。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endParaRPr lang="zh-CN" altLang="en-US" sz="3200" b="1" dirty="0">
              <a:latin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2.</a:t>
            </a:r>
            <a:r>
              <a:rPr lang="zh-CN" altLang="en-US" sz="3200" b="1" dirty="0">
                <a:latin typeface="Times New Roman" panose="02020603050405020304" pitchFamily="18" charset="0"/>
              </a:rPr>
              <a:t>讨论：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endParaRPr lang="zh-CN" altLang="en-US" sz="3200" b="1" dirty="0">
              <a:latin typeface="Times New Roman" panose="02020603050405020304" pitchFamily="18" charset="0"/>
            </a:endParaRPr>
          </a:p>
          <a:p>
            <a:r>
              <a:rPr lang="zh-CN" altLang="en-US" sz="3200" b="1" dirty="0">
                <a:latin typeface="Times New Roman" panose="02020603050405020304" pitchFamily="18" charset="0"/>
              </a:rPr>
              <a:t>    （</a:t>
            </a:r>
            <a:r>
              <a:rPr lang="en-US" altLang="zh-CN" sz="3200" b="1" dirty="0">
                <a:latin typeface="Times New Roman" panose="02020603050405020304" pitchFamily="18" charset="0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</a:rPr>
              <a:t>）“我”指的是谁？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endParaRPr lang="zh-CN" altLang="en-US" sz="3200" b="1" dirty="0">
              <a:latin typeface="Times New Roman" panose="02020603050405020304" pitchFamily="18" charset="0"/>
            </a:endParaRPr>
          </a:p>
          <a:p>
            <a:r>
              <a:rPr lang="zh-CN" altLang="en-US" sz="3200" b="1" dirty="0">
                <a:latin typeface="Times New Roman" panose="02020603050405020304" pitchFamily="18" charset="0"/>
              </a:rPr>
              <a:t>    （</a:t>
            </a:r>
            <a:r>
              <a:rPr lang="en-US" altLang="zh-CN" sz="3200" b="1" dirty="0">
                <a:latin typeface="Times New Roman" panose="02020603050405020304" pitchFamily="18" charset="0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</a:rPr>
              <a:t>）“只看见”是什么意思？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endParaRPr lang="zh-CN" altLang="en-US" sz="3200" b="1" dirty="0">
              <a:latin typeface="Times New Roman" panose="02020603050405020304" pitchFamily="18" charset="0"/>
            </a:endParaRPr>
          </a:p>
          <a:p>
            <a:r>
              <a:rPr lang="zh-CN" altLang="en-US" sz="3200" b="1" dirty="0">
                <a:latin typeface="Times New Roman" panose="02020603050405020304" pitchFamily="18" charset="0"/>
              </a:rPr>
              <a:t>    （</a:t>
            </a:r>
            <a:r>
              <a:rPr lang="en-US" altLang="zh-CN" sz="3200" b="1" dirty="0">
                <a:latin typeface="Times New Roman" panose="02020603050405020304" pitchFamily="18" charset="0"/>
              </a:rPr>
              <a:t>3</a:t>
            </a:r>
            <a:r>
              <a:rPr lang="zh-CN" altLang="en-US" sz="3200" b="1" dirty="0">
                <a:latin typeface="Times New Roman" panose="02020603050405020304" pitchFamily="18" charset="0"/>
              </a:rPr>
              <a:t>）“闪闪的”是什么样？请你们用动作表  示出来。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20499" name="WordArt 22"/>
          <p:cNvSpPr>
            <a:spLocks noTextEdit="1"/>
          </p:cNvSpPr>
          <p:nvPr/>
        </p:nvSpPr>
        <p:spPr>
          <a:xfrm>
            <a:off x="684213" y="692150"/>
            <a:ext cx="34290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4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小组合作学习</a:t>
            </a:r>
            <a:endParaRPr lang="zh-CN" altLang="en-US" sz="44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500" name="灯片编号占位符 19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20501" name="页脚占位符 20"/>
          <p:cNvSpPr txBox="1">
            <a:spLocks noGrp="1"/>
          </p:cNvSpPr>
          <p:nvPr>
            <p:ph type="ftr" sz="quarter" idx="3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WPS 演示</Application>
  <PresentationFormat>在屏幕上显示</PresentationFormat>
  <Paragraphs>109</Paragraphs>
  <Slides>12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Times New Roman</vt:lpstr>
      <vt:lpstr>楷体_GB2312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小小的船</vt:lpstr>
    </vt:vector>
  </TitlesOfParts>
  <Company>绿色圃中小学教育网|http://www.lspjy.com</Company>
  <LinksUpToDate>false</LinksUpToDate>
  <SharedDoc>false</SharedDoc>
  <HyperlinksChanged>false</HyperlinksChanged>
  <AppVersion>14.0000</AppVersion>
  <Manager>绿色圃中小学教育网|http://www.lspjy.com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绿色圃中小学教育网|http://www.lspjy.com</dc:title>
  <dc:creator>绿色圃中小学教育网|http://www.lspjy.com; tckj</dc:creator>
  <cp:keywords>绿色圃中小学教育网|http:/www.lspjy.com</cp:keywords>
  <dc:description>绿色圃中小学教育网|http://www.lspjy.com</dc:description>
  <dc:subject>绿色圃中小学教育网|http://www.lspjy.com</dc:subject>
  <cp:category>绿色圃中小学教育网|http://www.lspjy.com</cp:category>
  <cp:lastModifiedBy>Administrator</cp:lastModifiedBy>
  <cp:revision>178</cp:revision>
  <dcterms:created xsi:type="dcterms:W3CDTF">2000-11-13T06:26:00Z</dcterms:created>
  <dcterms:modified xsi:type="dcterms:W3CDTF">2019-01-25T03:09:53Z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