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13"/>
  </p:notesMasterIdLst>
  <p:sldIdLst>
    <p:sldId id="257" r:id="rId4"/>
    <p:sldId id="335" r:id="rId5"/>
    <p:sldId id="352" r:id="rId6"/>
    <p:sldId id="264" r:id="rId7"/>
    <p:sldId id="301" r:id="rId8"/>
    <p:sldId id="306" r:id="rId9"/>
    <p:sldId id="307" r:id="rId10"/>
    <p:sldId id="309" r:id="rId11"/>
    <p:sldId id="256" r:id="rId12"/>
    <p:sldId id="319" r:id="rId14"/>
    <p:sldId id="387" r:id="rId15"/>
    <p:sldId id="269" r:id="rId16"/>
    <p:sldId id="366" r:id="rId17"/>
    <p:sldId id="386" r:id="rId18"/>
    <p:sldId id="379" r:id="rId19"/>
    <p:sldId id="376" r:id="rId20"/>
    <p:sldId id="329" r:id="rId21"/>
    <p:sldId id="377" r:id="rId22"/>
    <p:sldId id="378" r:id="rId23"/>
    <p:sldId id="305" r:id="rId24"/>
    <p:sldId id="274" r:id="rId25"/>
    <p:sldId id="277" r:id="rId26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FF00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419"/>
  </p:normalViewPr>
  <p:slideViewPr>
    <p:cSldViewPr showGuides="1">
      <p:cViewPr varScale="1">
        <p:scale>
          <a:sx n="84" d="100"/>
          <a:sy n="84" d="100"/>
        </p:scale>
        <p:origin x="-948" y="-90"/>
      </p:cViewPr>
      <p:guideLst>
        <p:guide orient="horz" pos="1606"/>
        <p:guide pos="2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Tx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Tx/>
              <a:buNone/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Tx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57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245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5603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256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6627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2662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7651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2765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8675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286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969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297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slideLayout" Target="../slideLayouts/slideLayout9.xml"/><Relationship Id="rId7" Type="http://schemas.openxmlformats.org/officeDocument/2006/relationships/slideLayout" Target="../slideLayouts/slideLayout8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hyperlink" Target="&#31471;&#21320;&#33410;&#30340;&#30001;&#26469;.wmv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26" name="组合 1"/>
          <p:cNvGrpSpPr/>
          <p:nvPr/>
        </p:nvGrpSpPr>
        <p:grpSpPr>
          <a:xfrm>
            <a:off x="179388" y="84138"/>
            <a:ext cx="2930525" cy="1003300"/>
            <a:chOff x="179512" y="84330"/>
            <a:chExt cx="2930401" cy="1002532"/>
          </a:xfrm>
        </p:grpSpPr>
        <p:grpSp>
          <p:nvGrpSpPr>
            <p:cNvPr id="1030" name="组合 3"/>
            <p:cNvGrpSpPr/>
            <p:nvPr/>
          </p:nvGrpSpPr>
          <p:grpSpPr>
            <a:xfrm>
              <a:off x="889102" y="511038"/>
              <a:ext cx="2220811" cy="544595"/>
              <a:chOff x="1610558" y="939497"/>
              <a:chExt cx="2221001" cy="659622"/>
            </a:xfrm>
          </p:grpSpPr>
          <p:pic>
            <p:nvPicPr>
              <p:cNvPr id="1032" name="图片 1"/>
              <p:cNvPicPr>
                <a:picLocks noChangeAspect="1"/>
              </p:cNvPicPr>
              <p:nvPr/>
            </p:nvPicPr>
            <p:blipFill>
              <a:blip r:embed="rId1">
                <a:clrChange>
                  <a:clrFrom>
                    <a:srgbClr val="FFFEFD"/>
                  </a:clrFrom>
                  <a:clrTo>
                    <a:srgbClr val="FFFE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743398" y="991683"/>
                <a:ext cx="2088161" cy="60743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033" name="文本框 2"/>
              <p:cNvSpPr txBox="1"/>
              <p:nvPr/>
            </p:nvSpPr>
            <p:spPr>
              <a:xfrm>
                <a:off x="1610558" y="939497"/>
                <a:ext cx="1927143" cy="63410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/>
                <a:r>
                  <a:rPr lang="zh-CN" altLang="en-US" sz="2800" b="1" dirty="0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新课导入</a:t>
                </a:r>
                <a:endParaRPr lang="zh-CN" altLang="en-US" sz="2800" b="1" dirty="0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pic>
          <p:nvPicPr>
            <p:cNvPr id="1031" name="Picture 8" descr="F:\外部文件\状元矢量无对联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84330"/>
              <a:ext cx="991131" cy="100253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矩形 1"/>
          <p:cNvSpPr/>
          <p:nvPr/>
        </p:nvSpPr>
        <p:spPr>
          <a:xfrm>
            <a:off x="1258888" y="3889375"/>
            <a:ext cx="66246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" name="Picture 4" descr="C:\Documents and Settings\Administrator\桌面\4610b912c8fcc3ce396234e39a45d688d53f2044_副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63" y="1377950"/>
            <a:ext cx="3906837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3" descr="C:\Documents and Settings\Administrator\桌面\a8773912b31bb051d59b53f83e7adab44bede0a7_副本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388" y="1439863"/>
            <a:ext cx="2916237" cy="2387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23850" y="700088"/>
            <a:ext cx="8510588" cy="2973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自由朗读第二自然段，边读边找一找：外婆的粽子是用什么材料做成的？用直线画出来。</a:t>
            </a:r>
            <a:endParaRPr lang="zh-CN" altLang="en-US" sz="4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9388" y="700088"/>
            <a:ext cx="8461375" cy="1158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3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580112" y="3497670"/>
            <a:ext cx="2334934" cy="14251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矩形 9"/>
          <p:cNvSpPr/>
          <p:nvPr/>
        </p:nvSpPr>
        <p:spPr>
          <a:xfrm>
            <a:off x="161925" y="331788"/>
            <a:ext cx="8567738" cy="3382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120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</a:t>
            </a:r>
            <a:r>
              <a:rPr kumimoji="0" lang="zh-CN" altLang="en-US" sz="3600" b="1" i="0" u="none" strike="noStrike" kern="1200" cap="none" spc="120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粽子是用青青的箬竹叶包的，里面裹着白白的糯米，中间有一颗红红的枣。</a:t>
            </a:r>
            <a:r>
              <a:rPr kumimoji="0" lang="zh-CN" altLang="en-US" sz="3600" b="1" i="0" u="none" strike="noStrike" kern="2300" cap="none" spc="160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外婆一掀开锅盖，煮熟的粽子就飘出一股清香来。剥开粽叶，咬一口粽子，真是又黏又甜</a:t>
            </a:r>
            <a:r>
              <a:rPr kumimoji="0" lang="zh-CN" altLang="en-US" sz="3600" b="1" i="0" u="none" strike="noStrike" kern="1200" cap="none" spc="120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。</a:t>
            </a:r>
            <a:endParaRPr kumimoji="0" lang="zh-CN" altLang="en-US" sz="3600" b="1" i="0" u="none" strike="noStrike" kern="1200" cap="none" spc="120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580112" y="3497671"/>
            <a:ext cx="2334934" cy="14251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矩形 9"/>
          <p:cNvSpPr/>
          <p:nvPr/>
        </p:nvSpPr>
        <p:spPr>
          <a:xfrm>
            <a:off x="468313" y="771525"/>
            <a:ext cx="795655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    粽子是用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青青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的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箬竹叶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包的，里面裹着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白白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的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糯米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，中间有一颗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红红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的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枣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。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17" name="Picture 2" descr="C:\Documents and Settings\Administrator\桌面\8435e5dde71190efda55710fc61b9d16fcfa60b0_副本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5725" y="2270125"/>
            <a:ext cx="3371850" cy="22463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18"/>
          <p:cNvGrpSpPr/>
          <p:nvPr/>
        </p:nvGrpSpPr>
        <p:grpSpPr>
          <a:xfrm>
            <a:off x="1116013" y="2608263"/>
            <a:ext cx="1662112" cy="1495425"/>
            <a:chOff x="1312778" y="2592975"/>
            <a:chExt cx="1662654" cy="1495539"/>
          </a:xfrm>
        </p:grpSpPr>
        <p:cxnSp>
          <p:nvCxnSpPr>
            <p:cNvPr id="13" name="直接连接符 12"/>
            <p:cNvCxnSpPr/>
            <p:nvPr/>
          </p:nvCxnSpPr>
          <p:spPr>
            <a:xfrm flipH="1" flipV="1">
              <a:off x="2398982" y="3326456"/>
              <a:ext cx="576450" cy="76205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圆角矩形 25"/>
            <p:cNvSpPr/>
            <p:nvPr/>
          </p:nvSpPr>
          <p:spPr>
            <a:xfrm>
              <a:off x="1312778" y="2592975"/>
              <a:ext cx="1375223" cy="647749"/>
            </a:xfrm>
            <a:prstGeom prst="roundRect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箬竹叶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4" name="组合 27"/>
          <p:cNvGrpSpPr/>
          <p:nvPr/>
        </p:nvGrpSpPr>
        <p:grpSpPr>
          <a:xfrm>
            <a:off x="5454650" y="2592388"/>
            <a:ext cx="2095500" cy="733425"/>
            <a:chOff x="592698" y="2592975"/>
            <a:chExt cx="2094702" cy="732801"/>
          </a:xfrm>
        </p:grpSpPr>
        <p:cxnSp>
          <p:nvCxnSpPr>
            <p:cNvPr id="29" name="直接连接符 28"/>
            <p:cNvCxnSpPr/>
            <p:nvPr/>
          </p:nvCxnSpPr>
          <p:spPr>
            <a:xfrm flipV="1">
              <a:off x="592698" y="2932411"/>
              <a:ext cx="647453" cy="39336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圆角矩形 29"/>
            <p:cNvSpPr/>
            <p:nvPr/>
          </p:nvSpPr>
          <p:spPr>
            <a:xfrm>
              <a:off x="1313149" y="2592975"/>
              <a:ext cx="1374251" cy="648735"/>
            </a:xfrm>
            <a:prstGeom prst="roundRect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糯米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7" name="组合 32"/>
          <p:cNvGrpSpPr/>
          <p:nvPr/>
        </p:nvGrpSpPr>
        <p:grpSpPr>
          <a:xfrm>
            <a:off x="4878388" y="3522663"/>
            <a:ext cx="2695575" cy="787400"/>
            <a:chOff x="-7030" y="2452868"/>
            <a:chExt cx="2694430" cy="788179"/>
          </a:xfrm>
        </p:grpSpPr>
        <p:cxnSp>
          <p:nvCxnSpPr>
            <p:cNvPr id="34" name="直接连接符 33"/>
            <p:cNvCxnSpPr>
              <a:endCxn id="35" idx="1"/>
            </p:cNvCxnSpPr>
            <p:nvPr/>
          </p:nvCxnSpPr>
          <p:spPr>
            <a:xfrm>
              <a:off x="-7030" y="2452868"/>
              <a:ext cx="1320239" cy="46400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圆角矩形 34"/>
            <p:cNvSpPr/>
            <p:nvPr/>
          </p:nvSpPr>
          <p:spPr>
            <a:xfrm>
              <a:off x="1313209" y="2592706"/>
              <a:ext cx="1374191" cy="648341"/>
            </a:xfrm>
            <a:prstGeom prst="roundRect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枣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5219700" y="1381125"/>
            <a:ext cx="343058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（制作粽子的材料）</a:t>
            </a:r>
            <a:endParaRPr lang="zh-CN" altLang="en-US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975" y="2473325"/>
            <a:ext cx="1062038" cy="173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kern="1200" cap="none" spc="0" normalizeH="0" baseline="0" noProof="1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青青的</a:t>
            </a:r>
            <a:endParaRPr kumimoji="0" lang="en-US" altLang="zh-CN" sz="3600" b="1" kern="1200" cap="none" spc="0" normalizeH="0" baseline="0" noProof="1">
              <a:solidFill>
                <a:schemeClr val="accent3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13488" y="1952625"/>
            <a:ext cx="1560513" cy="6397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3600" b="1" kern="1200" cap="none" spc="0" normalizeH="0" baseline="0" noProof="1">
                <a:solidFill>
                  <a:srgbClr val="92D05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白白的</a:t>
            </a:r>
            <a:endParaRPr kumimoji="0" lang="zh-CN" altLang="zh-CN" sz="3600" b="1" kern="1200" cap="none" spc="0" normalizeH="0" baseline="0" noProof="1">
              <a:solidFill>
                <a:srgbClr val="92D050"/>
              </a:solidFill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81675" y="4310063"/>
            <a:ext cx="1916113" cy="639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kern="1200" cap="none" spc="0" normalizeH="0" baseline="0" noProof="1">
                <a:solidFill>
                  <a:srgbClr val="92D05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红红的</a:t>
            </a:r>
            <a:endParaRPr kumimoji="0" lang="zh-CN" altLang="en-US" sz="3600" b="1" kern="1200" cap="none" spc="0" normalizeH="0" baseline="0" noProof="1">
              <a:solidFill>
                <a:srgbClr val="92D050"/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  <p:bldP spid="2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314" name="组合 6"/>
          <p:cNvGrpSpPr/>
          <p:nvPr/>
        </p:nvGrpSpPr>
        <p:grpSpPr>
          <a:xfrm>
            <a:off x="182563" y="276225"/>
            <a:ext cx="2927350" cy="1003300"/>
            <a:chOff x="179512" y="84330"/>
            <a:chExt cx="2927161" cy="1002532"/>
          </a:xfrm>
        </p:grpSpPr>
        <p:grpSp>
          <p:nvGrpSpPr>
            <p:cNvPr id="13322" name="组合 3"/>
            <p:cNvGrpSpPr/>
            <p:nvPr/>
          </p:nvGrpSpPr>
          <p:grpSpPr>
            <a:xfrm>
              <a:off x="885872" y="483518"/>
              <a:ext cx="2220801" cy="544595"/>
              <a:chOff x="1610558" y="939497"/>
              <a:chExt cx="2221001" cy="659622"/>
            </a:xfrm>
          </p:grpSpPr>
          <p:pic>
            <p:nvPicPr>
              <p:cNvPr id="13324" name="图片 1"/>
              <p:cNvPicPr>
                <a:picLocks noChangeAspect="1"/>
              </p:cNvPicPr>
              <p:nvPr/>
            </p:nvPicPr>
            <p:blipFill>
              <a:blip r:embed="rId1">
                <a:clrChange>
                  <a:clrFrom>
                    <a:srgbClr val="FFFEFD"/>
                  </a:clrFrom>
                  <a:clrTo>
                    <a:srgbClr val="FFFE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743398" y="991683"/>
                <a:ext cx="2088161" cy="60743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3325" name="文本框 2"/>
              <p:cNvSpPr txBox="1"/>
              <p:nvPr/>
            </p:nvSpPr>
            <p:spPr>
              <a:xfrm>
                <a:off x="1610558" y="939497"/>
                <a:ext cx="1927143" cy="6271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/>
                <a:r>
                  <a:rPr lang="zh-CN" altLang="en-US" sz="2800" b="1" dirty="0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学以致用</a:t>
                </a:r>
                <a:endParaRPr lang="zh-CN" altLang="en-US" sz="2800" b="1" dirty="0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pic>
          <p:nvPicPr>
            <p:cNvPr id="13323" name="Picture 8" descr="F:\外部文件\状元矢量无对联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84330"/>
              <a:ext cx="991131" cy="100253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315" name="文本框 99"/>
          <p:cNvSpPr txBox="1"/>
          <p:nvPr/>
        </p:nvSpPr>
        <p:spPr>
          <a:xfrm>
            <a:off x="182563" y="1725613"/>
            <a:ext cx="9074150" cy="1920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304800"/>
            <a:r>
              <a:rPr lang="zh-CN" altLang="en-US" sz="4000" dirty="0">
                <a:solidFill>
                  <a:srgbClr val="000000"/>
                </a:solidFill>
                <a:latin typeface="宋体" panose="02010600030101010101" pitchFamily="2" charset="-122"/>
              </a:rPr>
              <a:t>（    ）的草地     （    ）的墙 </a:t>
            </a:r>
            <a:endParaRPr lang="zh-CN" altLang="en-US" sz="4000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indent="304800"/>
            <a:r>
              <a:rPr lang="zh-CN" altLang="en-US" sz="4000" dirty="0">
                <a:solidFill>
                  <a:srgbClr val="000000"/>
                </a:solidFill>
                <a:latin typeface="宋体" panose="02010600030101010101" pitchFamily="2" charset="-122"/>
              </a:rPr>
              <a:t>（    ）的桃花     （    ）的荷叶 </a:t>
            </a:r>
            <a:endParaRPr lang="zh-CN" altLang="en-US" sz="4000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indent="304800"/>
            <a:r>
              <a:rPr lang="zh-CN" altLang="en-US" sz="4000" dirty="0">
                <a:solidFill>
                  <a:srgbClr val="000000"/>
                </a:solidFill>
                <a:latin typeface="宋体" panose="02010600030101010101" pitchFamily="2" charset="-122"/>
              </a:rPr>
              <a:t>（    ）的稻子     （    ）的天空</a:t>
            </a:r>
            <a:endParaRPr lang="zh-CN" altLang="en-US" sz="4000" dirty="0">
              <a:latin typeface="Calibri" panose="020F050202020403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843588" y="2944813"/>
            <a:ext cx="138747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蓝蓝</a:t>
            </a:r>
            <a:endParaRPr lang="zh-CN" altLang="en-US" sz="4000" dirty="0">
              <a:latin typeface="Calibri" panose="020F050202020403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43588" y="2244725"/>
            <a:ext cx="1387475" cy="700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绿绿</a:t>
            </a:r>
            <a:endParaRPr lang="zh-CN" altLang="en-US" sz="4000" dirty="0">
              <a:latin typeface="Calibri" panose="020F050202020403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807075" y="1635125"/>
            <a:ext cx="1389063" cy="700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dirty="0">
                <a:latin typeface="Calibri" panose="020F0502020204030204" pitchFamily="34" charset="0"/>
              </a:rPr>
              <a:t>白白</a:t>
            </a:r>
            <a:endParaRPr lang="zh-CN" altLang="en-US" sz="4000" dirty="0">
              <a:latin typeface="Calibri" panose="020F050202020403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49338" y="2944813"/>
            <a:ext cx="138747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dirty="0">
                <a:latin typeface="Calibri" panose="020F0502020204030204" pitchFamily="34" charset="0"/>
              </a:rPr>
              <a:t>黄黄</a:t>
            </a:r>
            <a:endParaRPr lang="zh-CN" altLang="en-US" sz="4000" dirty="0">
              <a:latin typeface="Calibri" panose="020F050202020403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49338" y="2335213"/>
            <a:ext cx="138747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dirty="0">
                <a:latin typeface="Calibri" panose="020F0502020204030204" pitchFamily="34" charset="0"/>
              </a:rPr>
              <a:t>红红</a:t>
            </a:r>
            <a:endParaRPr lang="zh-CN" altLang="en-US" sz="4000" dirty="0">
              <a:latin typeface="Calibri" panose="020F050202020403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31875" y="1706563"/>
            <a:ext cx="1387475" cy="700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青青</a:t>
            </a:r>
            <a:endParaRPr lang="zh-CN" altLang="en-US" sz="4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矩形 9"/>
          <p:cNvSpPr/>
          <p:nvPr/>
        </p:nvSpPr>
        <p:spPr>
          <a:xfrm>
            <a:off x="468313" y="771525"/>
            <a:ext cx="795655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    粽子是用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青青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的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箬竹叶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包的，里面裹着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白白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的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糯米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，中间有一颗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红红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的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枣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。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339" name="矩形 8"/>
          <p:cNvSpPr/>
          <p:nvPr/>
        </p:nvSpPr>
        <p:spPr>
          <a:xfrm>
            <a:off x="1893888" y="1042988"/>
            <a:ext cx="10858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0" name="矩形 10"/>
          <p:cNvSpPr/>
          <p:nvPr/>
        </p:nvSpPr>
        <p:spPr>
          <a:xfrm>
            <a:off x="5818188" y="455613"/>
            <a:ext cx="10858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文本框 99"/>
          <p:cNvSpPr txBox="1"/>
          <p:nvPr/>
        </p:nvSpPr>
        <p:spPr>
          <a:xfrm>
            <a:off x="192088" y="1330325"/>
            <a:ext cx="8990012" cy="2103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304800"/>
            <a:r>
              <a:rPr lang="zh-CN" altLang="en-US" sz="4400" dirty="0">
                <a:solidFill>
                  <a:srgbClr val="000000"/>
                </a:solidFill>
                <a:latin typeface="宋体" panose="02010600030101010101" pitchFamily="2" charset="-122"/>
              </a:rPr>
              <a:t>同学们说一说课文中描写端午粽的外形是按照怎样的顺序描写的。</a:t>
            </a:r>
            <a:endParaRPr lang="zh-CN" altLang="en-US" sz="4400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indent="304800"/>
            <a:r>
              <a:rPr lang="en-US" altLang="zh-CN" sz="4400" dirty="0">
                <a:solidFill>
                  <a:srgbClr val="000000"/>
                </a:solidFill>
                <a:latin typeface="宋体" panose="02010600030101010101" pitchFamily="2" charset="-122"/>
              </a:rPr>
              <a:t>(A.</a:t>
            </a:r>
            <a:r>
              <a:rPr lang="zh-CN" altLang="en-US" sz="4400" dirty="0">
                <a:solidFill>
                  <a:srgbClr val="000000"/>
                </a:solidFill>
                <a:latin typeface="宋体" panose="02010600030101010101" pitchFamily="2" charset="-122"/>
              </a:rPr>
              <a:t>从外往里　</a:t>
            </a:r>
            <a:r>
              <a:rPr lang="en-US" altLang="zh-CN" sz="4400" dirty="0">
                <a:solidFill>
                  <a:srgbClr val="000000"/>
                </a:solidFill>
                <a:latin typeface="宋体" panose="02010600030101010101" pitchFamily="2" charset="-122"/>
              </a:rPr>
              <a:t>B</a:t>
            </a:r>
            <a:r>
              <a:rPr lang="zh-CN" altLang="en-US" sz="4400" dirty="0">
                <a:solidFill>
                  <a:srgbClr val="000000"/>
                </a:solidFill>
                <a:latin typeface="宋体" panose="02010600030101010101" pitchFamily="2" charset="-122"/>
              </a:rPr>
              <a:t>．从里往外</a:t>
            </a:r>
            <a:r>
              <a:rPr lang="en-US" altLang="zh-CN" sz="4400" dirty="0">
                <a:solidFill>
                  <a:srgbClr val="000000"/>
                </a:solidFill>
                <a:latin typeface="宋体" panose="02010600030101010101" pitchFamily="2" charset="-122"/>
              </a:rPr>
              <a:t>)</a:t>
            </a:r>
            <a:endParaRPr lang="zh-CN" altLang="en-US" sz="4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矩形 9"/>
          <p:cNvSpPr/>
          <p:nvPr/>
        </p:nvSpPr>
        <p:spPr>
          <a:xfrm>
            <a:off x="468313" y="771525"/>
            <a:ext cx="795655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    粽子是用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青青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的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箬竹叶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包的，里面裹着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白白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的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糯米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，中间有一颗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红红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的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枣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。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16387" name="Picture 2" descr="C:\Documents and Settings\Administrator\桌面\8435e5dde71190efda55710fc61b9d16fcfa60b0_副本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5725" y="2270125"/>
            <a:ext cx="3371850" cy="2246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矩形 26"/>
          <p:cNvSpPr/>
          <p:nvPr/>
        </p:nvSpPr>
        <p:spPr>
          <a:xfrm>
            <a:off x="5219700" y="1381125"/>
            <a:ext cx="343058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（制作粽子的材料）</a:t>
            </a:r>
            <a:endParaRPr lang="zh-CN" altLang="en-US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93888" y="1042988"/>
            <a:ext cx="108585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18188" y="455613"/>
            <a:ext cx="108585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00" y="-595312"/>
            <a:ext cx="9525000" cy="6334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8434" name="组合 6"/>
          <p:cNvGrpSpPr/>
          <p:nvPr/>
        </p:nvGrpSpPr>
        <p:grpSpPr>
          <a:xfrm>
            <a:off x="182563" y="276225"/>
            <a:ext cx="2927350" cy="1003300"/>
            <a:chOff x="179512" y="84330"/>
            <a:chExt cx="2927161" cy="1002532"/>
          </a:xfrm>
        </p:grpSpPr>
        <p:grpSp>
          <p:nvGrpSpPr>
            <p:cNvPr id="18441" name="组合 3"/>
            <p:cNvGrpSpPr/>
            <p:nvPr/>
          </p:nvGrpSpPr>
          <p:grpSpPr>
            <a:xfrm>
              <a:off x="885872" y="483518"/>
              <a:ext cx="2220801" cy="544595"/>
              <a:chOff x="1610558" y="939497"/>
              <a:chExt cx="2221001" cy="659622"/>
            </a:xfrm>
          </p:grpSpPr>
          <p:pic>
            <p:nvPicPr>
              <p:cNvPr id="18443" name="图片 1"/>
              <p:cNvPicPr>
                <a:picLocks noChangeAspect="1"/>
              </p:cNvPicPr>
              <p:nvPr/>
            </p:nvPicPr>
            <p:blipFill>
              <a:blip r:embed="rId1">
                <a:clrChange>
                  <a:clrFrom>
                    <a:srgbClr val="FFFEFD"/>
                  </a:clrFrom>
                  <a:clrTo>
                    <a:srgbClr val="FFFE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743398" y="991683"/>
                <a:ext cx="2088161" cy="60743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444" name="文本框 2"/>
              <p:cNvSpPr txBox="1"/>
              <p:nvPr/>
            </p:nvSpPr>
            <p:spPr>
              <a:xfrm>
                <a:off x="1610558" y="939497"/>
                <a:ext cx="1927143" cy="6271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/>
                <a:r>
                  <a:rPr lang="zh-CN" altLang="en-US" sz="2800" b="1" dirty="0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说一说</a:t>
                </a:r>
                <a:endParaRPr lang="zh-CN" altLang="en-US" sz="2800" b="1" dirty="0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pic>
          <p:nvPicPr>
            <p:cNvPr id="18442" name="Picture 8" descr="F:\外部文件\状元矢量无对联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84330"/>
              <a:ext cx="991131" cy="100253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8435" name="文本框 99"/>
          <p:cNvSpPr txBox="1"/>
          <p:nvPr/>
        </p:nvSpPr>
        <p:spPr>
          <a:xfrm>
            <a:off x="425450" y="1473200"/>
            <a:ext cx="8543925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dirty="0">
                <a:solidFill>
                  <a:srgbClr val="FF0000"/>
                </a:solidFill>
                <a:latin typeface="宋体" panose="02010600030101010101" pitchFamily="2" charset="-122"/>
              </a:rPr>
              <a:t>从外往里的顺序来描绘西瓜</a:t>
            </a:r>
            <a:r>
              <a:rPr lang="zh-CN" altLang="en-US" sz="4000" dirty="0">
                <a:solidFill>
                  <a:srgbClr val="000000"/>
                </a:solidFill>
                <a:latin typeface="宋体" panose="02010600030101010101" pitchFamily="2" charset="-122"/>
              </a:rPr>
              <a:t>。</a:t>
            </a:r>
            <a:endParaRPr lang="zh-CN" altLang="en-US" sz="4000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endParaRPr lang="zh-CN" altLang="en-US" sz="40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8436" name="文本框 1"/>
          <p:cNvSpPr txBox="1"/>
          <p:nvPr/>
        </p:nvSpPr>
        <p:spPr>
          <a:xfrm>
            <a:off x="4089400" y="2365375"/>
            <a:ext cx="4659313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89325" y="2093913"/>
            <a:ext cx="5859463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带有波纹图案的绿绿的皮</a:t>
            </a:r>
            <a:endParaRPr lang="zh-CN" altLang="en-US" sz="3600" dirty="0">
              <a:solidFill>
                <a:srgbClr val="0000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32025" y="2649538"/>
            <a:ext cx="2676525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sz="3600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红红的瓜肉</a:t>
            </a:r>
            <a:endParaRPr lang="zh-CN" altLang="zh-CN" sz="3600" dirty="0">
              <a:solidFill>
                <a:srgbClr val="0000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36700" y="3289300"/>
            <a:ext cx="4581525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dirty="0">
                <a:solidFill>
                  <a:srgbClr val="0000FF"/>
                </a:solidFill>
                <a:latin typeface="宋体" panose="02010600030101010101" pitchFamily="2" charset="-122"/>
              </a:rPr>
              <a:t>一颗颗黑色的籽镶嵌</a:t>
            </a:r>
            <a:endParaRPr lang="zh-CN" altLang="en-US" sz="3600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5450" y="2093913"/>
            <a:ext cx="8543925" cy="1919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dirty="0">
                <a:solidFill>
                  <a:srgbClr val="000000"/>
                </a:solidFill>
                <a:latin typeface="宋体" panose="02010600030101010101" pitchFamily="2" charset="-122"/>
              </a:rPr>
              <a:t>西瓜的外面是</a:t>
            </a:r>
            <a:r>
              <a:rPr lang="en-US" altLang="zh-CN" sz="4000" dirty="0">
                <a:solidFill>
                  <a:srgbClr val="000000"/>
                </a:solidFill>
                <a:latin typeface="宋体" panose="02010600030101010101" pitchFamily="2" charset="-122"/>
              </a:rPr>
              <a:t>____________________</a:t>
            </a:r>
            <a:r>
              <a:rPr lang="zh-CN" altLang="en-US" sz="4000" dirty="0">
                <a:solidFill>
                  <a:srgbClr val="000000"/>
                </a:solidFill>
                <a:latin typeface="宋体" panose="02010600030101010101" pitchFamily="2" charset="-122"/>
              </a:rPr>
              <a:t>里面是</a:t>
            </a:r>
            <a:r>
              <a:rPr lang="en-US" altLang="zh-CN" sz="4000" dirty="0">
                <a:solidFill>
                  <a:srgbClr val="000000"/>
                </a:solidFill>
                <a:latin typeface="宋体" panose="02010600030101010101" pitchFamily="2" charset="-122"/>
              </a:rPr>
              <a:t>__________,</a:t>
            </a:r>
            <a:endParaRPr lang="en-US" altLang="zh-CN" sz="4000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r>
              <a:rPr lang="zh-CN" altLang="en-US" sz="4000" dirty="0">
                <a:solidFill>
                  <a:srgbClr val="000000"/>
                </a:solidFill>
                <a:latin typeface="宋体" panose="02010600030101010101" pitchFamily="2" charset="-122"/>
              </a:rPr>
              <a:t>还有</a:t>
            </a:r>
            <a:r>
              <a:rPr lang="en-US" altLang="zh-CN" sz="4000" dirty="0">
                <a:solidFill>
                  <a:srgbClr val="000000"/>
                </a:solidFill>
                <a:latin typeface="宋体" panose="02010600030101010101" pitchFamily="2" charset="-122"/>
              </a:rPr>
              <a:t>_________________</a:t>
            </a:r>
            <a:r>
              <a:rPr lang="zh-CN" altLang="en-US" sz="4000" dirty="0">
                <a:solidFill>
                  <a:srgbClr val="000000"/>
                </a:solidFill>
                <a:latin typeface="宋体" panose="02010600030101010101" pitchFamily="2" charset="-122"/>
              </a:rPr>
              <a:t>在中间。</a:t>
            </a:r>
            <a:endParaRPr lang="zh-CN" altLang="en-US" sz="40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文本框 99"/>
          <p:cNvSpPr txBox="1"/>
          <p:nvPr/>
        </p:nvSpPr>
        <p:spPr>
          <a:xfrm>
            <a:off x="447675" y="1133475"/>
            <a:ext cx="7866063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304800"/>
            <a:r>
              <a:rPr lang="zh-CN" altLang="en-US" sz="4000" dirty="0">
                <a:solidFill>
                  <a:srgbClr val="FF0000"/>
                </a:solidFill>
                <a:latin typeface="宋体" panose="02010600030101010101" pitchFamily="2" charset="-122"/>
              </a:rPr>
              <a:t>从里往外的顺序来说西瓜</a:t>
            </a:r>
            <a:r>
              <a:rPr lang="zh-CN" altLang="en-US" sz="4000" dirty="0">
                <a:solidFill>
                  <a:srgbClr val="000000"/>
                </a:solidFill>
                <a:latin typeface="宋体" panose="02010600030101010101" pitchFamily="2" charset="-122"/>
              </a:rPr>
              <a:t>。</a:t>
            </a:r>
            <a:endParaRPr lang="zh-CN" altLang="en-US" sz="4000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indent="304800"/>
            <a:r>
              <a:rPr lang="zh-CN" altLang="en-US" sz="4000" dirty="0">
                <a:solidFill>
                  <a:srgbClr val="000000"/>
                </a:solidFill>
                <a:latin typeface="宋体" panose="02010600030101010101" pitchFamily="2" charset="-122"/>
              </a:rPr>
              <a:t>西瓜的里面是</a:t>
            </a:r>
            <a:r>
              <a:rPr lang="en-US" altLang="zh-CN" sz="4000" dirty="0">
                <a:solidFill>
                  <a:srgbClr val="000000"/>
                </a:solidFill>
                <a:latin typeface="宋体" panose="02010600030101010101" pitchFamily="2" charset="-122"/>
              </a:rPr>
              <a:t>____________</a:t>
            </a:r>
            <a:r>
              <a:rPr lang="zh-CN" altLang="en-US" sz="4000" dirty="0">
                <a:solidFill>
                  <a:srgbClr val="000000"/>
                </a:solidFill>
                <a:latin typeface="宋体" panose="02010600030101010101" pitchFamily="2" charset="-122"/>
              </a:rPr>
              <a:t>，肉中间夹杂着</a:t>
            </a:r>
            <a:r>
              <a:rPr lang="en-US" altLang="zh-CN" sz="4000" dirty="0">
                <a:solidFill>
                  <a:srgbClr val="000000"/>
                </a:solidFill>
                <a:latin typeface="宋体" panose="02010600030101010101" pitchFamily="2" charset="-122"/>
              </a:rPr>
              <a:t>______________</a:t>
            </a:r>
            <a:r>
              <a:rPr lang="zh-CN" altLang="en-US" sz="4000" dirty="0">
                <a:solidFill>
                  <a:srgbClr val="000000"/>
                </a:solidFill>
                <a:latin typeface="宋体" panose="02010600030101010101" pitchFamily="2" charset="-122"/>
              </a:rPr>
              <a:t>；西瓜外面是</a:t>
            </a:r>
            <a:r>
              <a:rPr lang="en-US" altLang="zh-CN" sz="4000" dirty="0">
                <a:solidFill>
                  <a:srgbClr val="000000"/>
                </a:solidFill>
                <a:latin typeface="宋体" panose="02010600030101010101" pitchFamily="2" charset="-122"/>
              </a:rPr>
              <a:t>___________</a:t>
            </a:r>
            <a:r>
              <a:rPr lang="zh-CN" altLang="en-US" sz="4000" dirty="0">
                <a:solidFill>
                  <a:srgbClr val="000000"/>
                </a:solidFill>
                <a:latin typeface="宋体" panose="02010600030101010101" pitchFamily="2" charset="-122"/>
              </a:rPr>
              <a:t>。</a:t>
            </a:r>
            <a:endParaRPr lang="zh-CN" altLang="en-US" sz="4000" dirty="0">
              <a:latin typeface="Calibri" panose="020F0502020204030204" pitchFamily="34" charset="0"/>
            </a:endParaRPr>
          </a:p>
        </p:txBody>
      </p:sp>
      <p:sp>
        <p:nvSpPr>
          <p:cNvPr id="19459" name="文本框 2"/>
          <p:cNvSpPr txBox="1"/>
          <p:nvPr/>
        </p:nvSpPr>
        <p:spPr>
          <a:xfrm>
            <a:off x="5805488" y="471488"/>
            <a:ext cx="230346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13200" y="1812925"/>
            <a:ext cx="3179763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dirty="0">
                <a:solidFill>
                  <a:srgbClr val="0000FF"/>
                </a:solidFill>
                <a:latin typeface="宋体" panose="02010600030101010101" pitchFamily="2" charset="-122"/>
              </a:rPr>
              <a:t>甜美多汁的肉</a:t>
            </a:r>
            <a:endParaRPr lang="zh-CN" altLang="en-US" sz="3600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33600" y="3022600"/>
            <a:ext cx="2641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dirty="0">
                <a:solidFill>
                  <a:srgbClr val="0000FF"/>
                </a:solidFill>
                <a:latin typeface="宋体" panose="02010600030101010101" pitchFamily="2" charset="-122"/>
              </a:rPr>
              <a:t>一件绿衣裳</a:t>
            </a:r>
            <a:endParaRPr lang="zh-CN" altLang="en-US" sz="3600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63875" y="2452688"/>
            <a:ext cx="3667125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一颗颗黑色的籽</a:t>
            </a:r>
            <a:endParaRPr lang="zh-CN" altLang="en-US" sz="3600" dirty="0">
              <a:solidFill>
                <a:srgbClr val="0000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2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788" y="1663700"/>
            <a:ext cx="4994275" cy="22367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1" name="组合 1"/>
          <p:cNvGrpSpPr/>
          <p:nvPr/>
        </p:nvGrpSpPr>
        <p:grpSpPr>
          <a:xfrm>
            <a:off x="179388" y="84138"/>
            <a:ext cx="2930525" cy="1003300"/>
            <a:chOff x="179512" y="84330"/>
            <a:chExt cx="2930401" cy="1002532"/>
          </a:xfrm>
        </p:grpSpPr>
        <p:grpSp>
          <p:nvGrpSpPr>
            <p:cNvPr id="2054" name="组合 3"/>
            <p:cNvGrpSpPr/>
            <p:nvPr/>
          </p:nvGrpSpPr>
          <p:grpSpPr>
            <a:xfrm>
              <a:off x="889102" y="511038"/>
              <a:ext cx="2220811" cy="544595"/>
              <a:chOff x="1610558" y="939497"/>
              <a:chExt cx="2221001" cy="659622"/>
            </a:xfrm>
          </p:grpSpPr>
          <p:pic>
            <p:nvPicPr>
              <p:cNvPr id="2056" name="图片 1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EFD"/>
                  </a:clrFrom>
                  <a:clrTo>
                    <a:srgbClr val="FFFE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743398" y="991683"/>
                <a:ext cx="2088161" cy="60743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057" name="文本框 2"/>
              <p:cNvSpPr txBox="1"/>
              <p:nvPr/>
            </p:nvSpPr>
            <p:spPr>
              <a:xfrm>
                <a:off x="1610558" y="939497"/>
                <a:ext cx="1927143" cy="63410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/>
                <a:r>
                  <a:rPr lang="zh-CN" altLang="en-US" sz="2800" b="1" dirty="0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拓展延伸</a:t>
                </a:r>
                <a:endParaRPr lang="zh-CN" altLang="en-US" sz="2800" b="1" dirty="0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pic>
          <p:nvPicPr>
            <p:cNvPr id="2055" name="Picture 8" descr="F:\外部文件\状元矢量无对联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9512" y="84330"/>
              <a:ext cx="991131" cy="100253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052" name="矩形 2"/>
          <p:cNvSpPr/>
          <p:nvPr/>
        </p:nvSpPr>
        <p:spPr>
          <a:xfrm>
            <a:off x="3203575" y="842963"/>
            <a:ext cx="2657475" cy="5857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1" action="ppaction://hlinkfile"/>
              </a:rPr>
              <a:t>端午节的由来</a:t>
            </a:r>
            <a:endParaRPr lang="zh-CN" altLang="en-US" sz="32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53" name="Picture 4" descr="点击画面">
            <a:hlinkClick r:id="rId1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2100" y="4108450"/>
            <a:ext cx="3248025" cy="8302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539750" y="1201738"/>
            <a:ext cx="8208963" cy="25225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2300" cap="none" spc="160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外婆一掀开锅盖，煮熟的粽子就飘出一股清香来。剥开粽叶，咬一口粽子，真是又黏又甜。</a:t>
            </a:r>
            <a:endParaRPr kumimoji="0" lang="zh-CN" altLang="en-US" sz="2800" b="1" i="0" u="none" strike="noStrike" kern="23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6413" y="671513"/>
            <a:ext cx="8529637" cy="2862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300000"/>
              </a:lnSpc>
            </a:pPr>
            <a:r>
              <a:rPr lang="en-US" altLang="zh-CN" sz="2000" b="1" dirty="0">
                <a:latin typeface="宋体" panose="02010600030101010101" pitchFamily="2" charset="-122"/>
              </a:rPr>
              <a:t>wài  pó  yì  xiān kāi ɡuō ɡài      zhǔ shú  de zònɡ  zi  jiù</a:t>
            </a:r>
            <a:endParaRPr lang="en-US" altLang="zh-CN" sz="2000" b="1" dirty="0">
              <a:latin typeface="宋体" panose="02010600030101010101" pitchFamily="2" charset="-122"/>
            </a:endParaRPr>
          </a:p>
          <a:p>
            <a:pPr>
              <a:lnSpc>
                <a:spcPct val="300000"/>
              </a:lnSpc>
            </a:pPr>
            <a:r>
              <a:rPr lang="en-US" altLang="zh-CN" sz="2000" b="1" dirty="0">
                <a:latin typeface="宋体" panose="02010600030101010101" pitchFamily="2" charset="-122"/>
              </a:rPr>
              <a:t>piāo chū yì  ɡǔ qīnɡ xiānɡ lái     bāo kāi zònɡ yè       yǎo</a:t>
            </a:r>
            <a:endParaRPr lang="en-US" altLang="zh-CN" sz="2000" b="1" dirty="0">
              <a:latin typeface="宋体" panose="02010600030101010101" pitchFamily="2" charset="-122"/>
            </a:endParaRPr>
          </a:p>
          <a:p>
            <a:pPr>
              <a:lnSpc>
                <a:spcPct val="300000"/>
              </a:lnSpc>
            </a:pPr>
            <a:r>
              <a:rPr lang="en-US" altLang="zh-CN" sz="2000" b="1" dirty="0">
                <a:latin typeface="宋体" panose="02010600030101010101" pitchFamily="2" charset="-122"/>
              </a:rPr>
              <a:t> yì kǒu zònɡ  zi      zhēn shì yòu nián yòu tián</a:t>
            </a:r>
            <a:endParaRPr lang="en-US" altLang="zh-CN" sz="2000" b="1" dirty="0">
              <a:latin typeface="宋体" panose="02010600030101010101" pitchFamily="2" charset="-122"/>
            </a:endParaRPr>
          </a:p>
        </p:txBody>
      </p:sp>
      <p:grpSp>
        <p:nvGrpSpPr>
          <p:cNvPr id="20484" name="组合 10"/>
          <p:cNvGrpSpPr/>
          <p:nvPr/>
        </p:nvGrpSpPr>
        <p:grpSpPr>
          <a:xfrm>
            <a:off x="3203575" y="155575"/>
            <a:ext cx="2162175" cy="898525"/>
            <a:chOff x="3725333" y="521578"/>
            <a:chExt cx="2161505" cy="898044"/>
          </a:xfrm>
        </p:grpSpPr>
        <p:sp>
          <p:nvSpPr>
            <p:cNvPr id="20487" name="矩形 11"/>
            <p:cNvSpPr/>
            <p:nvPr/>
          </p:nvSpPr>
          <p:spPr>
            <a:xfrm>
              <a:off x="3725333" y="697927"/>
              <a:ext cx="1585256" cy="6518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30000"/>
                </a:lnSpc>
              </a:pP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读一读</a:t>
              </a:r>
              <a:endPara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20488" name="Picture 2" descr="C:\Documents and Settings\Administrator\桌面\9b1bb051f81986185780a5034fed2e738ad4e676_副本.jpg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7FCF6"/>
                </a:clrFrom>
                <a:clrTo>
                  <a:srgbClr val="F7FC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32040" y="521578"/>
              <a:ext cx="954798" cy="89804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矩形 1"/>
          <p:cNvSpPr/>
          <p:nvPr/>
        </p:nvSpPr>
        <p:spPr>
          <a:xfrm>
            <a:off x="1403350" y="3940175"/>
            <a:ext cx="22447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粽子的味道</a:t>
            </a:r>
            <a:endParaRPr lang="zh-CN" altLang="en-US" sz="32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92500" y="3940175"/>
            <a:ext cx="385762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清香、又黏又甜</a:t>
            </a:r>
            <a:endParaRPr lang="zh-CN" altLang="en-US" sz="32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1506" name="组合 6"/>
          <p:cNvGrpSpPr/>
          <p:nvPr/>
        </p:nvGrpSpPr>
        <p:grpSpPr>
          <a:xfrm>
            <a:off x="179388" y="84138"/>
            <a:ext cx="2927350" cy="1003300"/>
            <a:chOff x="179512" y="84330"/>
            <a:chExt cx="2927161" cy="1002532"/>
          </a:xfrm>
        </p:grpSpPr>
        <p:grpSp>
          <p:nvGrpSpPr>
            <p:cNvPr id="21519" name="组合 3"/>
            <p:cNvGrpSpPr/>
            <p:nvPr/>
          </p:nvGrpSpPr>
          <p:grpSpPr>
            <a:xfrm>
              <a:off x="885872" y="483518"/>
              <a:ext cx="2220801" cy="544595"/>
              <a:chOff x="1610558" y="939497"/>
              <a:chExt cx="2221001" cy="659622"/>
            </a:xfrm>
          </p:grpSpPr>
          <p:pic>
            <p:nvPicPr>
              <p:cNvPr id="21521" name="图片 1"/>
              <p:cNvPicPr>
                <a:picLocks noChangeAspect="1"/>
              </p:cNvPicPr>
              <p:nvPr/>
            </p:nvPicPr>
            <p:blipFill>
              <a:blip r:embed="rId1">
                <a:clrChange>
                  <a:clrFrom>
                    <a:srgbClr val="FFFEFD"/>
                  </a:clrFrom>
                  <a:clrTo>
                    <a:srgbClr val="FFFE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743398" y="991683"/>
                <a:ext cx="2088161" cy="60743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1522" name="文本框 2"/>
              <p:cNvSpPr txBox="1"/>
              <p:nvPr/>
            </p:nvSpPr>
            <p:spPr>
              <a:xfrm>
                <a:off x="1610558" y="939497"/>
                <a:ext cx="1927143" cy="63410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/>
                <a:r>
                  <a:rPr lang="zh-CN" altLang="en-US" sz="2800" b="1" dirty="0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结构梳理</a:t>
                </a:r>
                <a:endParaRPr lang="zh-CN" altLang="en-US" sz="2800" b="1" dirty="0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pic>
          <p:nvPicPr>
            <p:cNvPr id="21520" name="Picture 8" descr="F:\外部文件\状元矢量无对联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84330"/>
              <a:ext cx="991131" cy="100253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" name="矩形 4"/>
          <p:cNvSpPr/>
          <p:nvPr/>
        </p:nvSpPr>
        <p:spPr>
          <a:xfrm>
            <a:off x="2181225" y="1760538"/>
            <a:ext cx="904875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材料</a:t>
            </a:r>
            <a:endParaRPr lang="zh-CN" altLang="en-US" sz="28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244850" y="1760538"/>
            <a:ext cx="2041525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青青的箬竹叶</a:t>
            </a:r>
            <a:endParaRPr lang="zh-CN" altLang="en-US" sz="24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276600" y="2576513"/>
            <a:ext cx="906463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清香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276600" y="3286125"/>
            <a:ext cx="309563" cy="5175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189163" y="3303588"/>
            <a:ext cx="309562" cy="5175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en-US" sz="28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187575" y="2576513"/>
            <a:ext cx="906463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味道</a:t>
            </a:r>
            <a:endParaRPr lang="zh-CN" altLang="en-US" sz="28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418138" y="1743075"/>
            <a:ext cx="1730375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白白的糯米</a:t>
            </a:r>
            <a:endParaRPr lang="zh-CN" altLang="en-US" sz="24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385050" y="1743075"/>
            <a:ext cx="1422400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红红的枣</a:t>
            </a:r>
            <a:endParaRPr lang="zh-CN" altLang="en-US" sz="24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395788" y="2576513"/>
            <a:ext cx="1627187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又黏又甜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左大括号 27"/>
          <p:cNvSpPr/>
          <p:nvPr/>
        </p:nvSpPr>
        <p:spPr bwMode="auto">
          <a:xfrm>
            <a:off x="1893888" y="1960563"/>
            <a:ext cx="287338" cy="1584325"/>
          </a:xfrm>
          <a:prstGeom prst="leftBrac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17" name="Picture 1" descr="C:\Documents and Settings\Administrator\桌面\8b13632762d0f703bd7c590200fa513d2797c526_副本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E2E6F1"/>
              </a:clrFrom>
              <a:clrTo>
                <a:srgbClr val="E2E6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663" y="2054225"/>
            <a:ext cx="1628775" cy="1231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3"/>
          <p:cNvSpPr txBox="1"/>
          <p:nvPr/>
        </p:nvSpPr>
        <p:spPr>
          <a:xfrm>
            <a:off x="395288" y="1587500"/>
            <a:ext cx="162242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800" b="1" kern="1200" cap="none" spc="0" normalizeH="0" baseline="0" noProof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端午粽</a:t>
            </a:r>
            <a:endParaRPr kumimoji="0" lang="en-US" altLang="en-US" sz="2800" b="1" kern="1200" cap="none" spc="0" normalizeH="0" baseline="0" noProof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3" grpId="0"/>
      <p:bldP spid="24" grpId="0"/>
      <p:bldP spid="25" grpId="0"/>
      <p:bldP spid="31" grpId="0"/>
      <p:bldP spid="19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530" name="组合 6"/>
          <p:cNvGrpSpPr/>
          <p:nvPr/>
        </p:nvGrpSpPr>
        <p:grpSpPr>
          <a:xfrm>
            <a:off x="182563" y="276225"/>
            <a:ext cx="2927350" cy="1003300"/>
            <a:chOff x="179512" y="84330"/>
            <a:chExt cx="2927161" cy="1002532"/>
          </a:xfrm>
        </p:grpSpPr>
        <p:grpSp>
          <p:nvGrpSpPr>
            <p:cNvPr id="22532" name="组合 3"/>
            <p:cNvGrpSpPr/>
            <p:nvPr/>
          </p:nvGrpSpPr>
          <p:grpSpPr>
            <a:xfrm>
              <a:off x="885872" y="483518"/>
              <a:ext cx="2220801" cy="544595"/>
              <a:chOff x="1610558" y="939497"/>
              <a:chExt cx="2221001" cy="659622"/>
            </a:xfrm>
          </p:grpSpPr>
          <p:pic>
            <p:nvPicPr>
              <p:cNvPr id="22534" name="图片 1"/>
              <p:cNvPicPr>
                <a:picLocks noChangeAspect="1"/>
              </p:cNvPicPr>
              <p:nvPr/>
            </p:nvPicPr>
            <p:blipFill>
              <a:blip r:embed="rId1">
                <a:clrChange>
                  <a:clrFrom>
                    <a:srgbClr val="FFFEFD"/>
                  </a:clrFrom>
                  <a:clrTo>
                    <a:srgbClr val="FFFE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743398" y="991683"/>
                <a:ext cx="2088161" cy="60743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2535" name="文本框 2"/>
              <p:cNvSpPr txBox="1"/>
              <p:nvPr/>
            </p:nvSpPr>
            <p:spPr>
              <a:xfrm>
                <a:off x="1610558" y="939497"/>
                <a:ext cx="1927143" cy="63410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/>
                <a:r>
                  <a:rPr lang="zh-CN" altLang="en-US" sz="2800" b="1" dirty="0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课后作业</a:t>
                </a:r>
                <a:endParaRPr lang="zh-CN" altLang="en-US" sz="2800" b="1" dirty="0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pic>
          <p:nvPicPr>
            <p:cNvPr id="22533" name="Picture 8" descr="F:\外部文件\状元矢量无对联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84330"/>
              <a:ext cx="991131" cy="100253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2531" name="矩形 7"/>
          <p:cNvSpPr/>
          <p:nvPr/>
        </p:nvSpPr>
        <p:spPr>
          <a:xfrm>
            <a:off x="611188" y="1779588"/>
            <a:ext cx="8123237" cy="1371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）背诵课文。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）你知道哪些关于屈原的故事，和同学说一说。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074" name="组合 6"/>
          <p:cNvGrpSpPr/>
          <p:nvPr/>
        </p:nvGrpSpPr>
        <p:grpSpPr>
          <a:xfrm>
            <a:off x="182563" y="276225"/>
            <a:ext cx="2927350" cy="1003300"/>
            <a:chOff x="179512" y="84330"/>
            <a:chExt cx="2927161" cy="1002532"/>
          </a:xfrm>
        </p:grpSpPr>
        <p:grpSp>
          <p:nvGrpSpPr>
            <p:cNvPr id="3076" name="组合 3"/>
            <p:cNvGrpSpPr/>
            <p:nvPr/>
          </p:nvGrpSpPr>
          <p:grpSpPr>
            <a:xfrm>
              <a:off x="885872" y="483518"/>
              <a:ext cx="2220801" cy="544595"/>
              <a:chOff x="1610558" y="939497"/>
              <a:chExt cx="2221001" cy="659622"/>
            </a:xfrm>
          </p:grpSpPr>
          <p:pic>
            <p:nvPicPr>
              <p:cNvPr id="3078" name="图片 1"/>
              <p:cNvPicPr>
                <a:picLocks noChangeAspect="1"/>
              </p:cNvPicPr>
              <p:nvPr/>
            </p:nvPicPr>
            <p:blipFill>
              <a:blip r:embed="rId1">
                <a:clrChange>
                  <a:clrFrom>
                    <a:srgbClr val="FFFEFD"/>
                  </a:clrFrom>
                  <a:clrTo>
                    <a:srgbClr val="FFFE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743398" y="991683"/>
                <a:ext cx="2088161" cy="60743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079" name="文本框 2"/>
              <p:cNvSpPr txBox="1"/>
              <p:nvPr/>
            </p:nvSpPr>
            <p:spPr>
              <a:xfrm>
                <a:off x="1610558" y="939497"/>
                <a:ext cx="1927143" cy="6271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/>
                <a:r>
                  <a:rPr lang="zh-CN" altLang="zh-CN" sz="2800" b="1" dirty="0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预习要求</a:t>
                </a:r>
                <a:endParaRPr lang="zh-CN" altLang="zh-CN" sz="2800" b="1" dirty="0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pic>
          <p:nvPicPr>
            <p:cNvPr id="3077" name="Picture 8" descr="F:\外部文件\状元矢量无对联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84330"/>
              <a:ext cx="991131" cy="100253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075" name="矩形 7"/>
          <p:cNvSpPr/>
          <p:nvPr/>
        </p:nvSpPr>
        <p:spPr>
          <a:xfrm>
            <a:off x="611188" y="1779588"/>
            <a:ext cx="8123237" cy="20113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课文有几个自然段？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圈出本课的生字，我会认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把课文读三遍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098" name="组合 27"/>
          <p:cNvGrpSpPr/>
          <p:nvPr/>
        </p:nvGrpSpPr>
        <p:grpSpPr>
          <a:xfrm>
            <a:off x="3290888" y="339725"/>
            <a:ext cx="1928812" cy="723900"/>
            <a:chOff x="2694384" y="508317"/>
            <a:chExt cx="1845563" cy="637982"/>
          </a:xfrm>
        </p:grpSpPr>
        <p:sp>
          <p:nvSpPr>
            <p:cNvPr id="6" name="矩形: 圆角 28"/>
            <p:cNvSpPr/>
            <p:nvPr/>
          </p:nvSpPr>
          <p:spPr bwMode="auto">
            <a:xfrm rot="19996946">
              <a:off x="2694384" y="609051"/>
              <a:ext cx="565061" cy="471492"/>
            </a:xfrm>
            <a:prstGeom prst="roundRect">
              <a:avLst/>
            </a:prstGeom>
            <a:solidFill>
              <a:srgbClr val="FFCCCC"/>
            </a:solidFill>
            <a:ln>
              <a:solidFill>
                <a:srgbClr val="FF9999">
                  <a:alpha val="30196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我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7" name="矩形: 圆角 29"/>
            <p:cNvSpPr/>
            <p:nvPr/>
          </p:nvSpPr>
          <p:spPr bwMode="auto">
            <a:xfrm rot="432022">
              <a:off x="3358179" y="508317"/>
              <a:ext cx="565061" cy="471492"/>
            </a:xfrm>
            <a:prstGeom prst="roundRect">
              <a:avLst/>
            </a:prstGeom>
            <a:solidFill>
              <a:srgbClr val="CCFFCC"/>
            </a:solidFill>
            <a:ln>
              <a:solidFill>
                <a:srgbClr val="99FF99">
                  <a:alpha val="20000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会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" name="矩形: 圆角 30"/>
            <p:cNvSpPr/>
            <p:nvPr/>
          </p:nvSpPr>
          <p:spPr bwMode="auto">
            <a:xfrm rot="1932324">
              <a:off x="3973367" y="674808"/>
              <a:ext cx="566580" cy="471491"/>
            </a:xfrm>
            <a:prstGeom prst="roundRect">
              <a:avLst/>
            </a:prstGeom>
            <a:solidFill>
              <a:srgbClr val="FFCC99"/>
            </a:solidFill>
            <a:ln>
              <a:solidFill>
                <a:srgbClr val="FFCC66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认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4099" name="TextBox 6"/>
          <p:cNvSpPr txBox="1"/>
          <p:nvPr/>
        </p:nvSpPr>
        <p:spPr>
          <a:xfrm>
            <a:off x="461963" y="1851025"/>
            <a:ext cx="1301750" cy="1444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8800" b="1" dirty="0">
                <a:latin typeface="楷体_GB2312" pitchFamily="49" charset="-122"/>
                <a:ea typeface="楷体_GB2312" pitchFamily="49" charset="-122"/>
              </a:rPr>
              <a:t>端</a:t>
            </a:r>
            <a:endParaRPr lang="zh-CN" altLang="en-US" sz="8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8313" y="1335088"/>
            <a:ext cx="1319213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duān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101" name="矩形 9"/>
          <p:cNvSpPr/>
          <p:nvPr/>
        </p:nvSpPr>
        <p:spPr>
          <a:xfrm>
            <a:off x="1833563" y="3576638"/>
            <a:ext cx="173513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端午节</a:t>
            </a:r>
            <a:endParaRPr lang="zh-CN" altLang="en-US" sz="32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4102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3563" y="1824038"/>
            <a:ext cx="2568575" cy="1390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3" name="TextBox 6"/>
          <p:cNvSpPr txBox="1"/>
          <p:nvPr/>
        </p:nvSpPr>
        <p:spPr>
          <a:xfrm>
            <a:off x="5072063" y="1851025"/>
            <a:ext cx="1300162" cy="1447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8800" b="1" dirty="0">
                <a:latin typeface="楷体_GB2312" pitchFamily="49" charset="-122"/>
                <a:ea typeface="楷体_GB2312" pitchFamily="49" charset="-122"/>
              </a:rPr>
              <a:t>粽</a:t>
            </a:r>
            <a:endParaRPr lang="zh-CN" altLang="en-US" sz="8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053013" y="1370013"/>
            <a:ext cx="1319213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zònɡ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105" name="矩形 9"/>
          <p:cNvSpPr/>
          <p:nvPr/>
        </p:nvSpPr>
        <p:spPr>
          <a:xfrm>
            <a:off x="6913563" y="3687763"/>
            <a:ext cx="14763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粽子</a:t>
            </a:r>
            <a:endParaRPr lang="zh-CN" altLang="en-US" sz="32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410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163" y="1608138"/>
            <a:ext cx="1695450" cy="1801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TextBox 6"/>
          <p:cNvSpPr txBox="1"/>
          <p:nvPr/>
        </p:nvSpPr>
        <p:spPr>
          <a:xfrm>
            <a:off x="606425" y="1998663"/>
            <a:ext cx="1301750" cy="1446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8800" b="1" dirty="0">
                <a:latin typeface="楷体_GB2312" pitchFamily="49" charset="-122"/>
                <a:ea typeface="楷体_GB2312" pitchFamily="49" charset="-122"/>
              </a:rPr>
              <a:t>总</a:t>
            </a:r>
            <a:endParaRPr lang="zh-CN" altLang="en-US" sz="8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1188" y="1335088"/>
            <a:ext cx="1319213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zǒnɡ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124" name="矩形 9"/>
          <p:cNvSpPr/>
          <p:nvPr/>
        </p:nvSpPr>
        <p:spPr>
          <a:xfrm>
            <a:off x="2700338" y="3508375"/>
            <a:ext cx="1014412" cy="587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总共</a:t>
            </a:r>
            <a:endParaRPr lang="zh-CN" altLang="en-US" sz="32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5125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3925" y="1670050"/>
            <a:ext cx="1849438" cy="1698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TextBox 6"/>
          <p:cNvSpPr txBox="1"/>
          <p:nvPr/>
        </p:nvSpPr>
        <p:spPr>
          <a:xfrm>
            <a:off x="4816475" y="1928813"/>
            <a:ext cx="1300163" cy="1446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8800" b="1" dirty="0">
                <a:latin typeface="楷体_GB2312" pitchFamily="49" charset="-122"/>
                <a:ea typeface="楷体_GB2312" pitchFamily="49" charset="-122"/>
              </a:rPr>
              <a:t>间</a:t>
            </a:r>
            <a:endParaRPr lang="zh-CN" altLang="en-US" sz="8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791075" y="1370013"/>
            <a:ext cx="1320800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jiān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8" name="矩形 9"/>
          <p:cNvSpPr/>
          <p:nvPr/>
        </p:nvSpPr>
        <p:spPr>
          <a:xfrm>
            <a:off x="6913563" y="3687763"/>
            <a:ext cx="147637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中间</a:t>
            </a:r>
            <a:endParaRPr lang="zh-CN" altLang="en-US" sz="32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512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725" y="1671638"/>
            <a:ext cx="2346325" cy="1674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extBox 6"/>
          <p:cNvSpPr txBox="1"/>
          <p:nvPr/>
        </p:nvSpPr>
        <p:spPr>
          <a:xfrm>
            <a:off x="631825" y="1998663"/>
            <a:ext cx="1301750" cy="1446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8800" b="1" dirty="0">
                <a:latin typeface="楷体_GB2312" pitchFamily="49" charset="-122"/>
                <a:ea typeface="楷体_GB2312" pitchFamily="49" charset="-122"/>
              </a:rPr>
              <a:t>肉</a:t>
            </a:r>
            <a:endParaRPr lang="zh-CN" altLang="en-US" sz="8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65175" y="1370013"/>
            <a:ext cx="1035050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ròu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6148" name="矩形 9"/>
          <p:cNvSpPr/>
          <p:nvPr/>
        </p:nvSpPr>
        <p:spPr>
          <a:xfrm>
            <a:off x="2484438" y="3595688"/>
            <a:ext cx="1014412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肌肉</a:t>
            </a:r>
            <a:endParaRPr lang="zh-CN" altLang="en-US" sz="32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6149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4725" y="1997075"/>
            <a:ext cx="1816100" cy="1374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0" name="TextBox 6"/>
          <p:cNvSpPr txBox="1"/>
          <p:nvPr/>
        </p:nvSpPr>
        <p:spPr>
          <a:xfrm>
            <a:off x="4816475" y="1928813"/>
            <a:ext cx="1300163" cy="1446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8800" b="1" dirty="0">
                <a:latin typeface="楷体_GB2312" pitchFamily="49" charset="-122"/>
                <a:ea typeface="楷体_GB2312" pitchFamily="49" charset="-122"/>
              </a:rPr>
              <a:t>带</a:t>
            </a:r>
            <a:endParaRPr lang="zh-CN" altLang="en-US" sz="8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59338" y="1370013"/>
            <a:ext cx="1036638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dài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52" name="矩形 9"/>
          <p:cNvSpPr/>
          <p:nvPr/>
        </p:nvSpPr>
        <p:spPr>
          <a:xfrm>
            <a:off x="6638925" y="3683000"/>
            <a:ext cx="14763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彩带</a:t>
            </a:r>
            <a:endParaRPr lang="zh-CN" altLang="en-US" sz="32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615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338" y="1754188"/>
            <a:ext cx="1733550" cy="1514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extBox 6"/>
          <p:cNvSpPr txBox="1"/>
          <p:nvPr/>
        </p:nvSpPr>
        <p:spPr>
          <a:xfrm>
            <a:off x="398463" y="1998663"/>
            <a:ext cx="1301750" cy="1446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8800" b="1" dirty="0">
                <a:latin typeface="楷体_GB2312" pitchFamily="49" charset="-122"/>
                <a:ea typeface="楷体_GB2312" pitchFamily="49" charset="-122"/>
              </a:rPr>
              <a:t>知</a:t>
            </a:r>
            <a:endParaRPr lang="zh-CN" altLang="en-US" sz="8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7213" y="1489075"/>
            <a:ext cx="1036638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zhī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7172" name="矩形 9"/>
          <p:cNvSpPr/>
          <p:nvPr/>
        </p:nvSpPr>
        <p:spPr>
          <a:xfrm>
            <a:off x="2484438" y="3595688"/>
            <a:ext cx="1014412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知识</a:t>
            </a:r>
            <a:endParaRPr lang="zh-CN" altLang="en-US" sz="32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7173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1563" y="1177925"/>
            <a:ext cx="1554162" cy="2319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4" name="TextBox 6"/>
          <p:cNvSpPr txBox="1"/>
          <p:nvPr/>
        </p:nvSpPr>
        <p:spPr>
          <a:xfrm>
            <a:off x="4816475" y="1928813"/>
            <a:ext cx="1300163" cy="1446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8800" b="1" dirty="0">
                <a:latin typeface="楷体_GB2312" pitchFamily="49" charset="-122"/>
                <a:ea typeface="楷体_GB2312" pitchFamily="49" charset="-122"/>
              </a:rPr>
              <a:t>据</a:t>
            </a:r>
            <a:endParaRPr lang="zh-CN" altLang="en-US" sz="8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992688" y="1370013"/>
            <a:ext cx="752475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jù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6" name="矩形 9"/>
          <p:cNvSpPr/>
          <p:nvPr/>
        </p:nvSpPr>
        <p:spPr>
          <a:xfrm>
            <a:off x="6913563" y="3687763"/>
            <a:ext cx="14763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据说</a:t>
            </a:r>
            <a:endParaRPr lang="zh-CN" altLang="en-US" sz="32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717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788" y="1701800"/>
            <a:ext cx="2108200" cy="1614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Picture 20" descr="http://pic.58pic.com/58pic/15/97/13/74H58PICgtM_1024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605213"/>
            <a:ext cx="1319213" cy="14112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Box 6"/>
          <p:cNvSpPr txBox="1"/>
          <p:nvPr/>
        </p:nvSpPr>
        <p:spPr>
          <a:xfrm>
            <a:off x="3357563" y="1774825"/>
            <a:ext cx="1301750" cy="1446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8800" b="1" dirty="0">
                <a:latin typeface="楷体_GB2312" pitchFamily="49" charset="-122"/>
                <a:ea typeface="楷体_GB2312" pitchFamily="49" charset="-122"/>
              </a:rPr>
              <a:t>念</a:t>
            </a:r>
            <a:endParaRPr lang="zh-CN" altLang="en-US" sz="8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79775" y="1182688"/>
            <a:ext cx="132080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niàn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8196" name="矩形 9"/>
          <p:cNvSpPr/>
          <p:nvPr/>
        </p:nvSpPr>
        <p:spPr>
          <a:xfrm>
            <a:off x="5592763" y="3000375"/>
            <a:ext cx="101441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思念</a:t>
            </a:r>
            <a:endParaRPr lang="zh-CN" altLang="en-US" sz="32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8197" name="Picture 26" descr="C:\Documents and Settings\Administrator\桌面\9050393_114447804000_2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595" t="12869" r="13647" b="18617"/>
          <a:stretch>
            <a:fillRect/>
          </a:stretch>
        </p:blipFill>
        <p:spPr>
          <a:xfrm>
            <a:off x="107950" y="2211388"/>
            <a:ext cx="2738438" cy="29321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副标题 2"/>
          <p:cNvSpPr txBox="1"/>
          <p:nvPr/>
        </p:nvSpPr>
        <p:spPr>
          <a:xfrm>
            <a:off x="2482850" y="2390775"/>
            <a:ext cx="5381625" cy="4381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/>
            <a:r>
              <a:rPr lang="en-US" altLang="zh-CN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R·</a:t>
            </a:r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一年级下册</a:t>
            </a:r>
            <a:endParaRPr lang="zh-CN" altLang="en-US" sz="20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219" name="标题 1"/>
          <p:cNvSpPr txBox="1"/>
          <p:nvPr/>
        </p:nvSpPr>
        <p:spPr>
          <a:xfrm>
            <a:off x="2374900" y="1612900"/>
            <a:ext cx="5381625" cy="777875"/>
          </a:xfrm>
          <a:prstGeom prst="rect">
            <a:avLst/>
          </a:prstGeom>
          <a:noFill/>
          <a:ln w="12700">
            <a:noFill/>
          </a:ln>
        </p:spPr>
        <p:txBody>
          <a:bodyPr/>
          <a:p>
            <a:pPr algn="ctr"/>
            <a:r>
              <a:rPr lang="en-US" altLang="zh-CN" sz="4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  </a:t>
            </a:r>
            <a:r>
              <a:rPr lang="zh-CN" altLang="en-US" sz="4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端午粽</a:t>
            </a:r>
            <a:endParaRPr lang="zh-CN" altLang="en-US" sz="40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022600" y="2363788"/>
            <a:ext cx="4033838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1017</Words>
  <Application>WPS 演示</Application>
  <PresentationFormat/>
  <Paragraphs>191</Paragraphs>
  <Slides>22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Arial</vt:lpstr>
      <vt:lpstr>宋体</vt:lpstr>
      <vt:lpstr>Wingdings</vt:lpstr>
      <vt:lpstr>Calibri</vt:lpstr>
      <vt:lpstr>黑体</vt:lpstr>
      <vt:lpstr>楷体_GB2312</vt:lpstr>
      <vt:lpstr>+mn-ea</vt:lpstr>
      <vt:lpstr>新宋体</vt:lpstr>
      <vt:lpstr>微软雅黑</vt:lpstr>
      <vt:lpstr>Arial Unicode MS</vt:lpstr>
      <vt:lpstr>Segoe Print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168</cp:revision>
  <dcterms:created xsi:type="dcterms:W3CDTF">2016-10-29T08:56:00Z</dcterms:created>
  <dcterms:modified xsi:type="dcterms:W3CDTF">2019-02-02T05:31:13Z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