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2"/>
  </p:sldMasterIdLst>
  <p:notesMasterIdLst>
    <p:notesMasterId r:id="rId22"/>
  </p:notesMasterIdLst>
  <p:sldIdLst>
    <p:sldId id="256" r:id="rId3"/>
    <p:sldId id="285" r:id="rId4"/>
    <p:sldId id="359" r:id="rId5"/>
    <p:sldId id="375" r:id="rId6"/>
    <p:sldId id="376" r:id="rId7"/>
    <p:sldId id="370" r:id="rId8"/>
    <p:sldId id="379" r:id="rId9"/>
    <p:sldId id="378" r:id="rId10"/>
    <p:sldId id="380" r:id="rId11"/>
    <p:sldId id="381" r:id="rId12"/>
    <p:sldId id="382" r:id="rId13"/>
    <p:sldId id="383" r:id="rId14"/>
    <p:sldId id="385" r:id="rId15"/>
    <p:sldId id="386" r:id="rId16"/>
    <p:sldId id="387" r:id="rId17"/>
    <p:sldId id="389" r:id="rId18"/>
    <p:sldId id="388" r:id="rId19"/>
    <p:sldId id="369" r:id="rId20"/>
    <p:sldId id="284" r:id="rId21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0000"/>
    <a:srgbClr val="0F12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浅色样式 3 - 强调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70" d="100"/>
          <a:sy n="70" d="100"/>
        </p:scale>
        <p:origin x="-690" y="-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pPr/>
              <a:t>2017/12/4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9617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1A74FD-57D2-43AC-9B72-F16BDC55755B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1A74FD-57D2-43AC-9B72-F16BDC55755B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1A74FD-57D2-43AC-9B72-F16BDC55755B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1A74FD-57D2-43AC-9B72-F16BDC55755B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1A74FD-57D2-43AC-9B72-F16BDC55755B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1A74FD-57D2-43AC-9B72-F16BDC55755B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1A74FD-57D2-43AC-9B72-F16BDC55755B}" type="slidenum">
              <a:rPr lang="zh-CN" altLang="en-US" smtClean="0"/>
              <a:pPr>
                <a:defRPr/>
              </a:pPr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17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幼圆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幼圆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幼圆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幼圆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幼圆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幼圆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幼圆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幼圆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幼圆" pitchFamily="49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247C91D-832F-438F-81A9-6070355E0CF0}" type="slidenum">
              <a:rPr lang="zh-CN" altLang="en-US" smtClean="0"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zh-CN" smtClean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2017/12/4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2017/12/4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2017/12/4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2017/12/4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2017/12/4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2017/12/4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2017/12/4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2017/12/4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2017/12/4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2017/12/4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4838" y="3186053"/>
            <a:ext cx="6982361" cy="1178920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04838" y="4538211"/>
            <a:ext cx="6982361" cy="46921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CBE0A-6AF3-4DB5-863D-349F94148999}" type="datetimeFigureOut">
              <a:rPr lang="zh-CN" altLang="en-US" smtClean="0"/>
              <a:pPr/>
              <a:t>2017/12/4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DA3DE-FABF-4925-BE42-A002C40F88E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CBE0A-6AF3-4DB5-863D-349F94148999}" type="datetimeFigureOut">
              <a:rPr lang="zh-CN" altLang="en-US" smtClean="0"/>
              <a:pPr/>
              <a:t>2017/12/4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DA3DE-FABF-4925-BE42-A002C40F88E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ST1"/>
          <p:cNvSpPr>
            <a:spLocks noGrp="1"/>
          </p:cNvSpPr>
          <p:nvPr>
            <p:ph type="title" hasCustomPrompt="1"/>
          </p:nvPr>
        </p:nvSpPr>
        <p:spPr>
          <a:xfrm>
            <a:off x="2964874" y="2770413"/>
            <a:ext cx="5065514" cy="637806"/>
          </a:xfrm>
        </p:spPr>
        <p:txBody>
          <a:bodyPr anchor="t" anchorCtr="0">
            <a:normAutofit/>
          </a:bodyPr>
          <a:lstStyle>
            <a:lvl1pPr algn="r">
              <a:defRPr sz="28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 smtClean="0"/>
              <a:t>此处添加您的标题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CBE0A-6AF3-4DB5-863D-349F94148999}" type="datetimeFigureOut">
              <a:rPr lang="zh-CN" altLang="en-US" smtClean="0"/>
              <a:pPr/>
              <a:t>2017/12/4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DA3DE-FABF-4925-BE42-A002C40F88E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58687"/>
            <a:ext cx="5181600" cy="350955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458687"/>
            <a:ext cx="5181600" cy="350955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CBE0A-6AF3-4DB5-863D-349F94148999}" type="datetimeFigureOut">
              <a:rPr lang="zh-CN" altLang="en-US" smtClean="0"/>
              <a:pPr/>
              <a:t>2017/12/4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DA3DE-FABF-4925-BE42-A002C40F88E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944563"/>
          </a:xfrm>
        </p:spPr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437323"/>
            <a:ext cx="5157787" cy="51339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063115"/>
            <a:ext cx="5157787" cy="29051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437323"/>
            <a:ext cx="5183188" cy="51339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063115"/>
            <a:ext cx="5183188" cy="29051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CBE0A-6AF3-4DB5-863D-349F94148999}" type="datetimeFigureOut">
              <a:rPr lang="zh-CN" altLang="en-US" smtClean="0"/>
              <a:pPr/>
              <a:t>2017/12/4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DA3DE-FABF-4925-BE42-A002C40F88E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8615" y="2002969"/>
            <a:ext cx="4974771" cy="1828800"/>
          </a:xfrm>
        </p:spPr>
        <p:txBody>
          <a:bodyPr>
            <a:noAutofit/>
          </a:bodyPr>
          <a:lstStyle>
            <a:lvl1pPr algn="ctr">
              <a:defRPr sz="7200"/>
            </a:lvl1pPr>
          </a:lstStyle>
          <a:p>
            <a:r>
              <a:rPr lang="zh-CN" altLang="en-US" dirty="0" smtClean="0"/>
              <a:t>编辑标题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B98A9-C20B-4D5B-92DA-1D75B9D715AC}" type="datetimeFigureOut">
              <a:rPr lang="zh-CN" altLang="en-US" smtClean="0"/>
              <a:pPr/>
              <a:t>2017/12/4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B50B9-7135-4D78-A58F-DF4CD6531EC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CBE0A-6AF3-4DB5-863D-349F94148999}" type="datetimeFigureOut">
              <a:rPr lang="zh-CN" altLang="en-US" smtClean="0"/>
              <a:pPr/>
              <a:t>2017/12/4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DA3DE-FABF-4925-BE42-A002C40F88E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8692" y="457200"/>
            <a:ext cx="10034617" cy="718457"/>
          </a:xfrm>
        </p:spPr>
        <p:txBody>
          <a:bodyPr anchor="ctr">
            <a:normAutofit/>
          </a:bodyPr>
          <a:lstStyle>
            <a:lvl1pPr algn="ctr">
              <a:defRPr sz="28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83129" y="1197429"/>
            <a:ext cx="10025743" cy="2917372"/>
          </a:xfrm>
        </p:spPr>
        <p:txBody>
          <a:bodyPr anchor="ctr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9240" y="4288973"/>
            <a:ext cx="9569632" cy="1980293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CBE0A-6AF3-4DB5-863D-349F94148999}" type="datetimeFigureOut">
              <a:rPr lang="zh-CN" altLang="en-US" smtClean="0"/>
              <a:pPr/>
              <a:t>2017/12/4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DA3DE-FABF-4925-BE42-A002C40F88E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97886" y="365125"/>
            <a:ext cx="1055914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58686" y="365125"/>
            <a:ext cx="8665028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CBE0A-6AF3-4DB5-863D-349F94148999}" type="datetimeFigureOut">
              <a:rPr lang="zh-CN" altLang="en-US" smtClean="0"/>
              <a:pPr/>
              <a:t>2017/12/4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DA3DE-FABF-4925-BE42-A002C40F88E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7600" y="408675"/>
            <a:ext cx="10516800" cy="581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2F5ED-D19D-4097-92A9-D6092B3D6E68}" type="datetimeFigureOut">
              <a:rPr lang="zh-CN" altLang="en-US" smtClean="0"/>
              <a:pPr/>
              <a:t>2017/12/4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AEAA2-D029-4D23-B6D5-DE004B8B3ED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ags" Target="../tags/tag1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pPr/>
              <a:t>2017/12/4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854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502229"/>
            <a:ext cx="10515600" cy="3466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8CBE0A-6AF3-4DB5-863D-349F94148999}" type="datetimeFigureOut">
              <a:rPr lang="zh-CN" altLang="en-US" smtClean="0"/>
              <a:pPr/>
              <a:t>2017/12/4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DA3DE-FABF-4925-BE42-A002C40F88E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Wingdings 2" panose="05020102010507070707" pitchFamily="18" charset="2"/>
        <a:buChar char=""/>
        <a:defRPr sz="2800" kern="1200">
          <a:solidFill>
            <a:schemeClr val="accent1">
              <a:lumMod val="75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>
              <a:lumMod val="75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1">
              <a:lumMod val="75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75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75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3.xml"/><Relationship Id="rId4" Type="http://schemas.openxmlformats.org/officeDocument/2006/relationships/hyperlink" Target="&#32431;&#38899;&#20048;%20-%20&#26862;&#26519;&#29378;&#24819;&#26354;.mp3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4.xml"/><Relationship Id="rId6" Type="http://schemas.openxmlformats.org/officeDocument/2006/relationships/hyperlink" Target="&#33457;&#38632;.mp3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7.xml"/><Relationship Id="rId6" Type="http://schemas.openxmlformats.org/officeDocument/2006/relationships/image" Target="../media/image6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8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9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13" Type="http://schemas.openxmlformats.org/officeDocument/2006/relationships/tags" Target="../tags/tag24.xml"/><Relationship Id="rId3" Type="http://schemas.openxmlformats.org/officeDocument/2006/relationships/tags" Target="../tags/tag14.xml"/><Relationship Id="rId7" Type="http://schemas.openxmlformats.org/officeDocument/2006/relationships/tags" Target="../tags/tag18.xml"/><Relationship Id="rId12" Type="http://schemas.openxmlformats.org/officeDocument/2006/relationships/tags" Target="../tags/tag2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tags" Target="../tags/tag22.xml"/><Relationship Id="rId5" Type="http://schemas.openxmlformats.org/officeDocument/2006/relationships/tags" Target="../tags/tag16.xml"/><Relationship Id="rId15" Type="http://schemas.openxmlformats.org/officeDocument/2006/relationships/notesSlide" Target="../notesSlides/notesSlide8.xml"/><Relationship Id="rId10" Type="http://schemas.openxmlformats.org/officeDocument/2006/relationships/tags" Target="../tags/tag21.xml"/><Relationship Id="rId4" Type="http://schemas.openxmlformats.org/officeDocument/2006/relationships/tags" Target="../tags/tag15.xml"/><Relationship Id="rId9" Type="http://schemas.openxmlformats.org/officeDocument/2006/relationships/tags" Target="../tags/tag20.xml"/><Relationship Id="rId14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>
            <a:hlinkClick r:id="rId4" action="ppaction://hlinkfile"/>
          </p:cNvPr>
          <p:cNvSpPr txBox="1">
            <a:spLocks noChangeArrowheads="1"/>
          </p:cNvSpPr>
          <p:nvPr/>
        </p:nvSpPr>
        <p:spPr bwMode="auto">
          <a:xfrm>
            <a:off x="7490011" y="3863169"/>
            <a:ext cx="4352349" cy="1969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3200" b="1" dirty="0" smtClean="0">
                <a:solidFill>
                  <a:srgbClr val="090E4B"/>
                </a:solidFill>
                <a:ea typeface="楷体_GB2312" pitchFamily="1" charset="-122"/>
              </a:rPr>
              <a:t>心理健康教育</a:t>
            </a:r>
            <a:endParaRPr lang="en-US" altLang="zh-CN" sz="3200" b="1" dirty="0" smtClean="0">
              <a:solidFill>
                <a:srgbClr val="090E4B"/>
              </a:solidFill>
              <a:ea typeface="楷体_GB2312" pitchFamily="1" charset="-122"/>
            </a:endParaRP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rgbClr val="090E4B"/>
                </a:solidFill>
                <a:ea typeface="楷体_GB2312" pitchFamily="1" charset="-122"/>
              </a:rPr>
              <a:t>授课人：古丽架娜提</a:t>
            </a:r>
            <a:endParaRPr lang="en-US" altLang="zh-CN" sz="2800" b="1" dirty="0" smtClean="0">
              <a:solidFill>
                <a:srgbClr val="090E4B"/>
              </a:solidFill>
              <a:ea typeface="楷体_GB2312" pitchFamily="1" charset="-122"/>
            </a:endParaRP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3200" b="1" dirty="0" smtClean="0">
                <a:solidFill>
                  <a:srgbClr val="090E4B"/>
                </a:solidFill>
                <a:ea typeface="楷体_GB2312" pitchFamily="1" charset="-122"/>
              </a:rPr>
              <a:t>吐 鲁 番 市 实 验 中 学</a:t>
            </a:r>
            <a:endParaRPr lang="zh-CN" altLang="en-US" sz="3200" b="1" dirty="0">
              <a:solidFill>
                <a:srgbClr val="090E4B"/>
              </a:solidFill>
              <a:ea typeface="楷体_GB2312" pitchFamily="1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cover dir="u"/>
      </p:transition>
    </mc:Choice>
    <mc:Fallback xmlns="">
      <p:transition spd="slow">
        <p:cover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334962" y="655638"/>
            <a:ext cx="4263932" cy="615950"/>
            <a:chOff x="334963" y="344488"/>
            <a:chExt cx="3112407" cy="615950"/>
          </a:xfrm>
        </p:grpSpPr>
        <p:sp>
          <p:nvSpPr>
            <p:cNvPr id="5" name="Freeform 7"/>
            <p:cNvSpPr>
              <a:spLocks noChangeArrowheads="1"/>
            </p:cNvSpPr>
            <p:nvPr/>
          </p:nvSpPr>
          <p:spPr bwMode="auto">
            <a:xfrm>
              <a:off x="1631951" y="344488"/>
              <a:ext cx="1815419" cy="615950"/>
            </a:xfrm>
            <a:prstGeom prst="roundRect">
              <a:avLst>
                <a:gd name="adj" fmla="val 16667"/>
              </a:avLst>
            </a:prstGeom>
            <a:blipFill>
              <a:blip r:embed="rId4" cstate="print"/>
              <a:tile tx="0" ty="0" sx="100000" sy="100000" flip="none" algn="tl"/>
            </a:blip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3200" b="1" dirty="0" smtClean="0">
                  <a:latin typeface="Arial" pitchFamily="34" charset="0"/>
                  <a:sym typeface="Calibri" pitchFamily="34" charset="0"/>
                </a:rPr>
                <a:t>  热身游戏</a:t>
              </a:r>
              <a:endParaRPr lang="zh-CN" altLang="zh-CN" sz="3200" b="1" dirty="0">
                <a:latin typeface="Arial" pitchFamily="34" charset="0"/>
                <a:sym typeface="Calibri" pitchFamily="34" charset="0"/>
              </a:endParaRPr>
            </a:p>
          </p:txBody>
        </p:sp>
        <p:pic>
          <p:nvPicPr>
            <p:cNvPr id="6" name="Picture 2" descr="C:\Documents and Settings\tdz\桌面\未标题-2 拷贝1.png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963" y="477838"/>
              <a:ext cx="1600200" cy="371475"/>
            </a:xfrm>
            <a:prstGeom prst="rect">
              <a:avLst/>
            </a:prstGeom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矩形 6">
            <a:hlinkClick r:id="rId6" action="ppaction://hlinkfile"/>
          </p:cNvPr>
          <p:cNvSpPr/>
          <p:nvPr/>
        </p:nvSpPr>
        <p:spPr>
          <a:xfrm>
            <a:off x="4020668" y="2526292"/>
            <a:ext cx="4867837" cy="200926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nDown">
              <a:avLst/>
            </a:prstTxWarp>
            <a:spAutoFit/>
            <a:scene3d>
              <a:camera prst="orthographicFront"/>
              <a:lightRig rig="brightRoom" dir="t"/>
            </a:scene3d>
            <a:sp3d extrusionH="57150" contourW="6350" prstMaterial="plastic">
              <a:bevelT w="20320" h="20320" prst="artDeco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zh-CN" altLang="en-US" sz="800" b="1" cap="all" dirty="0" smtClean="0">
                <a:ln/>
                <a:blipFill>
                  <a:blip r:embed="rId7"/>
                  <a:tile tx="0" ty="0" sx="100000" sy="100000" flip="none" algn="tl"/>
                </a:blip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</a:rPr>
              <a:t>我 说 你 做</a:t>
            </a:r>
            <a:endParaRPr lang="zh-CN" altLang="en-US" sz="800" b="1" cap="all" dirty="0">
              <a:ln/>
              <a:blipFill>
                <a:blip r:embed="rId7"/>
                <a:tile tx="0" ty="0" sx="100000" sy="100000" flip="none" algn="tl"/>
              </a:blip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</a:effectLst>
            </a:endParaRPr>
          </a:p>
        </p:txBody>
      </p:sp>
      <p:sp>
        <p:nvSpPr>
          <p:cNvPr id="3" name="横卷形 2"/>
          <p:cNvSpPr/>
          <p:nvPr/>
        </p:nvSpPr>
        <p:spPr>
          <a:xfrm>
            <a:off x="2985247" y="1790604"/>
            <a:ext cx="6535270" cy="3480640"/>
          </a:xfrm>
          <a:prstGeom prst="horizontalScroll">
            <a:avLst/>
          </a:prstGeom>
          <a:noFill/>
          <a:ln w="571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5351929" y="1627095"/>
            <a:ext cx="6387353" cy="1986226"/>
          </a:xfrm>
        </p:spPr>
        <p:txBody>
          <a:bodyPr>
            <a:noAutofit/>
          </a:bodyPr>
          <a:lstStyle/>
          <a:p>
            <a:pPr algn="l"/>
            <a:r>
              <a:rPr lang="zh-CN" altLang="en-US" sz="5400" dirty="0" smtClean="0">
                <a:solidFill>
                  <a:srgbClr val="3E0000"/>
                </a:solidFill>
                <a:latin typeface="+mj-lt"/>
                <a:ea typeface="+mj-ea"/>
              </a:rPr>
              <a:t>倾听</a:t>
            </a:r>
            <a:r>
              <a:rPr lang="en-US" altLang="zh-CN" sz="5400" dirty="0" smtClean="0">
                <a:solidFill>
                  <a:srgbClr val="3E0000"/>
                </a:solidFill>
                <a:latin typeface="+mj-lt"/>
                <a:ea typeface="+mj-ea"/>
              </a:rPr>
              <a:t/>
            </a:r>
            <a:br>
              <a:rPr lang="en-US" altLang="zh-CN" sz="5400" dirty="0" smtClean="0">
                <a:solidFill>
                  <a:srgbClr val="3E0000"/>
                </a:solidFill>
                <a:latin typeface="+mj-lt"/>
                <a:ea typeface="+mj-ea"/>
              </a:rPr>
            </a:br>
            <a:r>
              <a:rPr lang="en-US" altLang="zh-CN" sz="5400" dirty="0" smtClean="0">
                <a:solidFill>
                  <a:srgbClr val="3E0000"/>
                </a:solidFill>
                <a:latin typeface="+mj-lt"/>
                <a:ea typeface="+mj-ea"/>
              </a:rPr>
              <a:t>       ——</a:t>
            </a:r>
            <a:r>
              <a:rPr lang="zh-CN" altLang="en-US" sz="5400" dirty="0" smtClean="0">
                <a:solidFill>
                  <a:srgbClr val="3E0000"/>
                </a:solidFill>
                <a:latin typeface="+mj-lt"/>
                <a:ea typeface="+mj-ea"/>
              </a:rPr>
              <a:t>让心灵更近</a:t>
            </a:r>
            <a:endParaRPr lang="zh-CN" altLang="en-US" sz="5400" dirty="0">
              <a:solidFill>
                <a:srgbClr val="3E0000"/>
              </a:solidFill>
              <a:latin typeface="+mj-lt"/>
              <a:ea typeface="+mj-ea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6945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cover dir="u"/>
      </p:transition>
    </mc:Choice>
    <mc:Fallback xmlns="">
      <p:transition spd="slow">
        <p:cover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334962" y="655638"/>
            <a:ext cx="4263932" cy="615950"/>
            <a:chOff x="334963" y="344488"/>
            <a:chExt cx="3112407" cy="615950"/>
          </a:xfrm>
        </p:grpSpPr>
        <p:sp>
          <p:nvSpPr>
            <p:cNvPr id="5" name="Freeform 7"/>
            <p:cNvSpPr>
              <a:spLocks noChangeArrowheads="1"/>
            </p:cNvSpPr>
            <p:nvPr/>
          </p:nvSpPr>
          <p:spPr bwMode="auto">
            <a:xfrm>
              <a:off x="1631951" y="344488"/>
              <a:ext cx="1815419" cy="615950"/>
            </a:xfrm>
            <a:prstGeom prst="roundRect">
              <a:avLst>
                <a:gd name="adj" fmla="val 16667"/>
              </a:avLst>
            </a:prstGeom>
            <a:blipFill>
              <a:blip r:embed="rId4" cstate="print"/>
              <a:tile tx="0" ty="0" sx="100000" sy="100000" flip="none" algn="tl"/>
            </a:blip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3200" b="1" dirty="0" smtClean="0">
                  <a:latin typeface="Arial" pitchFamily="34" charset="0"/>
                  <a:sym typeface="Calibri" pitchFamily="34" charset="0"/>
                </a:rPr>
                <a:t>活动一</a:t>
              </a:r>
              <a:endParaRPr lang="zh-CN" altLang="zh-CN" sz="3200" b="1" dirty="0">
                <a:latin typeface="Arial" pitchFamily="34" charset="0"/>
                <a:sym typeface="Calibri" pitchFamily="34" charset="0"/>
              </a:endParaRPr>
            </a:p>
          </p:txBody>
        </p:sp>
        <p:pic>
          <p:nvPicPr>
            <p:cNvPr id="6" name="Picture 2" descr="C:\Documents and Settings\tdz\桌面\未标题-2 拷贝1.png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963" y="477838"/>
              <a:ext cx="1600200" cy="371475"/>
            </a:xfrm>
            <a:prstGeom prst="rect">
              <a:avLst/>
            </a:prstGeom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组合 7"/>
          <p:cNvGrpSpPr/>
          <p:nvPr/>
        </p:nvGrpSpPr>
        <p:grpSpPr>
          <a:xfrm>
            <a:off x="3126442" y="1857839"/>
            <a:ext cx="6535270" cy="3480640"/>
            <a:chOff x="2985247" y="1925077"/>
            <a:chExt cx="6535270" cy="3480640"/>
          </a:xfrm>
        </p:grpSpPr>
        <p:sp>
          <p:nvSpPr>
            <p:cNvPr id="9" name="矩形 8"/>
            <p:cNvSpPr/>
            <p:nvPr/>
          </p:nvSpPr>
          <p:spPr>
            <a:xfrm>
              <a:off x="4195483" y="2791339"/>
              <a:ext cx="4397189" cy="17481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>
              <a:prstTxWarp prst="textCanDown">
                <a:avLst/>
              </a:prstTxWarp>
              <a:spAutoFit/>
              <a:scene3d>
                <a:camera prst="orthographicFront"/>
                <a:lightRig rig="brightRoom" dir="t"/>
              </a:scene3d>
              <a:sp3d extrusionH="57150" contourW="6350" prstMaterial="plastic">
                <a:bevelT w="20320" h="20320" prst="artDeco"/>
                <a:contourClr>
                  <a:schemeClr val="accent1">
                    <a:tint val="100000"/>
                    <a:shade val="100000"/>
                    <a:hueMod val="100000"/>
                    <a:satMod val="100000"/>
                  </a:schemeClr>
                </a:contourClr>
              </a:sp3d>
            </a:bodyPr>
            <a:lstStyle/>
            <a:p>
              <a:pPr algn="ctr"/>
              <a:r>
                <a:rPr lang="zh-CN" altLang="en-US" sz="800" b="1" cap="all" dirty="0">
                  <a:ln w="9000" cmpd="sng">
                    <a:noFill/>
                    <a:prstDash val="solid"/>
                  </a:ln>
                  <a:blipFill>
                    <a:blip r:embed="rId6"/>
                    <a:tile tx="0" ty="0" sx="100000" sy="100000" flip="none" algn="tl"/>
                  </a:blipFill>
                  <a:effectLst/>
                </a:rPr>
                <a:t>你 说 我 听</a:t>
              </a:r>
            </a:p>
          </p:txBody>
        </p:sp>
        <p:sp>
          <p:nvSpPr>
            <p:cNvPr id="10" name="横卷形 9"/>
            <p:cNvSpPr/>
            <p:nvPr/>
          </p:nvSpPr>
          <p:spPr>
            <a:xfrm>
              <a:off x="2985247" y="1925077"/>
              <a:ext cx="6535270" cy="3480640"/>
            </a:xfrm>
            <a:prstGeom prst="horizontalScroll">
              <a:avLst/>
            </a:prstGeom>
            <a:noFill/>
            <a:ln w="57150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91044764"/>
      </p:ext>
    </p:extLst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334962" y="655638"/>
            <a:ext cx="4263932" cy="615950"/>
            <a:chOff x="334963" y="344488"/>
            <a:chExt cx="3112407" cy="615950"/>
          </a:xfrm>
        </p:grpSpPr>
        <p:sp>
          <p:nvSpPr>
            <p:cNvPr id="3" name="Freeform 7"/>
            <p:cNvSpPr>
              <a:spLocks noChangeArrowheads="1"/>
            </p:cNvSpPr>
            <p:nvPr/>
          </p:nvSpPr>
          <p:spPr bwMode="auto">
            <a:xfrm>
              <a:off x="1631951" y="344488"/>
              <a:ext cx="1815419" cy="615950"/>
            </a:xfrm>
            <a:prstGeom prst="roundRect">
              <a:avLst>
                <a:gd name="adj" fmla="val 16667"/>
              </a:avLst>
            </a:prstGeom>
            <a:blipFill>
              <a:blip r:embed="rId2" cstate="print"/>
              <a:tile tx="0" ty="0" sx="100000" sy="100000" flip="none" algn="tl"/>
            </a:blip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3200" b="1" dirty="0" smtClean="0">
                  <a:latin typeface="Arial" pitchFamily="34" charset="0"/>
                  <a:sym typeface="Calibri" pitchFamily="34" charset="0"/>
                </a:rPr>
                <a:t>活动准备</a:t>
              </a:r>
              <a:endParaRPr lang="zh-CN" altLang="zh-CN" sz="3200" b="1" dirty="0">
                <a:latin typeface="Arial" pitchFamily="34" charset="0"/>
                <a:sym typeface="Calibri" pitchFamily="34" charset="0"/>
              </a:endParaRPr>
            </a:p>
          </p:txBody>
        </p:sp>
        <p:pic>
          <p:nvPicPr>
            <p:cNvPr id="4" name="Picture 2" descr="C:\Documents and Settings\tdz\桌面\未标题-2 拷贝1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963" y="477838"/>
              <a:ext cx="1600200" cy="371475"/>
            </a:xfrm>
            <a:prstGeom prst="rect">
              <a:avLst/>
            </a:prstGeom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111808" y="1783978"/>
            <a:ext cx="9179857" cy="43434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"/>
              <a:defRPr sz="2800" kern="1200">
                <a:solidFill>
                  <a:schemeClr val="accent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itchFamily="2" charset="2"/>
              <a:buNone/>
            </a:pPr>
            <a:r>
              <a:rPr lang="zh-CN" altLang="en-US" sz="3600" b="1" dirty="0" smtClean="0">
                <a:solidFill>
                  <a:srgbClr val="002060"/>
                </a:solidFill>
                <a:latin typeface="Times New Roman" pitchFamily="18" charset="0"/>
              </a:rPr>
              <a:t>（</a:t>
            </a:r>
            <a:r>
              <a:rPr lang="en-US" altLang="zh-CN" sz="3600" b="1" dirty="0" smtClean="0">
                <a:solidFill>
                  <a:srgbClr val="002060"/>
                </a:solidFill>
                <a:latin typeface="Times New Roman" pitchFamily="18" charset="0"/>
              </a:rPr>
              <a:t>1</a:t>
            </a:r>
            <a:r>
              <a:rPr lang="zh-CN" altLang="en-US" sz="3600" b="1" dirty="0" smtClean="0">
                <a:solidFill>
                  <a:srgbClr val="002060"/>
                </a:solidFill>
                <a:latin typeface="Times New Roman" pitchFamily="18" charset="0"/>
              </a:rPr>
              <a:t>）两个同学为一组。</a:t>
            </a:r>
            <a:endParaRPr lang="en-US" altLang="zh-CN" sz="3600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pPr algn="just">
              <a:buFont typeface="Wingdings" pitchFamily="2" charset="2"/>
              <a:buNone/>
            </a:pPr>
            <a:endParaRPr lang="zh-CN" altLang="en-US" sz="2000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pPr algn="just">
              <a:buFont typeface="Wingdings" pitchFamily="2" charset="2"/>
              <a:buNone/>
            </a:pPr>
            <a:r>
              <a:rPr lang="zh-CN" altLang="en-US" sz="3600" b="1" dirty="0" smtClean="0">
                <a:solidFill>
                  <a:srgbClr val="002060"/>
                </a:solidFill>
                <a:latin typeface="Times New Roman" pitchFamily="18" charset="0"/>
              </a:rPr>
              <a:t>（</a:t>
            </a:r>
            <a:r>
              <a:rPr lang="en-US" altLang="zh-CN" sz="3600" b="1" dirty="0" smtClean="0">
                <a:solidFill>
                  <a:srgbClr val="002060"/>
                </a:solidFill>
                <a:latin typeface="Times New Roman" pitchFamily="18" charset="0"/>
              </a:rPr>
              <a:t>2</a:t>
            </a:r>
            <a:r>
              <a:rPr lang="zh-CN" altLang="en-US" sz="3600" b="1" dirty="0" smtClean="0">
                <a:solidFill>
                  <a:srgbClr val="002060"/>
                </a:solidFill>
                <a:latin typeface="Times New Roman" pitchFamily="18" charset="0"/>
              </a:rPr>
              <a:t>）一个同学代表</a:t>
            </a:r>
            <a:r>
              <a:rPr lang="en-US" altLang="zh-CN" sz="3600" b="1" dirty="0" smtClean="0">
                <a:solidFill>
                  <a:srgbClr val="002060"/>
                </a:solidFill>
                <a:latin typeface="Times New Roman" pitchFamily="18" charset="0"/>
              </a:rPr>
              <a:t>A</a:t>
            </a:r>
            <a:r>
              <a:rPr lang="zh-CN" altLang="en-US" sz="3600" b="1" dirty="0" smtClean="0">
                <a:solidFill>
                  <a:srgbClr val="002060"/>
                </a:solidFill>
                <a:latin typeface="Times New Roman" pitchFamily="18" charset="0"/>
              </a:rPr>
              <a:t>，一个同学代表</a:t>
            </a:r>
            <a:r>
              <a:rPr lang="en-US" altLang="zh-CN" sz="3600" b="1" dirty="0" smtClean="0">
                <a:solidFill>
                  <a:srgbClr val="002060"/>
                </a:solidFill>
                <a:latin typeface="Times New Roman" pitchFamily="18" charset="0"/>
              </a:rPr>
              <a:t>B</a:t>
            </a:r>
            <a:r>
              <a:rPr lang="zh-CN" altLang="en-US" sz="3600" b="1" dirty="0" smtClean="0">
                <a:solidFill>
                  <a:srgbClr val="002060"/>
                </a:solidFill>
                <a:latin typeface="Times New Roman" pitchFamily="18" charset="0"/>
              </a:rPr>
              <a:t>。</a:t>
            </a:r>
            <a:endParaRPr lang="en-US" altLang="zh-CN" sz="3600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pPr algn="just">
              <a:buFont typeface="Wingdings" pitchFamily="2" charset="2"/>
              <a:buNone/>
            </a:pPr>
            <a:endParaRPr lang="zh-CN" altLang="en-US" sz="2000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pPr algn="just">
              <a:buFont typeface="Wingdings" pitchFamily="2" charset="2"/>
              <a:buNone/>
            </a:pPr>
            <a:r>
              <a:rPr lang="zh-CN" altLang="en-US" sz="3600" b="1" dirty="0" smtClean="0">
                <a:solidFill>
                  <a:srgbClr val="002060"/>
                </a:solidFill>
                <a:latin typeface="Times New Roman" pitchFamily="18" charset="0"/>
              </a:rPr>
              <a:t>（</a:t>
            </a:r>
            <a:r>
              <a:rPr lang="en-US" altLang="zh-CN" sz="3600" b="1" dirty="0" smtClean="0">
                <a:solidFill>
                  <a:srgbClr val="002060"/>
                </a:solidFill>
                <a:latin typeface="Times New Roman" pitchFamily="18" charset="0"/>
              </a:rPr>
              <a:t>3</a:t>
            </a:r>
            <a:r>
              <a:rPr lang="zh-CN" altLang="en-US" sz="3600" b="1" dirty="0" smtClean="0">
                <a:solidFill>
                  <a:srgbClr val="002060"/>
                </a:solidFill>
                <a:latin typeface="Times New Roman" pitchFamily="18" charset="0"/>
              </a:rPr>
              <a:t>）代表</a:t>
            </a:r>
            <a:r>
              <a:rPr lang="en-US" altLang="zh-CN" sz="3600" b="1" dirty="0" smtClean="0">
                <a:solidFill>
                  <a:srgbClr val="002060"/>
                </a:solidFill>
                <a:latin typeface="Times New Roman" pitchFamily="18" charset="0"/>
              </a:rPr>
              <a:t>A</a:t>
            </a:r>
            <a:r>
              <a:rPr lang="zh-CN" altLang="en-US" sz="3600" b="1" dirty="0" smtClean="0">
                <a:solidFill>
                  <a:srgbClr val="002060"/>
                </a:solidFill>
                <a:latin typeface="Times New Roman" pitchFamily="18" charset="0"/>
              </a:rPr>
              <a:t>、</a:t>
            </a:r>
            <a:r>
              <a:rPr lang="en-US" altLang="zh-CN" sz="3600" b="1" dirty="0" smtClean="0">
                <a:solidFill>
                  <a:srgbClr val="002060"/>
                </a:solidFill>
                <a:latin typeface="Times New Roman" pitchFamily="18" charset="0"/>
              </a:rPr>
              <a:t>B</a:t>
            </a:r>
            <a:r>
              <a:rPr lang="zh-CN" altLang="en-US" sz="3600" b="1" dirty="0" smtClean="0">
                <a:solidFill>
                  <a:srgbClr val="002060"/>
                </a:solidFill>
                <a:latin typeface="Times New Roman" pitchFamily="18" charset="0"/>
              </a:rPr>
              <a:t>的同学分别打开相应的纸条，内容不能被他人看到。 </a:t>
            </a:r>
            <a:endParaRPr lang="zh-CN" altLang="en-US" sz="3600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39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/>
          <p:cNvSpPr>
            <a:spLocks noChangeArrowheads="1"/>
          </p:cNvSpPr>
          <p:nvPr/>
        </p:nvSpPr>
        <p:spPr bwMode="auto">
          <a:xfrm rot="21234566" flipH="1">
            <a:off x="183449" y="1502357"/>
            <a:ext cx="4489263" cy="2617200"/>
          </a:xfrm>
          <a:prstGeom prst="cloudCallout">
            <a:avLst>
              <a:gd name="adj1" fmla="val -44690"/>
              <a:gd name="adj2" fmla="val 69972"/>
            </a:avLst>
          </a:prstGeom>
          <a:solidFill>
            <a:srgbClr val="92D050"/>
          </a:solidFill>
          <a:ln w="12700" cap="sq" cmpd="sng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algn="ctr"/>
            <a:r>
              <a:rPr lang="zh-CN" altLang="en-US" sz="3200" dirty="0" smtClean="0">
                <a:solidFill>
                  <a:srgbClr val="002060"/>
                </a:solidFill>
                <a:latin typeface="Times New Roman" pitchFamily="18" charset="0"/>
                <a:ea typeface="黑体" pitchFamily="49" charset="-122"/>
              </a:rPr>
              <a:t>请</a:t>
            </a:r>
            <a:r>
              <a:rPr lang="en-US" altLang="zh-CN" sz="3200" dirty="0" smtClean="0">
                <a:solidFill>
                  <a:srgbClr val="002060"/>
                </a:solidFill>
                <a:latin typeface="Times New Roman" pitchFamily="18" charset="0"/>
                <a:ea typeface="黑体" pitchFamily="49" charset="-122"/>
              </a:rPr>
              <a:t>A</a:t>
            </a:r>
            <a:r>
              <a:rPr lang="zh-CN" altLang="en-US" sz="3200" dirty="0" smtClean="0">
                <a:solidFill>
                  <a:srgbClr val="002060"/>
                </a:solidFill>
                <a:latin typeface="Times New Roman" pitchFamily="18" charset="0"/>
                <a:ea typeface="黑体" pitchFamily="49" charset="-122"/>
              </a:rPr>
              <a:t>同学谈谈在这活动中发生了什么事，有何感受？</a:t>
            </a:r>
            <a:endParaRPr lang="zh-CN" altLang="en-US" sz="3200" dirty="0">
              <a:solidFill>
                <a:srgbClr val="00206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058425" y="4022365"/>
            <a:ext cx="1480920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HeroicExtremeRightFacing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altLang="zh-CN" sz="13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</a:t>
            </a:r>
            <a:endParaRPr lang="zh-CN" altLang="en-US" sz="13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>
            <a:off x="7290173" y="3460407"/>
            <a:ext cx="1480920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HeroicExtremeLeftFacing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altLang="zh-CN" sz="13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</a:t>
            </a:r>
            <a:endParaRPr lang="zh-CN" altLang="en-US" sz="13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AutoShape 4"/>
          <p:cNvSpPr>
            <a:spLocks noChangeArrowheads="1"/>
          </p:cNvSpPr>
          <p:nvPr/>
        </p:nvSpPr>
        <p:spPr bwMode="auto">
          <a:xfrm rot="21234566">
            <a:off x="7512035" y="512535"/>
            <a:ext cx="4196122" cy="2625100"/>
          </a:xfrm>
          <a:prstGeom prst="cloudCallout">
            <a:avLst>
              <a:gd name="adj1" fmla="val -44690"/>
              <a:gd name="adj2" fmla="val 69972"/>
            </a:avLst>
          </a:prstGeom>
          <a:solidFill>
            <a:srgbClr val="92D050"/>
          </a:solidFill>
          <a:ln w="12700" cap="sq" cmpd="sng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algn="ctr"/>
            <a:r>
              <a:rPr lang="zh-CN" altLang="en-US" sz="3200" dirty="0" smtClean="0">
                <a:solidFill>
                  <a:srgbClr val="002060"/>
                </a:solidFill>
                <a:latin typeface="Times New Roman" pitchFamily="18" charset="0"/>
                <a:ea typeface="黑体" pitchFamily="49" charset="-122"/>
              </a:rPr>
              <a:t>在这活动中你做了什么呢？你观察到</a:t>
            </a:r>
            <a:r>
              <a:rPr lang="en-US" altLang="zh-CN" sz="3200" dirty="0" smtClean="0">
                <a:solidFill>
                  <a:srgbClr val="002060"/>
                </a:solidFill>
                <a:latin typeface="Times New Roman" pitchFamily="18" charset="0"/>
                <a:ea typeface="黑体" pitchFamily="49" charset="-122"/>
              </a:rPr>
              <a:t>A</a:t>
            </a:r>
            <a:r>
              <a:rPr lang="zh-CN" altLang="en-US" sz="3200" dirty="0" smtClean="0">
                <a:solidFill>
                  <a:srgbClr val="002060"/>
                </a:solidFill>
                <a:latin typeface="Times New Roman" pitchFamily="18" charset="0"/>
                <a:ea typeface="黑体" pitchFamily="49" charset="-122"/>
              </a:rPr>
              <a:t>有什么反应呢？</a:t>
            </a:r>
            <a:endParaRPr lang="zh-CN" altLang="en-US" sz="3200" dirty="0">
              <a:solidFill>
                <a:srgbClr val="002060"/>
              </a:solidFill>
              <a:latin typeface="Times New Roman" pitchFamily="18" charset="0"/>
              <a:ea typeface="黑体" pitchFamily="49" charset="-122"/>
            </a:endParaRPr>
          </a:p>
        </p:txBody>
      </p: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334962" y="655638"/>
            <a:ext cx="4263932" cy="615950"/>
            <a:chOff x="334963" y="344488"/>
            <a:chExt cx="3112407" cy="615950"/>
          </a:xfrm>
        </p:grpSpPr>
        <p:sp>
          <p:nvSpPr>
            <p:cNvPr id="11" name="Freeform 7"/>
            <p:cNvSpPr>
              <a:spLocks noChangeArrowheads="1"/>
            </p:cNvSpPr>
            <p:nvPr/>
          </p:nvSpPr>
          <p:spPr bwMode="auto">
            <a:xfrm>
              <a:off x="1631951" y="344488"/>
              <a:ext cx="1815419" cy="615950"/>
            </a:xfrm>
            <a:prstGeom prst="roundRect">
              <a:avLst>
                <a:gd name="adj" fmla="val 16667"/>
              </a:avLst>
            </a:prstGeom>
            <a:blipFill>
              <a:blip r:embed="rId4" cstate="print"/>
              <a:tile tx="0" ty="0" sx="100000" sy="100000" flip="none" algn="tl"/>
            </a:blip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3200" b="1" dirty="0" smtClean="0">
                  <a:latin typeface="Arial" pitchFamily="34" charset="0"/>
                  <a:sym typeface="Calibri" pitchFamily="34" charset="0"/>
                </a:rPr>
                <a:t>感受分享</a:t>
              </a:r>
              <a:endParaRPr lang="zh-CN" altLang="zh-CN" sz="3200" b="1" dirty="0">
                <a:latin typeface="Arial" pitchFamily="34" charset="0"/>
                <a:sym typeface="Calibri" pitchFamily="34" charset="0"/>
              </a:endParaRPr>
            </a:p>
          </p:txBody>
        </p:sp>
        <p:pic>
          <p:nvPicPr>
            <p:cNvPr id="12" name="Picture 2" descr="C:\Documents and Settings\tdz\桌面\未标题-2 拷贝1.png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963" y="477838"/>
              <a:ext cx="1600200" cy="371475"/>
            </a:xfrm>
            <a:prstGeom prst="rect">
              <a:avLst/>
            </a:prstGeom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32019949"/>
      </p:ext>
    </p:extLst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6" grpId="0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334962" y="655638"/>
            <a:ext cx="4263932" cy="615950"/>
            <a:chOff x="334963" y="344488"/>
            <a:chExt cx="3112407" cy="615950"/>
          </a:xfrm>
        </p:grpSpPr>
        <p:sp>
          <p:nvSpPr>
            <p:cNvPr id="5" name="Freeform 7"/>
            <p:cNvSpPr>
              <a:spLocks noChangeArrowheads="1"/>
            </p:cNvSpPr>
            <p:nvPr/>
          </p:nvSpPr>
          <p:spPr bwMode="auto">
            <a:xfrm>
              <a:off x="1631951" y="344488"/>
              <a:ext cx="1815419" cy="615950"/>
            </a:xfrm>
            <a:prstGeom prst="roundRect">
              <a:avLst>
                <a:gd name="adj" fmla="val 16667"/>
              </a:avLst>
            </a:prstGeom>
            <a:blipFill>
              <a:blip r:embed="rId2" cstate="print"/>
              <a:tile tx="0" ty="0" sx="100000" sy="100000" flip="none" algn="tl"/>
            </a:blip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3200" b="1" dirty="0" smtClean="0">
                  <a:latin typeface="Arial" pitchFamily="34" charset="0"/>
                  <a:sym typeface="Calibri" pitchFamily="34" charset="0"/>
                </a:rPr>
                <a:t>活动二</a:t>
              </a:r>
              <a:endParaRPr lang="zh-CN" altLang="zh-CN" sz="3200" b="1" dirty="0">
                <a:latin typeface="Arial" pitchFamily="34" charset="0"/>
                <a:sym typeface="Calibri" pitchFamily="34" charset="0"/>
              </a:endParaRPr>
            </a:p>
          </p:txBody>
        </p:sp>
        <p:pic>
          <p:nvPicPr>
            <p:cNvPr id="6" name="Picture 2" descr="C:\Documents and Settings\tdz\桌面\未标题-2 拷贝1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963" y="477838"/>
              <a:ext cx="1600200" cy="371475"/>
            </a:xfrm>
            <a:prstGeom prst="rect">
              <a:avLst/>
            </a:prstGeom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矩形 6"/>
          <p:cNvSpPr/>
          <p:nvPr/>
        </p:nvSpPr>
        <p:spPr>
          <a:xfrm>
            <a:off x="6091518" y="515003"/>
            <a:ext cx="2662518" cy="129091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nDow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/>
            <a:r>
              <a:rPr lang="zh-CN" alt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身临其境</a:t>
            </a:r>
            <a:endParaRPr lang="zh-CN" alt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pSp>
        <p:nvGrpSpPr>
          <p:cNvPr id="8" name="Group 11"/>
          <p:cNvGrpSpPr>
            <a:grpSpLocks/>
          </p:cNvGrpSpPr>
          <p:nvPr/>
        </p:nvGrpSpPr>
        <p:grpSpPr bwMode="auto">
          <a:xfrm>
            <a:off x="3356982" y="2170354"/>
            <a:ext cx="5260654" cy="3473322"/>
            <a:chOff x="0" y="-50"/>
            <a:chExt cx="1872" cy="2018"/>
          </a:xfrm>
        </p:grpSpPr>
        <p:sp>
          <p:nvSpPr>
            <p:cNvPr id="9" name="AutoShape 12"/>
            <p:cNvSpPr>
              <a:spLocks noChangeArrowheads="1"/>
            </p:cNvSpPr>
            <p:nvPr/>
          </p:nvSpPr>
          <p:spPr bwMode="auto">
            <a:xfrm>
              <a:off x="0" y="161"/>
              <a:ext cx="1872" cy="1807"/>
            </a:xfrm>
            <a:prstGeom prst="roundRect">
              <a:avLst>
                <a:gd name="adj" fmla="val 4690"/>
              </a:avLst>
            </a:prstGeom>
            <a:noFill/>
            <a:ln w="57150" cmpd="sng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1D08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" name="AutoShape 13"/>
            <p:cNvSpPr>
              <a:spLocks noChangeArrowheads="1"/>
            </p:cNvSpPr>
            <p:nvPr/>
          </p:nvSpPr>
          <p:spPr bwMode="auto">
            <a:xfrm>
              <a:off x="176" y="0"/>
              <a:ext cx="1504" cy="26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" name="AutoShape 14"/>
            <p:cNvSpPr>
              <a:spLocks noChangeArrowheads="1"/>
            </p:cNvSpPr>
            <p:nvPr/>
          </p:nvSpPr>
          <p:spPr bwMode="auto">
            <a:xfrm flipH="1">
              <a:off x="1550" y="120"/>
              <a:ext cx="59" cy="83"/>
            </a:xfrm>
            <a:prstGeom prst="octagon">
              <a:avLst>
                <a:gd name="adj" fmla="val 29287"/>
              </a:avLst>
            </a:prstGeom>
            <a:solidFill>
              <a:schemeClr val="tx2"/>
            </a:solidFill>
            <a:ln w="9525" cmpd="sng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" name="AutoShape 15"/>
            <p:cNvSpPr>
              <a:spLocks noChangeArrowheads="1"/>
            </p:cNvSpPr>
            <p:nvPr/>
          </p:nvSpPr>
          <p:spPr bwMode="auto">
            <a:xfrm flipH="1">
              <a:off x="260" y="120"/>
              <a:ext cx="58" cy="83"/>
            </a:xfrm>
            <a:prstGeom prst="octagon">
              <a:avLst>
                <a:gd name="adj" fmla="val 29287"/>
              </a:avLst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" name="Text Box 16"/>
            <p:cNvSpPr txBox="1">
              <a:spLocks noChangeArrowheads="1"/>
            </p:cNvSpPr>
            <p:nvPr/>
          </p:nvSpPr>
          <p:spPr bwMode="auto">
            <a:xfrm>
              <a:off x="352" y="-50"/>
              <a:ext cx="1225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/>
              <a:r>
                <a:rPr lang="zh-CN" altLang="en-US" sz="3200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情景一</a:t>
              </a:r>
              <a:endParaRPr lang="zh-CN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14" name="Text Box 17"/>
            <p:cNvSpPr txBox="1">
              <a:spLocks noChangeArrowheads="1"/>
            </p:cNvSpPr>
            <p:nvPr/>
          </p:nvSpPr>
          <p:spPr bwMode="auto">
            <a:xfrm>
              <a:off x="94" y="351"/>
              <a:ext cx="1740" cy="15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lang="zh-CN" altLang="en-US" sz="4000" b="1" dirty="0" smtClean="0">
                  <a:solidFill>
                    <a:srgbClr val="010107"/>
                  </a:solidFill>
                  <a:ea typeface="楷体_GB2312" pitchFamily="1" charset="-122"/>
                </a:rPr>
                <a:t>      你在跟一个人说话，他双手交叉抱在胸前，脚无节奏地敲着地面。</a:t>
              </a:r>
              <a:endParaRPr lang="en-US" altLang="zh-CN" sz="4000" b="1" dirty="0">
                <a:solidFill>
                  <a:srgbClr val="010107"/>
                </a:solidFill>
                <a:ea typeface="楷体_GB2312" pitchFamily="1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5636972"/>
      </p:ext>
    </p:extLst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334962" y="655638"/>
            <a:ext cx="4263932" cy="615950"/>
            <a:chOff x="334963" y="344488"/>
            <a:chExt cx="3112407" cy="615950"/>
          </a:xfrm>
        </p:grpSpPr>
        <p:sp>
          <p:nvSpPr>
            <p:cNvPr id="5" name="Freeform 7"/>
            <p:cNvSpPr>
              <a:spLocks noChangeArrowheads="1"/>
            </p:cNvSpPr>
            <p:nvPr/>
          </p:nvSpPr>
          <p:spPr bwMode="auto">
            <a:xfrm>
              <a:off x="1631951" y="344488"/>
              <a:ext cx="1815419" cy="615950"/>
            </a:xfrm>
            <a:prstGeom prst="roundRect">
              <a:avLst>
                <a:gd name="adj" fmla="val 16667"/>
              </a:avLst>
            </a:prstGeom>
            <a:blipFill>
              <a:blip r:embed="rId2" cstate="print"/>
              <a:tile tx="0" ty="0" sx="100000" sy="100000" flip="none" algn="tl"/>
            </a:blip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3200" b="1" dirty="0" smtClean="0">
                  <a:latin typeface="Arial" pitchFamily="34" charset="0"/>
                  <a:sym typeface="Calibri" pitchFamily="34" charset="0"/>
                </a:rPr>
                <a:t>活动二</a:t>
              </a:r>
              <a:endParaRPr lang="zh-CN" altLang="zh-CN" sz="3200" b="1" dirty="0">
                <a:latin typeface="Arial" pitchFamily="34" charset="0"/>
                <a:sym typeface="Calibri" pitchFamily="34" charset="0"/>
              </a:endParaRPr>
            </a:p>
          </p:txBody>
        </p:sp>
        <p:pic>
          <p:nvPicPr>
            <p:cNvPr id="6" name="Picture 2" descr="C:\Documents and Settings\tdz\桌面\未标题-2 拷贝1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963" y="477838"/>
              <a:ext cx="1600200" cy="371475"/>
            </a:xfrm>
            <a:prstGeom prst="rect">
              <a:avLst/>
            </a:prstGeom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矩形 6"/>
          <p:cNvSpPr/>
          <p:nvPr/>
        </p:nvSpPr>
        <p:spPr>
          <a:xfrm>
            <a:off x="6091518" y="515003"/>
            <a:ext cx="2662518" cy="129091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nDow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/>
            <a:r>
              <a:rPr lang="zh-CN" alt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身临其境</a:t>
            </a:r>
            <a:endParaRPr lang="zh-CN" alt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pSp>
        <p:nvGrpSpPr>
          <p:cNvPr id="8" name="Group 11"/>
          <p:cNvGrpSpPr>
            <a:grpSpLocks/>
          </p:cNvGrpSpPr>
          <p:nvPr/>
        </p:nvGrpSpPr>
        <p:grpSpPr bwMode="auto">
          <a:xfrm>
            <a:off x="3453040" y="2177306"/>
            <a:ext cx="5300996" cy="4133921"/>
            <a:chOff x="0" y="-50"/>
            <a:chExt cx="1872" cy="2380"/>
          </a:xfrm>
        </p:grpSpPr>
        <p:sp>
          <p:nvSpPr>
            <p:cNvPr id="9" name="AutoShape 12"/>
            <p:cNvSpPr>
              <a:spLocks noChangeArrowheads="1"/>
            </p:cNvSpPr>
            <p:nvPr/>
          </p:nvSpPr>
          <p:spPr bwMode="auto">
            <a:xfrm>
              <a:off x="0" y="161"/>
              <a:ext cx="1872" cy="1807"/>
            </a:xfrm>
            <a:prstGeom prst="roundRect">
              <a:avLst>
                <a:gd name="adj" fmla="val 4690"/>
              </a:avLst>
            </a:prstGeom>
            <a:noFill/>
            <a:ln w="57150" cmpd="sng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1D08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" name="AutoShape 13"/>
            <p:cNvSpPr>
              <a:spLocks noChangeArrowheads="1"/>
            </p:cNvSpPr>
            <p:nvPr/>
          </p:nvSpPr>
          <p:spPr bwMode="auto">
            <a:xfrm>
              <a:off x="176" y="0"/>
              <a:ext cx="1504" cy="26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" name="AutoShape 14"/>
            <p:cNvSpPr>
              <a:spLocks noChangeArrowheads="1"/>
            </p:cNvSpPr>
            <p:nvPr/>
          </p:nvSpPr>
          <p:spPr bwMode="auto">
            <a:xfrm flipH="1">
              <a:off x="1550" y="120"/>
              <a:ext cx="59" cy="83"/>
            </a:xfrm>
            <a:prstGeom prst="octagon">
              <a:avLst>
                <a:gd name="adj" fmla="val 29287"/>
              </a:avLst>
            </a:prstGeom>
            <a:solidFill>
              <a:schemeClr val="tx2"/>
            </a:solidFill>
            <a:ln w="9525" cmpd="sng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" name="AutoShape 15"/>
            <p:cNvSpPr>
              <a:spLocks noChangeArrowheads="1"/>
            </p:cNvSpPr>
            <p:nvPr/>
          </p:nvSpPr>
          <p:spPr bwMode="auto">
            <a:xfrm flipH="1">
              <a:off x="260" y="120"/>
              <a:ext cx="58" cy="83"/>
            </a:xfrm>
            <a:prstGeom prst="octagon">
              <a:avLst>
                <a:gd name="adj" fmla="val 29287"/>
              </a:avLst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" name="Text Box 16"/>
            <p:cNvSpPr txBox="1">
              <a:spLocks noChangeArrowheads="1"/>
            </p:cNvSpPr>
            <p:nvPr/>
          </p:nvSpPr>
          <p:spPr bwMode="auto">
            <a:xfrm>
              <a:off x="352" y="-50"/>
              <a:ext cx="1225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/>
              <a:r>
                <a:rPr lang="zh-CN" altLang="en-US" sz="3200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情景二</a:t>
              </a:r>
              <a:endParaRPr lang="zh-CN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14" name="Text Box 17"/>
            <p:cNvSpPr txBox="1">
              <a:spLocks noChangeArrowheads="1"/>
            </p:cNvSpPr>
            <p:nvPr/>
          </p:nvSpPr>
          <p:spPr bwMode="auto">
            <a:xfrm>
              <a:off x="94" y="351"/>
              <a:ext cx="1740" cy="19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lang="zh-CN" altLang="en-US" sz="4000" b="1" dirty="0" smtClean="0">
                  <a:solidFill>
                    <a:srgbClr val="010107"/>
                  </a:solidFill>
                  <a:ea typeface="楷体_GB2312" pitchFamily="1" charset="-122"/>
                </a:rPr>
                <a:t>      你在跟一个人说话，他整个人都坐在椅子里，身体后仰，头靠在椅背上。</a:t>
              </a:r>
              <a:endParaRPr lang="en-US" altLang="zh-CN" sz="4000" b="1" dirty="0">
                <a:solidFill>
                  <a:srgbClr val="010107"/>
                </a:solidFill>
                <a:ea typeface="楷体_GB2312" pitchFamily="1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0907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334962" y="655638"/>
            <a:ext cx="4263932" cy="615950"/>
            <a:chOff x="334963" y="344488"/>
            <a:chExt cx="3112407" cy="615950"/>
          </a:xfrm>
        </p:grpSpPr>
        <p:sp>
          <p:nvSpPr>
            <p:cNvPr id="5" name="Freeform 7"/>
            <p:cNvSpPr>
              <a:spLocks noChangeArrowheads="1"/>
            </p:cNvSpPr>
            <p:nvPr/>
          </p:nvSpPr>
          <p:spPr bwMode="auto">
            <a:xfrm>
              <a:off x="1631951" y="344488"/>
              <a:ext cx="1815419" cy="615950"/>
            </a:xfrm>
            <a:prstGeom prst="roundRect">
              <a:avLst>
                <a:gd name="adj" fmla="val 16667"/>
              </a:avLst>
            </a:prstGeom>
            <a:blipFill>
              <a:blip r:embed="rId2" cstate="print"/>
              <a:tile tx="0" ty="0" sx="100000" sy="100000" flip="none" algn="tl"/>
            </a:blip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3200" b="1" dirty="0" smtClean="0">
                  <a:latin typeface="Arial" pitchFamily="34" charset="0"/>
                  <a:sym typeface="Calibri" pitchFamily="34" charset="0"/>
                </a:rPr>
                <a:t>活动二</a:t>
              </a:r>
              <a:endParaRPr lang="zh-CN" altLang="zh-CN" sz="3200" b="1" dirty="0">
                <a:latin typeface="Arial" pitchFamily="34" charset="0"/>
                <a:sym typeface="Calibri" pitchFamily="34" charset="0"/>
              </a:endParaRPr>
            </a:p>
          </p:txBody>
        </p:sp>
        <p:pic>
          <p:nvPicPr>
            <p:cNvPr id="6" name="Picture 2" descr="C:\Documents and Settings\tdz\桌面\未标题-2 拷贝1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963" y="477838"/>
              <a:ext cx="1600200" cy="371475"/>
            </a:xfrm>
            <a:prstGeom prst="rect">
              <a:avLst/>
            </a:prstGeom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矩形 6"/>
          <p:cNvSpPr/>
          <p:nvPr/>
        </p:nvSpPr>
        <p:spPr>
          <a:xfrm>
            <a:off x="6091518" y="515003"/>
            <a:ext cx="2662518" cy="129091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nDow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/>
            <a:r>
              <a:rPr lang="zh-CN" alt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身临其境</a:t>
            </a:r>
            <a:endParaRPr lang="zh-CN" alt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pSp>
        <p:nvGrpSpPr>
          <p:cNvPr id="8" name="Group 11"/>
          <p:cNvGrpSpPr>
            <a:grpSpLocks/>
          </p:cNvGrpSpPr>
          <p:nvPr/>
        </p:nvGrpSpPr>
        <p:grpSpPr bwMode="auto">
          <a:xfrm>
            <a:off x="3479934" y="2163926"/>
            <a:ext cx="5274102" cy="3580898"/>
            <a:chOff x="0" y="-50"/>
            <a:chExt cx="1872" cy="2018"/>
          </a:xfrm>
        </p:grpSpPr>
        <p:sp>
          <p:nvSpPr>
            <p:cNvPr id="9" name="AutoShape 12"/>
            <p:cNvSpPr>
              <a:spLocks noChangeArrowheads="1"/>
            </p:cNvSpPr>
            <p:nvPr/>
          </p:nvSpPr>
          <p:spPr bwMode="auto">
            <a:xfrm>
              <a:off x="0" y="161"/>
              <a:ext cx="1872" cy="1807"/>
            </a:xfrm>
            <a:prstGeom prst="roundRect">
              <a:avLst>
                <a:gd name="adj" fmla="val 4690"/>
              </a:avLst>
            </a:prstGeom>
            <a:noFill/>
            <a:ln w="57150" cmpd="sng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1D08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" name="AutoShape 13"/>
            <p:cNvSpPr>
              <a:spLocks noChangeArrowheads="1"/>
            </p:cNvSpPr>
            <p:nvPr/>
          </p:nvSpPr>
          <p:spPr bwMode="auto">
            <a:xfrm>
              <a:off x="176" y="0"/>
              <a:ext cx="1504" cy="26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" name="AutoShape 14"/>
            <p:cNvSpPr>
              <a:spLocks noChangeArrowheads="1"/>
            </p:cNvSpPr>
            <p:nvPr/>
          </p:nvSpPr>
          <p:spPr bwMode="auto">
            <a:xfrm flipH="1">
              <a:off x="1550" y="120"/>
              <a:ext cx="59" cy="83"/>
            </a:xfrm>
            <a:prstGeom prst="octagon">
              <a:avLst>
                <a:gd name="adj" fmla="val 29287"/>
              </a:avLst>
            </a:prstGeom>
            <a:solidFill>
              <a:schemeClr val="tx2"/>
            </a:solidFill>
            <a:ln w="9525" cmpd="sng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" name="AutoShape 15"/>
            <p:cNvSpPr>
              <a:spLocks noChangeArrowheads="1"/>
            </p:cNvSpPr>
            <p:nvPr/>
          </p:nvSpPr>
          <p:spPr bwMode="auto">
            <a:xfrm flipH="1">
              <a:off x="260" y="120"/>
              <a:ext cx="58" cy="83"/>
            </a:xfrm>
            <a:prstGeom prst="octagon">
              <a:avLst>
                <a:gd name="adj" fmla="val 29287"/>
              </a:avLst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" name="Text Box 16"/>
            <p:cNvSpPr txBox="1">
              <a:spLocks noChangeArrowheads="1"/>
            </p:cNvSpPr>
            <p:nvPr/>
          </p:nvSpPr>
          <p:spPr bwMode="auto">
            <a:xfrm>
              <a:off x="352" y="-50"/>
              <a:ext cx="1225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/>
              <a:r>
                <a:rPr lang="zh-CN" altLang="en-US" sz="3200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情景三</a:t>
              </a:r>
              <a:endParaRPr lang="zh-CN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14" name="Text Box 17"/>
            <p:cNvSpPr txBox="1">
              <a:spLocks noChangeArrowheads="1"/>
            </p:cNvSpPr>
            <p:nvPr/>
          </p:nvSpPr>
          <p:spPr bwMode="auto">
            <a:xfrm>
              <a:off x="94" y="459"/>
              <a:ext cx="1740" cy="12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lang="zh-CN" altLang="en-US" sz="4000" b="1" dirty="0" smtClean="0">
                  <a:solidFill>
                    <a:srgbClr val="010107"/>
                  </a:solidFill>
                  <a:ea typeface="楷体_GB2312" pitchFamily="1" charset="-122"/>
                </a:rPr>
                <a:t>      你在跟一个人说话，他不停地收拾桌子上的东西。</a:t>
              </a:r>
              <a:endParaRPr lang="en-US" altLang="zh-CN" sz="4000" b="1" dirty="0">
                <a:solidFill>
                  <a:srgbClr val="010107"/>
                </a:solidFill>
                <a:ea typeface="楷体_GB2312" pitchFamily="1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9117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334962" y="655638"/>
            <a:ext cx="4263932" cy="615950"/>
            <a:chOff x="334963" y="344488"/>
            <a:chExt cx="3112407" cy="615950"/>
          </a:xfrm>
        </p:grpSpPr>
        <p:sp>
          <p:nvSpPr>
            <p:cNvPr id="5" name="Freeform 7"/>
            <p:cNvSpPr>
              <a:spLocks noChangeArrowheads="1"/>
            </p:cNvSpPr>
            <p:nvPr/>
          </p:nvSpPr>
          <p:spPr bwMode="auto">
            <a:xfrm>
              <a:off x="1631951" y="344488"/>
              <a:ext cx="1815419" cy="615950"/>
            </a:xfrm>
            <a:prstGeom prst="roundRect">
              <a:avLst>
                <a:gd name="adj" fmla="val 16667"/>
              </a:avLst>
            </a:prstGeom>
            <a:blipFill>
              <a:blip r:embed="rId2" cstate="print"/>
              <a:tile tx="0" ty="0" sx="100000" sy="100000" flip="none" algn="tl"/>
            </a:blip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3200" b="1" dirty="0" smtClean="0">
                  <a:latin typeface="Arial" pitchFamily="34" charset="0"/>
                  <a:sym typeface="Calibri" pitchFamily="34" charset="0"/>
                </a:rPr>
                <a:t>活动二</a:t>
              </a:r>
              <a:endParaRPr lang="zh-CN" altLang="zh-CN" sz="3200" b="1" dirty="0">
                <a:latin typeface="Arial" pitchFamily="34" charset="0"/>
                <a:sym typeface="Calibri" pitchFamily="34" charset="0"/>
              </a:endParaRPr>
            </a:p>
          </p:txBody>
        </p:sp>
        <p:pic>
          <p:nvPicPr>
            <p:cNvPr id="6" name="Picture 2" descr="C:\Documents and Settings\tdz\桌面\未标题-2 拷贝1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963" y="477838"/>
              <a:ext cx="1600200" cy="371475"/>
            </a:xfrm>
            <a:prstGeom prst="rect">
              <a:avLst/>
            </a:prstGeom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矩形 6"/>
          <p:cNvSpPr/>
          <p:nvPr/>
        </p:nvSpPr>
        <p:spPr>
          <a:xfrm>
            <a:off x="6091518" y="515003"/>
            <a:ext cx="2662518" cy="129091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nDow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/>
            <a:r>
              <a:rPr lang="zh-CN" alt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身临其境</a:t>
            </a:r>
            <a:endParaRPr lang="zh-CN" alt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pSp>
        <p:nvGrpSpPr>
          <p:cNvPr id="8" name="Group 11"/>
          <p:cNvGrpSpPr>
            <a:grpSpLocks/>
          </p:cNvGrpSpPr>
          <p:nvPr/>
        </p:nvGrpSpPr>
        <p:grpSpPr bwMode="auto">
          <a:xfrm>
            <a:off x="3127769" y="2206543"/>
            <a:ext cx="5983941" cy="3739333"/>
            <a:chOff x="0" y="-50"/>
            <a:chExt cx="1872" cy="2018"/>
          </a:xfrm>
        </p:grpSpPr>
        <p:sp>
          <p:nvSpPr>
            <p:cNvPr id="9" name="AutoShape 12"/>
            <p:cNvSpPr>
              <a:spLocks noChangeArrowheads="1"/>
            </p:cNvSpPr>
            <p:nvPr/>
          </p:nvSpPr>
          <p:spPr bwMode="auto">
            <a:xfrm>
              <a:off x="0" y="161"/>
              <a:ext cx="1872" cy="1807"/>
            </a:xfrm>
            <a:prstGeom prst="roundRect">
              <a:avLst>
                <a:gd name="adj" fmla="val 4690"/>
              </a:avLst>
            </a:prstGeom>
            <a:noFill/>
            <a:ln w="57150" cmpd="sng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1D08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" name="AutoShape 13"/>
            <p:cNvSpPr>
              <a:spLocks noChangeArrowheads="1"/>
            </p:cNvSpPr>
            <p:nvPr/>
          </p:nvSpPr>
          <p:spPr bwMode="auto">
            <a:xfrm>
              <a:off x="176" y="0"/>
              <a:ext cx="1504" cy="26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" name="AutoShape 14"/>
            <p:cNvSpPr>
              <a:spLocks noChangeArrowheads="1"/>
            </p:cNvSpPr>
            <p:nvPr/>
          </p:nvSpPr>
          <p:spPr bwMode="auto">
            <a:xfrm flipH="1">
              <a:off x="1550" y="120"/>
              <a:ext cx="59" cy="83"/>
            </a:xfrm>
            <a:prstGeom prst="octagon">
              <a:avLst>
                <a:gd name="adj" fmla="val 29287"/>
              </a:avLst>
            </a:prstGeom>
            <a:solidFill>
              <a:schemeClr val="tx2"/>
            </a:solidFill>
            <a:ln w="9525" cmpd="sng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" name="AutoShape 15"/>
            <p:cNvSpPr>
              <a:spLocks noChangeArrowheads="1"/>
            </p:cNvSpPr>
            <p:nvPr/>
          </p:nvSpPr>
          <p:spPr bwMode="auto">
            <a:xfrm flipH="1">
              <a:off x="260" y="120"/>
              <a:ext cx="58" cy="83"/>
            </a:xfrm>
            <a:prstGeom prst="octagon">
              <a:avLst>
                <a:gd name="adj" fmla="val 29287"/>
              </a:avLst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" name="Text Box 16"/>
            <p:cNvSpPr txBox="1">
              <a:spLocks noChangeArrowheads="1"/>
            </p:cNvSpPr>
            <p:nvPr/>
          </p:nvSpPr>
          <p:spPr bwMode="auto">
            <a:xfrm>
              <a:off x="352" y="-50"/>
              <a:ext cx="1225" cy="3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/>
              <a:r>
                <a:rPr lang="zh-CN" altLang="en-US" sz="3200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情景四</a:t>
              </a:r>
              <a:endParaRPr lang="zh-CN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14" name="Text Box 17"/>
            <p:cNvSpPr txBox="1">
              <a:spLocks noChangeArrowheads="1"/>
            </p:cNvSpPr>
            <p:nvPr/>
          </p:nvSpPr>
          <p:spPr bwMode="auto">
            <a:xfrm>
              <a:off x="53" y="459"/>
              <a:ext cx="1819" cy="10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eaLnBrk="0" hangingPunct="0"/>
              <a:r>
                <a:rPr lang="zh-CN" altLang="en-US" sz="4000" b="1" dirty="0" smtClean="0">
                  <a:solidFill>
                    <a:srgbClr val="010107"/>
                  </a:solidFill>
                  <a:ea typeface="楷体_GB2312" pitchFamily="1" charset="-122"/>
                </a:rPr>
                <a:t>       你在跟一个人说话，他不停打哈欠，皱眉，叹气，伸懒腰。</a:t>
              </a:r>
              <a:endParaRPr lang="en-US" altLang="zh-CN" sz="4000" b="1" dirty="0">
                <a:solidFill>
                  <a:srgbClr val="010107"/>
                </a:solidFill>
                <a:ea typeface="楷体_GB2312" pitchFamily="1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7600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334962" y="655638"/>
            <a:ext cx="4263932" cy="615950"/>
            <a:chOff x="334963" y="344488"/>
            <a:chExt cx="3112407" cy="615950"/>
          </a:xfrm>
        </p:grpSpPr>
        <p:sp>
          <p:nvSpPr>
            <p:cNvPr id="5" name="Freeform 7"/>
            <p:cNvSpPr>
              <a:spLocks noChangeArrowheads="1"/>
            </p:cNvSpPr>
            <p:nvPr/>
          </p:nvSpPr>
          <p:spPr bwMode="auto">
            <a:xfrm>
              <a:off x="1631951" y="344488"/>
              <a:ext cx="1815419" cy="615950"/>
            </a:xfrm>
            <a:prstGeom prst="roundRect">
              <a:avLst>
                <a:gd name="adj" fmla="val 16667"/>
              </a:avLst>
            </a:prstGeom>
            <a:blipFill>
              <a:blip r:embed="rId2" cstate="print"/>
              <a:tile tx="0" ty="0" sx="100000" sy="100000" flip="none" algn="tl"/>
            </a:blip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3200" b="1" dirty="0" smtClean="0">
                  <a:latin typeface="Arial" pitchFamily="34" charset="0"/>
                  <a:sym typeface="Calibri" pitchFamily="34" charset="0"/>
                </a:rPr>
                <a:t>活动二</a:t>
              </a:r>
              <a:endParaRPr lang="zh-CN" altLang="zh-CN" sz="3200" b="1" dirty="0">
                <a:latin typeface="Arial" pitchFamily="34" charset="0"/>
                <a:sym typeface="Calibri" pitchFamily="34" charset="0"/>
              </a:endParaRPr>
            </a:p>
          </p:txBody>
        </p:sp>
        <p:pic>
          <p:nvPicPr>
            <p:cNvPr id="6" name="Picture 2" descr="C:\Documents and Settings\tdz\桌面\未标题-2 拷贝1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963" y="477838"/>
              <a:ext cx="1600200" cy="371475"/>
            </a:xfrm>
            <a:prstGeom prst="rect">
              <a:avLst/>
            </a:prstGeom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矩形 6"/>
          <p:cNvSpPr/>
          <p:nvPr/>
        </p:nvSpPr>
        <p:spPr>
          <a:xfrm>
            <a:off x="6091518" y="515003"/>
            <a:ext cx="2662518" cy="129091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nDow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/>
            <a:r>
              <a:rPr lang="zh-CN" alt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身临其境</a:t>
            </a:r>
            <a:endParaRPr lang="zh-CN" alt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pSp>
        <p:nvGrpSpPr>
          <p:cNvPr id="8" name="Group 11"/>
          <p:cNvGrpSpPr>
            <a:grpSpLocks/>
          </p:cNvGrpSpPr>
          <p:nvPr/>
        </p:nvGrpSpPr>
        <p:grpSpPr bwMode="auto">
          <a:xfrm>
            <a:off x="2920231" y="2206543"/>
            <a:ext cx="6252881" cy="4355576"/>
            <a:chOff x="0" y="-50"/>
            <a:chExt cx="1872" cy="2128"/>
          </a:xfrm>
        </p:grpSpPr>
        <p:sp>
          <p:nvSpPr>
            <p:cNvPr id="9" name="AutoShape 12"/>
            <p:cNvSpPr>
              <a:spLocks noChangeArrowheads="1"/>
            </p:cNvSpPr>
            <p:nvPr/>
          </p:nvSpPr>
          <p:spPr bwMode="auto">
            <a:xfrm>
              <a:off x="0" y="161"/>
              <a:ext cx="1872" cy="1807"/>
            </a:xfrm>
            <a:prstGeom prst="roundRect">
              <a:avLst>
                <a:gd name="adj" fmla="val 4690"/>
              </a:avLst>
            </a:prstGeom>
            <a:noFill/>
            <a:ln w="57150" cmpd="sng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1D08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" name="AutoShape 13"/>
            <p:cNvSpPr>
              <a:spLocks noChangeArrowheads="1"/>
            </p:cNvSpPr>
            <p:nvPr/>
          </p:nvSpPr>
          <p:spPr bwMode="auto">
            <a:xfrm>
              <a:off x="176" y="0"/>
              <a:ext cx="1504" cy="26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" name="AutoShape 14"/>
            <p:cNvSpPr>
              <a:spLocks noChangeArrowheads="1"/>
            </p:cNvSpPr>
            <p:nvPr/>
          </p:nvSpPr>
          <p:spPr bwMode="auto">
            <a:xfrm flipH="1">
              <a:off x="1550" y="120"/>
              <a:ext cx="59" cy="83"/>
            </a:xfrm>
            <a:prstGeom prst="octagon">
              <a:avLst>
                <a:gd name="adj" fmla="val 29287"/>
              </a:avLst>
            </a:prstGeom>
            <a:solidFill>
              <a:schemeClr val="tx2"/>
            </a:solidFill>
            <a:ln w="9525" cmpd="sng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" name="AutoShape 15"/>
            <p:cNvSpPr>
              <a:spLocks noChangeArrowheads="1"/>
            </p:cNvSpPr>
            <p:nvPr/>
          </p:nvSpPr>
          <p:spPr bwMode="auto">
            <a:xfrm flipH="1">
              <a:off x="260" y="120"/>
              <a:ext cx="58" cy="83"/>
            </a:xfrm>
            <a:prstGeom prst="octagon">
              <a:avLst>
                <a:gd name="adj" fmla="val 29287"/>
              </a:avLst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" name="Text Box 16"/>
            <p:cNvSpPr txBox="1">
              <a:spLocks noChangeArrowheads="1"/>
            </p:cNvSpPr>
            <p:nvPr/>
          </p:nvSpPr>
          <p:spPr bwMode="auto">
            <a:xfrm>
              <a:off x="352" y="-50"/>
              <a:ext cx="1225" cy="3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/>
              <a:r>
                <a:rPr lang="zh-CN" altLang="en-US" sz="3200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情景五</a:t>
              </a:r>
              <a:endParaRPr lang="zh-CN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14" name="Text Box 17"/>
            <p:cNvSpPr txBox="1">
              <a:spLocks noChangeArrowheads="1"/>
            </p:cNvSpPr>
            <p:nvPr/>
          </p:nvSpPr>
          <p:spPr bwMode="auto">
            <a:xfrm>
              <a:off x="53" y="367"/>
              <a:ext cx="1819" cy="17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eaLnBrk="0" hangingPunct="0"/>
              <a:r>
                <a:rPr lang="zh-CN" altLang="en-US" sz="4000" b="1" dirty="0" smtClean="0">
                  <a:solidFill>
                    <a:srgbClr val="010107"/>
                  </a:solidFill>
                  <a:ea typeface="楷体_GB2312" pitchFamily="1" charset="-122"/>
                </a:rPr>
                <a:t>       在课上，老师提出一个问题，你起来回答，你还没说完，就有同学在下面说别的话题，或说出自己对这个问题的看法。</a:t>
              </a:r>
              <a:endParaRPr lang="en-US" altLang="zh-CN" sz="4000" b="1" dirty="0">
                <a:solidFill>
                  <a:srgbClr val="010107"/>
                </a:solidFill>
                <a:ea typeface="楷体_GB2312" pitchFamily="1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7810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334962" y="655638"/>
            <a:ext cx="4263932" cy="615950"/>
            <a:chOff x="334963" y="344488"/>
            <a:chExt cx="3112407" cy="615950"/>
          </a:xfrm>
        </p:grpSpPr>
        <p:sp>
          <p:nvSpPr>
            <p:cNvPr id="5" name="Freeform 7"/>
            <p:cNvSpPr>
              <a:spLocks noChangeArrowheads="1"/>
            </p:cNvSpPr>
            <p:nvPr/>
          </p:nvSpPr>
          <p:spPr bwMode="auto">
            <a:xfrm>
              <a:off x="1631951" y="344488"/>
              <a:ext cx="1815419" cy="615950"/>
            </a:xfrm>
            <a:prstGeom prst="roundRect">
              <a:avLst>
                <a:gd name="adj" fmla="val 16667"/>
              </a:avLst>
            </a:prstGeom>
            <a:blipFill>
              <a:blip r:embed="rId2" cstate="print"/>
              <a:tile tx="0" ty="0" sx="100000" sy="100000" flip="none" algn="tl"/>
            </a:blip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3200" b="1" dirty="0" smtClean="0">
                  <a:latin typeface="Arial" pitchFamily="34" charset="0"/>
                  <a:sym typeface="Calibri" pitchFamily="34" charset="0"/>
                </a:rPr>
                <a:t>活动二</a:t>
              </a:r>
              <a:endParaRPr lang="zh-CN" altLang="zh-CN" sz="3200" b="1" dirty="0">
                <a:latin typeface="Arial" pitchFamily="34" charset="0"/>
                <a:sym typeface="Calibri" pitchFamily="34" charset="0"/>
              </a:endParaRPr>
            </a:p>
          </p:txBody>
        </p:sp>
        <p:pic>
          <p:nvPicPr>
            <p:cNvPr id="6" name="Picture 2" descr="C:\Documents and Settings\tdz\桌面\未标题-2 拷贝1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963" y="477838"/>
              <a:ext cx="1600200" cy="371475"/>
            </a:xfrm>
            <a:prstGeom prst="rect">
              <a:avLst/>
            </a:prstGeom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矩形 6"/>
          <p:cNvSpPr/>
          <p:nvPr/>
        </p:nvSpPr>
        <p:spPr>
          <a:xfrm>
            <a:off x="6091518" y="515003"/>
            <a:ext cx="2662518" cy="129091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nDow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/>
            <a:r>
              <a:rPr lang="zh-CN" alt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身临其境</a:t>
            </a:r>
            <a:endParaRPr lang="zh-CN" alt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pSp>
        <p:nvGrpSpPr>
          <p:cNvPr id="8" name="Group 11"/>
          <p:cNvGrpSpPr>
            <a:grpSpLocks/>
          </p:cNvGrpSpPr>
          <p:nvPr/>
        </p:nvGrpSpPr>
        <p:grpSpPr bwMode="auto">
          <a:xfrm>
            <a:off x="3315271" y="2163926"/>
            <a:ext cx="5274102" cy="3580898"/>
            <a:chOff x="0" y="-50"/>
            <a:chExt cx="1872" cy="2018"/>
          </a:xfrm>
        </p:grpSpPr>
        <p:sp>
          <p:nvSpPr>
            <p:cNvPr id="9" name="AutoShape 12"/>
            <p:cNvSpPr>
              <a:spLocks noChangeArrowheads="1"/>
            </p:cNvSpPr>
            <p:nvPr/>
          </p:nvSpPr>
          <p:spPr bwMode="auto">
            <a:xfrm>
              <a:off x="0" y="161"/>
              <a:ext cx="1872" cy="1807"/>
            </a:xfrm>
            <a:prstGeom prst="roundRect">
              <a:avLst>
                <a:gd name="adj" fmla="val 4690"/>
              </a:avLst>
            </a:prstGeom>
            <a:noFill/>
            <a:ln w="57150" cmpd="sng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1D08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" name="AutoShape 13"/>
            <p:cNvSpPr>
              <a:spLocks noChangeArrowheads="1"/>
            </p:cNvSpPr>
            <p:nvPr/>
          </p:nvSpPr>
          <p:spPr bwMode="auto">
            <a:xfrm>
              <a:off x="176" y="0"/>
              <a:ext cx="1504" cy="26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" name="AutoShape 14"/>
            <p:cNvSpPr>
              <a:spLocks noChangeArrowheads="1"/>
            </p:cNvSpPr>
            <p:nvPr/>
          </p:nvSpPr>
          <p:spPr bwMode="auto">
            <a:xfrm flipH="1">
              <a:off x="1550" y="120"/>
              <a:ext cx="59" cy="83"/>
            </a:xfrm>
            <a:prstGeom prst="octagon">
              <a:avLst>
                <a:gd name="adj" fmla="val 29287"/>
              </a:avLst>
            </a:prstGeom>
            <a:solidFill>
              <a:schemeClr val="tx2"/>
            </a:solidFill>
            <a:ln w="9525" cmpd="sng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" name="AutoShape 15"/>
            <p:cNvSpPr>
              <a:spLocks noChangeArrowheads="1"/>
            </p:cNvSpPr>
            <p:nvPr/>
          </p:nvSpPr>
          <p:spPr bwMode="auto">
            <a:xfrm flipH="1">
              <a:off x="260" y="120"/>
              <a:ext cx="58" cy="83"/>
            </a:xfrm>
            <a:prstGeom prst="octagon">
              <a:avLst>
                <a:gd name="adj" fmla="val 29287"/>
              </a:avLst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" name="Text Box 16"/>
            <p:cNvSpPr txBox="1">
              <a:spLocks noChangeArrowheads="1"/>
            </p:cNvSpPr>
            <p:nvPr/>
          </p:nvSpPr>
          <p:spPr bwMode="auto">
            <a:xfrm>
              <a:off x="352" y="-50"/>
              <a:ext cx="1225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/>
              <a:r>
                <a:rPr lang="zh-CN" altLang="en-US" sz="3200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你的经历</a:t>
              </a:r>
              <a:endParaRPr lang="zh-CN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14" name="Text Box 17"/>
            <p:cNvSpPr txBox="1">
              <a:spLocks noChangeArrowheads="1"/>
            </p:cNvSpPr>
            <p:nvPr/>
          </p:nvSpPr>
          <p:spPr bwMode="auto">
            <a:xfrm>
              <a:off x="94" y="459"/>
              <a:ext cx="1740" cy="1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lang="zh-CN" altLang="en-US" sz="4000" b="1" dirty="0" smtClean="0">
                  <a:solidFill>
                    <a:srgbClr val="010107"/>
                  </a:solidFill>
                  <a:ea typeface="楷体_GB2312" pitchFamily="1" charset="-122"/>
                </a:rPr>
                <a:t>      除了上述一些情景，你还遇到过别的让你觉得不舒服的交流情景吗</a:t>
              </a:r>
              <a:r>
                <a:rPr lang="en-US" altLang="zh-CN" sz="4000" b="1" dirty="0" smtClean="0">
                  <a:solidFill>
                    <a:srgbClr val="010107"/>
                  </a:solidFill>
                  <a:ea typeface="楷体_GB2312" pitchFamily="1" charset="-122"/>
                </a:rPr>
                <a:t>?</a:t>
              </a:r>
              <a:endParaRPr lang="en-US" altLang="zh-CN" sz="4000" b="1" dirty="0">
                <a:solidFill>
                  <a:srgbClr val="010107"/>
                </a:solidFill>
                <a:ea typeface="楷体_GB2312" pitchFamily="1" charset="-122"/>
              </a:endParaRPr>
            </a:p>
          </p:txBody>
        </p:sp>
      </p:grp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148013" y="15843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Arial" pitchFamily="34" charset="0"/>
              </a:rPr>
              <a:t>	</a:t>
            </a:r>
            <a:endParaRPr kumimoji="0" lang="en-US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31564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0207305"/>
              </p:ext>
            </p:extLst>
          </p:nvPr>
        </p:nvGraphicFramePr>
        <p:xfrm>
          <a:off x="1323152" y="1613088"/>
          <a:ext cx="10039612" cy="4565264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1500193"/>
                <a:gridCol w="4760796"/>
                <a:gridCol w="3778623"/>
              </a:tblGrid>
              <a:tr h="7267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206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 </a:t>
                      </a:r>
                      <a:endParaRPr lang="zh-CN" sz="1400" dirty="0">
                        <a:solidFill>
                          <a:srgbClr val="00206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800" b="1" dirty="0" smtClean="0">
                          <a:solidFill>
                            <a:srgbClr val="00206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zh-CN" sz="2800" b="1" dirty="0" smtClean="0">
                          <a:solidFill>
                            <a:srgbClr val="002060"/>
                          </a:solidFill>
                          <a:effectLst/>
                          <a:latin typeface="+mn-ea"/>
                          <a:ea typeface="+mn-ea"/>
                        </a:rPr>
                        <a:t>不良</a:t>
                      </a:r>
                      <a:r>
                        <a:rPr lang="zh-CN" sz="2800" b="1" dirty="0">
                          <a:solidFill>
                            <a:srgbClr val="002060"/>
                          </a:solidFill>
                          <a:effectLst/>
                          <a:latin typeface="+mn-ea"/>
                          <a:ea typeface="+mn-ea"/>
                        </a:rPr>
                        <a:t>的倾听</a:t>
                      </a:r>
                      <a:r>
                        <a:rPr lang="zh-CN" sz="2800" b="1" dirty="0" smtClean="0">
                          <a:solidFill>
                            <a:srgbClr val="002060"/>
                          </a:solidFill>
                          <a:effectLst/>
                          <a:latin typeface="+mn-ea"/>
                          <a:ea typeface="+mn-ea"/>
                        </a:rPr>
                        <a:t>行为表</a:t>
                      </a:r>
                      <a:r>
                        <a:rPr lang="zh-CN" altLang="en-US" sz="2800" b="1" dirty="0" smtClean="0">
                          <a:solidFill>
                            <a:srgbClr val="002060"/>
                          </a:solidFill>
                          <a:effectLst/>
                          <a:latin typeface="+mn-ea"/>
                          <a:ea typeface="+mn-ea"/>
                        </a:rPr>
                        <a:t>现</a:t>
                      </a:r>
                      <a:r>
                        <a:rPr lang="en-US" sz="2800" b="1" dirty="0">
                          <a:solidFill>
                            <a:srgbClr val="002060"/>
                          </a:solidFill>
                          <a:effectLst/>
                          <a:latin typeface="+mn-ea"/>
                          <a:ea typeface="+mn-ea"/>
                        </a:rPr>
                        <a:t>	  </a:t>
                      </a:r>
                      <a:endParaRPr lang="zh-CN" sz="1600" b="1" dirty="0">
                        <a:solidFill>
                          <a:srgbClr val="002060"/>
                        </a:solidFill>
                        <a:effectLst/>
                        <a:latin typeface="+mn-ea"/>
                        <a:ea typeface="+mn-ea"/>
                        <a:cs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800" b="1" dirty="0">
                          <a:solidFill>
                            <a:srgbClr val="002060"/>
                          </a:solidFill>
                          <a:effectLst/>
                          <a:latin typeface="+mn-ea"/>
                          <a:ea typeface="+mn-ea"/>
                        </a:rPr>
                        <a:t>良好的倾听</a:t>
                      </a:r>
                      <a:r>
                        <a:rPr lang="zh-CN" sz="2800" b="1" dirty="0" smtClean="0">
                          <a:solidFill>
                            <a:srgbClr val="002060"/>
                          </a:solidFill>
                          <a:effectLst/>
                          <a:latin typeface="+mn-ea"/>
                          <a:ea typeface="+mn-ea"/>
                        </a:rPr>
                        <a:t>行为表现</a:t>
                      </a:r>
                      <a:r>
                        <a:rPr lang="en-US" sz="2800" b="1" dirty="0" smtClean="0">
                          <a:solidFill>
                            <a:srgbClr val="00206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CN" sz="1600" b="1" dirty="0">
                        <a:solidFill>
                          <a:srgbClr val="002060"/>
                        </a:solidFill>
                        <a:effectLst/>
                        <a:latin typeface="+mn-ea"/>
                        <a:ea typeface="+mn-ea"/>
                        <a:cs typeface="宋体"/>
                      </a:endParaRPr>
                    </a:p>
                  </a:txBody>
                  <a:tcPr marL="68580" marR="68580" marT="0" marB="0" anchor="ctr"/>
                </a:tc>
              </a:tr>
              <a:tr h="82080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3200" b="1" dirty="0">
                          <a:solidFill>
                            <a:srgbClr val="00206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眼神 </a:t>
                      </a:r>
                      <a:endParaRPr lang="zh-CN" sz="1800" b="1" dirty="0">
                        <a:solidFill>
                          <a:srgbClr val="00206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zh-CN" sz="1400" b="1" dirty="0">
                        <a:solidFill>
                          <a:srgbClr val="00206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zh-CN" sz="1400" b="1" dirty="0">
                        <a:solidFill>
                          <a:srgbClr val="00206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/>
                      </a:endParaRPr>
                    </a:p>
                  </a:txBody>
                  <a:tcPr marL="68580" marR="68580" marT="0" marB="0" anchor="ctr"/>
                </a:tc>
              </a:tr>
              <a:tr h="8197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3200" b="1" dirty="0">
                          <a:solidFill>
                            <a:srgbClr val="00206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表情</a:t>
                      </a:r>
                      <a:endParaRPr lang="zh-CN" sz="1800" b="1" dirty="0">
                        <a:solidFill>
                          <a:srgbClr val="00206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zh-CN" sz="1400" b="1" dirty="0">
                        <a:solidFill>
                          <a:srgbClr val="00206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zh-CN" sz="1400" b="1" dirty="0">
                        <a:solidFill>
                          <a:srgbClr val="00206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/>
                      </a:endParaRPr>
                    </a:p>
                  </a:txBody>
                  <a:tcPr marL="68580" marR="68580" marT="0" marB="0" anchor="ctr"/>
                </a:tc>
              </a:tr>
              <a:tr h="127202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3200" b="1" dirty="0">
                          <a:solidFill>
                            <a:srgbClr val="00206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动作 </a:t>
                      </a:r>
                      <a:endParaRPr lang="zh-CN" sz="1800" b="1" dirty="0">
                        <a:solidFill>
                          <a:srgbClr val="00206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zh-CN" sz="1400" b="1" dirty="0">
                        <a:solidFill>
                          <a:srgbClr val="00206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zh-CN" sz="1400" b="1" dirty="0">
                        <a:solidFill>
                          <a:srgbClr val="00206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/>
                      </a:endParaRPr>
                    </a:p>
                  </a:txBody>
                  <a:tcPr marL="68580" marR="68580" marT="0" marB="0" anchor="ctr"/>
                </a:tc>
              </a:tr>
              <a:tr h="92599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300" b="1" dirty="0" smtClean="0">
                          <a:solidFill>
                            <a:srgbClr val="00206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3200" b="1" dirty="0" smtClean="0">
                          <a:solidFill>
                            <a:srgbClr val="00206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言语 </a:t>
                      </a:r>
                      <a:endParaRPr lang="en-US" altLang="zh-CN" sz="3200" b="1" dirty="0" smtClean="0">
                        <a:solidFill>
                          <a:srgbClr val="00206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zh-CN" sz="1400" b="1" dirty="0">
                        <a:solidFill>
                          <a:srgbClr val="00206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zh-CN" sz="1400" b="1" dirty="0">
                        <a:solidFill>
                          <a:srgbClr val="00206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334961" y="655638"/>
            <a:ext cx="4985183" cy="615950"/>
            <a:chOff x="334963" y="344488"/>
            <a:chExt cx="3112407" cy="615950"/>
          </a:xfrm>
        </p:grpSpPr>
        <p:sp>
          <p:nvSpPr>
            <p:cNvPr id="10" name="Freeform 7"/>
            <p:cNvSpPr>
              <a:spLocks noChangeArrowheads="1"/>
            </p:cNvSpPr>
            <p:nvPr/>
          </p:nvSpPr>
          <p:spPr bwMode="auto">
            <a:xfrm>
              <a:off x="1631951" y="344488"/>
              <a:ext cx="1815419" cy="615950"/>
            </a:xfrm>
            <a:prstGeom prst="roundRect">
              <a:avLst>
                <a:gd name="adj" fmla="val 16667"/>
              </a:avLst>
            </a:prstGeom>
            <a:blipFill>
              <a:blip r:embed="rId2" cstate="print"/>
              <a:tile tx="0" ty="0" sx="100000" sy="100000" flip="none" algn="tl"/>
            </a:blip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3200" b="1" dirty="0" smtClean="0">
                  <a:latin typeface="Arial" pitchFamily="34" charset="0"/>
                  <a:sym typeface="Calibri" pitchFamily="34" charset="0"/>
                </a:rPr>
                <a:t>    倾听的表现</a:t>
              </a:r>
              <a:endParaRPr lang="zh-CN" altLang="zh-CN" sz="3200" b="1" dirty="0">
                <a:latin typeface="Arial" pitchFamily="34" charset="0"/>
                <a:sym typeface="Calibri" pitchFamily="34" charset="0"/>
              </a:endParaRPr>
            </a:p>
          </p:txBody>
        </p:sp>
        <p:pic>
          <p:nvPicPr>
            <p:cNvPr id="11" name="Picture 2" descr="C:\Documents and Settings\tdz\桌面\未标题-2 拷贝1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963" y="477838"/>
              <a:ext cx="1600200" cy="371475"/>
            </a:xfrm>
            <a:prstGeom prst="rect">
              <a:avLst/>
            </a:prstGeom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矩形 3"/>
          <p:cNvSpPr/>
          <p:nvPr/>
        </p:nvSpPr>
        <p:spPr>
          <a:xfrm>
            <a:off x="2898022" y="2347409"/>
            <a:ext cx="451598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/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看别的地方；目光呆滞、无神</a:t>
            </a:r>
            <a:r>
              <a:rPr lang="zh-CN" altLang="en-US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en-US" altLang="zh-CN" sz="2400" b="1" dirty="0" smtClean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 algn="just"/>
            <a:r>
              <a:rPr lang="zh-CN" altLang="en-US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东张西望</a:t>
            </a:r>
            <a:endParaRPr lang="zh-CN" altLang="en-US" sz="1400" b="1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  <a:cs typeface="宋体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01348" y="2532074"/>
            <a:ext cx="31245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/>
            <a:r>
              <a:rPr lang="zh-CN" altLang="zh-CN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保持适当的目光接触 </a:t>
            </a:r>
            <a:endParaRPr lang="zh-CN" altLang="en-US" sz="1400" b="1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  <a:cs typeface="宋体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898022" y="3198168"/>
            <a:ext cx="451598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/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严肃；冷漠；皱眉；过度的</a:t>
            </a:r>
            <a:r>
              <a:rPr lang="zh-CN" altLang="en-US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情绪</a:t>
            </a:r>
            <a:endParaRPr lang="en-US" altLang="zh-CN" sz="2400" b="1" dirty="0" smtClean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 algn="just"/>
            <a:r>
              <a:rPr lang="zh-CN" altLang="en-US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反应 </a:t>
            </a:r>
            <a:endParaRPr lang="zh-CN" altLang="en-US" sz="1400" b="1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  <a:cs typeface="宋体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615925" y="3170267"/>
            <a:ext cx="37170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适当的微笑、肯定地点头</a:t>
            </a:r>
            <a:r>
              <a:rPr lang="zh-CN" altLang="en-US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endParaRPr lang="en-US" altLang="zh-CN" sz="2400" b="1" dirty="0" smtClean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 algn="just"/>
            <a:r>
              <a:rPr lang="zh-CN" altLang="en-US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配合</a:t>
            </a:r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说话内容的表情 </a:t>
            </a:r>
            <a:endParaRPr lang="zh-CN" altLang="en-US" sz="1400" b="1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  <a:cs typeface="宋体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868481" y="4058930"/>
            <a:ext cx="49033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身体背向说话者；双手交叉放在</a:t>
            </a:r>
            <a:r>
              <a:rPr lang="zh-CN" altLang="en-US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胸</a:t>
            </a:r>
            <a:endParaRPr lang="en-US" altLang="zh-CN" sz="2400" b="1" dirty="0" smtClean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 algn="just"/>
            <a:r>
              <a:rPr lang="zh-CN" altLang="en-US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前</a:t>
            </a:r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；坐在椅子上身体后仰；转笔；伸懒腰；做其他事 </a:t>
            </a:r>
            <a:endParaRPr lang="zh-CN" altLang="en-US" sz="1400" b="1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  <a:cs typeface="宋体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615925" y="4227372"/>
            <a:ext cx="36025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身体面向说话者；避免</a:t>
            </a:r>
            <a:r>
              <a:rPr lang="zh-CN" altLang="en-US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分</a:t>
            </a:r>
            <a:endParaRPr lang="en-US" altLang="zh-CN" sz="2400" b="1" dirty="0" smtClean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 algn="just"/>
            <a:r>
              <a:rPr lang="zh-CN" altLang="en-US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心</a:t>
            </a:r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的举动；不做其他事情 </a:t>
            </a:r>
            <a:endParaRPr lang="zh-CN" altLang="en-US" sz="1400" b="1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  <a:cs typeface="宋体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868481" y="5259259"/>
            <a:ext cx="47474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打断别人的话；装腔作势；</a:t>
            </a:r>
            <a:r>
              <a:rPr lang="zh-CN" altLang="en-US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声音</a:t>
            </a:r>
            <a:endParaRPr lang="en-US" altLang="zh-CN" sz="2400" b="1" dirty="0" smtClean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 algn="just"/>
            <a:r>
              <a:rPr lang="zh-CN" altLang="en-US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太</a:t>
            </a:r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大或太小；不给予回应 </a:t>
            </a:r>
            <a:endParaRPr lang="zh-CN" altLang="en-US" sz="1400" b="1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  <a:cs typeface="宋体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615925" y="5271373"/>
            <a:ext cx="358784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/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等别人说完再说；适当</a:t>
            </a:r>
            <a:r>
              <a:rPr lang="zh-CN" altLang="en-US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endParaRPr lang="en-US" altLang="zh-CN" sz="2400" b="1" dirty="0" smtClean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 algn="just"/>
            <a:r>
              <a:rPr lang="zh-CN" altLang="en-US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语调</a:t>
            </a:r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；适当的音量 </a:t>
            </a:r>
            <a:endParaRPr lang="zh-CN" altLang="en-US" sz="1400" b="1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  <a:cs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830502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2" grpId="0"/>
      <p:bldP spid="13" grpId="0"/>
      <p:bldP spid="15" grpId="0"/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334961" y="655638"/>
            <a:ext cx="4985183" cy="615950"/>
            <a:chOff x="334963" y="344488"/>
            <a:chExt cx="3112407" cy="615950"/>
          </a:xfrm>
        </p:grpSpPr>
        <p:sp>
          <p:nvSpPr>
            <p:cNvPr id="5" name="Freeform 7"/>
            <p:cNvSpPr>
              <a:spLocks noChangeArrowheads="1"/>
            </p:cNvSpPr>
            <p:nvPr/>
          </p:nvSpPr>
          <p:spPr bwMode="auto">
            <a:xfrm>
              <a:off x="1631951" y="344488"/>
              <a:ext cx="1815419" cy="615950"/>
            </a:xfrm>
            <a:prstGeom prst="roundRect">
              <a:avLst>
                <a:gd name="adj" fmla="val 16667"/>
              </a:avLst>
            </a:prstGeom>
            <a:blipFill>
              <a:blip r:embed="rId2" cstate="print"/>
              <a:tile tx="0" ty="0" sx="100000" sy="100000" flip="none" algn="tl"/>
            </a:blip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3200" b="1" dirty="0" smtClean="0">
                  <a:latin typeface="Arial" pitchFamily="34" charset="0"/>
                  <a:sym typeface="Calibri" pitchFamily="34" charset="0"/>
                </a:rPr>
                <a:t>    自我评价</a:t>
              </a:r>
              <a:endParaRPr lang="zh-CN" altLang="zh-CN" sz="3200" b="1" dirty="0">
                <a:latin typeface="Arial" pitchFamily="34" charset="0"/>
                <a:sym typeface="Calibri" pitchFamily="34" charset="0"/>
              </a:endParaRPr>
            </a:p>
          </p:txBody>
        </p:sp>
        <p:pic>
          <p:nvPicPr>
            <p:cNvPr id="6" name="Picture 2" descr="C:\Documents and Settings\tdz\桌面\未标题-2 拷贝1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963" y="477838"/>
              <a:ext cx="1600200" cy="371475"/>
            </a:xfrm>
            <a:prstGeom prst="rect">
              <a:avLst/>
            </a:prstGeom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5207445" y="1402510"/>
            <a:ext cx="4762123" cy="2673932"/>
          </a:xfrm>
          <a:prstGeom prst="cloudCallout">
            <a:avLst>
              <a:gd name="adj1" fmla="val -44690"/>
              <a:gd name="adj2" fmla="val 69972"/>
            </a:avLst>
          </a:prstGeom>
          <a:solidFill>
            <a:srgbClr val="92D050"/>
          </a:solidFill>
          <a:ln w="12700" cap="sq" cmpd="sng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algn="ctr"/>
            <a:r>
              <a:rPr lang="zh-CN" altLang="en-US" sz="3200" dirty="0" smtClean="0">
                <a:solidFill>
                  <a:srgbClr val="002060"/>
                </a:solidFill>
                <a:latin typeface="Times New Roman" pitchFamily="18" charset="0"/>
                <a:ea typeface="黑体" pitchFamily="49" charset="-122"/>
              </a:rPr>
              <a:t>      从倾听的行为表现来看，我是不是一个好的倾听者呢？</a:t>
            </a:r>
            <a:endParaRPr lang="zh-CN" altLang="en-US" sz="3200" dirty="0">
              <a:solidFill>
                <a:srgbClr val="002060"/>
              </a:solidFill>
              <a:latin typeface="Times New Roman" pitchFamily="18" charset="0"/>
              <a:ea typeface="黑体" pitchFamily="49" charset="-122"/>
            </a:endParaRPr>
          </a:p>
        </p:txBody>
      </p:sp>
      <p:pic>
        <p:nvPicPr>
          <p:cNvPr id="13314" name="Picture 2" descr="F:\ppt素材\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1629" y="4531659"/>
            <a:ext cx="1093675" cy="20722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307668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334962" y="655638"/>
            <a:ext cx="4263932" cy="615950"/>
            <a:chOff x="334963" y="344488"/>
            <a:chExt cx="3112407" cy="615950"/>
          </a:xfrm>
        </p:grpSpPr>
        <p:sp>
          <p:nvSpPr>
            <p:cNvPr id="5" name="Freeform 7"/>
            <p:cNvSpPr>
              <a:spLocks noChangeArrowheads="1"/>
            </p:cNvSpPr>
            <p:nvPr/>
          </p:nvSpPr>
          <p:spPr bwMode="auto">
            <a:xfrm>
              <a:off x="1631951" y="344488"/>
              <a:ext cx="1815419" cy="615950"/>
            </a:xfrm>
            <a:prstGeom prst="roundRect">
              <a:avLst>
                <a:gd name="adj" fmla="val 16667"/>
              </a:avLst>
            </a:prstGeom>
            <a:blipFill>
              <a:blip r:embed="rId2" cstate="print"/>
              <a:tile tx="0" ty="0" sx="100000" sy="100000" flip="none" algn="tl"/>
            </a:blip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3200" b="1" dirty="0" smtClean="0">
                  <a:latin typeface="Arial" pitchFamily="34" charset="0"/>
                  <a:sym typeface="Calibri" pitchFamily="34" charset="0"/>
                </a:rPr>
                <a:t>活动三</a:t>
              </a:r>
              <a:endParaRPr lang="zh-CN" altLang="zh-CN" sz="3200" b="1" dirty="0">
                <a:latin typeface="Arial" pitchFamily="34" charset="0"/>
                <a:sym typeface="Calibri" pitchFamily="34" charset="0"/>
              </a:endParaRPr>
            </a:p>
          </p:txBody>
        </p:sp>
        <p:pic>
          <p:nvPicPr>
            <p:cNvPr id="6" name="Picture 2" descr="C:\Documents and Settings\tdz\桌面\未标题-2 拷贝1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963" y="477838"/>
              <a:ext cx="1600200" cy="371475"/>
            </a:xfrm>
            <a:prstGeom prst="rect">
              <a:avLst/>
            </a:prstGeom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矩形 6"/>
          <p:cNvSpPr/>
          <p:nvPr/>
        </p:nvSpPr>
        <p:spPr>
          <a:xfrm>
            <a:off x="5526741" y="515003"/>
            <a:ext cx="4948518" cy="129091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nDow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/>
            <a:r>
              <a:rPr lang="zh-CN" alt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做一</a:t>
            </a:r>
            <a:r>
              <a:rPr lang="zh-CN" alt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个善于倾听的人</a:t>
            </a:r>
            <a:endParaRPr lang="zh-CN" alt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pSp>
        <p:nvGrpSpPr>
          <p:cNvPr id="8" name="Group 11"/>
          <p:cNvGrpSpPr>
            <a:grpSpLocks/>
          </p:cNvGrpSpPr>
          <p:nvPr/>
        </p:nvGrpSpPr>
        <p:grpSpPr bwMode="auto">
          <a:xfrm>
            <a:off x="2689412" y="2103175"/>
            <a:ext cx="6252881" cy="3782474"/>
            <a:chOff x="0" y="120"/>
            <a:chExt cx="1872" cy="1848"/>
          </a:xfrm>
        </p:grpSpPr>
        <p:sp>
          <p:nvSpPr>
            <p:cNvPr id="9" name="AutoShape 12"/>
            <p:cNvSpPr>
              <a:spLocks noChangeArrowheads="1"/>
            </p:cNvSpPr>
            <p:nvPr/>
          </p:nvSpPr>
          <p:spPr bwMode="auto">
            <a:xfrm>
              <a:off x="0" y="161"/>
              <a:ext cx="1872" cy="1807"/>
            </a:xfrm>
            <a:prstGeom prst="roundRect">
              <a:avLst>
                <a:gd name="adj" fmla="val 4690"/>
              </a:avLst>
            </a:prstGeom>
            <a:noFill/>
            <a:ln w="57150" cmpd="sng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1D08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" name="AutoShape 14"/>
            <p:cNvSpPr>
              <a:spLocks noChangeArrowheads="1"/>
            </p:cNvSpPr>
            <p:nvPr/>
          </p:nvSpPr>
          <p:spPr bwMode="auto">
            <a:xfrm flipH="1">
              <a:off x="1550" y="120"/>
              <a:ext cx="59" cy="83"/>
            </a:xfrm>
            <a:prstGeom prst="octagon">
              <a:avLst>
                <a:gd name="adj" fmla="val 29287"/>
              </a:avLst>
            </a:prstGeom>
            <a:solidFill>
              <a:schemeClr val="tx2"/>
            </a:solidFill>
            <a:ln w="9525" cmpd="sng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" name="AutoShape 15"/>
            <p:cNvSpPr>
              <a:spLocks noChangeArrowheads="1"/>
            </p:cNvSpPr>
            <p:nvPr/>
          </p:nvSpPr>
          <p:spPr bwMode="auto">
            <a:xfrm flipH="1">
              <a:off x="260" y="120"/>
              <a:ext cx="58" cy="83"/>
            </a:xfrm>
            <a:prstGeom prst="octagon">
              <a:avLst>
                <a:gd name="adj" fmla="val 29287"/>
              </a:avLst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" name="Text Box 17"/>
            <p:cNvSpPr txBox="1">
              <a:spLocks noChangeArrowheads="1"/>
            </p:cNvSpPr>
            <p:nvPr/>
          </p:nvSpPr>
          <p:spPr bwMode="auto">
            <a:xfrm>
              <a:off x="53" y="367"/>
              <a:ext cx="1819" cy="15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eaLnBrk="0" hangingPunct="0"/>
              <a:r>
                <a:rPr lang="zh-CN" altLang="en-US" sz="4000" b="1" dirty="0" smtClean="0">
                  <a:solidFill>
                    <a:srgbClr val="010107"/>
                  </a:solidFill>
                  <a:ea typeface="楷体_GB2312" pitchFamily="1" charset="-122"/>
                </a:rPr>
                <a:t>     继续</a:t>
              </a:r>
              <a:r>
                <a:rPr lang="zh-CN" altLang="en-US" sz="4000" b="1" dirty="0">
                  <a:solidFill>
                    <a:srgbClr val="010107"/>
                  </a:solidFill>
                  <a:ea typeface="楷体_GB2312" pitchFamily="1" charset="-122"/>
                </a:rPr>
                <a:t>完成“你说我听”的</a:t>
              </a:r>
              <a:r>
                <a:rPr lang="zh-CN" altLang="en-US" sz="4000" b="1" dirty="0" smtClean="0">
                  <a:solidFill>
                    <a:srgbClr val="010107"/>
                  </a:solidFill>
                  <a:ea typeface="楷体_GB2312" pitchFamily="1" charset="-122"/>
                </a:rPr>
                <a:t>游戏，在本次活动中，请代表</a:t>
              </a:r>
              <a:r>
                <a:rPr lang="en-US" altLang="zh-CN" sz="4000" b="1" dirty="0" smtClean="0">
                  <a:solidFill>
                    <a:srgbClr val="010107"/>
                  </a:solidFill>
                  <a:ea typeface="楷体_GB2312" pitchFamily="1" charset="-122"/>
                </a:rPr>
                <a:t>A</a:t>
              </a:r>
              <a:r>
                <a:rPr lang="zh-CN" altLang="en-US" sz="4000" b="1" dirty="0" smtClean="0">
                  <a:solidFill>
                    <a:srgbClr val="010107"/>
                  </a:solidFill>
                  <a:ea typeface="楷体_GB2312" pitchFamily="1" charset="-122"/>
                </a:rPr>
                <a:t>的同学继续完成刚才的讲述，要求代表</a:t>
              </a:r>
              <a:r>
                <a:rPr lang="en-US" altLang="zh-CN" sz="4000" b="1" dirty="0" smtClean="0">
                  <a:solidFill>
                    <a:srgbClr val="010107"/>
                  </a:solidFill>
                  <a:ea typeface="楷体_GB2312" pitchFamily="1" charset="-122"/>
                </a:rPr>
                <a:t>B</a:t>
              </a:r>
              <a:r>
                <a:rPr lang="zh-CN" altLang="en-US" sz="4000" b="1" dirty="0" smtClean="0">
                  <a:solidFill>
                    <a:srgbClr val="010107"/>
                  </a:solidFill>
                  <a:ea typeface="楷体_GB2312" pitchFamily="1" charset="-122"/>
                </a:rPr>
                <a:t>的同学做善于倾听的人。</a:t>
              </a:r>
              <a:endParaRPr lang="en-US" altLang="zh-CN" sz="4000" b="1" dirty="0">
                <a:solidFill>
                  <a:srgbClr val="010107"/>
                </a:solidFill>
                <a:ea typeface="楷体_GB2312" pitchFamily="1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6157675"/>
      </p:ext>
    </p:extLst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/>
          <p:cNvSpPr>
            <a:spLocks noChangeArrowheads="1"/>
          </p:cNvSpPr>
          <p:nvPr/>
        </p:nvSpPr>
        <p:spPr bwMode="auto">
          <a:xfrm rot="21234566" flipH="1">
            <a:off x="1926456" y="1611539"/>
            <a:ext cx="4489263" cy="2617200"/>
          </a:xfrm>
          <a:prstGeom prst="cloudCallout">
            <a:avLst>
              <a:gd name="adj1" fmla="val -44690"/>
              <a:gd name="adj2" fmla="val 69972"/>
            </a:avLst>
          </a:prstGeom>
          <a:solidFill>
            <a:srgbClr val="92D050"/>
          </a:solidFill>
          <a:ln w="12700" cap="sq" cmpd="sng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algn="ctr"/>
            <a:r>
              <a:rPr lang="zh-CN" altLang="en-US" sz="3200" dirty="0" smtClean="0">
                <a:solidFill>
                  <a:srgbClr val="002060"/>
                </a:solidFill>
                <a:latin typeface="Times New Roman" pitchFamily="18" charset="0"/>
                <a:ea typeface="黑体" pitchFamily="49" charset="-122"/>
              </a:rPr>
              <a:t>请</a:t>
            </a:r>
            <a:r>
              <a:rPr lang="en-US" altLang="zh-CN" sz="3200" dirty="0" smtClean="0">
                <a:solidFill>
                  <a:srgbClr val="002060"/>
                </a:solidFill>
                <a:latin typeface="Times New Roman" pitchFamily="18" charset="0"/>
                <a:ea typeface="黑体" pitchFamily="49" charset="-122"/>
              </a:rPr>
              <a:t>A</a:t>
            </a:r>
            <a:r>
              <a:rPr lang="zh-CN" altLang="en-US" sz="3200" dirty="0" smtClean="0">
                <a:solidFill>
                  <a:srgbClr val="002060"/>
                </a:solidFill>
                <a:latin typeface="Times New Roman" pitchFamily="18" charset="0"/>
                <a:ea typeface="黑体" pitchFamily="49" charset="-122"/>
              </a:rPr>
              <a:t>同学谈谈，与上次活动相比你有何感受？</a:t>
            </a:r>
            <a:endParaRPr lang="zh-CN" altLang="en-US" sz="3200" dirty="0">
              <a:solidFill>
                <a:srgbClr val="00206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156275" y="3735761"/>
            <a:ext cx="1480920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HeroicExtremeRightFacing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altLang="zh-CN" sz="13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</a:t>
            </a:r>
            <a:endParaRPr lang="zh-CN" altLang="en-US" sz="13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334962" y="655638"/>
            <a:ext cx="4263932" cy="615950"/>
            <a:chOff x="334963" y="344488"/>
            <a:chExt cx="3112407" cy="615950"/>
          </a:xfrm>
        </p:grpSpPr>
        <p:sp>
          <p:nvSpPr>
            <p:cNvPr id="11" name="Freeform 7"/>
            <p:cNvSpPr>
              <a:spLocks noChangeArrowheads="1"/>
            </p:cNvSpPr>
            <p:nvPr/>
          </p:nvSpPr>
          <p:spPr bwMode="auto">
            <a:xfrm>
              <a:off x="1631951" y="344488"/>
              <a:ext cx="1815419" cy="615950"/>
            </a:xfrm>
            <a:prstGeom prst="roundRect">
              <a:avLst>
                <a:gd name="adj" fmla="val 16667"/>
              </a:avLst>
            </a:prstGeom>
            <a:blipFill>
              <a:blip r:embed="rId4" cstate="print"/>
              <a:tile tx="0" ty="0" sx="100000" sy="100000" flip="none" algn="tl"/>
            </a:blip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3200" b="1" dirty="0" smtClean="0">
                  <a:latin typeface="Arial" pitchFamily="34" charset="0"/>
                  <a:sym typeface="Calibri" pitchFamily="34" charset="0"/>
                </a:rPr>
                <a:t>感受分享</a:t>
              </a:r>
              <a:endParaRPr lang="zh-CN" altLang="zh-CN" sz="3200" b="1" dirty="0">
                <a:latin typeface="Arial" pitchFamily="34" charset="0"/>
                <a:sym typeface="Calibri" pitchFamily="34" charset="0"/>
              </a:endParaRPr>
            </a:p>
          </p:txBody>
        </p:sp>
        <p:pic>
          <p:nvPicPr>
            <p:cNvPr id="12" name="Picture 2" descr="C:\Documents and Settings\tdz\桌面\未标题-2 拷贝1.png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963" y="477838"/>
              <a:ext cx="1600200" cy="371475"/>
            </a:xfrm>
            <a:prstGeom prst="rect">
              <a:avLst/>
            </a:prstGeom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137833403"/>
      </p:ext>
    </p:extLst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334962" y="655638"/>
            <a:ext cx="4263932" cy="615950"/>
            <a:chOff x="334963" y="344488"/>
            <a:chExt cx="3112407" cy="615950"/>
          </a:xfrm>
        </p:grpSpPr>
        <p:sp>
          <p:nvSpPr>
            <p:cNvPr id="5" name="Freeform 7"/>
            <p:cNvSpPr>
              <a:spLocks noChangeArrowheads="1"/>
            </p:cNvSpPr>
            <p:nvPr/>
          </p:nvSpPr>
          <p:spPr bwMode="auto">
            <a:xfrm>
              <a:off x="1631951" y="344488"/>
              <a:ext cx="1815419" cy="615950"/>
            </a:xfrm>
            <a:prstGeom prst="roundRect">
              <a:avLst>
                <a:gd name="adj" fmla="val 16667"/>
              </a:avLst>
            </a:prstGeom>
            <a:blipFill>
              <a:blip r:embed="rId2" cstate="print"/>
              <a:tile tx="0" ty="0" sx="100000" sy="100000" flip="none" algn="tl"/>
            </a:blip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3200" b="1" dirty="0" smtClean="0">
                  <a:latin typeface="Arial" pitchFamily="34" charset="0"/>
                  <a:sym typeface="Calibri" pitchFamily="34" charset="0"/>
                </a:rPr>
                <a:t>活动三</a:t>
              </a:r>
              <a:endParaRPr lang="zh-CN" altLang="zh-CN" sz="3200" b="1" dirty="0">
                <a:latin typeface="Arial" pitchFamily="34" charset="0"/>
                <a:sym typeface="Calibri" pitchFamily="34" charset="0"/>
              </a:endParaRPr>
            </a:p>
          </p:txBody>
        </p:sp>
        <p:pic>
          <p:nvPicPr>
            <p:cNvPr id="6" name="Picture 2" descr="C:\Documents and Settings\tdz\桌面\未标题-2 拷贝1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963" y="477838"/>
              <a:ext cx="1600200" cy="371475"/>
            </a:xfrm>
            <a:prstGeom prst="rect">
              <a:avLst/>
            </a:prstGeom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矩形 6"/>
          <p:cNvSpPr/>
          <p:nvPr/>
        </p:nvSpPr>
        <p:spPr>
          <a:xfrm>
            <a:off x="5526741" y="515003"/>
            <a:ext cx="4948518" cy="129091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nDow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/>
            <a:r>
              <a:rPr lang="zh-CN" alt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做一</a:t>
            </a:r>
            <a:r>
              <a:rPr lang="zh-CN" alt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个善于倾听的人</a:t>
            </a:r>
            <a:endParaRPr lang="zh-CN" alt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pSp>
        <p:nvGrpSpPr>
          <p:cNvPr id="8" name="Group 11"/>
          <p:cNvGrpSpPr>
            <a:grpSpLocks/>
          </p:cNvGrpSpPr>
          <p:nvPr/>
        </p:nvGrpSpPr>
        <p:grpSpPr bwMode="auto">
          <a:xfrm>
            <a:off x="2689413" y="2222919"/>
            <a:ext cx="2272933" cy="2035773"/>
            <a:chOff x="0" y="120"/>
            <a:chExt cx="1872" cy="1848"/>
          </a:xfrm>
        </p:grpSpPr>
        <p:sp>
          <p:nvSpPr>
            <p:cNvPr id="9" name="AutoShape 12"/>
            <p:cNvSpPr>
              <a:spLocks noChangeArrowheads="1"/>
            </p:cNvSpPr>
            <p:nvPr/>
          </p:nvSpPr>
          <p:spPr bwMode="auto">
            <a:xfrm>
              <a:off x="0" y="161"/>
              <a:ext cx="1872" cy="1807"/>
            </a:xfrm>
            <a:prstGeom prst="roundRect">
              <a:avLst>
                <a:gd name="adj" fmla="val 4690"/>
              </a:avLst>
            </a:prstGeom>
            <a:noFill/>
            <a:ln w="57150" cmpd="sng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1D08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" name="AutoShape 14"/>
            <p:cNvSpPr>
              <a:spLocks noChangeArrowheads="1"/>
            </p:cNvSpPr>
            <p:nvPr/>
          </p:nvSpPr>
          <p:spPr bwMode="auto">
            <a:xfrm flipH="1">
              <a:off x="1550" y="120"/>
              <a:ext cx="59" cy="83"/>
            </a:xfrm>
            <a:prstGeom prst="octagon">
              <a:avLst>
                <a:gd name="adj" fmla="val 29287"/>
              </a:avLst>
            </a:prstGeom>
            <a:solidFill>
              <a:schemeClr val="tx2"/>
            </a:solidFill>
            <a:ln w="9525" cmpd="sng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" name="AutoShape 15"/>
            <p:cNvSpPr>
              <a:spLocks noChangeArrowheads="1"/>
            </p:cNvSpPr>
            <p:nvPr/>
          </p:nvSpPr>
          <p:spPr bwMode="auto">
            <a:xfrm flipH="1">
              <a:off x="260" y="120"/>
              <a:ext cx="58" cy="83"/>
            </a:xfrm>
            <a:prstGeom prst="octagon">
              <a:avLst>
                <a:gd name="adj" fmla="val 29287"/>
              </a:avLst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" name="Text Box 17"/>
            <p:cNvSpPr txBox="1">
              <a:spLocks noChangeArrowheads="1"/>
            </p:cNvSpPr>
            <p:nvPr/>
          </p:nvSpPr>
          <p:spPr bwMode="auto">
            <a:xfrm>
              <a:off x="126" y="627"/>
              <a:ext cx="1619" cy="6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eaLnBrk="0" hangingPunct="0"/>
              <a:r>
                <a:rPr lang="zh-CN" altLang="en-US" sz="4400" b="1" dirty="0" smtClean="0">
                  <a:solidFill>
                    <a:srgbClr val="002060"/>
                  </a:solidFill>
                  <a:ea typeface="楷体_GB2312" pitchFamily="1" charset="-122"/>
                </a:rPr>
                <a:t>倾听者</a:t>
              </a:r>
              <a:endParaRPr lang="en-US" altLang="zh-CN" sz="4400" b="1" dirty="0">
                <a:solidFill>
                  <a:srgbClr val="002060"/>
                </a:solidFill>
                <a:ea typeface="楷体_GB2312" pitchFamily="1" charset="-122"/>
              </a:endParaRPr>
            </a:p>
          </p:txBody>
        </p:sp>
      </p:grpSp>
      <p:grpSp>
        <p:nvGrpSpPr>
          <p:cNvPr id="13" name="Group 11"/>
          <p:cNvGrpSpPr>
            <a:grpSpLocks/>
          </p:cNvGrpSpPr>
          <p:nvPr/>
        </p:nvGrpSpPr>
        <p:grpSpPr bwMode="auto">
          <a:xfrm>
            <a:off x="7070592" y="2239443"/>
            <a:ext cx="2272933" cy="2035773"/>
            <a:chOff x="0" y="120"/>
            <a:chExt cx="1872" cy="1848"/>
          </a:xfrm>
        </p:grpSpPr>
        <p:sp>
          <p:nvSpPr>
            <p:cNvPr id="15" name="AutoShape 12"/>
            <p:cNvSpPr>
              <a:spLocks noChangeArrowheads="1"/>
            </p:cNvSpPr>
            <p:nvPr/>
          </p:nvSpPr>
          <p:spPr bwMode="auto">
            <a:xfrm>
              <a:off x="0" y="161"/>
              <a:ext cx="1872" cy="1807"/>
            </a:xfrm>
            <a:prstGeom prst="roundRect">
              <a:avLst>
                <a:gd name="adj" fmla="val 4690"/>
              </a:avLst>
            </a:prstGeom>
            <a:noFill/>
            <a:ln w="57150" cmpd="sng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1D08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6" name="AutoShape 14"/>
            <p:cNvSpPr>
              <a:spLocks noChangeArrowheads="1"/>
            </p:cNvSpPr>
            <p:nvPr/>
          </p:nvSpPr>
          <p:spPr bwMode="auto">
            <a:xfrm flipH="1">
              <a:off x="1550" y="120"/>
              <a:ext cx="59" cy="83"/>
            </a:xfrm>
            <a:prstGeom prst="octagon">
              <a:avLst>
                <a:gd name="adj" fmla="val 29287"/>
              </a:avLst>
            </a:prstGeom>
            <a:solidFill>
              <a:schemeClr val="tx2"/>
            </a:solidFill>
            <a:ln w="9525" cmpd="sng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" name="AutoShape 15"/>
            <p:cNvSpPr>
              <a:spLocks noChangeArrowheads="1"/>
            </p:cNvSpPr>
            <p:nvPr/>
          </p:nvSpPr>
          <p:spPr bwMode="auto">
            <a:xfrm flipH="1">
              <a:off x="260" y="120"/>
              <a:ext cx="58" cy="83"/>
            </a:xfrm>
            <a:prstGeom prst="octagon">
              <a:avLst>
                <a:gd name="adj" fmla="val 29287"/>
              </a:avLst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" name="Text Box 17"/>
            <p:cNvSpPr txBox="1">
              <a:spLocks noChangeArrowheads="1"/>
            </p:cNvSpPr>
            <p:nvPr/>
          </p:nvSpPr>
          <p:spPr bwMode="auto">
            <a:xfrm>
              <a:off x="126" y="627"/>
              <a:ext cx="1619" cy="6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eaLnBrk="0" hangingPunct="0"/>
              <a:r>
                <a:rPr lang="zh-CN" altLang="en-US" sz="4400" b="1" dirty="0" smtClean="0">
                  <a:solidFill>
                    <a:srgbClr val="002060"/>
                  </a:solidFill>
                  <a:ea typeface="楷体_GB2312" pitchFamily="1" charset="-122"/>
                </a:rPr>
                <a:t>讲述者</a:t>
              </a:r>
              <a:endParaRPr lang="en-US" altLang="zh-CN" sz="4400" b="1" dirty="0">
                <a:solidFill>
                  <a:srgbClr val="002060"/>
                </a:solidFill>
                <a:ea typeface="楷体_GB2312" pitchFamily="1" charset="-122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3273942" y="3953435"/>
            <a:ext cx="1102659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HeroicExtremeRightFacing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altLang="zh-CN" sz="13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</a:t>
            </a:r>
            <a:endParaRPr lang="zh-CN" altLang="en-US" sz="13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668433" y="4061011"/>
            <a:ext cx="1102659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HeroicExtremeLeftFacing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altLang="zh-CN" sz="13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</a:t>
            </a:r>
            <a:endParaRPr lang="zh-CN" altLang="en-US" sz="13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14755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half" idx="2"/>
            <p:custDataLst>
              <p:tags r:id="rId2"/>
            </p:custDataLst>
          </p:nvPr>
        </p:nvSpPr>
        <p:spPr>
          <a:xfrm>
            <a:off x="1296610" y="1932828"/>
            <a:ext cx="9958578" cy="259883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zh-CN" altLang="en-US" sz="4000" dirty="0" smtClean="0">
                <a:solidFill>
                  <a:srgbClr val="0F1209"/>
                </a:solidFill>
                <a:latin typeface="+mn-lt"/>
                <a:ea typeface="+mn-ea"/>
              </a:rPr>
              <a:t>         </a:t>
            </a:r>
            <a:r>
              <a:rPr lang="zh-CN" altLang="en-US" sz="4400" dirty="0" smtClean="0">
                <a:solidFill>
                  <a:srgbClr val="002060"/>
                </a:solidFill>
                <a:latin typeface="+mn-lt"/>
                <a:ea typeface="+mn-ea"/>
              </a:rPr>
              <a:t>自己曾经有过哪些不良的倾听表现，今后你将如何改进呢？</a:t>
            </a:r>
            <a:endParaRPr lang="zh-CN" altLang="en-US" sz="4400" dirty="0">
              <a:solidFill>
                <a:srgbClr val="002060"/>
              </a:solidFill>
              <a:latin typeface="+mn-lt"/>
              <a:ea typeface="+mn-ea"/>
            </a:endParaRPr>
          </a:p>
        </p:txBody>
      </p: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334962" y="655638"/>
            <a:ext cx="4263932" cy="615950"/>
            <a:chOff x="334963" y="344488"/>
            <a:chExt cx="3112407" cy="615950"/>
          </a:xfrm>
        </p:grpSpPr>
        <p:sp>
          <p:nvSpPr>
            <p:cNvPr id="6" name="Freeform 7"/>
            <p:cNvSpPr>
              <a:spLocks noChangeArrowheads="1"/>
            </p:cNvSpPr>
            <p:nvPr/>
          </p:nvSpPr>
          <p:spPr bwMode="auto">
            <a:xfrm>
              <a:off x="1631951" y="344488"/>
              <a:ext cx="1815419" cy="615950"/>
            </a:xfrm>
            <a:prstGeom prst="roundRect">
              <a:avLst>
                <a:gd name="adj" fmla="val 16667"/>
              </a:avLst>
            </a:prstGeom>
            <a:blipFill>
              <a:blip r:embed="rId5" cstate="print"/>
              <a:tile tx="0" ty="0" sx="100000" sy="100000" flip="none" algn="tl"/>
            </a:blip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3200" b="1" dirty="0">
                  <a:latin typeface="Arial" pitchFamily="34" charset="0"/>
                  <a:sym typeface="Calibri" pitchFamily="34" charset="0"/>
                </a:rPr>
                <a:t>写一写</a:t>
              </a:r>
              <a:endParaRPr lang="zh-CN" altLang="zh-CN" sz="3200" b="1" dirty="0">
                <a:latin typeface="Arial" pitchFamily="34" charset="0"/>
                <a:sym typeface="Calibri" pitchFamily="34" charset="0"/>
              </a:endParaRPr>
            </a:p>
          </p:txBody>
        </p:sp>
        <p:pic>
          <p:nvPicPr>
            <p:cNvPr id="8" name="Picture 2" descr="C:\Documents and Settings\tdz\桌面\未标题-2 拷贝1.png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963" y="477838"/>
              <a:ext cx="1600200" cy="371475"/>
            </a:xfrm>
            <a:prstGeom prst="rect">
              <a:avLst/>
            </a:prstGeom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583903501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996098" y="2269849"/>
            <a:ext cx="8139977" cy="1980543"/>
            <a:chOff x="2688987" y="2458108"/>
            <a:chExt cx="8139977" cy="1980543"/>
          </a:xfrm>
        </p:grpSpPr>
        <p:sp>
          <p:nvSpPr>
            <p:cNvPr id="3" name="矩形 2"/>
            <p:cNvSpPr/>
            <p:nvPr>
              <p:custDataLst>
                <p:tags r:id="rId2"/>
              </p:custDataLst>
            </p:nvPr>
          </p:nvSpPr>
          <p:spPr>
            <a:xfrm rot="19394674">
              <a:off x="7200121" y="2973110"/>
              <a:ext cx="974546" cy="1465541"/>
            </a:xfrm>
            <a:prstGeom prst="rect">
              <a:avLst/>
            </a:prstGeom>
            <a:gradFill>
              <a:gsLst>
                <a:gs pos="2000">
                  <a:srgbClr val="C0C0C0"/>
                </a:gs>
                <a:gs pos="100000">
                  <a:srgbClr val="FFFFFF">
                    <a:alpha val="0"/>
                  </a:srgb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4" name="椭圆 3"/>
            <p:cNvSpPr/>
            <p:nvPr>
              <p:custDataLst>
                <p:tags r:id="rId3"/>
              </p:custDataLst>
            </p:nvPr>
          </p:nvSpPr>
          <p:spPr>
            <a:xfrm>
              <a:off x="6669246" y="2490788"/>
              <a:ext cx="1042988" cy="104298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950" dirty="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N</a:t>
              </a:r>
              <a:endParaRPr lang="zh-CN" altLang="en-US" sz="4950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5" name="矩形 4"/>
            <p:cNvSpPr/>
            <p:nvPr>
              <p:custDataLst>
                <p:tags r:id="rId4"/>
              </p:custDataLst>
            </p:nvPr>
          </p:nvSpPr>
          <p:spPr>
            <a:xfrm rot="19394674">
              <a:off x="5873373" y="2973110"/>
              <a:ext cx="974546" cy="1465541"/>
            </a:xfrm>
            <a:prstGeom prst="rect">
              <a:avLst/>
            </a:prstGeom>
            <a:gradFill>
              <a:gsLst>
                <a:gs pos="2000">
                  <a:srgbClr val="C0C0C0"/>
                </a:gs>
                <a:gs pos="100000">
                  <a:srgbClr val="FFFFFF">
                    <a:alpha val="0"/>
                  </a:srgb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6" name="椭圆 5"/>
            <p:cNvSpPr/>
            <p:nvPr>
              <p:custDataLst>
                <p:tags r:id="rId5"/>
              </p:custDataLst>
            </p:nvPr>
          </p:nvSpPr>
          <p:spPr>
            <a:xfrm>
              <a:off x="5341699" y="2490788"/>
              <a:ext cx="1042988" cy="10429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950" dirty="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A</a:t>
              </a:r>
              <a:endParaRPr lang="zh-CN" altLang="en-US" sz="4950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7" name="矩形 6"/>
            <p:cNvSpPr/>
            <p:nvPr>
              <p:custDataLst>
                <p:tags r:id="rId6"/>
              </p:custDataLst>
            </p:nvPr>
          </p:nvSpPr>
          <p:spPr>
            <a:xfrm rot="19394674">
              <a:off x="4546623" y="2973110"/>
              <a:ext cx="974546" cy="1465541"/>
            </a:xfrm>
            <a:prstGeom prst="rect">
              <a:avLst/>
            </a:prstGeom>
            <a:gradFill>
              <a:gsLst>
                <a:gs pos="2000">
                  <a:srgbClr val="C0C0C0"/>
                </a:gs>
                <a:gs pos="100000">
                  <a:srgbClr val="FFFFFF">
                    <a:alpha val="0"/>
                  </a:srgb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8" name="椭圆 7"/>
            <p:cNvSpPr/>
            <p:nvPr>
              <p:custDataLst>
                <p:tags r:id="rId7"/>
              </p:custDataLst>
            </p:nvPr>
          </p:nvSpPr>
          <p:spPr>
            <a:xfrm>
              <a:off x="4015343" y="2490788"/>
              <a:ext cx="1042988" cy="104298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950" dirty="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H</a:t>
              </a:r>
              <a:endParaRPr lang="zh-CN" altLang="en-US" sz="4950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9" name="矩形 8"/>
            <p:cNvSpPr/>
            <p:nvPr>
              <p:custDataLst>
                <p:tags r:id="rId8"/>
              </p:custDataLst>
            </p:nvPr>
          </p:nvSpPr>
          <p:spPr>
            <a:xfrm rot="19394674">
              <a:off x="3219874" y="2973110"/>
              <a:ext cx="974546" cy="1465541"/>
            </a:xfrm>
            <a:prstGeom prst="rect">
              <a:avLst/>
            </a:prstGeom>
            <a:gradFill>
              <a:gsLst>
                <a:gs pos="2000">
                  <a:srgbClr val="C0C0C0"/>
                </a:gs>
                <a:gs pos="100000">
                  <a:srgbClr val="FFFFFF">
                    <a:alpha val="0"/>
                  </a:srgb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0" name="椭圆 9"/>
            <p:cNvSpPr/>
            <p:nvPr>
              <p:custDataLst>
                <p:tags r:id="rId9"/>
              </p:custDataLst>
            </p:nvPr>
          </p:nvSpPr>
          <p:spPr>
            <a:xfrm>
              <a:off x="2688987" y="2490788"/>
              <a:ext cx="1042988" cy="10429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950" dirty="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T</a:t>
              </a:r>
              <a:endParaRPr lang="zh-CN" altLang="en-US" sz="4950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1" name="矩形 10"/>
            <p:cNvSpPr/>
            <p:nvPr>
              <p:custDataLst>
                <p:tags r:id="rId10"/>
              </p:custDataLst>
            </p:nvPr>
          </p:nvSpPr>
          <p:spPr>
            <a:xfrm rot="19394674">
              <a:off x="8528467" y="2973110"/>
              <a:ext cx="974546" cy="1465541"/>
            </a:xfrm>
            <a:prstGeom prst="rect">
              <a:avLst/>
            </a:prstGeom>
            <a:gradFill>
              <a:gsLst>
                <a:gs pos="2000">
                  <a:srgbClr val="C0C0C0"/>
                </a:gs>
                <a:gs pos="100000">
                  <a:srgbClr val="FFFFFF">
                    <a:alpha val="0"/>
                  </a:srgb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2" name="椭圆 11"/>
            <p:cNvSpPr/>
            <p:nvPr>
              <p:custDataLst>
                <p:tags r:id="rId11"/>
              </p:custDataLst>
            </p:nvPr>
          </p:nvSpPr>
          <p:spPr>
            <a:xfrm>
              <a:off x="7996793" y="2490788"/>
              <a:ext cx="1042988" cy="10429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950" dirty="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K</a:t>
              </a:r>
              <a:endParaRPr lang="zh-CN" altLang="en-US" sz="4950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3" name="矩形 12"/>
            <p:cNvSpPr/>
            <p:nvPr>
              <p:custDataLst>
                <p:tags r:id="rId12"/>
              </p:custDataLst>
            </p:nvPr>
          </p:nvSpPr>
          <p:spPr>
            <a:xfrm rot="19394674">
              <a:off x="9854418" y="2940430"/>
              <a:ext cx="974546" cy="1465541"/>
            </a:xfrm>
            <a:prstGeom prst="rect">
              <a:avLst/>
            </a:prstGeom>
            <a:gradFill>
              <a:gsLst>
                <a:gs pos="2000">
                  <a:srgbClr val="C0C0C0"/>
                </a:gs>
                <a:gs pos="100000">
                  <a:srgbClr val="FFFFFF">
                    <a:alpha val="0"/>
                  </a:srgb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4" name="椭圆 13"/>
            <p:cNvSpPr/>
            <p:nvPr>
              <p:custDataLst>
                <p:tags r:id="rId13"/>
              </p:custDataLst>
            </p:nvPr>
          </p:nvSpPr>
          <p:spPr>
            <a:xfrm>
              <a:off x="9323138" y="2458108"/>
              <a:ext cx="1042988" cy="104298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950" dirty="0" smtClean="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S</a:t>
              </a:r>
              <a:endParaRPr lang="zh-CN" altLang="en-US" sz="4950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</p:spTree>
    <p:custDataLst>
      <p:tags r:id="rId1"/>
    </p:custData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16042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16042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9、12、16、20、26、28、29"/>
  <p:tag name="KSO_WM_TEMPLATE_CATEGORY" val="custom"/>
  <p:tag name="KSO_WM_TEMPLATE_INDEX" val="160428"/>
  <p:tag name="KSO_WM_TAG_VERSION" val="1.0"/>
  <p:tag name="KSO_WM_SLIDE_ID" val="custom160428_1"/>
  <p:tag name="KSO_WM_SLIDE_INDEX" val="1"/>
  <p:tag name="KSO_WM_SLIDE_ITEM_CNT" val="2"/>
  <p:tag name="KSO_WM_SLIDE_LAYOUT" val="a_b"/>
  <p:tag name="KSO_WM_SLIDE_LAYOUT_CNT" val="1_1"/>
  <p:tag name="KSO_WM_SLIDE_TYPE" val="title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09143211"/>
  <p:tag name="MH_LIBRARY" val="CONTENTS"/>
  <p:tag name="MH_AUTOCOLOR" val="TRUE"/>
  <p:tag name="MH_TYPE" val="CONTENTS"/>
  <p:tag name="KSO_WM_TEMPLATE_CATEGORY" val="custom"/>
  <p:tag name="KSO_WM_TEMPLATE_INDEX" val="160428"/>
  <p:tag name="KSO_WM_TAG_VERSION" val="1.0"/>
  <p:tag name="KSO_WM_SLIDE_ID" val="custom160428_8"/>
  <p:tag name="KSO_WM_SLIDE_INDEX" val="8"/>
  <p:tag name="KSO_WM_SLIDE_ITEM_CNT" val="3"/>
  <p:tag name="KSO_WM_SLIDE_LAYOUT" val="a_l"/>
  <p:tag name="KSO_WM_SLIDE_LAYOUT_CNT" val="1_1"/>
  <p:tag name="KSO_WM_SLIDE_TYPE" val="contents"/>
  <p:tag name="KSO_WM_BEAUTIFY_FLAG" val="#wm#"/>
  <p:tag name="KSO_WM_DIAGRAM_GROUP_CODE" val="l1-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9、12、16、20、26、28、29"/>
  <p:tag name="KSO_WM_TEMPLATE_CATEGORY" val="custom"/>
  <p:tag name="KSO_WM_TEMPLATE_INDEX" val="160428"/>
  <p:tag name="KSO_WM_TAG_VERSION" val="1.0"/>
  <p:tag name="KSO_WM_SLIDE_ID" val="custom160428_1"/>
  <p:tag name="KSO_WM_SLIDE_INDEX" val="1"/>
  <p:tag name="KSO_WM_SLIDE_ITEM_CNT" val="2"/>
  <p:tag name="KSO_WM_SLIDE_LAYOUT" val="a_b"/>
  <p:tag name="KSO_WM_SLIDE_LAYOUT_CNT" val="1_1"/>
  <p:tag name="KSO_WM_SLIDE_TYPE" val="title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428"/>
  <p:tag name="KSO_WM_UNIT_TYPE" val="a"/>
  <p:tag name="KSO_WM_UNIT_INDEX" val="1"/>
  <p:tag name="KSO_WM_UNIT_ID" val="custom160428_1*a*1"/>
  <p:tag name="KSO_WM_UNIT_CLEAR" val="1"/>
  <p:tag name="KSO_WM_UNIT_LAYERLEVEL" val="1"/>
  <p:tag name="KSO_WM_UNIT_VALUE" val="26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09143211"/>
  <p:tag name="MH_LIBRARY" val="CONTENTS"/>
  <p:tag name="MH_AUTOCOLOR" val="TRUE"/>
  <p:tag name="MH_TYPE" val="CONTENTS"/>
  <p:tag name="KSO_WM_TEMPLATE_CATEGORY" val="custom"/>
  <p:tag name="KSO_WM_TEMPLATE_INDEX" val="160428"/>
  <p:tag name="KSO_WM_TAG_VERSION" val="1.0"/>
  <p:tag name="KSO_WM_SLIDE_ID" val="custom160428_8"/>
  <p:tag name="KSO_WM_SLIDE_INDEX" val="8"/>
  <p:tag name="KSO_WM_SLIDE_ITEM_CNT" val="3"/>
  <p:tag name="KSO_WM_SLIDE_LAYOUT" val="a_l"/>
  <p:tag name="KSO_WM_SLIDE_LAYOUT_CNT" val="1_1"/>
  <p:tag name="KSO_WM_SLIDE_TYPE" val="contents"/>
  <p:tag name="KSO_WM_BEAUTIFY_FLAG" val="#wm#"/>
  <p:tag name="KSO_WM_DIAGRAM_GROUP_CODE" val="l1-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428"/>
  <p:tag name="KSO_WM_TAG_VERSION" val="1.0"/>
  <p:tag name="KSO_WM_SLIDE_ID" val="custom160428_3"/>
  <p:tag name="KSO_WM_SLIDE_INDEX" val="3"/>
  <p:tag name="KSO_WM_SLIDE_ITEM_CNT" val="2"/>
  <p:tag name="KSO_WM_SLIDE_LAYOUT" val="a_f"/>
  <p:tag name="KSO_WM_SLIDE_LAYOUT_CNT" val="1_2"/>
  <p:tag name="KSO_WM_SLIDE_TYPE" val="text"/>
  <p:tag name="KSO_WM_BEAUTIFY_FLAG" val="#wm#"/>
  <p:tag name="KSO_WM_SLIDE_POSITION" val="66*115"/>
  <p:tag name="KSO_WM_SLIDE_SIZE" val="828*27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428"/>
  <p:tag name="KSO_WM_TAG_VERSION" val="1.0"/>
  <p:tag name="KSO_WM_SLIDE_ID" val="custom160428_3"/>
  <p:tag name="KSO_WM_SLIDE_INDEX" val="3"/>
  <p:tag name="KSO_WM_SLIDE_ITEM_CNT" val="2"/>
  <p:tag name="KSO_WM_SLIDE_LAYOUT" val="a_f"/>
  <p:tag name="KSO_WM_SLIDE_LAYOUT_CNT" val="1_2"/>
  <p:tag name="KSO_WM_SLIDE_TYPE" val="text"/>
  <p:tag name="KSO_WM_BEAUTIFY_FLAG" val="#wm#"/>
  <p:tag name="KSO_WM_SLIDE_POSITION" val="66*115"/>
  <p:tag name="KSO_WM_SLIDE_SIZE" val="828*27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428"/>
  <p:tag name="KSO_WM_TAG_VERSION" val="1.0"/>
  <p:tag name="KSO_WM_SLIDE_ID" val="custom160428_3"/>
  <p:tag name="KSO_WM_SLIDE_INDEX" val="3"/>
  <p:tag name="KSO_WM_SLIDE_ITEM_CNT" val="2"/>
  <p:tag name="KSO_WM_SLIDE_LAYOUT" val="a_f"/>
  <p:tag name="KSO_WM_SLIDE_LAYOUT_CNT" val="1_2"/>
  <p:tag name="KSO_WM_SLIDE_TYPE" val="text"/>
  <p:tag name="KSO_WM_BEAUTIFY_FLAG" val="#wm#"/>
  <p:tag name="KSO_WM_SLIDE_POSITION" val="66*115"/>
  <p:tag name="KSO_WM_SLIDE_SIZE" val="828*27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428"/>
  <p:tag name="KSO_WM_UNIT_TYPE" val="f"/>
  <p:tag name="KSO_WM_UNIT_INDEX" val="2"/>
  <p:tag name="KSO_WM_UNIT_ID" val="custom160428_3*f*2"/>
  <p:tag name="KSO_WM_UNIT_CLEAR" val="1"/>
  <p:tag name="KSO_WM_UNIT_LAYERLEVEL" val="1"/>
  <p:tag name="KSO_WM_UNIT_VALUE" val="126"/>
  <p:tag name="KSO_WM_UNIT_HIGHLIGHT" val="0"/>
  <p:tag name="KSO_WM_UNIT_COMPATIBLE" val="0"/>
  <p:tag name="KSO_WM_UNIT_PRESET_TEXT_INDEX" val="5"/>
  <p:tag name="KSO_WM_UNIT_PRESET_TEXT_LEN" val="23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428"/>
  <p:tag name="KSO_WM_TAG_VERSION" val="1.0"/>
  <p:tag name="KSO_WM_SLIDE_ID" val="custom160428_29"/>
  <p:tag name="KSO_WM_SLIDE_INDEX" val="29"/>
  <p:tag name="KSO_WM_SLIDE_ITEM_CNT" val="0"/>
  <p:tag name="KSO_WM_SLIDE_TYPE" val="endPage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custom160428_29*i*0"/>
  <p:tag name="KSO_WM_TEMPLATE_CATEGORY" val="custom"/>
  <p:tag name="KSO_WM_TEMPLATE_INDEX" val="160428"/>
  <p:tag name="KSO_WM_UNIT_INDEX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custom160428_29*i*1"/>
  <p:tag name="KSO_WM_TEMPLATE_CATEGORY" val="custom"/>
  <p:tag name="KSO_WM_TEMPLATE_INDEX" val="160428"/>
  <p:tag name="KSO_WM_UNIT_INDEX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custom160428_29*i*2"/>
  <p:tag name="KSO_WM_TEMPLATE_CATEGORY" val="custom"/>
  <p:tag name="KSO_WM_TEMPLATE_INDEX" val="160428"/>
  <p:tag name="KSO_WM_UNIT_INDEX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custom160428_29*i*3"/>
  <p:tag name="KSO_WM_TEMPLATE_CATEGORY" val="custom"/>
  <p:tag name="KSO_WM_TEMPLATE_INDEX" val="160428"/>
  <p:tag name="KSO_WM_UNIT_INDEX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custom160428_29*i*4"/>
  <p:tag name="KSO_WM_TEMPLATE_CATEGORY" val="custom"/>
  <p:tag name="KSO_WM_TEMPLATE_INDEX" val="160428"/>
  <p:tag name="KSO_WM_UNIT_INDEX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custom160428_29*i*5"/>
  <p:tag name="KSO_WM_TEMPLATE_CATEGORY" val="custom"/>
  <p:tag name="KSO_WM_TEMPLATE_INDEX" val="160428"/>
  <p:tag name="KSO_WM_UNIT_INDEX" val="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custom160428_29*i*6"/>
  <p:tag name="KSO_WM_TEMPLATE_CATEGORY" val="custom"/>
  <p:tag name="KSO_WM_TEMPLATE_INDEX" val="160428"/>
  <p:tag name="KSO_WM_UNIT_INDEX" val="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custom160428_29*i*7"/>
  <p:tag name="KSO_WM_TEMPLATE_CATEGORY" val="custom"/>
  <p:tag name="KSO_WM_TEMPLATE_INDEX" val="160428"/>
  <p:tag name="KSO_WM_UNIT_INDEX" val="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custom160428_29*i*8"/>
  <p:tag name="KSO_WM_TEMPLATE_CATEGORY" val="custom"/>
  <p:tag name="KSO_WM_TEMPLATE_INDEX" val="160428"/>
  <p:tag name="KSO_WM_UNIT_INDEX" val="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custom160428_29*i*9"/>
  <p:tag name="KSO_WM_TEMPLATE_CATEGORY" val="custom"/>
  <p:tag name="KSO_WM_TEMPLATE_INDEX" val="160428"/>
  <p:tag name="KSO_WM_UNIT_INDEX" val="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custom160428_29*i*4"/>
  <p:tag name="KSO_WM_TEMPLATE_CATEGORY" val="custom"/>
  <p:tag name="KSO_WM_TEMPLATE_INDEX" val="160428"/>
  <p:tag name="KSO_WM_UNIT_INDEX" val="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custom160428_29*i*5"/>
  <p:tag name="KSO_WM_TEMPLATE_CATEGORY" val="custom"/>
  <p:tag name="KSO_WM_TEMPLATE_INDEX" val="160428"/>
  <p:tag name="KSO_WM_UNIT_INDEX" val="5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000120140530A99PPBG">
  <a:themeElements>
    <a:clrScheme name="141">
      <a:dk1>
        <a:srgbClr val="5F5F5F"/>
      </a:dk1>
      <a:lt1>
        <a:sysClr val="window" lastClr="FFFFFF"/>
      </a:lt1>
      <a:dk2>
        <a:srgbClr val="5F5F5F"/>
      </a:dk2>
      <a:lt2>
        <a:srgbClr val="FFFFFF"/>
      </a:lt2>
      <a:accent1>
        <a:srgbClr val="87A452"/>
      </a:accent1>
      <a:accent2>
        <a:srgbClr val="58B898"/>
      </a:accent2>
      <a:accent3>
        <a:srgbClr val="489698"/>
      </a:accent3>
      <a:accent4>
        <a:srgbClr val="C2C25E"/>
      </a:accent4>
      <a:accent5>
        <a:srgbClr val="C00000"/>
      </a:accent5>
      <a:accent6>
        <a:srgbClr val="FFC000"/>
      </a:accent6>
      <a:hlink>
        <a:srgbClr val="00B0F0"/>
      </a:hlink>
      <a:folHlink>
        <a:srgbClr val="7F7F7F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</TotalTime>
  <Words>554</Words>
  <Application>Microsoft Office PowerPoint</Application>
  <PresentationFormat>自定义</PresentationFormat>
  <Paragraphs>98</Paragraphs>
  <Slides>19</Slides>
  <Notes>8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21" baseType="lpstr">
      <vt:lpstr>Office 主题</vt:lpstr>
      <vt:lpstr>A000120140530A99PPBG</vt:lpstr>
      <vt:lpstr>PowerPoint 演示文稿</vt:lpstr>
      <vt:lpstr>PowerPoint 演示文稿</vt:lpstr>
      <vt:lpstr>倾听        ——让心灵更近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HP</cp:lastModifiedBy>
  <cp:revision>40</cp:revision>
  <dcterms:created xsi:type="dcterms:W3CDTF">2016-10-10T09:54:00Z</dcterms:created>
  <dcterms:modified xsi:type="dcterms:W3CDTF">2017-12-04T07:32:46Z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2052-10.1.0.5975</vt:lpwstr>
  </property>
</Properties>
</file>