
<file path=[Content_Types].xml><?xml version="1.0" encoding="utf-8"?>
<Types xmlns="http://schemas.openxmlformats.org/package/2006/content-types">
  <Default Extension="jpeg" ContentType="image/jpeg"/>
  <Default Extension="vml" ContentType="application/vnd.openxmlformats-officedocument.vmlDrawing"/>
  <Default Extension="docx" ContentType="application/vnd.openxmlformats-officedocument.wordprocessingml.document"/>
  <Default Extension="bin" ContentType="application/vnd.openxmlformats-officedocument.oleObject"/>
  <Default Extension="emf" ContentType="image/x-emf"/>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33"/>
  </p:handoutMasterIdLst>
  <p:sldIdLst>
    <p:sldId id="1000" r:id="rId3"/>
    <p:sldId id="927" r:id="rId4"/>
    <p:sldId id="836" r:id="rId6"/>
    <p:sldId id="992" r:id="rId7"/>
    <p:sldId id="993" r:id="rId8"/>
    <p:sldId id="994" r:id="rId9"/>
    <p:sldId id="995" r:id="rId10"/>
    <p:sldId id="841" r:id="rId11"/>
    <p:sldId id="981" r:id="rId12"/>
    <p:sldId id="885" r:id="rId13"/>
    <p:sldId id="977" r:id="rId14"/>
    <p:sldId id="948" r:id="rId15"/>
    <p:sldId id="985" r:id="rId16"/>
    <p:sldId id="951" r:id="rId17"/>
    <p:sldId id="978" r:id="rId18"/>
    <p:sldId id="966" r:id="rId19"/>
    <p:sldId id="930" r:id="rId20"/>
    <p:sldId id="996" r:id="rId21"/>
    <p:sldId id="998" r:id="rId22"/>
    <p:sldId id="999" r:id="rId23"/>
    <p:sldId id="924" r:id="rId24"/>
    <p:sldId id="858" r:id="rId25"/>
    <p:sldId id="984" r:id="rId26"/>
    <p:sldId id="952" r:id="rId27"/>
    <p:sldId id="986" r:id="rId28"/>
    <p:sldId id="965" r:id="rId29"/>
    <p:sldId id="990" r:id="rId30"/>
    <p:sldId id="991" r:id="rId31"/>
    <p:sldId id="967" r:id="rId32"/>
  </p:sldIdLst>
  <p:sldSz cx="12190095" cy="6859270"/>
  <p:notesSz cx="6858000" cy="9144000"/>
  <p:defaultTextStyle>
    <a:defPPr>
      <a:defRPr lang="zh-CN"/>
    </a:defPPr>
    <a:lvl1pPr algn="l" defTabSz="1217295" rtl="0" fontAlgn="base">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1pPr>
    <a:lvl2pPr marL="608330" indent="-151130" algn="l" defTabSz="1217295" rtl="0" fontAlgn="base">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2pPr>
    <a:lvl3pPr marL="1217930" indent="-303530" algn="l" defTabSz="1217295" rtl="0" fontAlgn="base">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3pPr>
    <a:lvl4pPr marL="1827530" indent="-455930" algn="l" defTabSz="1217295" rtl="0" fontAlgn="base">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4pPr>
    <a:lvl5pPr marL="2437130" indent="-608330" algn="l" defTabSz="1217295" rtl="0" fontAlgn="base">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0066FF"/>
    <a:srgbClr val="0000FF"/>
    <a:srgbClr val="029038"/>
    <a:srgbClr val="FF6600"/>
    <a:srgbClr val="03EB5B"/>
    <a:srgbClr val="FFFFFF"/>
    <a:srgbClr val="00CC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2254" autoAdjust="0"/>
  </p:normalViewPr>
  <p:slideViewPr>
    <p:cSldViewPr>
      <p:cViewPr varScale="1">
        <p:scale>
          <a:sx n="89" d="100"/>
          <a:sy n="89" d="100"/>
        </p:scale>
        <p:origin x="-660" y="-84"/>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84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handoutMaster" Target="handoutMasters/handoutMaster1.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image" Target="../media/image32.emf"/></Relationships>
</file>

<file path=ppt/drawings/_rels/vmlDrawing11.vml.rels><?xml version="1.0" encoding="UTF-8" standalone="yes"?>
<Relationships xmlns="http://schemas.openxmlformats.org/package/2006/relationships"><Relationship Id="rId9" Type="http://schemas.openxmlformats.org/officeDocument/2006/relationships/image" Target="../media/image43.emf"/><Relationship Id="rId8" Type="http://schemas.openxmlformats.org/officeDocument/2006/relationships/image" Target="../media/image42.emf"/><Relationship Id="rId7" Type="http://schemas.openxmlformats.org/officeDocument/2006/relationships/image" Target="../media/image41.emf"/><Relationship Id="rId6" Type="http://schemas.openxmlformats.org/officeDocument/2006/relationships/image" Target="../media/image40.emf"/><Relationship Id="rId5" Type="http://schemas.openxmlformats.org/officeDocument/2006/relationships/image" Target="../media/image39.emf"/><Relationship Id="rId4" Type="http://schemas.openxmlformats.org/officeDocument/2006/relationships/image" Target="../media/image38.emf"/><Relationship Id="rId3" Type="http://schemas.openxmlformats.org/officeDocument/2006/relationships/image" Target="../media/image37.emf"/><Relationship Id="rId2" Type="http://schemas.openxmlformats.org/officeDocument/2006/relationships/image" Target="../media/image36.emf"/><Relationship Id="rId12" Type="http://schemas.openxmlformats.org/officeDocument/2006/relationships/image" Target="../media/image46.wmf"/><Relationship Id="rId11" Type="http://schemas.openxmlformats.org/officeDocument/2006/relationships/image" Target="../media/image45.emf"/><Relationship Id="rId10" Type="http://schemas.openxmlformats.org/officeDocument/2006/relationships/image" Target="../media/image44.emf"/><Relationship Id="rId1" Type="http://schemas.openxmlformats.org/officeDocument/2006/relationships/image" Target="../media/image35.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image" Target="../media/image48.emf"/><Relationship Id="rId1" Type="http://schemas.openxmlformats.org/officeDocument/2006/relationships/image" Target="../media/image47.emf"/></Relationships>
</file>

<file path=ppt/drawings/_rels/vmlDrawing2.vml.rels><?xml version="1.0" encoding="UTF-8" standalone="yes"?>
<Relationships xmlns="http://schemas.openxmlformats.org/package/2006/relationships"><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7.vml.rels><?xml version="1.0" encoding="UTF-8" standalone="yes"?>
<Relationships xmlns="http://schemas.openxmlformats.org/package/2006/relationships"><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9.vml.rels><?xml version="1.0" encoding="UTF-8" standalone="yes"?>
<Relationships xmlns="http://schemas.openxmlformats.org/package/2006/relationships"><Relationship Id="rId4" Type="http://schemas.openxmlformats.org/officeDocument/2006/relationships/image" Target="../media/image31.emf"/><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image" Target="../media/image2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18565"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218565" fontAlgn="auto">
              <a:spcBef>
                <a:spcPts val="0"/>
              </a:spcBef>
              <a:spcAft>
                <a:spcPts val="0"/>
              </a:spcAft>
              <a:defRPr sz="1200">
                <a:latin typeface="+mn-lt"/>
                <a:ea typeface="+mn-ea"/>
              </a:defRPr>
            </a:lvl1pPr>
          </a:lstStyle>
          <a:p>
            <a:pPr>
              <a:defRPr/>
            </a:pPr>
            <a:fld id="{75C6382A-CE01-472E-BB3B-806AF5619F31}" type="datetimeFigureOut">
              <a:rPr lang="zh-CN" altLang="en-US"/>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218565"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1218565" fontAlgn="auto">
              <a:spcBef>
                <a:spcPts val="0"/>
              </a:spcBef>
              <a:spcAft>
                <a:spcPts val="0"/>
              </a:spcAft>
              <a:defRPr sz="1200">
                <a:latin typeface="+mn-lt"/>
                <a:ea typeface="+mn-ea"/>
              </a:defRPr>
            </a:lvl1pPr>
          </a:lstStyle>
          <a:p>
            <a:pPr>
              <a:defRPr/>
            </a:pPr>
            <a:fld id="{16AEAB57-7BEC-49AE-905F-285EF555A8DA}" type="slidenum">
              <a:rPr lang="zh-CN" altLang="en-US"/>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18565"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218565" fontAlgn="auto">
              <a:spcBef>
                <a:spcPts val="0"/>
              </a:spcBef>
              <a:spcAft>
                <a:spcPts val="0"/>
              </a:spcAft>
              <a:defRPr sz="1200">
                <a:latin typeface="+mn-lt"/>
                <a:ea typeface="+mn-ea"/>
              </a:defRPr>
            </a:lvl1pPr>
          </a:lstStyle>
          <a:p>
            <a:pPr>
              <a:defRPr/>
            </a:pPr>
            <a:fld id="{ADF46CC9-B7A3-4AF5-9036-5732E1A9F4CF}" type="datetimeFigureOut">
              <a:rPr lang="zh-CN" altLang="en-US"/>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218565"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218565" fontAlgn="auto">
              <a:spcBef>
                <a:spcPts val="0"/>
              </a:spcBef>
              <a:spcAft>
                <a:spcPts val="0"/>
              </a:spcAft>
              <a:defRPr sz="1200">
                <a:latin typeface="+mn-lt"/>
                <a:ea typeface="+mn-ea"/>
              </a:defRPr>
            </a:lvl1pPr>
          </a:lstStyle>
          <a:p>
            <a:pPr>
              <a:defRPr/>
            </a:pPr>
            <a:fld id="{7B385456-9335-4AF0-81E1-E4F1CA338379}"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defRPr sz="1600" kern="1200">
        <a:solidFill>
          <a:schemeClr val="tx1"/>
        </a:solidFill>
        <a:latin typeface="+mn-lt"/>
        <a:ea typeface="+mn-ea"/>
        <a:cs typeface="+mn-cs"/>
      </a:defRPr>
    </a:lvl1pPr>
    <a:lvl2pPr marL="608330" algn="l" defTabSz="1217295" rtl="0" eaLnBrk="0" fontAlgn="base" hangingPunct="0">
      <a:spcBef>
        <a:spcPct val="30000"/>
      </a:spcBef>
      <a:spcAft>
        <a:spcPct val="0"/>
      </a:spcAft>
      <a:defRPr sz="1600" kern="1200">
        <a:solidFill>
          <a:schemeClr val="tx1"/>
        </a:solidFill>
        <a:latin typeface="+mn-lt"/>
        <a:ea typeface="+mn-ea"/>
        <a:cs typeface="+mn-cs"/>
      </a:defRPr>
    </a:lvl2pPr>
    <a:lvl3pPr marL="1217930" algn="l" defTabSz="1217295" rtl="0" eaLnBrk="0" fontAlgn="base" hangingPunct="0">
      <a:spcBef>
        <a:spcPct val="30000"/>
      </a:spcBef>
      <a:spcAft>
        <a:spcPct val="0"/>
      </a:spcAft>
      <a:defRPr sz="1600" kern="1200">
        <a:solidFill>
          <a:schemeClr val="tx1"/>
        </a:solidFill>
        <a:latin typeface="+mn-lt"/>
        <a:ea typeface="+mn-ea"/>
        <a:cs typeface="+mn-cs"/>
      </a:defRPr>
    </a:lvl3pPr>
    <a:lvl4pPr marL="1827530" algn="l" defTabSz="1217295" rtl="0" eaLnBrk="0" fontAlgn="base" hangingPunct="0">
      <a:spcBef>
        <a:spcPct val="30000"/>
      </a:spcBef>
      <a:spcAft>
        <a:spcPct val="0"/>
      </a:spcAft>
      <a:defRPr sz="1600" kern="1200">
        <a:solidFill>
          <a:schemeClr val="tx1"/>
        </a:solidFill>
        <a:latin typeface="+mn-lt"/>
        <a:ea typeface="+mn-ea"/>
        <a:cs typeface="+mn-cs"/>
      </a:defRPr>
    </a:lvl4pPr>
    <a:lvl5pPr marL="243713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p:cNvSpPr>
          <p:nvPr>
            <p:ph type="sldImg"/>
          </p:nvPr>
        </p:nvSpPr>
        <p:spPr bwMode="auto">
          <a:noFill/>
          <a:ln>
            <a:solidFill>
              <a:srgbClr val="000000"/>
            </a:solidFill>
            <a:miter lim="800000"/>
          </a:ln>
        </p:spPr>
      </p:sp>
      <p:sp>
        <p:nvSpPr>
          <p:cNvPr id="1433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14339"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A4AF516A-1C9A-44FD-A643-C44F78B68ECB}" type="slidenum">
              <a:rPr lang="zh-CN" altLang="en-US"/>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ln>
        </p:spPr>
      </p:sp>
      <p:sp>
        <p:nvSpPr>
          <p:cNvPr id="1638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1638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F296A8E1-F76E-4087-A00F-E6D004946B02}" type="slidenum">
              <a:rPr lang="zh-CN" altLang="en-US"/>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两栏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两栏内容">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两栏内容">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两栏内容">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两栏内容">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3"/>
            <a:ext cx="9142810" cy="2388153"/>
          </a:xfrm>
          <a:prstGeom prst="rect">
            <a:avLst/>
          </a:prstGeom>
        </p:spPr>
        <p:txBody>
          <a:bodyPr lIns="108850" tIns="54425" rIns="108850" bIns="54425" anchor="b"/>
          <a:lstStyle>
            <a:lvl1pPr algn="ctr">
              <a:defRPr sz="71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3802" y="3602872"/>
            <a:ext cx="9142810" cy="1656145"/>
          </a:xfrm>
          <a:prstGeom prst="rect">
            <a:avLst/>
          </a:prstGeom>
        </p:spPr>
        <p:txBody>
          <a:bodyPr lIns="108850" tIns="54425" rIns="108850" bIns="54425"/>
          <a:lstStyle>
            <a:lvl1pPr marL="0" indent="0" algn="ctr">
              <a:buNone/>
              <a:defRPr sz="2900"/>
            </a:lvl1pPr>
            <a:lvl2pPr marL="544195" indent="0" algn="ctr">
              <a:buNone/>
              <a:defRPr sz="2400"/>
            </a:lvl2pPr>
            <a:lvl3pPr marL="1088390" indent="0" algn="ctr">
              <a:buNone/>
              <a:defRPr sz="2100"/>
            </a:lvl3pPr>
            <a:lvl4pPr marL="1632585" indent="0" algn="ctr">
              <a:buNone/>
              <a:defRPr sz="1900"/>
            </a:lvl4pPr>
            <a:lvl5pPr marL="2176780" indent="0" algn="ctr">
              <a:buNone/>
              <a:defRPr sz="1900"/>
            </a:lvl5pPr>
            <a:lvl6pPr marL="2720975" indent="0" algn="ctr">
              <a:buNone/>
              <a:defRPr sz="1900"/>
            </a:lvl6pPr>
            <a:lvl7pPr marL="3265805" indent="0" algn="ctr">
              <a:buNone/>
              <a:defRPr sz="1900"/>
            </a:lvl7pPr>
            <a:lvl8pPr marL="3810000" indent="0" algn="ctr">
              <a:buNone/>
              <a:defRPr sz="1900"/>
            </a:lvl8pPr>
            <a:lvl9pPr marL="4354195" indent="0" algn="ctr">
              <a:buNone/>
              <a:defRPr sz="19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838091" y="6357822"/>
            <a:ext cx="2742843" cy="365210"/>
          </a:xfrm>
          <a:prstGeom prst="rect">
            <a:avLst/>
          </a:prstGeom>
        </p:spPr>
        <p:txBody>
          <a:bodyPr lIns="108850" tIns="54425" rIns="108850" bIns="54425"/>
          <a:lstStyle>
            <a:lvl1pPr>
              <a:defRPr/>
            </a:lvl1pPr>
          </a:lstStyle>
          <a:p>
            <a:pPr>
              <a:defRPr/>
            </a:pPr>
            <a:fld id="{4BBF4A09-6B1E-4512-AD6A-B975016941A4}" type="datetimeFigureOut">
              <a:rPr lang="zh-CN" altLang="en-US"/>
            </a:fld>
            <a:endParaRPr lang="zh-CN" altLang="en-US"/>
          </a:p>
        </p:txBody>
      </p:sp>
      <p:sp>
        <p:nvSpPr>
          <p:cNvPr id="5" name="页脚占位符 4"/>
          <p:cNvSpPr>
            <a:spLocks noGrp="1"/>
          </p:cNvSpPr>
          <p:nvPr>
            <p:ph type="ftr" sz="quarter" idx="11"/>
          </p:nvPr>
        </p:nvSpPr>
        <p:spPr>
          <a:xfrm>
            <a:off x="4038075" y="6357822"/>
            <a:ext cx="4114264" cy="365210"/>
          </a:xfrm>
          <a:prstGeom prst="rect">
            <a:avLst/>
          </a:prstGeom>
        </p:spPr>
        <p:txBody>
          <a:bodyPr lIns="108850" tIns="54425" rIns="108850" bIns="54425"/>
          <a:lstStyle>
            <a:lvl1pPr>
              <a:defRPr/>
            </a:lvl1pPr>
          </a:lstStyle>
          <a:p>
            <a:pPr>
              <a:defRPr/>
            </a:pPr>
            <a:endParaRPr lang="zh-CN" altLang="en-US"/>
          </a:p>
        </p:txBody>
      </p:sp>
      <p:sp>
        <p:nvSpPr>
          <p:cNvPr id="6" name="灯片编号占位符 5"/>
          <p:cNvSpPr>
            <a:spLocks noGrp="1"/>
          </p:cNvSpPr>
          <p:nvPr>
            <p:ph type="sldNum" sz="quarter" idx="12"/>
          </p:nvPr>
        </p:nvSpPr>
        <p:spPr>
          <a:xfrm>
            <a:off x="8609479" y="6357822"/>
            <a:ext cx="2742843" cy="365210"/>
          </a:xfrm>
          <a:prstGeom prst="rect">
            <a:avLst/>
          </a:prstGeom>
        </p:spPr>
        <p:txBody>
          <a:bodyPr lIns="108850" tIns="54425" rIns="108850" bIns="54425"/>
          <a:lstStyle>
            <a:lvl1pPr>
              <a:defRPr/>
            </a:lvl1pPr>
          </a:lstStyle>
          <a:p>
            <a:pPr>
              <a:defRPr/>
            </a:pPr>
            <a:fld id="{EE1ACE99-8F6C-44CB-AB0F-BC599F9E60F4}"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iming>
    <p:tnLst>
      <p:par>
        <p:cTn id="1" dur="indefinite" restart="never" nodeType="tmRoot"/>
      </p:par>
    </p:tnLst>
  </p:timing>
  <p:txStyles>
    <p:titleStyle>
      <a:lvl1pPr algn="ctr" defTabSz="1217295" rtl="0" eaLnBrk="0" fontAlgn="base" hangingPunct="0">
        <a:spcBef>
          <a:spcPct val="0"/>
        </a:spcBef>
        <a:spcAft>
          <a:spcPct val="0"/>
        </a:spcAft>
        <a:defRPr sz="5900" kern="1200">
          <a:solidFill>
            <a:schemeClr val="tx1"/>
          </a:solidFill>
          <a:latin typeface="+mj-lt"/>
          <a:ea typeface="+mj-ea"/>
          <a:cs typeface="+mj-cs"/>
        </a:defRPr>
      </a:lvl1pPr>
      <a:lvl2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pitchFamily="34" charset="-122"/>
        </a:defRPr>
      </a:lvl2pPr>
      <a:lvl3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pitchFamily="34" charset="-122"/>
        </a:defRPr>
      </a:lvl3pPr>
      <a:lvl4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pitchFamily="34" charset="-122"/>
        </a:defRPr>
      </a:lvl4pPr>
      <a:lvl5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pitchFamily="34" charset="-122"/>
        </a:defRPr>
      </a:lvl5pPr>
      <a:lvl6pPr marL="4572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pitchFamily="34" charset="-122"/>
        </a:defRPr>
      </a:lvl6pPr>
      <a:lvl7pPr marL="9144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pitchFamily="34" charset="-122"/>
        </a:defRPr>
      </a:lvl7pPr>
      <a:lvl8pPr marL="13716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pitchFamily="34" charset="-122"/>
        </a:defRPr>
      </a:lvl8pPr>
      <a:lvl9pPr marL="18288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pitchFamily="34" charset="-122"/>
        </a:defRPr>
      </a:lvl9pPr>
    </p:titleStyle>
    <p:bodyStyle>
      <a:lvl1pPr marL="455930" indent="-455930" algn="l" defTabSz="1217295" rtl="0" eaLnBrk="0" fontAlgn="base" hangingPunct="0">
        <a:spcBef>
          <a:spcPct val="20000"/>
        </a:spcBef>
        <a:spcAft>
          <a:spcPct val="0"/>
        </a:spcAft>
        <a:buFont typeface="Arial" panose="020B0604020202020204" pitchFamily="34" charset="0"/>
        <a:buChar char="•"/>
        <a:defRPr sz="4300" kern="1200">
          <a:solidFill>
            <a:schemeClr val="tx1"/>
          </a:solidFill>
          <a:latin typeface="+mn-lt"/>
          <a:ea typeface="+mn-ea"/>
          <a:cs typeface="+mn-cs"/>
        </a:defRPr>
      </a:lvl1pPr>
      <a:lvl2pPr marL="989330" indent="-379730" algn="l" defTabSz="1217295"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2pPr>
      <a:lvl3pPr marL="1522730" indent="-303530" algn="l" defTabSz="121729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2330" indent="-303530" algn="l" defTabSz="1217295"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mn-ea"/>
          <a:cs typeface="+mn-cs"/>
        </a:defRPr>
      </a:lvl4pPr>
      <a:lvl5pPr marL="2741930" indent="-303530" algn="l" defTabSz="1217295"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vmlDrawing" Target="../drawings/vmlDrawing1.vml"/><Relationship Id="rId7" Type="http://schemas.openxmlformats.org/officeDocument/2006/relationships/slideLayout" Target="../slideLayouts/slideLayout4.xml"/><Relationship Id="rId6" Type="http://schemas.openxmlformats.org/officeDocument/2006/relationships/image" Target="../media/image10.emf"/><Relationship Id="rId5" Type="http://schemas.openxmlformats.org/officeDocument/2006/relationships/package" Target="../embeddings/Document3.docx"/><Relationship Id="rId4" Type="http://schemas.openxmlformats.org/officeDocument/2006/relationships/image" Target="../media/image9.emf"/><Relationship Id="rId3" Type="http://schemas.openxmlformats.org/officeDocument/2006/relationships/package" Target="../embeddings/Document2.docx"/><Relationship Id="rId2" Type="http://schemas.openxmlformats.org/officeDocument/2006/relationships/image" Target="../media/image8.emf"/><Relationship Id="rId1" Type="http://schemas.openxmlformats.org/officeDocument/2006/relationships/package" Target="../embeddings/Document1.doc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9" Type="http://schemas.openxmlformats.org/officeDocument/2006/relationships/image" Target="../media/image14.emf"/><Relationship Id="rId8" Type="http://schemas.openxmlformats.org/officeDocument/2006/relationships/package" Target="../embeddings/Document7.docx"/><Relationship Id="rId7" Type="http://schemas.openxmlformats.org/officeDocument/2006/relationships/image" Target="../media/image13.emf"/><Relationship Id="rId6" Type="http://schemas.openxmlformats.org/officeDocument/2006/relationships/package" Target="../embeddings/Document6.docx"/><Relationship Id="rId5" Type="http://schemas.openxmlformats.org/officeDocument/2006/relationships/image" Target="../media/image12.emf"/><Relationship Id="rId4" Type="http://schemas.openxmlformats.org/officeDocument/2006/relationships/package" Target="../embeddings/Document5.docx"/><Relationship Id="rId3" Type="http://schemas.openxmlformats.org/officeDocument/2006/relationships/image" Target="../media/image11.emf"/><Relationship Id="rId2" Type="http://schemas.openxmlformats.org/officeDocument/2006/relationships/package" Target="../embeddings/Document4.docx"/><Relationship Id="rId15" Type="http://schemas.openxmlformats.org/officeDocument/2006/relationships/vmlDrawing" Target="../drawings/vmlDrawing2.vml"/><Relationship Id="rId14" Type="http://schemas.openxmlformats.org/officeDocument/2006/relationships/slideLayout" Target="../slideLayouts/slideLayout4.xml"/><Relationship Id="rId13" Type="http://schemas.openxmlformats.org/officeDocument/2006/relationships/image" Target="../media/image16.emf"/><Relationship Id="rId12" Type="http://schemas.openxmlformats.org/officeDocument/2006/relationships/package" Target="../embeddings/Document9.docx"/><Relationship Id="rId11" Type="http://schemas.openxmlformats.org/officeDocument/2006/relationships/image" Target="../media/image15.emf"/><Relationship Id="rId10" Type="http://schemas.openxmlformats.org/officeDocument/2006/relationships/package" Target="../embeddings/Document8.docx"/><Relationship Id="rId1" Type="http://schemas.openxmlformats.org/officeDocument/2006/relationships/slide" Target="slide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5" Type="http://schemas.openxmlformats.org/officeDocument/2006/relationships/vmlDrawing" Target="../drawings/vmlDrawing3.vml"/><Relationship Id="rId4" Type="http://schemas.openxmlformats.org/officeDocument/2006/relationships/slideLayout" Target="../slideLayouts/slideLayout4.xml"/><Relationship Id="rId3" Type="http://schemas.openxmlformats.org/officeDocument/2006/relationships/slide" Target="slide16.xml"/><Relationship Id="rId2" Type="http://schemas.openxmlformats.org/officeDocument/2006/relationships/image" Target="../media/image17.emf"/><Relationship Id="rId1" Type="http://schemas.openxmlformats.org/officeDocument/2006/relationships/package" Target="../embeddings/Document10.docx"/></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 Target="slide2.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vmlDrawing" Target="../drawings/vmlDrawing4.vml"/><Relationship Id="rId7" Type="http://schemas.openxmlformats.org/officeDocument/2006/relationships/slideLayout" Target="../slideLayouts/slideLayout1.xml"/><Relationship Id="rId6" Type="http://schemas.openxmlformats.org/officeDocument/2006/relationships/image" Target="../media/image18.emf"/><Relationship Id="rId5" Type="http://schemas.openxmlformats.org/officeDocument/2006/relationships/package" Target="../embeddings/Document11.docx"/><Relationship Id="rId4" Type="http://schemas.openxmlformats.org/officeDocument/2006/relationships/slide" Target="slide25.xml"/><Relationship Id="rId3" Type="http://schemas.openxmlformats.org/officeDocument/2006/relationships/slide" Target="slide24.xml"/><Relationship Id="rId2" Type="http://schemas.openxmlformats.org/officeDocument/2006/relationships/slide" Target="slide23.xml"/><Relationship Id="rId1" Type="http://schemas.openxmlformats.org/officeDocument/2006/relationships/slide" Target="slide22.xml"/></Relationships>
</file>

<file path=ppt/slides/_rels/slide19.xml.rels><?xml version="1.0" encoding="UTF-8" standalone="yes"?>
<Relationships xmlns="http://schemas.openxmlformats.org/package/2006/relationships"><Relationship Id="rId8" Type="http://schemas.openxmlformats.org/officeDocument/2006/relationships/vmlDrawing" Target="../drawings/vmlDrawing5.vml"/><Relationship Id="rId7" Type="http://schemas.openxmlformats.org/officeDocument/2006/relationships/slideLayout" Target="../slideLayouts/slideLayout1.xml"/><Relationship Id="rId6" Type="http://schemas.openxmlformats.org/officeDocument/2006/relationships/image" Target="../media/image19.emf"/><Relationship Id="rId5" Type="http://schemas.openxmlformats.org/officeDocument/2006/relationships/package" Target="../embeddings/Document12.docx"/><Relationship Id="rId4" Type="http://schemas.openxmlformats.org/officeDocument/2006/relationships/slide" Target="slide25.xml"/><Relationship Id="rId3" Type="http://schemas.openxmlformats.org/officeDocument/2006/relationships/slide" Target="slide24.xml"/><Relationship Id="rId2" Type="http://schemas.openxmlformats.org/officeDocument/2006/relationships/slide" Target="slide23.xml"/><Relationship Id="rId1" Type="http://schemas.openxmlformats.org/officeDocument/2006/relationships/slide" Target="slide22.xml"/></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slide" Target="slide22.xml"/><Relationship Id="rId2" Type="http://schemas.openxmlformats.org/officeDocument/2006/relationships/slide" Target="slide8.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slide" Target="slide25.xml"/><Relationship Id="rId3" Type="http://schemas.openxmlformats.org/officeDocument/2006/relationships/slide" Target="slide24.xml"/><Relationship Id="rId2" Type="http://schemas.openxmlformats.org/officeDocument/2006/relationships/slide" Target="slide23.xml"/><Relationship Id="rId1" Type="http://schemas.openxmlformats.org/officeDocument/2006/relationships/slide" Target="slide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4" Type="http://schemas.openxmlformats.org/officeDocument/2006/relationships/vmlDrawing" Target="../drawings/vmlDrawing6.vml"/><Relationship Id="rId3" Type="http://schemas.openxmlformats.org/officeDocument/2006/relationships/slideLayout" Target="../slideLayouts/slideLayout4.xml"/><Relationship Id="rId2" Type="http://schemas.openxmlformats.org/officeDocument/2006/relationships/image" Target="../media/image20.emf"/><Relationship Id="rId1" Type="http://schemas.openxmlformats.org/officeDocument/2006/relationships/package" Target="../embeddings/Document13.docx"/></Relationships>
</file>

<file path=ppt/slides/_rels/slide23.xml.rels><?xml version="1.0" encoding="UTF-8" standalone="yes"?>
<Relationships xmlns="http://schemas.openxmlformats.org/package/2006/relationships"><Relationship Id="rId9" Type="http://schemas.openxmlformats.org/officeDocument/2006/relationships/package" Target="../embeddings/Document18.docx"/><Relationship Id="rId8" Type="http://schemas.openxmlformats.org/officeDocument/2006/relationships/image" Target="../media/image24.emf"/><Relationship Id="rId7" Type="http://schemas.openxmlformats.org/officeDocument/2006/relationships/package" Target="../embeddings/Document17.docx"/><Relationship Id="rId6" Type="http://schemas.openxmlformats.org/officeDocument/2006/relationships/image" Target="../media/image23.emf"/><Relationship Id="rId5" Type="http://schemas.openxmlformats.org/officeDocument/2006/relationships/package" Target="../embeddings/Document16.docx"/><Relationship Id="rId4" Type="http://schemas.openxmlformats.org/officeDocument/2006/relationships/image" Target="../media/image22.emf"/><Relationship Id="rId3" Type="http://schemas.openxmlformats.org/officeDocument/2006/relationships/package" Target="../embeddings/Document15.docx"/><Relationship Id="rId2" Type="http://schemas.openxmlformats.org/officeDocument/2006/relationships/image" Target="../media/image21.emf"/><Relationship Id="rId14" Type="http://schemas.openxmlformats.org/officeDocument/2006/relationships/vmlDrawing" Target="../drawings/vmlDrawing7.vml"/><Relationship Id="rId13" Type="http://schemas.openxmlformats.org/officeDocument/2006/relationships/slideLayout" Target="../slideLayouts/slideLayout4.xml"/><Relationship Id="rId12" Type="http://schemas.openxmlformats.org/officeDocument/2006/relationships/image" Target="../media/image26.emf"/><Relationship Id="rId11" Type="http://schemas.openxmlformats.org/officeDocument/2006/relationships/package" Target="../embeddings/Document19.docx"/><Relationship Id="rId10" Type="http://schemas.openxmlformats.org/officeDocument/2006/relationships/image" Target="../media/image25.emf"/><Relationship Id="rId1" Type="http://schemas.openxmlformats.org/officeDocument/2006/relationships/package" Target="../embeddings/Document14.docx"/></Relationships>
</file>

<file path=ppt/slides/_rels/slide24.xml.rels><?xml version="1.0" encoding="UTF-8" standalone="yes"?>
<Relationships xmlns="http://schemas.openxmlformats.org/package/2006/relationships"><Relationship Id="rId4" Type="http://schemas.openxmlformats.org/officeDocument/2006/relationships/vmlDrawing" Target="../drawings/vmlDrawing8.vml"/><Relationship Id="rId3" Type="http://schemas.openxmlformats.org/officeDocument/2006/relationships/slideLayout" Target="../slideLayouts/slideLayout4.xml"/><Relationship Id="rId2" Type="http://schemas.openxmlformats.org/officeDocument/2006/relationships/image" Target="../media/image27.emf"/><Relationship Id="rId1" Type="http://schemas.openxmlformats.org/officeDocument/2006/relationships/package" Target="../embeddings/Document20.docx"/></Relationships>
</file>

<file path=ppt/slides/_rels/slide25.xml.rels><?xml version="1.0" encoding="UTF-8" standalone="yes"?>
<Relationships xmlns="http://schemas.openxmlformats.org/package/2006/relationships"><Relationship Id="rId9" Type="http://schemas.openxmlformats.org/officeDocument/2006/relationships/slideLayout" Target="../slideLayouts/slideLayout4.xml"/><Relationship Id="rId8" Type="http://schemas.openxmlformats.org/officeDocument/2006/relationships/image" Target="../media/image31.emf"/><Relationship Id="rId7" Type="http://schemas.openxmlformats.org/officeDocument/2006/relationships/package" Target="../embeddings/Document24.docx"/><Relationship Id="rId6" Type="http://schemas.openxmlformats.org/officeDocument/2006/relationships/image" Target="../media/image30.emf"/><Relationship Id="rId5" Type="http://schemas.openxmlformats.org/officeDocument/2006/relationships/package" Target="../embeddings/Document23.docx"/><Relationship Id="rId4" Type="http://schemas.openxmlformats.org/officeDocument/2006/relationships/image" Target="../media/image29.emf"/><Relationship Id="rId3" Type="http://schemas.openxmlformats.org/officeDocument/2006/relationships/package" Target="../embeddings/Document22.docx"/><Relationship Id="rId2" Type="http://schemas.openxmlformats.org/officeDocument/2006/relationships/image" Target="../media/image28.emf"/><Relationship Id="rId10" Type="http://schemas.openxmlformats.org/officeDocument/2006/relationships/vmlDrawing" Target="../drawings/vmlDrawing9.vml"/><Relationship Id="rId1" Type="http://schemas.openxmlformats.org/officeDocument/2006/relationships/package" Target="../embeddings/Document21.docx"/></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slide" Target="slide27.xml"/></Relationships>
</file>

<file path=ppt/slides/_rels/slide27.xml.rels><?xml version="1.0" encoding="UTF-8" standalone="yes"?>
<Relationships xmlns="http://schemas.openxmlformats.org/package/2006/relationships"><Relationship Id="rId9" Type="http://schemas.openxmlformats.org/officeDocument/2006/relationships/vmlDrawing" Target="../drawings/vmlDrawing10.vml"/><Relationship Id="rId8" Type="http://schemas.openxmlformats.org/officeDocument/2006/relationships/slideLayout" Target="../slideLayouts/slideLayout4.xml"/><Relationship Id="rId7" Type="http://schemas.openxmlformats.org/officeDocument/2006/relationships/image" Target="../media/image34.emf"/><Relationship Id="rId6" Type="http://schemas.openxmlformats.org/officeDocument/2006/relationships/package" Target="../embeddings/Document27.docx"/><Relationship Id="rId5" Type="http://schemas.openxmlformats.org/officeDocument/2006/relationships/image" Target="../media/image33.emf"/><Relationship Id="rId4" Type="http://schemas.openxmlformats.org/officeDocument/2006/relationships/package" Target="../embeddings/Document26.docx"/><Relationship Id="rId3" Type="http://schemas.openxmlformats.org/officeDocument/2006/relationships/image" Target="../media/image32.emf"/><Relationship Id="rId2" Type="http://schemas.openxmlformats.org/officeDocument/2006/relationships/package" Target="../embeddings/Document25.docx"/><Relationship Id="rId1" Type="http://schemas.openxmlformats.org/officeDocument/2006/relationships/slide" Target="slide28.xml"/></Relationships>
</file>

<file path=ppt/slides/_rels/slide28.xml.rels><?xml version="1.0" encoding="UTF-8" standalone="yes"?>
<Relationships xmlns="http://schemas.openxmlformats.org/package/2006/relationships"><Relationship Id="rId9" Type="http://schemas.openxmlformats.org/officeDocument/2006/relationships/image" Target="../media/image38.emf"/><Relationship Id="rId8" Type="http://schemas.openxmlformats.org/officeDocument/2006/relationships/package" Target="../embeddings/Document31.docx"/><Relationship Id="rId7" Type="http://schemas.openxmlformats.org/officeDocument/2006/relationships/image" Target="../media/image37.emf"/><Relationship Id="rId6" Type="http://schemas.openxmlformats.org/officeDocument/2006/relationships/package" Target="../embeddings/Document30.docx"/><Relationship Id="rId5" Type="http://schemas.openxmlformats.org/officeDocument/2006/relationships/image" Target="../media/image36.emf"/><Relationship Id="rId4" Type="http://schemas.openxmlformats.org/officeDocument/2006/relationships/package" Target="../embeddings/Document29.docx"/><Relationship Id="rId3" Type="http://schemas.openxmlformats.org/officeDocument/2006/relationships/image" Target="../media/image35.emf"/><Relationship Id="rId27" Type="http://schemas.openxmlformats.org/officeDocument/2006/relationships/vmlDrawing" Target="../drawings/vmlDrawing11.vml"/><Relationship Id="rId26" Type="http://schemas.openxmlformats.org/officeDocument/2006/relationships/slideLayout" Target="../slideLayouts/slideLayout4.xml"/><Relationship Id="rId25" Type="http://schemas.openxmlformats.org/officeDocument/2006/relationships/image" Target="../media/image46.wmf"/><Relationship Id="rId24" Type="http://schemas.openxmlformats.org/officeDocument/2006/relationships/oleObject" Target="../embeddings/oleObject1.bin"/><Relationship Id="rId23" Type="http://schemas.openxmlformats.org/officeDocument/2006/relationships/image" Target="../media/image45.emf"/><Relationship Id="rId22" Type="http://schemas.openxmlformats.org/officeDocument/2006/relationships/package" Target="../embeddings/Document38.docx"/><Relationship Id="rId21" Type="http://schemas.openxmlformats.org/officeDocument/2006/relationships/image" Target="../media/image44.emf"/><Relationship Id="rId20" Type="http://schemas.openxmlformats.org/officeDocument/2006/relationships/package" Target="../embeddings/Document37.docx"/><Relationship Id="rId2" Type="http://schemas.openxmlformats.org/officeDocument/2006/relationships/package" Target="../embeddings/Document28.docx"/><Relationship Id="rId19" Type="http://schemas.openxmlformats.org/officeDocument/2006/relationships/image" Target="../media/image43.emf"/><Relationship Id="rId18" Type="http://schemas.openxmlformats.org/officeDocument/2006/relationships/package" Target="../embeddings/Document36.docx"/><Relationship Id="rId17" Type="http://schemas.openxmlformats.org/officeDocument/2006/relationships/image" Target="../media/image42.emf"/><Relationship Id="rId16" Type="http://schemas.openxmlformats.org/officeDocument/2006/relationships/package" Target="../embeddings/Document35.docx"/><Relationship Id="rId15" Type="http://schemas.openxmlformats.org/officeDocument/2006/relationships/image" Target="../media/image41.emf"/><Relationship Id="rId14" Type="http://schemas.openxmlformats.org/officeDocument/2006/relationships/package" Target="../embeddings/Document34.docx"/><Relationship Id="rId13" Type="http://schemas.openxmlformats.org/officeDocument/2006/relationships/image" Target="../media/image40.emf"/><Relationship Id="rId12" Type="http://schemas.openxmlformats.org/officeDocument/2006/relationships/package" Target="../embeddings/Document33.docx"/><Relationship Id="rId11" Type="http://schemas.openxmlformats.org/officeDocument/2006/relationships/image" Target="../media/image39.emf"/><Relationship Id="rId10" Type="http://schemas.openxmlformats.org/officeDocument/2006/relationships/package" Target="../embeddings/Document32.docx"/><Relationship Id="rId1" Type="http://schemas.openxmlformats.org/officeDocument/2006/relationships/slide" Target="slide16.xml"/></Relationships>
</file>

<file path=ppt/slides/_rels/slide29.xml.rels><?xml version="1.0" encoding="UTF-8" standalone="yes"?>
<Relationships xmlns="http://schemas.openxmlformats.org/package/2006/relationships"><Relationship Id="rId9" Type="http://schemas.openxmlformats.org/officeDocument/2006/relationships/vmlDrawing" Target="../drawings/vmlDrawing12.vml"/><Relationship Id="rId8" Type="http://schemas.openxmlformats.org/officeDocument/2006/relationships/slideLayout" Target="../slideLayouts/slideLayout4.xml"/><Relationship Id="rId7" Type="http://schemas.openxmlformats.org/officeDocument/2006/relationships/image" Target="../media/image49.emf"/><Relationship Id="rId6" Type="http://schemas.openxmlformats.org/officeDocument/2006/relationships/package" Target="../embeddings/Document41.docx"/><Relationship Id="rId5" Type="http://schemas.openxmlformats.org/officeDocument/2006/relationships/image" Target="../media/image48.emf"/><Relationship Id="rId4" Type="http://schemas.openxmlformats.org/officeDocument/2006/relationships/package" Target="../embeddings/Document40.docx"/><Relationship Id="rId3" Type="http://schemas.openxmlformats.org/officeDocument/2006/relationships/image" Target="../media/image47.emf"/><Relationship Id="rId2" Type="http://schemas.openxmlformats.org/officeDocument/2006/relationships/package" Target="../embeddings/Document39.docx"/><Relationship Id="rId1" Type="http://schemas.openxmlformats.org/officeDocument/2006/relationships/slide" Target="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7.wmf"/><Relationship Id="rId4" Type="http://schemas.openxmlformats.org/officeDocument/2006/relationships/image" Target="../media/image6.wmf"/><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 Target="slide10.xml"/><Relationship Id="rId1" Type="http://schemas.openxmlformats.org/officeDocument/2006/relationships/slide" Target="slide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WJL1"/>
          <p:cNvPicPr>
            <a:picLocks noChangeAspect="1" noChangeArrowheads="1"/>
          </p:cNvPicPr>
          <p:nvPr/>
        </p:nvPicPr>
        <p:blipFill>
          <a:blip r:embed="rId1" cstate="print"/>
          <a:srcRect/>
          <a:stretch>
            <a:fillRect/>
          </a:stretch>
        </p:blipFill>
        <p:spPr bwMode="auto">
          <a:xfrm>
            <a:off x="-396309" y="7620"/>
            <a:ext cx="12698347" cy="6843709"/>
          </a:xfrm>
          <a:prstGeom prst="rect">
            <a:avLst/>
          </a:prstGeom>
          <a:noFill/>
        </p:spPr>
      </p:pic>
      <p:sp>
        <p:nvSpPr>
          <p:cNvPr id="5122" name="Rectangle 2"/>
          <p:cNvSpPr>
            <a:spLocks noGrp="1" noChangeArrowheads="1"/>
          </p:cNvSpPr>
          <p:nvPr>
            <p:ph type="ctrTitle"/>
          </p:nvPr>
        </p:nvSpPr>
        <p:spPr>
          <a:xfrm>
            <a:off x="838622" y="1269554"/>
            <a:ext cx="10361851" cy="1470365"/>
          </a:xfrm>
        </p:spPr>
        <p:txBody>
          <a:bodyPr/>
          <a:lstStyle/>
          <a:p>
            <a:r>
              <a:rPr lang="en-US" altLang="zh-CN" sz="6000" b="1"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4.2.2</a:t>
            </a:r>
            <a:r>
              <a:rPr lang="zh-CN" altLang="zh-CN" sz="6000" b="1"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6000" b="1"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圆与圆的位置关系</a:t>
            </a:r>
            <a:endParaRPr lang="zh-CN" altLang="en-US" sz="60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123" name="Rectangle 3"/>
          <p:cNvSpPr>
            <a:spLocks noGrp="1" noChangeArrowheads="1"/>
          </p:cNvSpPr>
          <p:nvPr>
            <p:ph type="subTitle" idx="1"/>
          </p:nvPr>
        </p:nvSpPr>
        <p:spPr>
          <a:xfrm>
            <a:off x="3934966" y="3357786"/>
            <a:ext cx="8533289" cy="1753006"/>
          </a:xfrm>
        </p:spPr>
        <p:txBody>
          <a:bodyPr/>
          <a:lstStyle/>
          <a:p>
            <a:r>
              <a:rPr lang="zh-CN" altLang="en-US" sz="4000" b="1" dirty="0">
                <a:solidFill>
                  <a:srgbClr val="3333CC"/>
                </a:solidFill>
              </a:rPr>
              <a:t>授课人</a:t>
            </a:r>
            <a:r>
              <a:rPr lang="zh-CN" altLang="en-US" sz="4000" b="1" dirty="0" smtClean="0">
                <a:solidFill>
                  <a:srgbClr val="3333CC"/>
                </a:solidFill>
              </a:rPr>
              <a:t>：</a:t>
            </a:r>
            <a:r>
              <a:rPr lang="zh-CN" altLang="en-US" sz="4000" b="1" dirty="0" smtClean="0">
                <a:solidFill>
                  <a:schemeClr val="hlink"/>
                </a:solidFill>
                <a:ea typeface="黑体" panose="02010609060101010101" pitchFamily="49" charset="-122"/>
              </a:rPr>
              <a:t>张丽萍</a:t>
            </a:r>
            <a:endParaRPr lang="zh-CN" altLang="en-US" sz="4000" b="1" dirty="0">
              <a:solidFill>
                <a:srgbClr val="3333CC"/>
              </a:solidFill>
            </a:endParaRPr>
          </a:p>
          <a:p>
            <a:r>
              <a:rPr lang="zh-CN" altLang="en-US" sz="4000" b="1" dirty="0">
                <a:solidFill>
                  <a:srgbClr val="3333CC"/>
                </a:solidFill>
              </a:rPr>
              <a:t>吐鲁番市实验中学</a:t>
            </a:r>
            <a:endParaRPr lang="zh-CN" altLang="en-US" sz="4000" b="1" dirty="0">
              <a:solidFill>
                <a:srgbClr val="3333CC"/>
              </a:solidFill>
            </a:endParaRPr>
          </a:p>
        </p:txBody>
      </p:sp>
      <p:sp>
        <p:nvSpPr>
          <p:cNvPr id="6" name="TextBox 5"/>
          <p:cNvSpPr txBox="1"/>
          <p:nvPr/>
        </p:nvSpPr>
        <p:spPr>
          <a:xfrm>
            <a:off x="774998" y="701874"/>
            <a:ext cx="184731" cy="461665"/>
          </a:xfrm>
          <a:prstGeom prst="rect">
            <a:avLst/>
          </a:prstGeom>
          <a:noFill/>
        </p:spPr>
        <p:txBody>
          <a:bodyPr wrap="none" rtlCol="0">
            <a:spAutoFit/>
          </a:bodyPr>
          <a:lstStyle/>
          <a:p>
            <a:endParaRPr lang="zh-CN" altLang="en-US" dirty="0"/>
          </a:p>
        </p:txBody>
      </p:sp>
      <p:sp>
        <p:nvSpPr>
          <p:cNvPr id="7" name="TextBox 6"/>
          <p:cNvSpPr txBox="1"/>
          <p:nvPr/>
        </p:nvSpPr>
        <p:spPr>
          <a:xfrm>
            <a:off x="0" y="549474"/>
            <a:ext cx="5192447" cy="461665"/>
          </a:xfrm>
          <a:prstGeom prst="rect">
            <a:avLst/>
          </a:prstGeom>
          <a:noFill/>
        </p:spPr>
        <p:txBody>
          <a:bodyPr wrap="none" rtlCol="0">
            <a:spAutoFit/>
          </a:bodyPr>
          <a:lstStyle/>
          <a:p>
            <a:r>
              <a:rPr lang="zh-CN" altLang="en-US" b="1"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第四章　</a:t>
            </a:r>
            <a:r>
              <a:rPr lang="en-US" altLang="zh-CN" b="1"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 § 4.2    </a:t>
            </a:r>
            <a:r>
              <a:rPr lang="zh-CN" altLang="en-US" b="1" dirty="0" smtClean="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rPr>
              <a:t>直线、圆的位置关系</a:t>
            </a:r>
            <a:endParaRPr lang="zh-CN" altLang="en-US" b="1" dirty="0">
              <a:solidFill>
                <a:srgbClr val="0066FF"/>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3553" name="组合 5"/>
          <p:cNvGrpSpPr/>
          <p:nvPr/>
        </p:nvGrpSpPr>
        <p:grpSpPr bwMode="auto">
          <a:xfrm>
            <a:off x="9335566" y="0"/>
            <a:ext cx="3408164" cy="881063"/>
            <a:chOff x="11613" y="920823"/>
            <a:chExt cx="1652255" cy="733424"/>
          </a:xfrm>
        </p:grpSpPr>
        <p:pic>
          <p:nvPicPr>
            <p:cNvPr id="23555" name="图片 6"/>
            <p:cNvPicPr>
              <a:picLocks noChangeAspect="1"/>
            </p:cNvPicPr>
            <p:nvPr/>
          </p:nvPicPr>
          <p:blipFill>
            <a:blip r:embed="rId1" cstate="print"/>
            <a:srcRect/>
            <a:stretch>
              <a:fillRect/>
            </a:stretch>
          </p:blipFill>
          <p:spPr bwMode="auto">
            <a:xfrm>
              <a:off x="11613" y="920823"/>
              <a:ext cx="1443037" cy="733424"/>
            </a:xfrm>
            <a:prstGeom prst="rect">
              <a:avLst/>
            </a:prstGeom>
            <a:noFill/>
            <a:ln w="9525">
              <a:noFill/>
              <a:miter lim="800000"/>
              <a:headEnd/>
              <a:tailEnd/>
            </a:ln>
          </p:spPr>
        </p:pic>
        <p:sp>
          <p:nvSpPr>
            <p:cNvPr id="23556" name="TextBox 7"/>
            <p:cNvSpPr txBox="1">
              <a:spLocks noChangeArrowheads="1"/>
            </p:cNvSpPr>
            <p:nvPr/>
          </p:nvSpPr>
          <p:spPr bwMode="auto">
            <a:xfrm>
              <a:off x="55282" y="1059225"/>
              <a:ext cx="1608586" cy="461665"/>
            </a:xfrm>
            <a:prstGeom prst="rect">
              <a:avLst/>
            </a:prstGeom>
            <a:noFill/>
            <a:ln w="9525">
              <a:noFill/>
              <a:miter lim="800000"/>
            </a:ln>
          </p:spPr>
          <p:txBody>
            <a:bodyPr wrap="none">
              <a:spAutoFit/>
            </a:bodyPr>
            <a:lstStyle/>
            <a:p>
              <a:r>
                <a:rPr lang="zh-CN" altLang="en-US" sz="3000" dirty="0">
                  <a:solidFill>
                    <a:schemeClr val="bg1"/>
                  </a:solidFill>
                  <a:latin typeface="黑体" panose="02010609060101010101" pitchFamily="49" charset="-122"/>
                  <a:ea typeface="黑体" panose="02010609060101010101" pitchFamily="49" charset="-122"/>
                </a:rPr>
                <a:t>反思与感悟</a:t>
              </a:r>
              <a:endParaRPr lang="zh-CN" altLang="en-US" sz="3000" dirty="0">
                <a:solidFill>
                  <a:schemeClr val="bg1"/>
                </a:solidFill>
                <a:latin typeface="黑体" panose="02010609060101010101" pitchFamily="49" charset="-122"/>
                <a:ea typeface="黑体" panose="02010609060101010101" pitchFamily="49" charset="-122"/>
              </a:endParaRPr>
            </a:p>
          </p:txBody>
        </p:sp>
      </p:grpSp>
      <p:sp>
        <p:nvSpPr>
          <p:cNvPr id="23554" name="矩形 8"/>
          <p:cNvSpPr>
            <a:spLocks noChangeArrowheads="1"/>
          </p:cNvSpPr>
          <p:nvPr/>
        </p:nvSpPr>
        <p:spPr bwMode="auto">
          <a:xfrm>
            <a:off x="785813" y="1054100"/>
            <a:ext cx="10206037" cy="5211763"/>
          </a:xfrm>
          <a:prstGeom prst="rect">
            <a:avLst/>
          </a:prstGeom>
          <a:noFill/>
          <a:ln w="9525">
            <a:noFill/>
            <a:miter lim="800000"/>
          </a:ln>
        </p:spPr>
        <p:txBody>
          <a:bodyPr lIns="121898" tIns="60948" rIns="121898" bIns="60948">
            <a:spAutoFit/>
          </a:bodyPr>
          <a:lstStyle/>
          <a:p>
            <a:pPr algn="just">
              <a:lnSpc>
                <a:spcPct val="150000"/>
              </a:lnSpc>
            </a:pPr>
            <a:r>
              <a:rPr lang="en-US" altLang="zh-CN" sz="2800">
                <a:latin typeface="Times New Roman" panose="02020603050405020304" pitchFamily="18" charset="0"/>
                <a:ea typeface="华文细黑"/>
                <a:cs typeface="Courier New" panose="02070309020205020404" pitchFamily="49" charset="0"/>
              </a:rPr>
              <a:t>(1)</a:t>
            </a:r>
            <a:r>
              <a:rPr lang="zh-CN" altLang="zh-CN" sz="2800">
                <a:latin typeface="Times New Roman" panose="02020603050405020304" pitchFamily="18" charset="0"/>
                <a:ea typeface="华文细黑"/>
                <a:cs typeface="Times New Roman" panose="02020603050405020304" pitchFamily="18" charset="0"/>
              </a:rPr>
              <a:t>判断两圆的位置关系或利用两圆的位置关系求参数的取值范围有以下几个步骤：</a:t>
            </a:r>
            <a:endParaRPr lang="zh-CN" altLang="zh-CN" sz="1000">
              <a:latin typeface="宋体" panose="02010600030101010101" pitchFamily="2" charset="-122"/>
              <a:ea typeface="华文细黑"/>
              <a:cs typeface="Courier New" panose="02070309020205020404" pitchFamily="49" charset="0"/>
            </a:endParaRPr>
          </a:p>
          <a:p>
            <a:pPr algn="just">
              <a:lnSpc>
                <a:spcPct val="150000"/>
              </a:lnSpc>
            </a:pPr>
            <a:r>
              <a:rPr lang="en-US" altLang="zh-CN" sz="2800">
                <a:latin typeface="宋体" panose="02010600030101010101" pitchFamily="2" charset="-122"/>
                <a:ea typeface="华文细黑"/>
                <a:cs typeface="Times New Roman" panose="02020603050405020304" pitchFamily="18" charset="0"/>
              </a:rPr>
              <a:t>①</a:t>
            </a:r>
            <a:r>
              <a:rPr lang="zh-CN" altLang="zh-CN" sz="2800">
                <a:latin typeface="Times New Roman" panose="02020603050405020304" pitchFamily="18" charset="0"/>
                <a:ea typeface="华文细黑"/>
                <a:cs typeface="Times New Roman" panose="02020603050405020304" pitchFamily="18" charset="0"/>
              </a:rPr>
              <a:t>化成圆的标准方程，写出圆心和半径</a:t>
            </a:r>
            <a:r>
              <a:rPr lang="en-US" altLang="zh-CN" sz="2800">
                <a:latin typeface="Times New Roman" panose="02020603050405020304" pitchFamily="18" charset="0"/>
                <a:ea typeface="华文细黑"/>
                <a:cs typeface="Courier New" panose="02070309020205020404" pitchFamily="49" charset="0"/>
              </a:rPr>
              <a:t>.</a:t>
            </a:r>
            <a:endParaRPr lang="zh-CN" altLang="zh-CN" sz="1000">
              <a:latin typeface="宋体" panose="02010600030101010101" pitchFamily="2" charset="-122"/>
              <a:ea typeface="黑体" panose="02010609060101010101" pitchFamily="49" charset="-122"/>
              <a:cs typeface="Courier New" panose="02070309020205020404" pitchFamily="49" charset="0"/>
            </a:endParaRPr>
          </a:p>
          <a:p>
            <a:pPr algn="just">
              <a:lnSpc>
                <a:spcPct val="150000"/>
              </a:lnSpc>
            </a:pPr>
            <a:r>
              <a:rPr lang="en-US" altLang="zh-CN" sz="2800">
                <a:latin typeface="宋体" panose="02010600030101010101" pitchFamily="2" charset="-122"/>
                <a:ea typeface="华文细黑"/>
                <a:cs typeface="华文细黑"/>
              </a:rPr>
              <a:t>②</a:t>
            </a:r>
            <a:r>
              <a:rPr lang="zh-CN" altLang="zh-CN" sz="2800">
                <a:latin typeface="Times New Roman" panose="02020603050405020304" pitchFamily="18" charset="0"/>
                <a:ea typeface="华文细黑"/>
                <a:cs typeface="华文细黑"/>
              </a:rPr>
              <a:t>计算两圆圆心的距离</a:t>
            </a:r>
            <a:r>
              <a:rPr lang="en-US" altLang="zh-CN" sz="2800" i="1">
                <a:latin typeface="Times New Roman" panose="02020603050405020304" pitchFamily="18" charset="0"/>
                <a:ea typeface="华文细黑"/>
                <a:cs typeface="华文细黑"/>
              </a:rPr>
              <a:t>d</a:t>
            </a:r>
            <a:r>
              <a:rPr lang="en-US" altLang="zh-CN" sz="2800">
                <a:latin typeface="Times New Roman" panose="02020603050405020304" pitchFamily="18" charset="0"/>
                <a:ea typeface="华文细黑"/>
                <a:cs typeface="华文细黑"/>
              </a:rPr>
              <a:t>.</a:t>
            </a:r>
            <a:endParaRPr lang="zh-CN" altLang="zh-CN" sz="1000">
              <a:latin typeface="宋体" panose="02010600030101010101" pitchFamily="2" charset="-122"/>
              <a:ea typeface="黑体" panose="02010609060101010101" pitchFamily="49" charset="-122"/>
            </a:endParaRPr>
          </a:p>
          <a:p>
            <a:pPr algn="just">
              <a:lnSpc>
                <a:spcPct val="150000"/>
              </a:lnSpc>
            </a:pPr>
            <a:r>
              <a:rPr lang="en-US" altLang="zh-CN" sz="2800">
                <a:latin typeface="宋体" panose="02010600030101010101" pitchFamily="2" charset="-122"/>
                <a:ea typeface="华文细黑"/>
                <a:cs typeface="华文细黑"/>
              </a:rPr>
              <a:t>③</a:t>
            </a:r>
            <a:r>
              <a:rPr lang="zh-CN" altLang="zh-CN" sz="2800">
                <a:latin typeface="Times New Roman" panose="02020603050405020304" pitchFamily="18" charset="0"/>
                <a:ea typeface="华文细黑"/>
                <a:cs typeface="华文细黑"/>
              </a:rPr>
              <a:t>通过</a:t>
            </a:r>
            <a:r>
              <a:rPr lang="en-US" altLang="zh-CN" sz="2800" i="1">
                <a:latin typeface="Times New Roman" panose="02020603050405020304" pitchFamily="18" charset="0"/>
                <a:ea typeface="华文细黑"/>
                <a:cs typeface="华文细黑"/>
              </a:rPr>
              <a:t>d</a:t>
            </a:r>
            <a:r>
              <a:rPr lang="zh-CN"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r</a:t>
            </a:r>
            <a:r>
              <a:rPr lang="en-US" altLang="zh-CN" sz="2800" baseline="-25000">
                <a:latin typeface="Times New Roman" panose="02020603050405020304" pitchFamily="18" charset="0"/>
                <a:ea typeface="华文细黑"/>
                <a:cs typeface="华文细黑"/>
              </a:rPr>
              <a:t>1</a:t>
            </a:r>
            <a:r>
              <a:rPr lang="zh-CN"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r</a:t>
            </a:r>
            <a:r>
              <a:rPr lang="en-US" altLang="zh-CN" sz="2800" baseline="-250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r</a:t>
            </a:r>
            <a:r>
              <a:rPr lang="en-US" altLang="zh-CN" sz="2800" baseline="-25000">
                <a:latin typeface="Times New Roman" panose="02020603050405020304" pitchFamily="18" charset="0"/>
                <a:ea typeface="华文细黑"/>
                <a:cs typeface="华文细黑"/>
              </a:rPr>
              <a:t>1</a:t>
            </a:r>
            <a:r>
              <a:rPr lang="zh-CN"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r</a:t>
            </a:r>
            <a:r>
              <a:rPr lang="en-US" altLang="zh-CN" sz="2800" baseline="-25000">
                <a:latin typeface="Times New Roman" panose="02020603050405020304" pitchFamily="18" charset="0"/>
                <a:ea typeface="华文细黑"/>
                <a:cs typeface="华文细黑"/>
              </a:rPr>
              <a:t>2</a:t>
            </a:r>
            <a:r>
              <a:rPr lang="en-US" altLang="zh-CN" sz="2800">
                <a:latin typeface="Times New Roman" panose="02020603050405020304" pitchFamily="18" charset="0"/>
                <a:ea typeface="华文细黑"/>
                <a:cs typeface="华文细黑"/>
              </a:rPr>
              <a:t>|</a:t>
            </a:r>
            <a:r>
              <a:rPr lang="zh-CN" altLang="zh-CN" sz="2800">
                <a:latin typeface="Times New Roman" panose="02020603050405020304" pitchFamily="18" charset="0"/>
                <a:ea typeface="华文细黑"/>
                <a:cs typeface="华文细黑"/>
              </a:rPr>
              <a:t>的关系来判断两圆的位置关系或求参数的范围，必要时可借助于图形，数形结合</a:t>
            </a:r>
            <a:r>
              <a:rPr lang="en-US" altLang="zh-CN" sz="2800">
                <a:latin typeface="Times New Roman" panose="02020603050405020304" pitchFamily="18" charset="0"/>
                <a:ea typeface="华文细黑"/>
                <a:cs typeface="华文细黑"/>
              </a:rPr>
              <a:t>.</a:t>
            </a:r>
            <a:endParaRPr lang="zh-CN" altLang="zh-CN" sz="1000">
              <a:latin typeface="宋体" panose="02010600030101010101" pitchFamily="2" charset="-122"/>
              <a:ea typeface="黑体" panose="02010609060101010101" pitchFamily="49" charset="-122"/>
            </a:endParaRPr>
          </a:p>
          <a:p>
            <a:pPr algn="just">
              <a:lnSpc>
                <a:spcPct val="150000"/>
              </a:lnSpc>
            </a:pPr>
            <a:r>
              <a:rPr lang="en-US" altLang="zh-CN" sz="28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应用几何法判定两圆的位置关系或求字母参数的范围是非常简单清晰的，要理清圆心距与两圆半径的关系</a:t>
            </a:r>
            <a:r>
              <a:rPr lang="en-US" altLang="zh-CN" sz="2800">
                <a:latin typeface="Times New Roman" panose="02020603050405020304" pitchFamily="18" charset="0"/>
                <a:ea typeface="华文细黑"/>
                <a:cs typeface="华文细黑"/>
              </a:rPr>
              <a:t>.</a:t>
            </a:r>
            <a:endParaRPr lang="zh-CN" altLang="zh-CN" sz="1000">
              <a:latin typeface="宋体" panose="02010600030101010101" pitchFamily="2" charset="-122"/>
              <a:ea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6400" y="46038"/>
            <a:ext cx="10901363" cy="687387"/>
          </a:xfrm>
          <a:prstGeom prst="rect">
            <a:avLst/>
          </a:prstGeom>
          <a:noFill/>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C00000"/>
                </a:solidFill>
                <a:latin typeface="Times New Roman" panose="02020603050405020304"/>
                <a:ea typeface="微软雅黑" panose="020B0503020204020204" pitchFamily="34" charset="-122"/>
                <a:cs typeface="Times New Roman" panose="02020603050405020304"/>
              </a:rPr>
              <a:t>类型二　两圆相交的问题</a:t>
            </a:r>
            <a:endParaRPr lang="zh-CN" altLang="zh-CN" sz="2800" b="1" kern="100" dirty="0">
              <a:solidFill>
                <a:srgbClr val="C00000"/>
              </a:solidFill>
              <a:latin typeface="Times New Roman" panose="02020603050405020304"/>
              <a:ea typeface="微软雅黑" panose="020B0503020204020204" pitchFamily="34" charset="-122"/>
              <a:cs typeface="Times New Roman" panose="02020603050405020304"/>
            </a:endParaRPr>
          </a:p>
        </p:txBody>
      </p:sp>
      <p:sp>
        <p:nvSpPr>
          <p:cNvPr id="11" name="矩形 10"/>
          <p:cNvSpPr/>
          <p:nvPr/>
        </p:nvSpPr>
        <p:spPr>
          <a:xfrm>
            <a:off x="406400" y="801688"/>
            <a:ext cx="11161713" cy="1333500"/>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0000FF"/>
                </a:solidFill>
                <a:latin typeface="Times New Roman" panose="02020603050405020304"/>
                <a:ea typeface="微软雅黑" panose="020B0503020204020204" pitchFamily="34" charset="-122"/>
                <a:cs typeface="Times New Roman" panose="02020603050405020304"/>
              </a:rPr>
              <a:t>例</a:t>
            </a:r>
            <a:r>
              <a:rPr lang="en-US" altLang="zh-CN" sz="2800" b="1" kern="100" dirty="0">
                <a:solidFill>
                  <a:srgbClr val="0000FF"/>
                </a:solidFill>
                <a:latin typeface="Times New Roman" panose="02020603050405020304"/>
                <a:ea typeface="微软雅黑" panose="020B0503020204020204" pitchFamily="34" charset="-122"/>
                <a:cs typeface="Courier New" panose="02070309020205020404"/>
              </a:rPr>
              <a:t>2</a:t>
            </a:r>
            <a:r>
              <a:rPr lang="zh-CN" altLang="zh-CN" sz="2800" kern="100" dirty="0">
                <a:latin typeface="Times New Roman" panose="02020603050405020304"/>
                <a:ea typeface="华文细黑"/>
                <a:cs typeface="Times New Roman" panose="02020603050405020304"/>
              </a:rPr>
              <a:t>　已知两圆</a:t>
            </a:r>
            <a:r>
              <a:rPr lang="en-US" altLang="zh-CN" sz="2800" i="1" kern="100" dirty="0">
                <a:latin typeface="Times New Roman" panose="02020603050405020304"/>
                <a:ea typeface="华文细黑"/>
                <a:cs typeface="Courier New" panose="02070309020205020404"/>
              </a:rPr>
              <a:t>x</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y</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en-US" altLang="zh-CN" sz="2800" i="1" kern="100" dirty="0">
                <a:latin typeface="Times New Roman" panose="02020603050405020304"/>
                <a:ea typeface="华文细黑"/>
                <a:cs typeface="Courier New" panose="02070309020205020404"/>
              </a:rPr>
              <a:t>x</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10</a:t>
            </a:r>
            <a:r>
              <a:rPr lang="en-US" altLang="zh-CN" sz="2800" i="1" kern="100" dirty="0">
                <a:latin typeface="Times New Roman" panose="02020603050405020304"/>
                <a:ea typeface="华文细黑"/>
                <a:cs typeface="Courier New" panose="02070309020205020404"/>
              </a:rPr>
              <a:t>y</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24</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0</a:t>
            </a:r>
            <a:r>
              <a:rPr lang="zh-CN" altLang="zh-CN" sz="2800" kern="100" dirty="0">
                <a:latin typeface="Times New Roman" panose="02020603050405020304"/>
                <a:ea typeface="华文细黑"/>
                <a:cs typeface="Times New Roman" panose="02020603050405020304"/>
              </a:rPr>
              <a:t>和</a:t>
            </a:r>
            <a:r>
              <a:rPr lang="en-US" altLang="zh-CN" sz="2800" i="1" kern="100" dirty="0">
                <a:latin typeface="Times New Roman" panose="02020603050405020304"/>
                <a:ea typeface="华文细黑"/>
                <a:cs typeface="Courier New" panose="02070309020205020404"/>
              </a:rPr>
              <a:t>x</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y</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en-US" altLang="zh-CN" sz="2800" i="1" kern="100" dirty="0">
                <a:latin typeface="Times New Roman" panose="02020603050405020304"/>
                <a:ea typeface="华文细黑"/>
                <a:cs typeface="Courier New" panose="02070309020205020404"/>
              </a:rPr>
              <a:t>x</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en-US" altLang="zh-CN" sz="2800" i="1" kern="100" dirty="0">
                <a:latin typeface="Times New Roman" panose="02020603050405020304"/>
                <a:ea typeface="华文细黑"/>
                <a:cs typeface="Courier New" panose="02070309020205020404"/>
              </a:rPr>
              <a:t>y</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8</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0.</a:t>
            </a:r>
            <a:endParaRPr lang="zh-CN" altLang="zh-CN" sz="1050" kern="100" dirty="0">
              <a:latin typeface="宋体" panose="02010600030101010101" pitchFamily="2" charset="-122"/>
              <a:ea typeface="+mn-ea"/>
              <a:cs typeface="Courier New" panose="02070309020205020404"/>
            </a:endParaRPr>
          </a:p>
          <a:p>
            <a:pPr algn="just" defTabSz="1218565" fontAlgn="auto">
              <a:lnSpc>
                <a:spcPct val="150000"/>
              </a:lnSpc>
              <a:spcBef>
                <a:spcPts val="0"/>
              </a:spcBef>
              <a:spcAft>
                <a:spcPts val="0"/>
              </a:spcAft>
              <a:defRPr/>
            </a:pP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判断两圆的位置关系；</a:t>
            </a:r>
            <a:endParaRPr lang="zh-CN" altLang="zh-CN" sz="1050" kern="100" dirty="0">
              <a:latin typeface="宋体" panose="02010600030101010101" pitchFamily="2" charset="-122"/>
              <a:ea typeface="+mn-ea"/>
              <a:cs typeface="Courier New" panose="02070309020205020404"/>
            </a:endParaRPr>
          </a:p>
        </p:txBody>
      </p:sp>
      <p:sp>
        <p:nvSpPr>
          <p:cNvPr id="29763" name="矩形 4"/>
          <p:cNvSpPr>
            <a:spLocks noChangeArrowheads="1"/>
          </p:cNvSpPr>
          <p:nvPr/>
        </p:nvSpPr>
        <p:spPr bwMode="auto">
          <a:xfrm>
            <a:off x="406400" y="2062163"/>
            <a:ext cx="9072563" cy="1403350"/>
          </a:xfrm>
          <a:prstGeom prst="rect">
            <a:avLst/>
          </a:prstGeom>
          <a:noFill/>
          <a:ln w="9525">
            <a:noFill/>
            <a:miter lim="800000"/>
          </a:ln>
        </p:spPr>
        <p:txBody>
          <a:bodyPr lIns="121898" tIns="60948" rIns="121898" bIns="60948">
            <a:spAutoFit/>
          </a:bodyPr>
          <a:lstStyle/>
          <a:p>
            <a:pPr algn="just">
              <a:lnSpc>
                <a:spcPct val="150000"/>
              </a:lnSpc>
            </a:pPr>
            <a:r>
              <a:rPr lang="zh-CN" altLang="zh-CN" sz="2800" b="1">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a:latin typeface="Times New Roman" panose="02020603050405020304" pitchFamily="18" charset="0"/>
                <a:ea typeface="华文细黑"/>
                <a:cs typeface="Times New Roman" panose="02020603050405020304" pitchFamily="18" charset="0"/>
              </a:rPr>
              <a:t>　将两圆方程配方化为标准方程，</a:t>
            </a:r>
            <a:endParaRPr lang="zh-CN" altLang="zh-CN" sz="1000">
              <a:latin typeface="宋体" panose="02010600030101010101" pitchFamily="2" charset="-122"/>
              <a:ea typeface="华文细黑"/>
              <a:cs typeface="Courier New" panose="02070309020205020404" pitchFamily="49" charset="0"/>
            </a:endParaRPr>
          </a:p>
          <a:p>
            <a:pPr algn="just">
              <a:lnSpc>
                <a:spcPct val="150000"/>
              </a:lnSpc>
            </a:pPr>
            <a:r>
              <a:rPr lang="en-US" altLang="zh-CN" sz="2800" i="1">
                <a:latin typeface="Times New Roman" panose="02020603050405020304" pitchFamily="18" charset="0"/>
                <a:ea typeface="华文细黑"/>
                <a:cs typeface="Courier New" panose="02070309020205020404" pitchFamily="49" charset="0"/>
              </a:rPr>
              <a:t>C</a:t>
            </a:r>
            <a:r>
              <a:rPr lang="en-US" altLang="zh-CN" sz="2800" baseline="-25000">
                <a:latin typeface="Times New Roman" panose="02020603050405020304" pitchFamily="18" charset="0"/>
                <a:ea typeface="华文细黑"/>
                <a:cs typeface="Courier New" panose="02070309020205020404" pitchFamily="49" charset="0"/>
              </a:rPr>
              <a:t>1</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Courier New" panose="02070309020205020404" pitchFamily="49" charset="0"/>
              </a:rPr>
              <a:t>x</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1)</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Courier New" panose="02070309020205020404" pitchFamily="49" charset="0"/>
              </a:rPr>
              <a:t>y</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华文细黑"/>
              </a:rPr>
              <a:t>5)</a:t>
            </a:r>
            <a:r>
              <a:rPr lang="en-US" altLang="zh-CN" sz="2800" baseline="300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50</a:t>
            </a:r>
            <a:r>
              <a:rPr lang="zh-CN"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C</a:t>
            </a:r>
            <a:r>
              <a:rPr lang="en-US" altLang="zh-CN" sz="2800" baseline="-250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x</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1)</a:t>
            </a:r>
            <a:r>
              <a:rPr lang="en-US" altLang="zh-CN" sz="2800" baseline="300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y</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1)</a:t>
            </a:r>
            <a:r>
              <a:rPr lang="en-US" altLang="zh-CN" sz="2800" baseline="300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10</a:t>
            </a:r>
            <a:r>
              <a:rPr lang="zh-CN" altLang="zh-CN" sz="2800">
                <a:latin typeface="Times New Roman" panose="02020603050405020304" pitchFamily="18" charset="0"/>
                <a:ea typeface="华文细黑"/>
                <a:cs typeface="华文细黑"/>
              </a:rPr>
              <a:t>，</a:t>
            </a:r>
            <a:endParaRPr lang="zh-CN" altLang="zh-CN" sz="1000">
              <a:latin typeface="宋体" panose="02010600030101010101" pitchFamily="2" charset="-122"/>
              <a:ea typeface="黑体" panose="02010609060101010101" pitchFamily="49" charset="-122"/>
            </a:endParaRPr>
          </a:p>
        </p:txBody>
      </p:sp>
      <p:sp>
        <p:nvSpPr>
          <p:cNvPr id="6" name="矩形 5"/>
          <p:cNvSpPr/>
          <p:nvPr/>
        </p:nvSpPr>
        <p:spPr>
          <a:xfrm>
            <a:off x="0" y="6664325"/>
            <a:ext cx="12195175" cy="193675"/>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7" name="圆角矩形 6"/>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graphicFrame>
        <p:nvGraphicFramePr>
          <p:cNvPr id="2" name="Object 62"/>
          <p:cNvGraphicFramePr>
            <a:graphicFrameLocks noChangeAspect="1"/>
          </p:cNvGraphicFramePr>
          <p:nvPr/>
        </p:nvGraphicFramePr>
        <p:xfrm>
          <a:off x="550863" y="3430588"/>
          <a:ext cx="6511925" cy="990600"/>
        </p:xfrm>
        <a:graphic>
          <a:graphicData uri="http://schemas.openxmlformats.org/presentationml/2006/ole">
            <mc:AlternateContent xmlns:mc="http://schemas.openxmlformats.org/markup-compatibility/2006">
              <mc:Choice xmlns:v="urn:schemas-microsoft-com:vml" Requires="v">
                <p:oleObj spid="_x0000_s1025" name="文档" r:id="rId1" imgW="6513830" imgH="993775" progId="">
                  <p:embed/>
                </p:oleObj>
              </mc:Choice>
              <mc:Fallback>
                <p:oleObj name="文档" r:id="rId1" imgW="6513830" imgH="993775" progId="">
                  <p:embed/>
                  <p:pic>
                    <p:nvPicPr>
                      <p:cNvPr id="0" name="图片 1024"/>
                      <p:cNvPicPr>
                        <a:picLocks noChangeAspect="1"/>
                      </p:cNvPicPr>
                      <p:nvPr/>
                    </p:nvPicPr>
                    <p:blipFill>
                      <a:blip r:embed="rId2"/>
                      <a:stretch>
                        <a:fillRect/>
                      </a:stretch>
                    </p:blipFill>
                    <p:spPr>
                      <a:xfrm>
                        <a:off x="550863" y="3430588"/>
                        <a:ext cx="6511925" cy="990600"/>
                      </a:xfrm>
                      <a:prstGeom prst="rect">
                        <a:avLst/>
                      </a:prstGeom>
                      <a:noFill/>
                      <a:ln w="9525">
                        <a:noFill/>
                      </a:ln>
                    </p:spPr>
                  </p:pic>
                </p:oleObj>
              </mc:Fallback>
            </mc:AlternateContent>
          </a:graphicData>
        </a:graphic>
      </p:graphicFrame>
      <p:graphicFrame>
        <p:nvGraphicFramePr>
          <p:cNvPr id="3" name="Object 63"/>
          <p:cNvGraphicFramePr>
            <a:graphicFrameLocks noChangeAspect="1"/>
          </p:cNvGraphicFramePr>
          <p:nvPr/>
        </p:nvGraphicFramePr>
        <p:xfrm>
          <a:off x="550863" y="4005263"/>
          <a:ext cx="6630987" cy="1095375"/>
        </p:xfrm>
        <a:graphic>
          <a:graphicData uri="http://schemas.openxmlformats.org/presentationml/2006/ole">
            <mc:AlternateContent xmlns:mc="http://schemas.openxmlformats.org/markup-compatibility/2006">
              <mc:Choice xmlns:v="urn:schemas-microsoft-com:vml" Requires="v">
                <p:oleObj spid="_x0000_s1026" name="文档" r:id="rId3" imgW="6635750" imgH="1097280" progId="">
                  <p:embed/>
                </p:oleObj>
              </mc:Choice>
              <mc:Fallback>
                <p:oleObj name="文档" r:id="rId3" imgW="6635750" imgH="1097280" progId="">
                  <p:embed/>
                  <p:pic>
                    <p:nvPicPr>
                      <p:cNvPr id="0" name="图片 1025"/>
                      <p:cNvPicPr>
                        <a:picLocks noChangeAspect="1"/>
                      </p:cNvPicPr>
                      <p:nvPr/>
                    </p:nvPicPr>
                    <p:blipFill>
                      <a:blip r:embed="rId4"/>
                      <a:stretch>
                        <a:fillRect/>
                      </a:stretch>
                    </p:blipFill>
                    <p:spPr>
                      <a:xfrm>
                        <a:off x="550863" y="4005263"/>
                        <a:ext cx="6630987" cy="1095375"/>
                      </a:xfrm>
                      <a:prstGeom prst="rect">
                        <a:avLst/>
                      </a:prstGeom>
                      <a:noFill/>
                      <a:ln w="9525">
                        <a:noFill/>
                      </a:ln>
                    </p:spPr>
                  </p:pic>
                </p:oleObj>
              </mc:Fallback>
            </mc:AlternateContent>
          </a:graphicData>
        </a:graphic>
      </p:graphicFrame>
      <p:graphicFrame>
        <p:nvGraphicFramePr>
          <p:cNvPr id="4" name="Object 64"/>
          <p:cNvGraphicFramePr>
            <a:graphicFrameLocks noChangeAspect="1"/>
          </p:cNvGraphicFramePr>
          <p:nvPr/>
        </p:nvGraphicFramePr>
        <p:xfrm>
          <a:off x="530225" y="4581525"/>
          <a:ext cx="9193213" cy="1289050"/>
        </p:xfrm>
        <a:graphic>
          <a:graphicData uri="http://schemas.openxmlformats.org/presentationml/2006/ole">
            <mc:AlternateContent xmlns:mc="http://schemas.openxmlformats.org/markup-compatibility/2006">
              <mc:Choice xmlns:v="urn:schemas-microsoft-com:vml" Requires="v">
                <p:oleObj spid="_x0000_s1027" name="文档" r:id="rId5" imgW="9196070" imgH="1287780" progId="">
                  <p:embed/>
                </p:oleObj>
              </mc:Choice>
              <mc:Fallback>
                <p:oleObj name="文档" r:id="rId5" imgW="9196070" imgH="1287780" progId="">
                  <p:embed/>
                  <p:pic>
                    <p:nvPicPr>
                      <p:cNvPr id="0" name="图片 1026"/>
                      <p:cNvPicPr>
                        <a:picLocks noChangeAspect="1"/>
                      </p:cNvPicPr>
                      <p:nvPr/>
                    </p:nvPicPr>
                    <p:blipFill>
                      <a:blip r:embed="rId6"/>
                      <a:stretch>
                        <a:fillRect/>
                      </a:stretch>
                    </p:blipFill>
                    <p:spPr>
                      <a:xfrm>
                        <a:off x="530225" y="4581525"/>
                        <a:ext cx="9193213" cy="1289050"/>
                      </a:xfrm>
                      <a:prstGeom prst="rect">
                        <a:avLst/>
                      </a:prstGeom>
                      <a:noFill/>
                      <a:ln w="9525">
                        <a:noFill/>
                      </a:ln>
                    </p:spPr>
                  </p:pic>
                </p:oleObj>
              </mc:Fallback>
            </mc:AlternateContent>
          </a:graphicData>
        </a:graphic>
      </p:graphicFrame>
      <p:sp>
        <p:nvSpPr>
          <p:cNvPr id="10" name="矩形 9"/>
          <p:cNvSpPr/>
          <p:nvPr/>
        </p:nvSpPr>
        <p:spPr>
          <a:xfrm>
            <a:off x="406400" y="5086350"/>
            <a:ext cx="6092825" cy="1303338"/>
          </a:xfrm>
          <a:prstGeom prst="rect">
            <a:avLst/>
          </a:prstGeom>
        </p:spPr>
        <p:txBody>
          <a:bodyPr>
            <a:spAutoFit/>
          </a:bodyPr>
          <a:lstStyle/>
          <a:p>
            <a:pPr algn="just" defTabSz="1218565" fontAlgn="auto">
              <a:lnSpc>
                <a:spcPct val="150000"/>
              </a:lnSpc>
              <a:spcBef>
                <a:spcPts val="0"/>
              </a:spcBef>
              <a:spcAft>
                <a:spcPts val="0"/>
              </a:spcAft>
              <a:defRPr/>
            </a:pPr>
            <a:r>
              <a:rPr lang="en-US" altLang="zh-CN" sz="2800" kern="100" dirty="0">
                <a:latin typeface="宋体" panose="02010600030101010101" pitchFamily="2" charset="-122"/>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2</a:t>
            </a:r>
            <a:r>
              <a:rPr lang="en-US" altLang="zh-CN" sz="2800" kern="100" dirty="0">
                <a:latin typeface="Times New Roman" panose="02020603050405020304"/>
                <a:ea typeface="华文细黑"/>
                <a:cs typeface="Courier New" panose="02070309020205020404"/>
              </a:rPr>
              <a:t>&lt;|</a:t>
            </a:r>
            <a:r>
              <a:rPr lang="en-US" altLang="zh-CN" sz="2800" i="1" kern="100" dirty="0">
                <a:latin typeface="Times New Roman" panose="02020603050405020304"/>
                <a:ea typeface="华文细黑"/>
                <a:cs typeface="Courier New" panose="02070309020205020404"/>
              </a:rPr>
              <a:t>C</a:t>
            </a:r>
            <a:r>
              <a:rPr lang="en-US" altLang="zh-CN" sz="2800" kern="100" baseline="-25000" dirty="0">
                <a:latin typeface="Times New Roman" panose="02020603050405020304"/>
                <a:ea typeface="华文细黑"/>
                <a:cs typeface="Courier New" panose="02070309020205020404"/>
              </a:rPr>
              <a:t>1</a:t>
            </a:r>
            <a:r>
              <a:rPr lang="en-US" altLang="zh-CN" sz="2800" i="1" kern="100" dirty="0">
                <a:latin typeface="Times New Roman" panose="02020603050405020304"/>
                <a:ea typeface="华文细黑"/>
                <a:cs typeface="Courier New" panose="02070309020205020404"/>
              </a:rPr>
              <a:t>C</a:t>
            </a:r>
            <a:r>
              <a:rPr lang="en-US" altLang="zh-CN" sz="2800" kern="100" baseline="-25000" dirty="0">
                <a:latin typeface="Times New Roman" panose="02020603050405020304"/>
                <a:ea typeface="华文细黑"/>
                <a:cs typeface="Courier New" panose="02070309020205020404"/>
              </a:rPr>
              <a:t>2</a:t>
            </a:r>
            <a:r>
              <a:rPr lang="en-US" altLang="zh-CN" sz="2800" kern="100" dirty="0">
                <a:latin typeface="Times New Roman" panose="02020603050405020304"/>
                <a:ea typeface="华文细黑"/>
                <a:cs typeface="Courier New" panose="02070309020205020404"/>
              </a:rPr>
              <a:t>|&lt;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endParaRPr lang="zh-CN" altLang="zh-CN" sz="2800" kern="100" dirty="0">
              <a:latin typeface="宋体" panose="02010600030101010101" pitchFamily="2" charset="-122"/>
              <a:ea typeface="+mn-ea"/>
              <a:cs typeface="Courier New" panose="02070309020205020404"/>
            </a:endParaRPr>
          </a:p>
          <a:p>
            <a:pPr algn="just" defTabSz="1218565" fontAlgn="auto">
              <a:lnSpc>
                <a:spcPct val="150000"/>
              </a:lnSpc>
              <a:spcBef>
                <a:spcPts val="0"/>
              </a:spcBef>
              <a:spcAft>
                <a:spcPts val="0"/>
              </a:spcAft>
              <a:defRPr/>
            </a:pPr>
            <a:r>
              <a:rPr lang="en-US" altLang="zh-CN" sz="2800" kern="100" dirty="0">
                <a:latin typeface="宋体" panose="02010600030101010101" pitchFamily="2" charset="-122"/>
                <a:ea typeface="华文细黑"/>
                <a:cs typeface="Times New Roman" panose="02020603050405020304"/>
              </a:rPr>
              <a:t>∴</a:t>
            </a:r>
            <a:r>
              <a:rPr lang="zh-CN" altLang="zh-CN" sz="2800" kern="100" dirty="0">
                <a:latin typeface="Times New Roman" panose="02020603050405020304"/>
                <a:ea typeface="华文细黑"/>
                <a:cs typeface="Times New Roman" panose="02020603050405020304"/>
              </a:rPr>
              <a:t>两圆相交</a:t>
            </a:r>
            <a:r>
              <a:rPr lang="en-US" altLang="zh-CN" sz="2800" kern="100" dirty="0">
                <a:latin typeface="Times New Roman" panose="02020603050405020304"/>
                <a:ea typeface="华文细黑"/>
                <a:cs typeface="Courier New" panose="02070309020205020404"/>
              </a:rPr>
              <a:t>.</a:t>
            </a:r>
            <a:endParaRPr lang="zh-CN" altLang="zh-CN" sz="2800" kern="100" dirty="0">
              <a:latin typeface="宋体" panose="02010600030101010101" pitchFamily="2" charset="-122"/>
              <a:ea typeface="+mn-ea"/>
              <a:cs typeface="Courier New" panose="02070309020205020404"/>
            </a:endParaRPr>
          </a:p>
        </p:txBody>
      </p:sp>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763">
                                            <p:txEl>
                                              <p:pRg st="0" end="0"/>
                                            </p:txEl>
                                          </p:spTgt>
                                        </p:tgtEl>
                                        <p:attrNameLst>
                                          <p:attrName>style.visibility</p:attrName>
                                        </p:attrNameLst>
                                      </p:cBhvr>
                                      <p:to>
                                        <p:strVal val="visible"/>
                                      </p:to>
                                    </p:set>
                                    <p:animEffect transition="in" filter="blinds(horizontal)">
                                      <p:cBhvr>
                                        <p:cTn id="7" dur="500"/>
                                        <p:tgtEl>
                                          <p:spTgt spid="297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763">
                                            <p:txEl>
                                              <p:pRg st="1" end="1"/>
                                            </p:txEl>
                                          </p:spTgt>
                                        </p:tgtEl>
                                        <p:attrNameLst>
                                          <p:attrName>style.visibility</p:attrName>
                                        </p:attrNameLst>
                                      </p:cBhvr>
                                      <p:to>
                                        <p:strVal val="visible"/>
                                      </p:to>
                                    </p:set>
                                    <p:animEffect transition="in" filter="blinds(horizontal)">
                                      <p:cBhvr>
                                        <p:cTn id="12" dur="500"/>
                                        <p:tgtEl>
                                          <p:spTgt spid="297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blinds(horizontal)">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animEffect transition="in" filter="blinds(horizontal)">
                                      <p:cBhvr>
                                        <p:cTn id="37" dur="500"/>
                                        <p:tgtEl>
                                          <p:spTgt spid="10">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29763">
                                            <p:txEl>
                                              <p:pRg st="0" end="0"/>
                                            </p:txEl>
                                          </p:spTgt>
                                        </p:tgtEl>
                                      </p:cBhvr>
                                    </p:animEffect>
                                    <p:set>
                                      <p:cBhvr>
                                        <p:cTn id="42" dur="1" fill="hold">
                                          <p:stCondLst>
                                            <p:cond delay="499"/>
                                          </p:stCondLst>
                                        </p:cTn>
                                        <p:tgtEl>
                                          <p:spTgt spid="29763">
                                            <p:txEl>
                                              <p:pRg st="0" end="0"/>
                                            </p:txEl>
                                          </p:spTgt>
                                        </p:tgtEl>
                                        <p:attrNameLst>
                                          <p:attrName>style.visibility</p:attrName>
                                        </p:attrNameLst>
                                      </p:cBhvr>
                                      <p:to>
                                        <p:strVal val="hidden"/>
                                      </p:to>
                                    </p:set>
                                  </p:childTnLst>
                                </p:cTn>
                              </p:par>
                              <p:par>
                                <p:cTn id="43" presetID="10" presetClass="exit" presetSubtype="0" fill="hold" grpId="0" nodeType="withEffect">
                                  <p:stCondLst>
                                    <p:cond delay="0"/>
                                  </p:stCondLst>
                                  <p:childTnLst>
                                    <p:animEffect transition="out" filter="fade">
                                      <p:cBhvr>
                                        <p:cTn id="44" dur="500"/>
                                        <p:tgtEl>
                                          <p:spTgt spid="29763">
                                            <p:txEl>
                                              <p:pRg st="1" end="1"/>
                                            </p:txEl>
                                          </p:spTgt>
                                        </p:tgtEl>
                                      </p:cBhvr>
                                    </p:animEffect>
                                    <p:set>
                                      <p:cBhvr>
                                        <p:cTn id="45" dur="1" fill="hold">
                                          <p:stCondLst>
                                            <p:cond delay="499"/>
                                          </p:stCondLst>
                                        </p:cTn>
                                        <p:tgtEl>
                                          <p:spTgt spid="29763">
                                            <p:txEl>
                                              <p:pRg st="1" end="1"/>
                                            </p:txEl>
                                          </p:spTgt>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2"/>
                                        </p:tgtEl>
                                      </p:cBhvr>
                                    </p:animEffect>
                                    <p:set>
                                      <p:cBhvr>
                                        <p:cTn id="48" dur="1" fill="hold">
                                          <p:stCondLst>
                                            <p:cond delay="499"/>
                                          </p:stCondLst>
                                        </p:cTn>
                                        <p:tgtEl>
                                          <p:spTgt spid="2"/>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3"/>
                                        </p:tgtEl>
                                      </p:cBhvr>
                                    </p:animEffect>
                                    <p:set>
                                      <p:cBhvr>
                                        <p:cTn id="51" dur="1" fill="hold">
                                          <p:stCondLst>
                                            <p:cond delay="499"/>
                                          </p:stCondLst>
                                        </p:cTn>
                                        <p:tgtEl>
                                          <p:spTgt spid="3"/>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4"/>
                                        </p:tgtEl>
                                      </p:cBhvr>
                                    </p:animEffect>
                                    <p:set>
                                      <p:cBhvr>
                                        <p:cTn id="54" dur="1" fill="hold">
                                          <p:stCondLst>
                                            <p:cond delay="499"/>
                                          </p:stCondLst>
                                        </p:cTn>
                                        <p:tgtEl>
                                          <p:spTgt spid="4"/>
                                        </p:tgtEl>
                                        <p:attrNameLst>
                                          <p:attrName>style.visibility</p:attrName>
                                        </p:attrNameLst>
                                      </p:cBhvr>
                                      <p:to>
                                        <p:strVal val="hidden"/>
                                      </p:to>
                                    </p:set>
                                  </p:childTnLst>
                                </p:cTn>
                              </p:par>
                              <p:par>
                                <p:cTn id="55" presetID="10" presetClass="exit" presetSubtype="0" fill="hold" grpId="0" nodeType="withEffect">
                                  <p:stCondLst>
                                    <p:cond delay="0"/>
                                  </p:stCondLst>
                                  <p:childTnLst>
                                    <p:animEffect transition="out" filter="fade">
                                      <p:cBhvr>
                                        <p:cTn id="56" dur="500"/>
                                        <p:tgtEl>
                                          <p:spTgt spid="10">
                                            <p:txEl>
                                              <p:pRg st="0" end="0"/>
                                            </p:txEl>
                                          </p:spTgt>
                                        </p:tgtEl>
                                      </p:cBhvr>
                                    </p:animEffect>
                                    <p:set>
                                      <p:cBhvr>
                                        <p:cTn id="57" dur="1" fill="hold">
                                          <p:stCondLst>
                                            <p:cond delay="499"/>
                                          </p:stCondLst>
                                        </p:cTn>
                                        <p:tgtEl>
                                          <p:spTgt spid="10">
                                            <p:txEl>
                                              <p:pRg st="0" end="0"/>
                                            </p:txEl>
                                          </p:spTgt>
                                        </p:tgtEl>
                                        <p:attrNameLst>
                                          <p:attrName>style.visibility</p:attrName>
                                        </p:attrNameLst>
                                      </p:cBhvr>
                                      <p:to>
                                        <p:strVal val="hidden"/>
                                      </p:to>
                                    </p:set>
                                  </p:childTnLst>
                                </p:cTn>
                              </p:par>
                              <p:par>
                                <p:cTn id="58" presetID="10" presetClass="exit" presetSubtype="0" fill="hold" grpId="0" nodeType="withEffect">
                                  <p:stCondLst>
                                    <p:cond delay="0"/>
                                  </p:stCondLst>
                                  <p:childTnLst>
                                    <p:animEffect transition="out" filter="fade">
                                      <p:cBhvr>
                                        <p:cTn id="59" dur="500"/>
                                        <p:tgtEl>
                                          <p:spTgt spid="10">
                                            <p:txEl>
                                              <p:pRg st="1" end="1"/>
                                            </p:txEl>
                                          </p:spTgt>
                                        </p:tgtEl>
                                      </p:cBhvr>
                                    </p:animEffect>
                                    <p:set>
                                      <p:cBhvr>
                                        <p:cTn id="60" dur="1" fill="hold">
                                          <p:stCondLst>
                                            <p:cond delay="499"/>
                                          </p:stCondLst>
                                        </p:cTn>
                                        <p:tgtEl>
                                          <p:spTgt spid="10">
                                            <p:txEl>
                                              <p:pRg st="1" end="1"/>
                                            </p:txEl>
                                          </p:spTgt>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bldLst>
      <p:bldP spid="29763" grpId="0" build="allAtOnce"/>
      <p:bldP spid="10"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477838" y="433388"/>
            <a:ext cx="6931025" cy="688975"/>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en-US" altLang="zh-CN" sz="2800" kern="100" dirty="0">
                <a:latin typeface="Times New Roman" panose="02020603050405020304"/>
                <a:ea typeface="华文细黑"/>
              </a:rPr>
              <a:t>(2)</a:t>
            </a:r>
            <a:r>
              <a:rPr lang="zh-CN" altLang="zh-CN" sz="2800" kern="100" dirty="0">
                <a:latin typeface="Times New Roman" panose="02020603050405020304"/>
                <a:ea typeface="华文细黑"/>
                <a:cs typeface="Times New Roman" panose="02020603050405020304"/>
              </a:rPr>
              <a:t>求公共弦所在的直线方程；</a:t>
            </a:r>
            <a:endParaRPr lang="zh-CN" altLang="zh-CN" sz="1050" kern="100" dirty="0">
              <a:latin typeface="宋体" panose="02010600030101010101" pitchFamily="2" charset="-122"/>
              <a:ea typeface="+mn-ea"/>
              <a:cs typeface="Courier New" panose="02070309020205020404"/>
            </a:endParaRPr>
          </a:p>
        </p:txBody>
      </p:sp>
      <p:sp>
        <p:nvSpPr>
          <p:cNvPr id="4" name="矩形 3"/>
          <p:cNvSpPr/>
          <p:nvPr/>
        </p:nvSpPr>
        <p:spPr>
          <a:xfrm>
            <a:off x="477838" y="1119188"/>
            <a:ext cx="8386762" cy="1333500"/>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0000FF"/>
                </a:solidFill>
                <a:latin typeface="Times New Roman" panose="02020603050405020304"/>
                <a:ea typeface="微软雅黑" panose="020B0503020204020204" pitchFamily="34" charset="-122"/>
                <a:cs typeface="Times New Roman" panose="02020603050405020304"/>
              </a:rPr>
              <a:t>解</a:t>
            </a:r>
            <a:r>
              <a:rPr lang="zh-CN" altLang="zh-CN" sz="2800" kern="100" dirty="0">
                <a:latin typeface="Times New Roman" panose="02020603050405020304"/>
                <a:ea typeface="华文细黑"/>
                <a:cs typeface="Times New Roman" panose="02020603050405020304"/>
              </a:rPr>
              <a:t>　将两圆方程相减，</a:t>
            </a:r>
            <a:endParaRPr lang="zh-CN" altLang="zh-CN" sz="1050" kern="100" dirty="0">
              <a:latin typeface="宋体" panose="02010600030101010101" pitchFamily="2" charset="-122"/>
              <a:ea typeface="+mn-ea"/>
              <a:cs typeface="Courier New" panose="02070309020205020404"/>
            </a:endParaRPr>
          </a:p>
          <a:p>
            <a:pPr algn="just" defTabSz="1218565" fontAlgn="auto">
              <a:lnSpc>
                <a:spcPct val="150000"/>
              </a:lnSpc>
              <a:spcBef>
                <a:spcPts val="0"/>
              </a:spcBef>
              <a:spcAft>
                <a:spcPts val="0"/>
              </a:spcAft>
              <a:defRPr/>
            </a:pPr>
            <a:r>
              <a:rPr lang="zh-CN" altLang="zh-CN" sz="2800" kern="100" dirty="0">
                <a:latin typeface="Times New Roman" panose="02020603050405020304"/>
                <a:ea typeface="华文细黑"/>
                <a:cs typeface="Times New Roman" panose="02020603050405020304"/>
              </a:rPr>
              <a:t>得公共弦所在直线方程为</a:t>
            </a:r>
            <a:r>
              <a:rPr lang="en-US" altLang="zh-CN" sz="2800" i="1" kern="100" dirty="0">
                <a:latin typeface="Times New Roman" panose="02020603050405020304"/>
                <a:ea typeface="华文细黑"/>
                <a:cs typeface="Courier New" panose="02070309020205020404"/>
              </a:rPr>
              <a:t>x</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en-US" altLang="zh-CN" sz="2800" i="1" kern="100" dirty="0">
                <a:latin typeface="Times New Roman" panose="02020603050405020304"/>
                <a:ea typeface="华文细黑"/>
                <a:cs typeface="Courier New" panose="02070309020205020404"/>
              </a:rPr>
              <a:t>y</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4</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0.</a:t>
            </a:r>
            <a:endParaRPr lang="zh-CN" altLang="zh-CN" sz="1050" kern="100" dirty="0">
              <a:latin typeface="宋体" panose="02010600030101010101" pitchFamily="2" charset="-122"/>
              <a:ea typeface="+mn-ea"/>
              <a:cs typeface="Courier New" panose="02070309020205020404"/>
            </a:endParaRPr>
          </a:p>
        </p:txBody>
      </p:sp>
      <p:sp>
        <p:nvSpPr>
          <p:cNvPr id="7" name="矩形 6"/>
          <p:cNvSpPr/>
          <p:nvPr/>
        </p:nvSpPr>
        <p:spPr>
          <a:xfrm>
            <a:off x="0" y="6664325"/>
            <a:ext cx="12195175" cy="195263"/>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8" name="圆角矩形 7"/>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4">
                                            <p:txEl>
                                              <p:pRg st="0" end="0"/>
                                            </p:txEl>
                                          </p:spTgt>
                                        </p:tgtEl>
                                      </p:cBhvr>
                                    </p:animEffect>
                                    <p:set>
                                      <p:cBhvr>
                                        <p:cTn id="17" dur="1" fill="hold">
                                          <p:stCondLst>
                                            <p:cond delay="499"/>
                                          </p:stCondLst>
                                        </p:cTn>
                                        <p:tgtEl>
                                          <p:spTgt spid="4">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4">
                                            <p:txEl>
                                              <p:pRg st="1" end="1"/>
                                            </p:txEl>
                                          </p:spTgt>
                                        </p:tgtEl>
                                      </p:cBhvr>
                                    </p:animEffect>
                                    <p:set>
                                      <p:cBhvr>
                                        <p:cTn id="20"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4"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406400" y="649288"/>
            <a:ext cx="6931025" cy="692150"/>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0000FF"/>
                </a:solidFill>
                <a:latin typeface="Times New Roman" panose="02020603050405020304"/>
                <a:ea typeface="微软雅黑" panose="020B0503020204020204" pitchFamily="34" charset="-122"/>
                <a:cs typeface="Times New Roman" panose="02020603050405020304"/>
              </a:rPr>
              <a:t>解</a:t>
            </a:r>
            <a:r>
              <a:rPr lang="en-US" altLang="zh-CN" sz="2800" kern="100" dirty="0">
                <a:latin typeface="Times New Roman" panose="02020603050405020304"/>
                <a:ea typeface="华文细黑"/>
              </a:rPr>
              <a:t>  </a:t>
            </a:r>
            <a:r>
              <a:rPr lang="zh-CN" altLang="zh-CN" sz="2800" kern="100" dirty="0">
                <a:latin typeface="Times New Roman" panose="02020603050405020304"/>
                <a:ea typeface="华文细黑"/>
                <a:cs typeface="Times New Roman" panose="02020603050405020304"/>
              </a:rPr>
              <a:t>方法一　由</a:t>
            </a:r>
            <a:r>
              <a:rPr lang="en-US" altLang="zh-CN" sz="2800" kern="100" dirty="0">
                <a:latin typeface="Times New Roman" panose="02020603050405020304"/>
                <a:ea typeface="华文细黑"/>
              </a:rPr>
              <a:t>(2)</a:t>
            </a:r>
            <a:r>
              <a:rPr lang="zh-CN" altLang="zh-CN" sz="2800" kern="100" dirty="0">
                <a:latin typeface="Times New Roman" panose="02020603050405020304"/>
                <a:ea typeface="华文细黑"/>
                <a:cs typeface="Times New Roman" panose="02020603050405020304"/>
              </a:rPr>
              <a:t>知圆</a:t>
            </a:r>
            <a:r>
              <a:rPr lang="en-US" altLang="zh-CN" sz="2800" i="1" kern="100" dirty="0">
                <a:latin typeface="Times New Roman" panose="02020603050405020304"/>
                <a:ea typeface="华文细黑"/>
              </a:rPr>
              <a:t>C</a:t>
            </a:r>
            <a:r>
              <a:rPr lang="en-US" altLang="zh-CN" sz="2800" kern="100" baseline="-25000" dirty="0">
                <a:latin typeface="Times New Roman" panose="02020603050405020304"/>
                <a:ea typeface="华文细黑"/>
              </a:rPr>
              <a:t>1</a:t>
            </a:r>
            <a:r>
              <a:rPr lang="zh-CN" altLang="zh-CN" sz="2800" kern="100" dirty="0">
                <a:latin typeface="Times New Roman" panose="02020603050405020304"/>
                <a:ea typeface="华文细黑"/>
                <a:cs typeface="Times New Roman" panose="02020603050405020304"/>
              </a:rPr>
              <a:t>的圆心</a:t>
            </a:r>
            <a:r>
              <a:rPr lang="en-US" altLang="zh-CN" sz="2800" kern="100" dirty="0">
                <a:latin typeface="Times New Roman" panose="02020603050405020304"/>
                <a:ea typeface="华文细黑"/>
              </a:rPr>
              <a:t>(1</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rPr>
              <a:t>5)</a:t>
            </a:r>
            <a:r>
              <a:rPr lang="zh-CN" altLang="zh-CN" sz="2800" kern="100" dirty="0">
                <a:latin typeface="Times New Roman" panose="02020603050405020304"/>
                <a:ea typeface="华文细黑"/>
                <a:cs typeface="Times New Roman" panose="02020603050405020304"/>
              </a:rPr>
              <a:t>到</a:t>
            </a:r>
            <a:endParaRPr lang="en-US" altLang="zh-CN" sz="2800" kern="100" dirty="0">
              <a:latin typeface="Times New Roman" panose="02020603050405020304"/>
              <a:ea typeface="华文细黑"/>
              <a:cs typeface="Times New Roman" panose="02020603050405020304"/>
            </a:endParaRPr>
          </a:p>
        </p:txBody>
      </p:sp>
      <p:sp>
        <p:nvSpPr>
          <p:cNvPr id="4" name="矩形 3"/>
          <p:cNvSpPr/>
          <p:nvPr/>
        </p:nvSpPr>
        <p:spPr>
          <a:xfrm>
            <a:off x="334963" y="3025775"/>
            <a:ext cx="11160125" cy="692150"/>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zh-CN" altLang="zh-CN" sz="2800" kern="100" dirty="0">
                <a:latin typeface="Times New Roman" panose="02020603050405020304"/>
                <a:ea typeface="华文细黑"/>
                <a:cs typeface="Times New Roman" panose="02020603050405020304"/>
              </a:rPr>
              <a:t>方法二　设两圆相交于点</a:t>
            </a:r>
            <a:r>
              <a:rPr lang="en-US" altLang="zh-CN" sz="2800" i="1" kern="100" dirty="0">
                <a:latin typeface="Times New Roman" panose="02020603050405020304"/>
                <a:ea typeface="华文细黑"/>
                <a:cs typeface="Courier New" panose="02070309020205020404"/>
              </a:rPr>
              <a:t>A</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B</a:t>
            </a:r>
            <a:r>
              <a:rPr lang="zh-CN" altLang="zh-CN" sz="2800" kern="100" dirty="0">
                <a:latin typeface="Times New Roman" panose="02020603050405020304"/>
                <a:ea typeface="华文细黑"/>
                <a:cs typeface="Times New Roman" panose="02020603050405020304"/>
              </a:rPr>
              <a:t>，则</a:t>
            </a:r>
            <a:r>
              <a:rPr lang="en-US" altLang="zh-CN" sz="2800" i="1" kern="100" dirty="0">
                <a:latin typeface="Times New Roman" panose="02020603050405020304"/>
                <a:ea typeface="华文细黑"/>
                <a:cs typeface="Courier New" panose="02070309020205020404"/>
              </a:rPr>
              <a:t>A</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B</a:t>
            </a:r>
            <a:r>
              <a:rPr lang="zh-CN" altLang="zh-CN" sz="2800" kern="100" dirty="0">
                <a:latin typeface="Times New Roman" panose="02020603050405020304"/>
                <a:ea typeface="华文细黑"/>
                <a:cs typeface="Times New Roman" panose="02020603050405020304"/>
              </a:rPr>
              <a:t>两点满足方程组</a:t>
            </a:r>
            <a:endParaRPr lang="en-US" altLang="zh-CN" sz="2800" kern="100" dirty="0">
              <a:latin typeface="Times New Roman" panose="02020603050405020304"/>
              <a:ea typeface="华文细黑"/>
              <a:cs typeface="Times New Roman" panose="02020603050405020304"/>
            </a:endParaRPr>
          </a:p>
        </p:txBody>
      </p:sp>
      <p:sp>
        <p:nvSpPr>
          <p:cNvPr id="7" name="矩形 6"/>
          <p:cNvSpPr/>
          <p:nvPr/>
        </p:nvSpPr>
        <p:spPr>
          <a:xfrm>
            <a:off x="0" y="6664325"/>
            <a:ext cx="12195175" cy="195263"/>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8" name="圆角矩形 7"/>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sp>
        <p:nvSpPr>
          <p:cNvPr id="9" name="圆角矩形 8">
            <a:hlinkClick r:id="rId1" action="ppaction://hlinksldjump"/>
          </p:cNvPr>
          <p:cNvSpPr/>
          <p:nvPr/>
        </p:nvSpPr>
        <p:spPr>
          <a:xfrm>
            <a:off x="9648825"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反思与感悟</a:t>
            </a:r>
            <a:endParaRPr lang="zh-CN" altLang="en-US" sz="1400" dirty="0">
              <a:solidFill>
                <a:srgbClr val="C00000"/>
              </a:solidFill>
              <a:latin typeface="黑体" panose="02010609060101010101" pitchFamily="49" charset="-122"/>
            </a:endParaRPr>
          </a:p>
        </p:txBody>
      </p:sp>
      <p:graphicFrame>
        <p:nvGraphicFramePr>
          <p:cNvPr id="2" name="Object 128"/>
          <p:cNvGraphicFramePr>
            <a:graphicFrameLocks noChangeAspect="1"/>
          </p:cNvGraphicFramePr>
          <p:nvPr/>
        </p:nvGraphicFramePr>
        <p:xfrm>
          <a:off x="4151313" y="1341438"/>
          <a:ext cx="4348162" cy="1287462"/>
        </p:xfrm>
        <a:graphic>
          <a:graphicData uri="http://schemas.openxmlformats.org/presentationml/2006/ole">
            <mc:AlternateContent xmlns:mc="http://schemas.openxmlformats.org/markup-compatibility/2006">
              <mc:Choice xmlns:v="urn:schemas-microsoft-com:vml" Requires="v">
                <p:oleObj spid="_x0000_s2049" name="文档" r:id="rId2" imgW="4352290" imgH="1289050" progId="">
                  <p:embed/>
                </p:oleObj>
              </mc:Choice>
              <mc:Fallback>
                <p:oleObj name="文档" r:id="rId2" imgW="4352290" imgH="1289050" progId="">
                  <p:embed/>
                  <p:pic>
                    <p:nvPicPr>
                      <p:cNvPr id="0" name="图片 2048"/>
                      <p:cNvPicPr>
                        <a:picLocks noChangeAspect="1"/>
                      </p:cNvPicPr>
                      <p:nvPr/>
                    </p:nvPicPr>
                    <p:blipFill>
                      <a:blip r:embed="rId3"/>
                      <a:stretch>
                        <a:fillRect/>
                      </a:stretch>
                    </p:blipFill>
                    <p:spPr>
                      <a:xfrm>
                        <a:off x="4151313" y="1341438"/>
                        <a:ext cx="4348162" cy="1287462"/>
                      </a:xfrm>
                      <a:prstGeom prst="rect">
                        <a:avLst/>
                      </a:prstGeom>
                      <a:noFill/>
                      <a:ln w="9525">
                        <a:noFill/>
                      </a:ln>
                    </p:spPr>
                  </p:pic>
                </p:oleObj>
              </mc:Fallback>
            </mc:AlternateContent>
          </a:graphicData>
        </a:graphic>
      </p:graphicFrame>
      <p:graphicFrame>
        <p:nvGraphicFramePr>
          <p:cNvPr id="3" name="Object 129"/>
          <p:cNvGraphicFramePr>
            <a:graphicFrameLocks noChangeAspect="1"/>
          </p:cNvGraphicFramePr>
          <p:nvPr/>
        </p:nvGraphicFramePr>
        <p:xfrm>
          <a:off x="406400" y="2493963"/>
          <a:ext cx="7256463" cy="1152525"/>
        </p:xfrm>
        <a:graphic>
          <a:graphicData uri="http://schemas.openxmlformats.org/presentationml/2006/ole">
            <mc:AlternateContent xmlns:mc="http://schemas.openxmlformats.org/markup-compatibility/2006">
              <mc:Choice xmlns:v="urn:schemas-microsoft-com:vml" Requires="v">
                <p:oleObj spid="_x0000_s2050" name="文档" r:id="rId4" imgW="7236460" imgH="1155065" progId="">
                  <p:embed/>
                </p:oleObj>
              </mc:Choice>
              <mc:Fallback>
                <p:oleObj name="文档" r:id="rId4" imgW="7236460" imgH="1155065" progId="">
                  <p:embed/>
                  <p:pic>
                    <p:nvPicPr>
                      <p:cNvPr id="0" name="图片 2049"/>
                      <p:cNvPicPr>
                        <a:picLocks noChangeAspect="1"/>
                      </p:cNvPicPr>
                      <p:nvPr/>
                    </p:nvPicPr>
                    <p:blipFill>
                      <a:blip r:embed="rId5"/>
                      <a:stretch>
                        <a:fillRect/>
                      </a:stretch>
                    </p:blipFill>
                    <p:spPr>
                      <a:xfrm>
                        <a:off x="406400" y="2493963"/>
                        <a:ext cx="7256463" cy="1152525"/>
                      </a:xfrm>
                      <a:prstGeom prst="rect">
                        <a:avLst/>
                      </a:prstGeom>
                      <a:noFill/>
                      <a:ln w="9525">
                        <a:noFill/>
                      </a:ln>
                    </p:spPr>
                  </p:pic>
                </p:oleObj>
              </mc:Fallback>
            </mc:AlternateContent>
          </a:graphicData>
        </a:graphic>
      </p:graphicFrame>
      <p:sp>
        <p:nvSpPr>
          <p:cNvPr id="10" name="矩形 9"/>
          <p:cNvSpPr>
            <a:spLocks noChangeArrowheads="1"/>
          </p:cNvSpPr>
          <p:nvPr/>
        </p:nvSpPr>
        <p:spPr bwMode="auto">
          <a:xfrm>
            <a:off x="406400" y="1412875"/>
            <a:ext cx="3913188" cy="739775"/>
          </a:xfrm>
          <a:prstGeom prst="rect">
            <a:avLst/>
          </a:prstGeom>
          <a:noFill/>
          <a:ln w="9525">
            <a:noFill/>
            <a:miter lim="800000"/>
          </a:ln>
        </p:spPr>
        <p:txBody>
          <a:bodyPr wrap="none">
            <a:spAutoFit/>
          </a:bodyPr>
          <a:lstStyle/>
          <a:p>
            <a:pPr algn="just">
              <a:lnSpc>
                <a:spcPct val="150000"/>
              </a:lnSpc>
            </a:pPr>
            <a:r>
              <a:rPr lang="zh-CN" altLang="zh-CN" sz="2800">
                <a:solidFill>
                  <a:srgbClr val="000000"/>
                </a:solidFill>
                <a:latin typeface="Times New Roman" panose="02020603050405020304" pitchFamily="18" charset="0"/>
                <a:ea typeface="华文细黑"/>
                <a:cs typeface="Times New Roman" panose="02020603050405020304" pitchFamily="18" charset="0"/>
              </a:rPr>
              <a:t>直线</a:t>
            </a:r>
            <a:r>
              <a:rPr lang="en-US" altLang="zh-CN" sz="2800" i="1">
                <a:solidFill>
                  <a:srgbClr val="000000"/>
                </a:solidFill>
                <a:latin typeface="Times New Roman" panose="02020603050405020304" pitchFamily="18" charset="0"/>
                <a:ea typeface="华文细黑"/>
                <a:cs typeface="Times New Roman" panose="02020603050405020304" pitchFamily="18" charset="0"/>
              </a:rPr>
              <a:t>x</a:t>
            </a:r>
            <a:r>
              <a:rPr lang="zh-CN" altLang="zh-CN" sz="2800">
                <a:solidFill>
                  <a:srgbClr val="000000"/>
                </a:solidFill>
                <a:latin typeface="Times New Roman" panose="02020603050405020304" pitchFamily="18" charset="0"/>
                <a:ea typeface="华文细黑"/>
                <a:cs typeface="Times New Roman" panose="02020603050405020304" pitchFamily="18" charset="0"/>
              </a:rPr>
              <a:t>－</a:t>
            </a:r>
            <a:r>
              <a:rPr lang="en-US" altLang="zh-CN" sz="2800">
                <a:solidFill>
                  <a:srgbClr val="000000"/>
                </a:solidFill>
                <a:latin typeface="Times New Roman" panose="02020603050405020304" pitchFamily="18" charset="0"/>
                <a:ea typeface="华文细黑"/>
                <a:cs typeface="Times New Roman" panose="02020603050405020304" pitchFamily="18" charset="0"/>
              </a:rPr>
              <a:t>2</a:t>
            </a:r>
            <a:r>
              <a:rPr lang="en-US" altLang="zh-CN" sz="2800" i="1">
                <a:solidFill>
                  <a:srgbClr val="000000"/>
                </a:solidFill>
                <a:latin typeface="Times New Roman" panose="02020603050405020304" pitchFamily="18" charset="0"/>
                <a:ea typeface="华文细黑"/>
                <a:cs typeface="Times New Roman" panose="02020603050405020304" pitchFamily="18" charset="0"/>
              </a:rPr>
              <a:t>y</a:t>
            </a:r>
            <a:r>
              <a:rPr lang="zh-CN" altLang="zh-CN" sz="2800">
                <a:solidFill>
                  <a:srgbClr val="000000"/>
                </a:solidFill>
                <a:latin typeface="Times New Roman" panose="02020603050405020304" pitchFamily="18" charset="0"/>
                <a:ea typeface="华文细黑"/>
                <a:cs typeface="Times New Roman" panose="02020603050405020304" pitchFamily="18" charset="0"/>
              </a:rPr>
              <a:t>＋</a:t>
            </a:r>
            <a:r>
              <a:rPr lang="en-US" altLang="zh-CN" sz="2800">
                <a:solidFill>
                  <a:srgbClr val="000000"/>
                </a:solidFill>
                <a:latin typeface="Times New Roman" panose="02020603050405020304" pitchFamily="18" charset="0"/>
                <a:ea typeface="华文细黑"/>
                <a:cs typeface="Times New Roman" panose="02020603050405020304" pitchFamily="18" charset="0"/>
              </a:rPr>
              <a:t>4</a:t>
            </a:r>
            <a:r>
              <a:rPr lang="zh-CN" altLang="zh-CN" sz="2800">
                <a:solidFill>
                  <a:srgbClr val="000000"/>
                </a:solidFill>
                <a:latin typeface="Times New Roman" panose="02020603050405020304" pitchFamily="18" charset="0"/>
                <a:ea typeface="华文细黑"/>
                <a:cs typeface="Times New Roman" panose="02020603050405020304" pitchFamily="18" charset="0"/>
              </a:rPr>
              <a:t>＝</a:t>
            </a:r>
            <a:r>
              <a:rPr lang="en-US" altLang="zh-CN" sz="2800">
                <a:solidFill>
                  <a:srgbClr val="000000"/>
                </a:solidFill>
                <a:latin typeface="Times New Roman" panose="02020603050405020304" pitchFamily="18" charset="0"/>
                <a:ea typeface="华文细黑"/>
                <a:cs typeface="Times New Roman" panose="02020603050405020304" pitchFamily="18" charset="0"/>
              </a:rPr>
              <a:t>0</a:t>
            </a:r>
            <a:r>
              <a:rPr lang="zh-CN" altLang="zh-CN" sz="2800">
                <a:solidFill>
                  <a:srgbClr val="000000"/>
                </a:solidFill>
                <a:latin typeface="Times New Roman" panose="02020603050405020304" pitchFamily="18" charset="0"/>
                <a:ea typeface="华文细黑"/>
                <a:cs typeface="Times New Roman" panose="02020603050405020304" pitchFamily="18" charset="0"/>
              </a:rPr>
              <a:t>的距离</a:t>
            </a:r>
            <a:endParaRPr lang="zh-CN" altLang="zh-CN" sz="1000">
              <a:solidFill>
                <a:srgbClr val="000000"/>
              </a:solidFill>
              <a:latin typeface="宋体" panose="02010600030101010101" pitchFamily="2" charset="-122"/>
              <a:ea typeface="华文细黑"/>
              <a:cs typeface="Courier New" panose="02070309020205020404" pitchFamily="49" charset="0"/>
            </a:endParaRPr>
          </a:p>
        </p:txBody>
      </p:sp>
      <p:graphicFrame>
        <p:nvGraphicFramePr>
          <p:cNvPr id="11" name="Object 130"/>
          <p:cNvGraphicFramePr>
            <a:graphicFrameLocks noChangeAspect="1"/>
          </p:cNvGraphicFramePr>
          <p:nvPr/>
        </p:nvGraphicFramePr>
        <p:xfrm>
          <a:off x="406400" y="3717925"/>
          <a:ext cx="4014788" cy="1531938"/>
        </p:xfrm>
        <a:graphic>
          <a:graphicData uri="http://schemas.openxmlformats.org/presentationml/2006/ole">
            <mc:AlternateContent xmlns:mc="http://schemas.openxmlformats.org/markup-compatibility/2006">
              <mc:Choice xmlns:v="urn:schemas-microsoft-com:vml" Requires="v">
                <p:oleObj spid="_x0000_s2051" name="文档" r:id="rId6" imgW="4003675" imgH="1536065" progId="">
                  <p:embed/>
                </p:oleObj>
              </mc:Choice>
              <mc:Fallback>
                <p:oleObj name="文档" r:id="rId6" imgW="4003675" imgH="1536065" progId="">
                  <p:embed/>
                  <p:pic>
                    <p:nvPicPr>
                      <p:cNvPr id="0" name="图片 2050"/>
                      <p:cNvPicPr>
                        <a:picLocks noChangeAspect="1"/>
                      </p:cNvPicPr>
                      <p:nvPr/>
                    </p:nvPicPr>
                    <p:blipFill>
                      <a:blip r:embed="rId7"/>
                      <a:stretch>
                        <a:fillRect/>
                      </a:stretch>
                    </p:blipFill>
                    <p:spPr>
                      <a:xfrm>
                        <a:off x="406400" y="3717925"/>
                        <a:ext cx="4014788" cy="1531938"/>
                      </a:xfrm>
                      <a:prstGeom prst="rect">
                        <a:avLst/>
                      </a:prstGeom>
                      <a:noFill/>
                      <a:ln w="9525">
                        <a:noFill/>
                      </a:ln>
                    </p:spPr>
                  </p:pic>
                </p:oleObj>
              </mc:Fallback>
            </mc:AlternateContent>
          </a:graphicData>
        </a:graphic>
      </p:graphicFrame>
      <p:graphicFrame>
        <p:nvGraphicFramePr>
          <p:cNvPr id="13" name="Object 131"/>
          <p:cNvGraphicFramePr>
            <a:graphicFrameLocks noChangeAspect="1"/>
          </p:cNvGraphicFramePr>
          <p:nvPr/>
        </p:nvGraphicFramePr>
        <p:xfrm>
          <a:off x="4438650" y="3717925"/>
          <a:ext cx="4379913" cy="1485900"/>
        </p:xfrm>
        <a:graphic>
          <a:graphicData uri="http://schemas.openxmlformats.org/presentationml/2006/ole">
            <mc:AlternateContent xmlns:mc="http://schemas.openxmlformats.org/markup-compatibility/2006">
              <mc:Choice xmlns:v="urn:schemas-microsoft-com:vml" Requires="v">
                <p:oleObj spid="_x0000_s2052" name="文档" r:id="rId8" imgW="4368165" imgH="1487170" progId="">
                  <p:embed/>
                </p:oleObj>
              </mc:Choice>
              <mc:Fallback>
                <p:oleObj name="文档" r:id="rId8" imgW="4368165" imgH="1487170" progId="">
                  <p:embed/>
                  <p:pic>
                    <p:nvPicPr>
                      <p:cNvPr id="0" name="图片 2051"/>
                      <p:cNvPicPr>
                        <a:picLocks noChangeAspect="1"/>
                      </p:cNvPicPr>
                      <p:nvPr/>
                    </p:nvPicPr>
                    <p:blipFill>
                      <a:blip r:embed="rId9"/>
                      <a:stretch>
                        <a:fillRect/>
                      </a:stretch>
                    </p:blipFill>
                    <p:spPr>
                      <a:xfrm>
                        <a:off x="4438650" y="3717925"/>
                        <a:ext cx="4379913" cy="1485900"/>
                      </a:xfrm>
                      <a:prstGeom prst="rect">
                        <a:avLst/>
                      </a:prstGeom>
                      <a:noFill/>
                      <a:ln w="9525">
                        <a:noFill/>
                      </a:ln>
                    </p:spPr>
                  </p:pic>
                </p:oleObj>
              </mc:Fallback>
            </mc:AlternateContent>
          </a:graphicData>
        </a:graphic>
      </p:graphicFrame>
      <p:graphicFrame>
        <p:nvGraphicFramePr>
          <p:cNvPr id="14" name="Object 132"/>
          <p:cNvGraphicFramePr>
            <a:graphicFrameLocks noChangeAspect="1"/>
          </p:cNvGraphicFramePr>
          <p:nvPr/>
        </p:nvGraphicFramePr>
        <p:xfrm>
          <a:off x="406400" y="4941888"/>
          <a:ext cx="6078538" cy="971550"/>
        </p:xfrm>
        <a:graphic>
          <a:graphicData uri="http://schemas.openxmlformats.org/presentationml/2006/ole">
            <mc:AlternateContent xmlns:mc="http://schemas.openxmlformats.org/markup-compatibility/2006">
              <mc:Choice xmlns:v="urn:schemas-microsoft-com:vml" Requires="v">
                <p:oleObj spid="_x0000_s2053" name="文档" r:id="rId10" imgW="6060440" imgH="975360" progId="">
                  <p:embed/>
                </p:oleObj>
              </mc:Choice>
              <mc:Fallback>
                <p:oleObj name="文档" r:id="rId10" imgW="6060440" imgH="975360" progId="">
                  <p:embed/>
                  <p:pic>
                    <p:nvPicPr>
                      <p:cNvPr id="0" name="图片 2052"/>
                      <p:cNvPicPr>
                        <a:picLocks noChangeAspect="1"/>
                      </p:cNvPicPr>
                      <p:nvPr/>
                    </p:nvPicPr>
                    <p:blipFill>
                      <a:blip r:embed="rId11"/>
                      <a:stretch>
                        <a:fillRect/>
                      </a:stretch>
                    </p:blipFill>
                    <p:spPr>
                      <a:xfrm>
                        <a:off x="406400" y="4941888"/>
                        <a:ext cx="6078538" cy="971550"/>
                      </a:xfrm>
                      <a:prstGeom prst="rect">
                        <a:avLst/>
                      </a:prstGeom>
                      <a:noFill/>
                      <a:ln w="9525">
                        <a:noFill/>
                      </a:ln>
                    </p:spPr>
                  </p:pic>
                </p:oleObj>
              </mc:Fallback>
            </mc:AlternateContent>
          </a:graphicData>
        </a:graphic>
      </p:graphicFrame>
      <p:graphicFrame>
        <p:nvGraphicFramePr>
          <p:cNvPr id="15" name="Object 133"/>
          <p:cNvGraphicFramePr>
            <a:graphicFrameLocks noChangeAspect="1"/>
          </p:cNvGraphicFramePr>
          <p:nvPr/>
        </p:nvGraphicFramePr>
        <p:xfrm>
          <a:off x="406400" y="5702300"/>
          <a:ext cx="3208338" cy="895350"/>
        </p:xfrm>
        <a:graphic>
          <a:graphicData uri="http://schemas.openxmlformats.org/presentationml/2006/ole">
            <mc:AlternateContent xmlns:mc="http://schemas.openxmlformats.org/markup-compatibility/2006">
              <mc:Choice xmlns:v="urn:schemas-microsoft-com:vml" Requires="v">
                <p:oleObj spid="_x0000_s2054" name="文档" r:id="rId12" imgW="3201670" imgH="899160" progId="">
                  <p:embed/>
                </p:oleObj>
              </mc:Choice>
              <mc:Fallback>
                <p:oleObj name="文档" r:id="rId12" imgW="3201670" imgH="899160" progId="">
                  <p:embed/>
                  <p:pic>
                    <p:nvPicPr>
                      <p:cNvPr id="0" name="图片 2053"/>
                      <p:cNvPicPr>
                        <a:picLocks noChangeAspect="1"/>
                      </p:cNvPicPr>
                      <p:nvPr/>
                    </p:nvPicPr>
                    <p:blipFill>
                      <a:blip r:embed="rId13"/>
                      <a:stretch>
                        <a:fillRect/>
                      </a:stretch>
                    </p:blipFill>
                    <p:spPr>
                      <a:xfrm>
                        <a:off x="406400" y="5702300"/>
                        <a:ext cx="3208338" cy="895350"/>
                      </a:xfrm>
                      <a:prstGeom prst="rect">
                        <a:avLst/>
                      </a:prstGeom>
                      <a:noFill/>
                      <a:ln w="9525">
                        <a:noFill/>
                      </a:ln>
                    </p:spPr>
                  </p:pic>
                </p:oleObj>
              </mc:Fallback>
            </mc:AlternateContent>
          </a:graphicData>
        </a:graphic>
      </p:graphicFrame>
      <p:sp>
        <p:nvSpPr>
          <p:cNvPr id="16" name="矩形 15"/>
          <p:cNvSpPr/>
          <p:nvPr/>
        </p:nvSpPr>
        <p:spPr>
          <a:xfrm>
            <a:off x="334963" y="4763"/>
            <a:ext cx="6929437" cy="688975"/>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en-US" altLang="zh-CN" sz="2800" kern="100" dirty="0">
                <a:latin typeface="Times New Roman" panose="02020603050405020304"/>
                <a:ea typeface="华文细黑"/>
                <a:cs typeface="Courier New" panose="02070309020205020404"/>
              </a:rPr>
              <a:t>(3)</a:t>
            </a:r>
            <a:r>
              <a:rPr lang="zh-CN" altLang="zh-CN" sz="2800" kern="100" dirty="0">
                <a:latin typeface="Times New Roman" panose="02020603050405020304"/>
                <a:ea typeface="华文细黑"/>
                <a:cs typeface="Times New Roman" panose="02020603050405020304"/>
              </a:rPr>
              <a:t>求公共弦的长度</a:t>
            </a:r>
            <a:r>
              <a:rPr lang="en-US" altLang="zh-CN" sz="2800" kern="100" dirty="0">
                <a:latin typeface="Times New Roman" panose="02020603050405020304"/>
                <a:ea typeface="华文细黑"/>
                <a:cs typeface="Courier New" panose="02070309020205020404"/>
              </a:rPr>
              <a:t>.</a:t>
            </a:r>
            <a:endParaRPr lang="zh-CN" altLang="zh-CN" sz="1050" kern="100" dirty="0">
              <a:latin typeface="宋体" panose="02010600030101010101" pitchFamily="2" charset="-122"/>
              <a:ea typeface="+mn-ea"/>
              <a:cs typeface="Courier New" panose="02070309020205020404"/>
            </a:endParaRPr>
          </a:p>
        </p:txBody>
      </p:sp>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linds(horizontal)">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500"/>
                                        <p:tgtEl>
                                          <p:spTgt spid="11"/>
                                        </p:tgtEl>
                                      </p:cBhvr>
                                    </p:animEffect>
                                  </p:childTnLst>
                                </p:cTn>
                              </p:par>
                              <p:par>
                                <p:cTn id="29" presetID="3" presetClass="entr" presetSubtype="1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linds(horizontal)">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linds(horizont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linds(horizontal)">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500"/>
                                        <p:tgtEl>
                                          <p:spTgt spid="12"/>
                                        </p:tgtEl>
                                      </p:cBhvr>
                                    </p:animEffect>
                                    <p:set>
                                      <p:cBhvr>
                                        <p:cTn id="46" dur="1" fill="hold">
                                          <p:stCondLst>
                                            <p:cond delay="499"/>
                                          </p:stCondLst>
                                        </p:cTn>
                                        <p:tgtEl>
                                          <p:spTgt spid="12"/>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0"/>
                                        </p:tgtEl>
                                      </p:cBhvr>
                                    </p:animEffect>
                                    <p:set>
                                      <p:cBhvr>
                                        <p:cTn id="49" dur="1" fill="hold">
                                          <p:stCondLst>
                                            <p:cond delay="499"/>
                                          </p:stCondLst>
                                        </p:cTn>
                                        <p:tgtEl>
                                          <p:spTgt spid="10"/>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2"/>
                                        </p:tgtEl>
                                      </p:cBhvr>
                                    </p:animEffect>
                                    <p:set>
                                      <p:cBhvr>
                                        <p:cTn id="52" dur="1" fill="hold">
                                          <p:stCondLst>
                                            <p:cond delay="499"/>
                                          </p:stCondLst>
                                        </p:cTn>
                                        <p:tgtEl>
                                          <p:spTgt spid="2"/>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3"/>
                                        </p:tgtEl>
                                      </p:cBhvr>
                                    </p:animEffect>
                                    <p:set>
                                      <p:cBhvr>
                                        <p:cTn id="55" dur="1" fill="hold">
                                          <p:stCondLst>
                                            <p:cond delay="499"/>
                                          </p:stCondLst>
                                        </p:cTn>
                                        <p:tgtEl>
                                          <p:spTgt spid="3"/>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4"/>
                                        </p:tgtEl>
                                      </p:cBhvr>
                                    </p:animEffect>
                                    <p:set>
                                      <p:cBhvr>
                                        <p:cTn id="58" dur="1" fill="hold">
                                          <p:stCondLst>
                                            <p:cond delay="499"/>
                                          </p:stCondLst>
                                        </p:cTn>
                                        <p:tgtEl>
                                          <p:spTgt spid="4"/>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500"/>
                                        <p:tgtEl>
                                          <p:spTgt spid="11"/>
                                        </p:tgtEl>
                                      </p:cBhvr>
                                    </p:animEffect>
                                    <p:set>
                                      <p:cBhvr>
                                        <p:cTn id="61" dur="1" fill="hold">
                                          <p:stCondLst>
                                            <p:cond delay="499"/>
                                          </p:stCondLst>
                                        </p:cTn>
                                        <p:tgtEl>
                                          <p:spTgt spid="11"/>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500"/>
                                        <p:tgtEl>
                                          <p:spTgt spid="13"/>
                                        </p:tgtEl>
                                      </p:cBhvr>
                                    </p:animEffect>
                                    <p:set>
                                      <p:cBhvr>
                                        <p:cTn id="64" dur="1" fill="hold">
                                          <p:stCondLst>
                                            <p:cond delay="499"/>
                                          </p:stCondLst>
                                        </p:cTn>
                                        <p:tgtEl>
                                          <p:spTgt spid="13"/>
                                        </p:tgtEl>
                                        <p:attrNameLst>
                                          <p:attrName>style.visibility</p:attrName>
                                        </p:attrNameLst>
                                      </p:cBhvr>
                                      <p:to>
                                        <p:strVal val="hidden"/>
                                      </p:to>
                                    </p:set>
                                  </p:childTnLst>
                                </p:cTn>
                              </p:par>
                              <p:par>
                                <p:cTn id="65" presetID="10" presetClass="exit" presetSubtype="0" fill="hold" nodeType="withEffect">
                                  <p:stCondLst>
                                    <p:cond delay="0"/>
                                  </p:stCondLst>
                                  <p:childTnLst>
                                    <p:animEffect transition="out" filter="fade">
                                      <p:cBhvr>
                                        <p:cTn id="66" dur="500"/>
                                        <p:tgtEl>
                                          <p:spTgt spid="14"/>
                                        </p:tgtEl>
                                      </p:cBhvr>
                                    </p:animEffect>
                                    <p:set>
                                      <p:cBhvr>
                                        <p:cTn id="67" dur="1" fill="hold">
                                          <p:stCondLst>
                                            <p:cond delay="499"/>
                                          </p:stCondLst>
                                        </p:cTn>
                                        <p:tgtEl>
                                          <p:spTgt spid="14"/>
                                        </p:tgtEl>
                                        <p:attrNameLst>
                                          <p:attrName>style.visibility</p:attrName>
                                        </p:attrNameLst>
                                      </p:cBhvr>
                                      <p:to>
                                        <p:strVal val="hidden"/>
                                      </p:to>
                                    </p:set>
                                  </p:childTnLst>
                                </p:cTn>
                              </p:par>
                              <p:par>
                                <p:cTn id="68" presetID="10" presetClass="exit" presetSubtype="0" fill="hold" nodeType="withEffect">
                                  <p:stCondLst>
                                    <p:cond delay="0"/>
                                  </p:stCondLst>
                                  <p:childTnLst>
                                    <p:animEffect transition="out" filter="fade">
                                      <p:cBhvr>
                                        <p:cTn id="69" dur="500"/>
                                        <p:tgtEl>
                                          <p:spTgt spid="15"/>
                                        </p:tgtEl>
                                      </p:cBhvr>
                                    </p:animEffect>
                                    <p:set>
                                      <p:cBhvr>
                                        <p:cTn id="70"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12" grpId="0"/>
      <p:bldP spid="12" grpId="1"/>
      <p:bldP spid="4" grpId="0"/>
      <p:bldP spid="4" grpId="1"/>
      <p:bldP spid="10" grpId="0"/>
      <p:bldP spid="10" grpId="1"/>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5841" name="组合 5"/>
          <p:cNvGrpSpPr/>
          <p:nvPr/>
        </p:nvGrpSpPr>
        <p:grpSpPr bwMode="auto">
          <a:xfrm>
            <a:off x="9404350" y="-26988"/>
            <a:ext cx="2832100" cy="881063"/>
            <a:chOff x="11613" y="920823"/>
            <a:chExt cx="1652255" cy="733424"/>
          </a:xfrm>
        </p:grpSpPr>
        <p:pic>
          <p:nvPicPr>
            <p:cNvPr id="35843" name="图片 6"/>
            <p:cNvPicPr>
              <a:picLocks noChangeAspect="1"/>
            </p:cNvPicPr>
            <p:nvPr/>
          </p:nvPicPr>
          <p:blipFill>
            <a:blip r:embed="rId1" cstate="print"/>
            <a:srcRect/>
            <a:stretch>
              <a:fillRect/>
            </a:stretch>
          </p:blipFill>
          <p:spPr bwMode="auto">
            <a:xfrm>
              <a:off x="11613" y="920823"/>
              <a:ext cx="1443037" cy="733424"/>
            </a:xfrm>
            <a:prstGeom prst="rect">
              <a:avLst/>
            </a:prstGeom>
            <a:noFill/>
            <a:ln w="9525">
              <a:noFill/>
              <a:miter lim="800000"/>
              <a:headEnd/>
              <a:tailEnd/>
            </a:ln>
          </p:spPr>
        </p:pic>
        <p:sp>
          <p:nvSpPr>
            <p:cNvPr id="35844" name="TextBox 7"/>
            <p:cNvSpPr txBox="1">
              <a:spLocks noChangeArrowheads="1"/>
            </p:cNvSpPr>
            <p:nvPr/>
          </p:nvSpPr>
          <p:spPr bwMode="auto">
            <a:xfrm>
              <a:off x="55282" y="1059225"/>
              <a:ext cx="1608586" cy="461665"/>
            </a:xfrm>
            <a:prstGeom prst="rect">
              <a:avLst/>
            </a:prstGeom>
            <a:noFill/>
            <a:ln w="9525">
              <a:noFill/>
              <a:miter lim="800000"/>
            </a:ln>
          </p:spPr>
          <p:txBody>
            <a:bodyPr wrap="none">
              <a:spAutoFit/>
            </a:bodyPr>
            <a:lstStyle/>
            <a:p>
              <a:r>
                <a:rPr lang="zh-CN" altLang="en-US" sz="3000" dirty="0">
                  <a:solidFill>
                    <a:schemeClr val="bg1"/>
                  </a:solidFill>
                  <a:latin typeface="黑体" panose="02010609060101010101" pitchFamily="49" charset="-122"/>
                  <a:ea typeface="黑体" panose="02010609060101010101" pitchFamily="49" charset="-122"/>
                </a:rPr>
                <a:t>反思与感悟</a:t>
              </a:r>
              <a:endParaRPr lang="zh-CN" altLang="en-US" sz="3000" dirty="0">
                <a:solidFill>
                  <a:schemeClr val="bg1"/>
                </a:solidFill>
                <a:latin typeface="黑体" panose="02010609060101010101" pitchFamily="49" charset="-122"/>
                <a:ea typeface="黑体" panose="02010609060101010101" pitchFamily="49" charset="-122"/>
              </a:endParaRPr>
            </a:p>
          </p:txBody>
        </p:sp>
      </p:grpSp>
      <p:sp>
        <p:nvSpPr>
          <p:cNvPr id="35842" name="矩形 8"/>
          <p:cNvSpPr>
            <a:spLocks noChangeArrowheads="1"/>
          </p:cNvSpPr>
          <p:nvPr/>
        </p:nvSpPr>
        <p:spPr bwMode="auto">
          <a:xfrm>
            <a:off x="190500" y="838200"/>
            <a:ext cx="11687175" cy="5292725"/>
          </a:xfrm>
          <a:prstGeom prst="rect">
            <a:avLst/>
          </a:prstGeom>
          <a:noFill/>
          <a:ln w="9525">
            <a:noFill/>
            <a:miter lim="800000"/>
          </a:ln>
        </p:spPr>
        <p:txBody>
          <a:bodyPr lIns="121898" tIns="60948" rIns="121898" bIns="60948">
            <a:spAutoFit/>
          </a:bodyPr>
          <a:lstStyle/>
          <a:p>
            <a:pPr algn="just">
              <a:lnSpc>
                <a:spcPct val="150000"/>
              </a:lnSpc>
            </a:pPr>
            <a:r>
              <a:rPr lang="en-US" altLang="zh-CN" sz="2800">
                <a:latin typeface="Times New Roman" panose="02020603050405020304" pitchFamily="18" charset="0"/>
                <a:ea typeface="华文细黑"/>
                <a:cs typeface="Courier New" panose="02070309020205020404" pitchFamily="49" charset="0"/>
              </a:rPr>
              <a:t>(1)</a:t>
            </a:r>
            <a:r>
              <a:rPr lang="zh-CN" altLang="zh-CN" sz="2800">
                <a:latin typeface="Times New Roman" panose="02020603050405020304" pitchFamily="18" charset="0"/>
                <a:ea typeface="华文细黑"/>
                <a:cs typeface="Times New Roman" panose="02020603050405020304" pitchFamily="18" charset="0"/>
              </a:rPr>
              <a:t>两圆相交时，公共弦所在的直线方程</a:t>
            </a:r>
            <a:endParaRPr lang="zh-CN" altLang="zh-CN" sz="1000">
              <a:latin typeface="宋体" panose="02010600030101010101" pitchFamily="2" charset="-122"/>
              <a:ea typeface="华文细黑"/>
              <a:cs typeface="Courier New" panose="02070309020205020404" pitchFamily="49" charset="0"/>
            </a:endParaRPr>
          </a:p>
          <a:p>
            <a:pPr algn="just">
              <a:lnSpc>
                <a:spcPct val="150000"/>
              </a:lnSpc>
            </a:pPr>
            <a:r>
              <a:rPr lang="zh-CN" altLang="zh-CN" sz="2800">
                <a:latin typeface="Times New Roman" panose="02020603050405020304" pitchFamily="18" charset="0"/>
                <a:ea typeface="华文细黑"/>
                <a:cs typeface="Times New Roman" panose="02020603050405020304" pitchFamily="18" charset="0"/>
              </a:rPr>
              <a:t>若圆</a:t>
            </a:r>
            <a:r>
              <a:rPr lang="en-US" altLang="zh-CN" sz="2800" i="1">
                <a:latin typeface="Times New Roman" panose="02020603050405020304" pitchFamily="18" charset="0"/>
                <a:ea typeface="华文细黑"/>
                <a:cs typeface="Courier New" panose="02070309020205020404" pitchFamily="49" charset="0"/>
              </a:rPr>
              <a:t>C</a:t>
            </a:r>
            <a:r>
              <a:rPr lang="en-US" altLang="zh-CN" sz="2800" baseline="-25000">
                <a:latin typeface="Times New Roman" panose="02020603050405020304" pitchFamily="18" charset="0"/>
                <a:ea typeface="华文细黑"/>
                <a:cs typeface="Courier New" panose="02070309020205020404" pitchFamily="49" charset="0"/>
              </a:rPr>
              <a:t>1</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x</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y</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D</a:t>
            </a:r>
            <a:r>
              <a:rPr lang="en-US" altLang="zh-CN" sz="2800" baseline="-25000">
                <a:latin typeface="Times New Roman" panose="02020603050405020304" pitchFamily="18" charset="0"/>
                <a:ea typeface="华文细黑"/>
                <a:cs typeface="Courier New" panose="02070309020205020404" pitchFamily="49" charset="0"/>
              </a:rPr>
              <a:t>1</a:t>
            </a:r>
            <a:r>
              <a:rPr lang="en-US" altLang="zh-CN" sz="2800" i="1">
                <a:latin typeface="Times New Roman" panose="02020603050405020304" pitchFamily="18" charset="0"/>
                <a:ea typeface="华文细黑"/>
                <a:cs typeface="Courier New" panose="02070309020205020404" pitchFamily="49" charset="0"/>
              </a:rPr>
              <a:t>x</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E</a:t>
            </a:r>
            <a:r>
              <a:rPr lang="en-US" altLang="zh-CN" sz="2800" baseline="-25000">
                <a:latin typeface="Times New Roman" panose="02020603050405020304" pitchFamily="18" charset="0"/>
                <a:ea typeface="华文细黑"/>
                <a:cs typeface="Courier New" panose="02070309020205020404" pitchFamily="49" charset="0"/>
              </a:rPr>
              <a:t>1</a:t>
            </a:r>
            <a:r>
              <a:rPr lang="en-US" altLang="zh-CN" sz="2800" i="1">
                <a:latin typeface="Times New Roman" panose="02020603050405020304" pitchFamily="18" charset="0"/>
                <a:ea typeface="华文细黑"/>
                <a:cs typeface="Courier New" panose="02070309020205020404" pitchFamily="49" charset="0"/>
              </a:rPr>
              <a:t>y</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F</a:t>
            </a:r>
            <a:r>
              <a:rPr lang="en-US" altLang="zh-CN" sz="2800" baseline="-25000">
                <a:latin typeface="Times New Roman" panose="02020603050405020304" pitchFamily="18" charset="0"/>
                <a:ea typeface="华文细黑"/>
                <a:cs typeface="Courier New" panose="02070309020205020404" pitchFamily="49" charset="0"/>
              </a:rPr>
              <a:t>1</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0</a:t>
            </a:r>
            <a:r>
              <a:rPr lang="zh-CN" altLang="zh-CN" sz="2800">
                <a:latin typeface="Times New Roman" panose="02020603050405020304" pitchFamily="18" charset="0"/>
                <a:ea typeface="华文细黑"/>
                <a:cs typeface="Times New Roman" panose="02020603050405020304" pitchFamily="18" charset="0"/>
              </a:rPr>
              <a:t>与圆</a:t>
            </a:r>
            <a:r>
              <a:rPr lang="en-US" altLang="zh-CN" sz="2800" i="1">
                <a:latin typeface="Times New Roman" panose="02020603050405020304" pitchFamily="18" charset="0"/>
                <a:ea typeface="华文细黑"/>
                <a:cs typeface="Courier New" panose="02070309020205020404" pitchFamily="49" charset="0"/>
              </a:rPr>
              <a:t>C</a:t>
            </a:r>
            <a:r>
              <a:rPr lang="en-US" altLang="zh-CN" sz="2800" baseline="-25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x</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y</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D</a:t>
            </a:r>
            <a:r>
              <a:rPr lang="en-US" altLang="zh-CN" sz="2800" baseline="-25000">
                <a:latin typeface="Times New Roman" panose="02020603050405020304" pitchFamily="18" charset="0"/>
                <a:ea typeface="华文细黑"/>
                <a:cs typeface="Courier New" panose="02070309020205020404" pitchFamily="49" charset="0"/>
              </a:rPr>
              <a:t>2</a:t>
            </a:r>
            <a:r>
              <a:rPr lang="en-US" altLang="zh-CN" sz="2800" i="1">
                <a:latin typeface="Times New Roman" panose="02020603050405020304" pitchFamily="18" charset="0"/>
                <a:ea typeface="华文细黑"/>
                <a:cs typeface="Courier New" panose="02070309020205020404" pitchFamily="49" charset="0"/>
              </a:rPr>
              <a:t>x</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E</a:t>
            </a:r>
            <a:r>
              <a:rPr lang="en-US" altLang="zh-CN" sz="2800" baseline="-25000">
                <a:latin typeface="Times New Roman" panose="02020603050405020304" pitchFamily="18" charset="0"/>
                <a:ea typeface="华文细黑"/>
                <a:cs typeface="Courier New" panose="02070309020205020404" pitchFamily="49" charset="0"/>
              </a:rPr>
              <a:t>2</a:t>
            </a:r>
            <a:r>
              <a:rPr lang="en-US" altLang="zh-CN" sz="2800" i="1">
                <a:latin typeface="Times New Roman" panose="02020603050405020304" pitchFamily="18" charset="0"/>
                <a:ea typeface="华文细黑"/>
                <a:cs typeface="Courier New" panose="02070309020205020404" pitchFamily="49" charset="0"/>
              </a:rPr>
              <a:t>y</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F</a:t>
            </a:r>
            <a:r>
              <a:rPr lang="en-US" altLang="zh-CN" sz="2800" baseline="-25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黑体" panose="02010609060101010101" pitchFamily="49" charset="-122"/>
                <a:cs typeface="Courier New" panose="02070309020205020404" pitchFamily="49" charset="0"/>
              </a:rPr>
              <a:t>＝</a:t>
            </a:r>
            <a:r>
              <a:rPr lang="en-US" altLang="zh-CN" sz="2800">
                <a:latin typeface="Times New Roman" panose="02020603050405020304" pitchFamily="18" charset="0"/>
                <a:ea typeface="黑体" panose="02010609060101010101" pitchFamily="49" charset="-122"/>
                <a:cs typeface="Courier New" panose="02070309020205020404" pitchFamily="49" charset="0"/>
              </a:rPr>
              <a:t>0</a:t>
            </a:r>
            <a:r>
              <a:rPr lang="zh-CN" altLang="zh-CN" sz="2800">
                <a:latin typeface="Times New Roman" panose="02020603050405020304" pitchFamily="18" charset="0"/>
                <a:ea typeface="黑体" panose="02010609060101010101" pitchFamily="49" charset="-122"/>
                <a:cs typeface="Courier New" panose="02070309020205020404" pitchFamily="49" charset="0"/>
              </a:rPr>
              <a:t>相交，则两圆公共弦所在直线的方程为</a:t>
            </a:r>
            <a:r>
              <a:rPr lang="en-US" altLang="zh-CN" sz="2800">
                <a:latin typeface="Times New Roman" panose="02020603050405020304" pitchFamily="18" charset="0"/>
                <a:ea typeface="黑体" panose="02010609060101010101" pitchFamily="49" charset="-122"/>
                <a:cs typeface="Courier New" panose="02070309020205020404" pitchFamily="49" charset="0"/>
              </a:rPr>
              <a:t>(</a:t>
            </a:r>
            <a:r>
              <a:rPr lang="en-US" altLang="zh-CN" sz="2800" i="1">
                <a:latin typeface="Times New Roman" panose="02020603050405020304" pitchFamily="18" charset="0"/>
                <a:ea typeface="黑体" panose="02010609060101010101" pitchFamily="49" charset="-122"/>
                <a:cs typeface="Courier New" panose="02070309020205020404" pitchFamily="49" charset="0"/>
              </a:rPr>
              <a:t>D</a:t>
            </a:r>
            <a:r>
              <a:rPr lang="en-US" altLang="zh-CN" sz="2800" baseline="-25000">
                <a:latin typeface="Times New Roman" panose="02020603050405020304" pitchFamily="18" charset="0"/>
                <a:ea typeface="黑体" panose="02010609060101010101" pitchFamily="49" charset="-122"/>
                <a:cs typeface="Courier New" panose="02070309020205020404" pitchFamily="49" charset="0"/>
              </a:rPr>
              <a:t>1</a:t>
            </a:r>
            <a:r>
              <a:rPr lang="zh-CN" altLang="zh-CN" sz="2800">
                <a:latin typeface="Times New Roman" panose="02020603050405020304" pitchFamily="18" charset="0"/>
                <a:ea typeface="黑体" panose="02010609060101010101" pitchFamily="49" charset="-122"/>
                <a:cs typeface="Courier New" panose="02070309020205020404" pitchFamily="49" charset="0"/>
              </a:rPr>
              <a:t>－</a:t>
            </a:r>
            <a:r>
              <a:rPr lang="en-US" altLang="zh-CN" sz="2800" i="1">
                <a:latin typeface="Times New Roman" panose="02020603050405020304" pitchFamily="18" charset="0"/>
                <a:ea typeface="黑体" panose="02010609060101010101" pitchFamily="49" charset="-122"/>
                <a:cs typeface="Courier New" panose="02070309020205020404" pitchFamily="49" charset="0"/>
              </a:rPr>
              <a:t>D</a:t>
            </a:r>
            <a:r>
              <a:rPr lang="en-US" altLang="zh-CN" sz="2800" baseline="-25000">
                <a:latin typeface="Times New Roman" panose="02020603050405020304" pitchFamily="18" charset="0"/>
                <a:ea typeface="黑体" panose="02010609060101010101" pitchFamily="49" charset="-122"/>
                <a:cs typeface="Courier New" panose="02070309020205020404" pitchFamily="49" charset="0"/>
              </a:rPr>
              <a:t>2</a:t>
            </a:r>
            <a:r>
              <a:rPr lang="en-US" altLang="zh-CN" sz="2800">
                <a:latin typeface="Times New Roman" panose="02020603050405020304" pitchFamily="18" charset="0"/>
                <a:ea typeface="黑体" panose="02010609060101010101" pitchFamily="49" charset="-122"/>
                <a:cs typeface="Courier New" panose="02070309020205020404" pitchFamily="49" charset="0"/>
              </a:rPr>
              <a:t>)</a:t>
            </a:r>
            <a:r>
              <a:rPr lang="en-US" altLang="zh-CN" sz="2800" i="1">
                <a:latin typeface="Times New Roman" panose="02020603050405020304" pitchFamily="18" charset="0"/>
                <a:ea typeface="黑体" panose="02010609060101010101" pitchFamily="49" charset="-122"/>
                <a:cs typeface="Courier New" panose="02070309020205020404" pitchFamily="49" charset="0"/>
              </a:rPr>
              <a:t>x</a:t>
            </a:r>
            <a:r>
              <a:rPr lang="zh-CN" altLang="zh-CN" sz="2800">
                <a:latin typeface="Times New Roman" panose="02020603050405020304" pitchFamily="18" charset="0"/>
                <a:ea typeface="黑体" panose="02010609060101010101" pitchFamily="49" charset="-122"/>
                <a:cs typeface="Courier New" panose="02070309020205020404" pitchFamily="49" charset="0"/>
              </a:rPr>
              <a:t>＋</a:t>
            </a:r>
            <a:r>
              <a:rPr lang="en-US" altLang="zh-CN" sz="2800">
                <a:latin typeface="Times New Roman" panose="02020603050405020304" pitchFamily="18" charset="0"/>
                <a:ea typeface="黑体" panose="02010609060101010101" pitchFamily="49" charset="-122"/>
                <a:cs typeface="Courier New" panose="02070309020205020404" pitchFamily="49" charset="0"/>
              </a:rPr>
              <a:t>(</a:t>
            </a:r>
            <a:r>
              <a:rPr lang="en-US" altLang="zh-CN" sz="2800" i="1">
                <a:latin typeface="Times New Roman" panose="02020603050405020304" pitchFamily="18" charset="0"/>
                <a:ea typeface="黑体" panose="02010609060101010101" pitchFamily="49" charset="-122"/>
                <a:cs typeface="Courier New" panose="02070309020205020404" pitchFamily="49" charset="0"/>
              </a:rPr>
              <a:t>E</a:t>
            </a:r>
            <a:r>
              <a:rPr lang="en-US" altLang="zh-CN" sz="2800" baseline="-25000">
                <a:latin typeface="Times New Roman" panose="02020603050405020304" pitchFamily="18" charset="0"/>
                <a:ea typeface="黑体" panose="02010609060101010101" pitchFamily="49" charset="-122"/>
                <a:cs typeface="Courier New" panose="02070309020205020404" pitchFamily="49" charset="0"/>
              </a:rPr>
              <a:t>1</a:t>
            </a:r>
            <a:r>
              <a:rPr lang="zh-CN" altLang="zh-CN" sz="2800">
                <a:latin typeface="Times New Roman" panose="02020603050405020304" pitchFamily="18" charset="0"/>
                <a:ea typeface="黑体" panose="02010609060101010101" pitchFamily="49" charset="-122"/>
                <a:cs typeface="Courier New" panose="02070309020205020404" pitchFamily="49" charset="0"/>
              </a:rPr>
              <a:t>－</a:t>
            </a:r>
            <a:r>
              <a:rPr lang="en-US" altLang="zh-CN" sz="2800" i="1">
                <a:latin typeface="Times New Roman" panose="02020603050405020304" pitchFamily="18" charset="0"/>
                <a:ea typeface="黑体" panose="02010609060101010101" pitchFamily="49" charset="-122"/>
                <a:cs typeface="Courier New" panose="02070309020205020404" pitchFamily="49" charset="0"/>
              </a:rPr>
              <a:t>E</a:t>
            </a:r>
            <a:r>
              <a:rPr lang="en-US" altLang="zh-CN" sz="2800" baseline="-25000">
                <a:latin typeface="Times New Roman" panose="02020603050405020304" pitchFamily="18" charset="0"/>
                <a:ea typeface="黑体" panose="02010609060101010101" pitchFamily="49" charset="-122"/>
                <a:cs typeface="Courier New" panose="02070309020205020404" pitchFamily="49" charset="0"/>
              </a:rPr>
              <a:t>2</a:t>
            </a:r>
            <a:r>
              <a:rPr lang="en-US" altLang="zh-CN" sz="2800">
                <a:latin typeface="Times New Roman" panose="02020603050405020304" pitchFamily="18" charset="0"/>
                <a:ea typeface="黑体" panose="02010609060101010101" pitchFamily="49" charset="-122"/>
                <a:cs typeface="Courier New" panose="02070309020205020404" pitchFamily="49" charset="0"/>
              </a:rPr>
              <a:t>)</a:t>
            </a:r>
            <a:r>
              <a:rPr lang="en-US" altLang="zh-CN" sz="2800" i="1">
                <a:latin typeface="Times New Roman" panose="02020603050405020304" pitchFamily="18" charset="0"/>
                <a:ea typeface="黑体" panose="02010609060101010101" pitchFamily="49" charset="-122"/>
                <a:cs typeface="Courier New" panose="02070309020205020404" pitchFamily="49" charset="0"/>
              </a:rPr>
              <a:t>y</a:t>
            </a:r>
            <a:r>
              <a:rPr lang="zh-CN" altLang="zh-CN" sz="2800">
                <a:latin typeface="Times New Roman" panose="02020603050405020304" pitchFamily="18" charset="0"/>
                <a:ea typeface="黑体" panose="02010609060101010101" pitchFamily="49" charset="-122"/>
                <a:cs typeface="Courier New" panose="02070309020205020404" pitchFamily="49" charset="0"/>
              </a:rPr>
              <a:t>＋</a:t>
            </a:r>
            <a:r>
              <a:rPr lang="en-US" altLang="zh-CN" sz="2800" i="1">
                <a:latin typeface="Times New Roman" panose="02020603050405020304" pitchFamily="18" charset="0"/>
                <a:ea typeface="黑体" panose="02010609060101010101" pitchFamily="49" charset="-122"/>
                <a:cs typeface="Courier New" panose="02070309020205020404" pitchFamily="49" charset="0"/>
              </a:rPr>
              <a:t>F</a:t>
            </a:r>
            <a:r>
              <a:rPr lang="en-US" altLang="zh-CN" sz="2800" baseline="-25000">
                <a:latin typeface="Times New Roman" panose="02020603050405020304" pitchFamily="18" charset="0"/>
                <a:ea typeface="黑体" panose="02010609060101010101" pitchFamily="49" charset="-122"/>
                <a:cs typeface="Courier New" panose="02070309020205020404" pitchFamily="49" charset="0"/>
              </a:rPr>
              <a:t>1</a:t>
            </a:r>
            <a:r>
              <a:rPr lang="zh-CN" altLang="zh-CN" sz="2800">
                <a:latin typeface="Times New Roman" panose="02020603050405020304" pitchFamily="18" charset="0"/>
                <a:ea typeface="黑体" panose="02010609060101010101" pitchFamily="49" charset="-122"/>
                <a:cs typeface="Courier New" panose="02070309020205020404" pitchFamily="49" charset="0"/>
              </a:rPr>
              <a:t>－</a:t>
            </a:r>
            <a:r>
              <a:rPr lang="en-US" altLang="zh-CN" sz="2800" i="1">
                <a:latin typeface="Times New Roman" panose="02020603050405020304" pitchFamily="18" charset="0"/>
                <a:ea typeface="黑体" panose="02010609060101010101" pitchFamily="49" charset="-122"/>
                <a:cs typeface="Courier New" panose="02070309020205020404" pitchFamily="49" charset="0"/>
              </a:rPr>
              <a:t>F</a:t>
            </a:r>
            <a:r>
              <a:rPr lang="en-US" altLang="zh-CN" sz="2800" baseline="-25000">
                <a:latin typeface="Times New Roman" panose="02020603050405020304" pitchFamily="18" charset="0"/>
                <a:ea typeface="黑体" panose="02010609060101010101" pitchFamily="49" charset="-122"/>
                <a:cs typeface="Courier New" panose="02070309020205020404" pitchFamily="49" charset="0"/>
              </a:rPr>
              <a:t>2</a:t>
            </a:r>
            <a:r>
              <a:rPr lang="zh-CN" altLang="zh-CN" sz="2800">
                <a:latin typeface="Times New Roman" panose="02020603050405020304" pitchFamily="18" charset="0"/>
                <a:ea typeface="黑体" panose="02010609060101010101" pitchFamily="49" charset="-122"/>
                <a:cs typeface="Courier New" panose="02070309020205020404" pitchFamily="49" charset="0"/>
              </a:rPr>
              <a:t>＝</a:t>
            </a:r>
            <a:r>
              <a:rPr lang="en-US" altLang="zh-CN" sz="2800">
                <a:latin typeface="Times New Roman" panose="02020603050405020304" pitchFamily="18" charset="0"/>
                <a:ea typeface="黑体" panose="02010609060101010101" pitchFamily="49" charset="-122"/>
                <a:cs typeface="Courier New" panose="02070309020205020404" pitchFamily="49" charset="0"/>
              </a:rPr>
              <a:t>0.</a:t>
            </a:r>
            <a:endParaRPr lang="zh-CN" altLang="zh-CN" sz="1000">
              <a:latin typeface="宋体" panose="02010600030101010101" pitchFamily="2" charset="-122"/>
              <a:ea typeface="黑体" panose="02010609060101010101" pitchFamily="49" charset="-122"/>
            </a:endParaRPr>
          </a:p>
          <a:p>
            <a:pPr algn="just">
              <a:lnSpc>
                <a:spcPct val="150000"/>
              </a:lnSpc>
            </a:pPr>
            <a:r>
              <a:rPr lang="en-US" altLang="zh-CN" sz="28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公共弦长的求法</a:t>
            </a:r>
            <a:endParaRPr lang="zh-CN" altLang="zh-CN" sz="1000">
              <a:latin typeface="宋体" panose="02010600030101010101" pitchFamily="2" charset="-122"/>
              <a:ea typeface="黑体" panose="02010609060101010101" pitchFamily="49" charset="-122"/>
            </a:endParaRPr>
          </a:p>
          <a:p>
            <a:pPr algn="just">
              <a:lnSpc>
                <a:spcPct val="150000"/>
              </a:lnSpc>
            </a:pPr>
            <a:r>
              <a:rPr lang="en-US" altLang="zh-CN" sz="2800">
                <a:latin typeface="宋体" panose="02010600030101010101" pitchFamily="2" charset="-122"/>
                <a:ea typeface="华文细黑"/>
                <a:cs typeface="华文细黑"/>
              </a:rPr>
              <a:t>①</a:t>
            </a:r>
            <a:r>
              <a:rPr lang="zh-CN" altLang="zh-CN" sz="2800">
                <a:latin typeface="Times New Roman" panose="02020603050405020304" pitchFamily="18" charset="0"/>
                <a:ea typeface="华文细黑"/>
                <a:cs typeface="华文细黑"/>
              </a:rPr>
              <a:t>代数法：将两圆的方程联立，解出交点坐标，利用两点间的距离公式求出弦长</a:t>
            </a:r>
            <a:r>
              <a:rPr lang="en-US" altLang="zh-CN" sz="2800">
                <a:latin typeface="Times New Roman" panose="02020603050405020304" pitchFamily="18" charset="0"/>
                <a:ea typeface="华文细黑"/>
                <a:cs typeface="华文细黑"/>
              </a:rPr>
              <a:t>.</a:t>
            </a:r>
            <a:endParaRPr lang="zh-CN" altLang="zh-CN" sz="1000">
              <a:latin typeface="宋体" panose="02010600030101010101" pitchFamily="2" charset="-122"/>
              <a:ea typeface="黑体" panose="02010609060101010101" pitchFamily="49" charset="-122"/>
            </a:endParaRPr>
          </a:p>
          <a:p>
            <a:pPr algn="just">
              <a:lnSpc>
                <a:spcPct val="150000"/>
              </a:lnSpc>
            </a:pPr>
            <a:r>
              <a:rPr lang="en-US" altLang="zh-CN" sz="2800">
                <a:latin typeface="宋体" panose="02010600030101010101" pitchFamily="2" charset="-122"/>
                <a:ea typeface="华文细黑"/>
                <a:cs typeface="华文细黑"/>
              </a:rPr>
              <a:t>②</a:t>
            </a:r>
            <a:r>
              <a:rPr lang="zh-CN" altLang="zh-CN" sz="2800">
                <a:latin typeface="Times New Roman" panose="02020603050405020304" pitchFamily="18" charset="0"/>
                <a:ea typeface="华文细黑"/>
                <a:cs typeface="华文细黑"/>
              </a:rPr>
              <a:t>几何法：求出公共弦所在直线的方程，利用圆的半径、半弦长、弦心距构成的直角三角形，根据勾股定理求解</a:t>
            </a:r>
            <a:r>
              <a:rPr lang="en-US" altLang="zh-CN" sz="2800">
                <a:latin typeface="Times New Roman" panose="02020603050405020304" pitchFamily="18" charset="0"/>
                <a:ea typeface="华文细黑"/>
                <a:cs typeface="华文细黑"/>
              </a:rPr>
              <a:t>.</a:t>
            </a:r>
            <a:endParaRPr lang="zh-CN" altLang="zh-CN" sz="1000">
              <a:latin typeface="宋体" panose="02010600030101010101" pitchFamily="2" charset="-122"/>
              <a:ea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06400" y="188913"/>
            <a:ext cx="10901363" cy="1338262"/>
          </a:xfrm>
          <a:prstGeom prst="rect">
            <a:avLst/>
          </a:prstGeom>
          <a:noFill/>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C00000"/>
                </a:solidFill>
                <a:latin typeface="Times New Roman" panose="02020603050405020304"/>
                <a:ea typeface="微软雅黑" panose="020B0503020204020204" pitchFamily="34" charset="-122"/>
                <a:cs typeface="Times New Roman" panose="02020603050405020304"/>
              </a:rPr>
              <a:t>类型三　两圆相切问题</a:t>
            </a:r>
            <a:endParaRPr lang="zh-CN" altLang="zh-CN" sz="2800" b="1" kern="100" dirty="0">
              <a:solidFill>
                <a:srgbClr val="C00000"/>
              </a:solidFill>
              <a:latin typeface="Times New Roman" panose="02020603050405020304"/>
              <a:ea typeface="微软雅黑" panose="020B0503020204020204" pitchFamily="34" charset="-122"/>
              <a:cs typeface="Times New Roman" panose="02020603050405020304"/>
            </a:endParaRPr>
          </a:p>
          <a:p>
            <a:pPr algn="just" defTabSz="1218565" fontAlgn="auto">
              <a:lnSpc>
                <a:spcPct val="150000"/>
              </a:lnSpc>
              <a:spcBef>
                <a:spcPts val="0"/>
              </a:spcBef>
              <a:spcAft>
                <a:spcPts val="0"/>
              </a:spcAft>
              <a:tabLst>
                <a:tab pos="1890395" algn="l"/>
              </a:tabLst>
              <a:defRPr/>
            </a:pPr>
            <a:endParaRPr lang="zh-CN" altLang="zh-CN" sz="2800" b="1" kern="100" dirty="0">
              <a:solidFill>
                <a:srgbClr val="C00000"/>
              </a:solidFill>
              <a:latin typeface="Times New Roman" panose="02020603050405020304"/>
              <a:ea typeface="微软雅黑" panose="020B0503020204020204" pitchFamily="34" charset="-122"/>
              <a:cs typeface="Times New Roman" panose="02020603050405020304"/>
            </a:endParaRPr>
          </a:p>
        </p:txBody>
      </p:sp>
      <p:sp>
        <p:nvSpPr>
          <p:cNvPr id="14" name="矩形 13"/>
          <p:cNvSpPr/>
          <p:nvPr/>
        </p:nvSpPr>
        <p:spPr>
          <a:xfrm>
            <a:off x="468313" y="909638"/>
            <a:ext cx="11161712" cy="1333500"/>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0000FF"/>
                </a:solidFill>
                <a:latin typeface="Times New Roman" panose="02020603050405020304"/>
                <a:ea typeface="微软雅黑" panose="020B0503020204020204" pitchFamily="34" charset="-122"/>
                <a:cs typeface="Times New Roman" panose="02020603050405020304"/>
              </a:rPr>
              <a:t>例</a:t>
            </a:r>
            <a:r>
              <a:rPr lang="en-US" altLang="zh-CN" sz="2800" b="1" kern="100" dirty="0">
                <a:solidFill>
                  <a:srgbClr val="0000FF"/>
                </a:solidFill>
                <a:latin typeface="Times New Roman" panose="02020603050405020304"/>
                <a:ea typeface="微软雅黑" panose="020B0503020204020204" pitchFamily="34" charset="-122"/>
                <a:cs typeface="Courier New" panose="02070309020205020404"/>
              </a:rPr>
              <a:t>3</a:t>
            </a:r>
            <a:r>
              <a:rPr lang="zh-CN" altLang="zh-CN" sz="2800" kern="100" dirty="0">
                <a:latin typeface="Times New Roman" panose="02020603050405020304"/>
                <a:ea typeface="华文细黑"/>
                <a:cs typeface="Times New Roman" panose="02020603050405020304"/>
              </a:rPr>
              <a:t>　</a:t>
            </a: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已知以</a:t>
            </a:r>
            <a:r>
              <a:rPr lang="en-US" altLang="zh-CN" sz="2800" i="1" kern="100" dirty="0">
                <a:latin typeface="Times New Roman" panose="02020603050405020304"/>
                <a:ea typeface="华文细黑"/>
                <a:cs typeface="Courier New" panose="02070309020205020404"/>
              </a:rPr>
              <a:t>C</a:t>
            </a:r>
            <a:r>
              <a:rPr lang="en-US" altLang="zh-CN" sz="2800" kern="100" dirty="0">
                <a:latin typeface="Times New Roman" panose="02020603050405020304"/>
                <a:ea typeface="华文细黑"/>
                <a:cs typeface="Courier New" panose="02070309020205020404"/>
              </a:rPr>
              <a:t>(4</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3)</a:t>
            </a:r>
            <a:r>
              <a:rPr lang="zh-CN" altLang="zh-CN" sz="2800" kern="100" dirty="0">
                <a:latin typeface="Times New Roman" panose="02020603050405020304"/>
                <a:ea typeface="华文细黑"/>
                <a:cs typeface="Times New Roman" panose="02020603050405020304"/>
              </a:rPr>
              <a:t>为圆心的圆与圆</a:t>
            </a:r>
            <a:r>
              <a:rPr lang="en-US" altLang="zh-CN" sz="2800" i="1" kern="100" dirty="0">
                <a:latin typeface="Times New Roman" panose="02020603050405020304"/>
                <a:ea typeface="华文细黑"/>
                <a:cs typeface="Courier New" panose="02070309020205020404"/>
              </a:rPr>
              <a:t>O</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x</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y</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相切，则圆</a:t>
            </a:r>
            <a:r>
              <a:rPr lang="en-US" altLang="zh-CN" sz="2800" i="1" kern="100" dirty="0">
                <a:latin typeface="Times New Roman" panose="02020603050405020304"/>
                <a:ea typeface="华文细黑"/>
                <a:cs typeface="Courier New" panose="02070309020205020404"/>
              </a:rPr>
              <a:t>C</a:t>
            </a:r>
            <a:r>
              <a:rPr lang="zh-CN" altLang="zh-CN" sz="2800" kern="100" dirty="0">
                <a:latin typeface="Times New Roman" panose="02020603050405020304"/>
                <a:ea typeface="华文细黑"/>
                <a:cs typeface="Times New Roman" panose="02020603050405020304"/>
              </a:rPr>
              <a:t>的方程是</a:t>
            </a:r>
            <a:r>
              <a:rPr lang="en-US" altLang="zh-CN" sz="2800" kern="100" dirty="0">
                <a:latin typeface="Times New Roman" panose="02020603050405020304"/>
                <a:ea typeface="华文细黑"/>
                <a:cs typeface="Courier New" panose="02070309020205020404"/>
              </a:rPr>
              <a:t>__________________________________________.</a:t>
            </a:r>
            <a:endParaRPr lang="zh-CN" altLang="zh-CN" sz="1050" kern="100" dirty="0">
              <a:latin typeface="宋体" panose="02010600030101010101" pitchFamily="2" charset="-122"/>
              <a:ea typeface="+mn-ea"/>
              <a:cs typeface="Courier New" panose="02070309020205020404"/>
            </a:endParaRPr>
          </a:p>
        </p:txBody>
      </p:sp>
      <p:sp>
        <p:nvSpPr>
          <p:cNvPr id="5" name="矩形 4"/>
          <p:cNvSpPr/>
          <p:nvPr/>
        </p:nvSpPr>
        <p:spPr>
          <a:xfrm>
            <a:off x="0" y="6664325"/>
            <a:ext cx="12195175" cy="195263"/>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6" name="圆角矩形 5"/>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sp>
        <p:nvSpPr>
          <p:cNvPr id="3" name="矩形 2"/>
          <p:cNvSpPr/>
          <p:nvPr/>
        </p:nvSpPr>
        <p:spPr>
          <a:xfrm>
            <a:off x="468313" y="2278063"/>
            <a:ext cx="8921750" cy="657225"/>
          </a:xfrm>
          <a:prstGeom prst="rect">
            <a:avLst/>
          </a:prstGeom>
        </p:spPr>
        <p:txBody>
          <a:bodyPr>
            <a:spAutoFit/>
          </a:bodyPr>
          <a:lstStyle/>
          <a:p>
            <a:pPr algn="just" defTabSz="1218565" fontAlgn="auto">
              <a:lnSpc>
                <a:spcPct val="150000"/>
              </a:lnSpc>
              <a:spcBef>
                <a:spcPts val="0"/>
              </a:spcBef>
              <a:spcAft>
                <a:spcPts val="0"/>
              </a:spcAft>
              <a:defRPr/>
            </a:pPr>
            <a:r>
              <a:rPr lang="zh-CN" altLang="zh-CN" sz="2800" b="1" kern="100" dirty="0">
                <a:solidFill>
                  <a:srgbClr val="0000FF"/>
                </a:solidFill>
                <a:latin typeface="Times New Roman" panose="02020603050405020304"/>
                <a:ea typeface="微软雅黑" panose="020B0503020204020204" pitchFamily="34" charset="-122"/>
                <a:cs typeface="Times New Roman" panose="02020603050405020304"/>
              </a:rPr>
              <a:t>解析</a:t>
            </a:r>
            <a:r>
              <a:rPr lang="zh-CN" altLang="zh-CN" sz="2800" kern="100" dirty="0">
                <a:latin typeface="Times New Roman" panose="02020603050405020304"/>
                <a:ea typeface="华文细黑"/>
                <a:cs typeface="Times New Roman" panose="02020603050405020304"/>
              </a:rPr>
              <a:t>　设圆</a:t>
            </a:r>
            <a:r>
              <a:rPr lang="en-US" altLang="zh-CN" sz="2800" i="1" kern="100" dirty="0">
                <a:latin typeface="Times New Roman" panose="02020603050405020304"/>
                <a:ea typeface="华文细黑"/>
                <a:cs typeface="Courier New" panose="02070309020205020404"/>
              </a:rPr>
              <a:t>C</a:t>
            </a:r>
            <a:r>
              <a:rPr lang="zh-CN" altLang="zh-CN" sz="2800" kern="100" dirty="0">
                <a:latin typeface="Times New Roman" panose="02020603050405020304"/>
                <a:ea typeface="华文细黑"/>
                <a:cs typeface="Times New Roman" panose="02020603050405020304"/>
              </a:rPr>
              <a:t>的半径为</a:t>
            </a:r>
            <a:r>
              <a:rPr lang="en-US" altLang="zh-CN" sz="2800" i="1" kern="100" dirty="0">
                <a:latin typeface="Times New Roman" panose="02020603050405020304"/>
                <a:ea typeface="华文细黑"/>
                <a:cs typeface="Courier New" panose="02070309020205020404"/>
              </a:rPr>
              <a:t>r</a:t>
            </a:r>
            <a:r>
              <a:rPr lang="zh-CN" altLang="zh-CN" sz="2800" kern="100" dirty="0">
                <a:latin typeface="Times New Roman" panose="02020603050405020304"/>
                <a:ea typeface="华文细黑"/>
                <a:cs typeface="Times New Roman" panose="02020603050405020304"/>
              </a:rPr>
              <a:t>，</a:t>
            </a:r>
            <a:endParaRPr lang="zh-CN" altLang="zh-CN" sz="2800" kern="100" dirty="0">
              <a:latin typeface="宋体" panose="02010600030101010101" pitchFamily="2" charset="-122"/>
              <a:ea typeface="+mn-ea"/>
              <a:cs typeface="Courier New" panose="02070309020205020404"/>
            </a:endParaRPr>
          </a:p>
        </p:txBody>
      </p:sp>
      <p:sp>
        <p:nvSpPr>
          <p:cNvPr id="8" name="矩形 7"/>
          <p:cNvSpPr/>
          <p:nvPr/>
        </p:nvSpPr>
        <p:spPr>
          <a:xfrm>
            <a:off x="1730375" y="1630363"/>
            <a:ext cx="8108950" cy="522287"/>
          </a:xfrm>
          <a:prstGeom prst="rect">
            <a:avLst/>
          </a:prstGeom>
        </p:spPr>
        <p:txBody>
          <a:bodyPr>
            <a:spAutoFit/>
          </a:bodyPr>
          <a:lstStyle/>
          <a:p>
            <a:pPr defTabSz="1218565" fontAlgn="auto">
              <a:spcBef>
                <a:spcPts val="0"/>
              </a:spcBef>
              <a:spcAft>
                <a:spcPts val="0"/>
              </a:spcAft>
              <a:defRPr/>
            </a:pPr>
            <a:r>
              <a:rPr lang="en-US" altLang="zh-CN" sz="2800" kern="100" dirty="0">
                <a:solidFill>
                  <a:srgbClr val="C00000"/>
                </a:solidFill>
                <a:latin typeface="Times New Roman" panose="02020603050405020304"/>
                <a:ea typeface="华文细黑"/>
                <a:cs typeface="Courier New" panose="02070309020205020404"/>
              </a:rPr>
              <a:t>(</a:t>
            </a:r>
            <a:r>
              <a:rPr lang="en-US" altLang="zh-CN" sz="2800" i="1" kern="100" dirty="0">
                <a:solidFill>
                  <a:srgbClr val="C00000"/>
                </a:solidFill>
                <a:latin typeface="Times New Roman" panose="02020603050405020304"/>
                <a:ea typeface="华文细黑"/>
                <a:cs typeface="Courier New" panose="02070309020205020404"/>
              </a:rPr>
              <a:t>x</a:t>
            </a:r>
            <a:r>
              <a:rPr lang="zh-CN" altLang="zh-CN" sz="2800" kern="100" dirty="0">
                <a:solidFill>
                  <a:srgbClr val="C00000"/>
                </a:solidFill>
                <a:latin typeface="Times New Roman" panose="02020603050405020304"/>
                <a:ea typeface="华文细黑"/>
                <a:cs typeface="Times New Roman" panose="02020603050405020304"/>
              </a:rPr>
              <a:t>－</a:t>
            </a:r>
            <a:r>
              <a:rPr lang="en-US" altLang="zh-CN" sz="2800" kern="100" dirty="0">
                <a:solidFill>
                  <a:srgbClr val="C00000"/>
                </a:solidFill>
                <a:latin typeface="Times New Roman" panose="02020603050405020304"/>
                <a:ea typeface="华文细黑"/>
                <a:cs typeface="Courier New" panose="02070309020205020404"/>
              </a:rPr>
              <a:t>4)</a:t>
            </a:r>
            <a:r>
              <a:rPr lang="en-US" altLang="zh-CN" sz="2800" kern="100" baseline="30000" dirty="0">
                <a:solidFill>
                  <a:srgbClr val="C00000"/>
                </a:solidFill>
                <a:latin typeface="Times New Roman" panose="02020603050405020304"/>
                <a:ea typeface="华文细黑"/>
                <a:cs typeface="Courier New" panose="02070309020205020404"/>
              </a:rPr>
              <a:t>2</a:t>
            </a:r>
            <a:r>
              <a:rPr lang="zh-CN" altLang="zh-CN" sz="2800" kern="100" dirty="0">
                <a:solidFill>
                  <a:srgbClr val="C00000"/>
                </a:solidFill>
                <a:latin typeface="Times New Roman" panose="02020603050405020304"/>
                <a:ea typeface="华文细黑"/>
                <a:cs typeface="Times New Roman" panose="02020603050405020304"/>
              </a:rPr>
              <a:t>＋</a:t>
            </a:r>
            <a:r>
              <a:rPr lang="en-US" altLang="zh-CN" sz="2800" kern="100" dirty="0">
                <a:solidFill>
                  <a:srgbClr val="C00000"/>
                </a:solidFill>
                <a:latin typeface="Times New Roman" panose="02020603050405020304"/>
                <a:ea typeface="华文细黑"/>
                <a:cs typeface="Courier New" panose="02070309020205020404"/>
              </a:rPr>
              <a:t>(</a:t>
            </a:r>
            <a:r>
              <a:rPr lang="en-US" altLang="zh-CN" sz="2800" i="1" kern="100" dirty="0">
                <a:solidFill>
                  <a:srgbClr val="C00000"/>
                </a:solidFill>
                <a:latin typeface="Times New Roman" panose="02020603050405020304"/>
                <a:ea typeface="华文细黑"/>
                <a:cs typeface="Courier New" panose="02070309020205020404"/>
              </a:rPr>
              <a:t>y</a:t>
            </a:r>
            <a:r>
              <a:rPr lang="zh-CN" altLang="zh-CN" sz="2800" kern="100" dirty="0">
                <a:solidFill>
                  <a:srgbClr val="C00000"/>
                </a:solidFill>
                <a:latin typeface="Times New Roman" panose="02020603050405020304"/>
                <a:ea typeface="华文细黑"/>
                <a:cs typeface="Times New Roman" panose="02020603050405020304"/>
              </a:rPr>
              <a:t>＋</a:t>
            </a:r>
            <a:r>
              <a:rPr lang="en-US" altLang="zh-CN" sz="2800" kern="100" dirty="0">
                <a:solidFill>
                  <a:srgbClr val="C00000"/>
                </a:solidFill>
                <a:latin typeface="Times New Roman" panose="02020603050405020304"/>
                <a:ea typeface="华文细黑"/>
                <a:cs typeface="Courier New" panose="02070309020205020404"/>
              </a:rPr>
              <a:t>3)</a:t>
            </a:r>
            <a:r>
              <a:rPr lang="en-US" altLang="zh-CN" sz="2800" kern="100" baseline="30000" dirty="0">
                <a:solidFill>
                  <a:srgbClr val="C00000"/>
                </a:solidFill>
                <a:latin typeface="Times New Roman" panose="02020603050405020304"/>
                <a:ea typeface="华文细黑"/>
                <a:cs typeface="Courier New" panose="02070309020205020404"/>
              </a:rPr>
              <a:t>2</a:t>
            </a:r>
            <a:r>
              <a:rPr lang="zh-CN" altLang="zh-CN" sz="2800" kern="100" dirty="0">
                <a:solidFill>
                  <a:srgbClr val="C00000"/>
                </a:solidFill>
                <a:latin typeface="Times New Roman" panose="02020603050405020304"/>
                <a:ea typeface="华文细黑"/>
                <a:cs typeface="Times New Roman" panose="02020603050405020304"/>
              </a:rPr>
              <a:t>＝</a:t>
            </a:r>
            <a:r>
              <a:rPr lang="en-US" altLang="zh-CN" sz="2800" kern="100" dirty="0">
                <a:solidFill>
                  <a:srgbClr val="C00000"/>
                </a:solidFill>
                <a:latin typeface="Times New Roman" panose="02020603050405020304"/>
                <a:ea typeface="华文细黑"/>
                <a:cs typeface="Courier New" panose="02070309020205020404"/>
              </a:rPr>
              <a:t>16</a:t>
            </a:r>
            <a:r>
              <a:rPr lang="zh-CN" altLang="zh-CN" sz="2800" kern="100" dirty="0">
                <a:solidFill>
                  <a:srgbClr val="C00000"/>
                </a:solidFill>
                <a:latin typeface="Times New Roman" panose="02020603050405020304"/>
                <a:ea typeface="华文细黑"/>
                <a:cs typeface="Times New Roman" panose="02020603050405020304"/>
              </a:rPr>
              <a:t>或</a:t>
            </a:r>
            <a:r>
              <a:rPr lang="en-US" altLang="zh-CN" sz="2800" kern="100" dirty="0">
                <a:solidFill>
                  <a:srgbClr val="C00000"/>
                </a:solidFill>
                <a:latin typeface="Times New Roman" panose="02020603050405020304"/>
                <a:ea typeface="华文细黑"/>
                <a:cs typeface="Courier New" panose="02070309020205020404"/>
              </a:rPr>
              <a:t>(</a:t>
            </a:r>
            <a:r>
              <a:rPr lang="en-US" altLang="zh-CN" sz="2800" i="1" kern="100" dirty="0">
                <a:solidFill>
                  <a:srgbClr val="C00000"/>
                </a:solidFill>
                <a:latin typeface="Times New Roman" panose="02020603050405020304"/>
                <a:ea typeface="华文细黑"/>
                <a:cs typeface="Courier New" panose="02070309020205020404"/>
              </a:rPr>
              <a:t>x</a:t>
            </a:r>
            <a:r>
              <a:rPr lang="zh-CN" altLang="zh-CN" sz="2800" kern="100" dirty="0">
                <a:solidFill>
                  <a:srgbClr val="C00000"/>
                </a:solidFill>
                <a:latin typeface="Times New Roman" panose="02020603050405020304"/>
                <a:ea typeface="华文细黑"/>
                <a:cs typeface="Times New Roman" panose="02020603050405020304"/>
              </a:rPr>
              <a:t>－</a:t>
            </a:r>
            <a:r>
              <a:rPr lang="en-US" altLang="zh-CN" sz="2800" kern="100" dirty="0">
                <a:solidFill>
                  <a:srgbClr val="C00000"/>
                </a:solidFill>
                <a:latin typeface="Times New Roman" panose="02020603050405020304"/>
                <a:ea typeface="华文细黑"/>
                <a:cs typeface="Courier New" panose="02070309020205020404"/>
              </a:rPr>
              <a:t>4)</a:t>
            </a:r>
            <a:r>
              <a:rPr lang="en-US" altLang="zh-CN" sz="2800" kern="100" baseline="30000" dirty="0">
                <a:solidFill>
                  <a:srgbClr val="C00000"/>
                </a:solidFill>
                <a:latin typeface="Times New Roman" panose="02020603050405020304"/>
                <a:ea typeface="华文细黑"/>
                <a:cs typeface="Courier New" panose="02070309020205020404"/>
              </a:rPr>
              <a:t>2</a:t>
            </a:r>
            <a:r>
              <a:rPr lang="zh-CN" altLang="zh-CN" sz="2800" kern="100" dirty="0">
                <a:solidFill>
                  <a:srgbClr val="C00000"/>
                </a:solidFill>
                <a:latin typeface="Times New Roman" panose="02020603050405020304"/>
                <a:ea typeface="华文细黑"/>
                <a:cs typeface="Times New Roman" panose="02020603050405020304"/>
              </a:rPr>
              <a:t>＋</a:t>
            </a:r>
            <a:r>
              <a:rPr lang="en-US" altLang="zh-CN" sz="2800" kern="100" dirty="0">
                <a:solidFill>
                  <a:srgbClr val="C00000"/>
                </a:solidFill>
                <a:latin typeface="Times New Roman" panose="02020603050405020304"/>
                <a:ea typeface="华文细黑"/>
                <a:cs typeface="Courier New" panose="02070309020205020404"/>
              </a:rPr>
              <a:t>(</a:t>
            </a:r>
            <a:r>
              <a:rPr lang="en-US" altLang="zh-CN" sz="2800" i="1" kern="100" dirty="0">
                <a:solidFill>
                  <a:srgbClr val="C00000"/>
                </a:solidFill>
                <a:latin typeface="Times New Roman" panose="02020603050405020304"/>
                <a:ea typeface="华文细黑"/>
                <a:cs typeface="Courier New" panose="02070309020205020404"/>
              </a:rPr>
              <a:t>y</a:t>
            </a:r>
            <a:r>
              <a:rPr lang="zh-CN" altLang="zh-CN" sz="2800" kern="100" dirty="0">
                <a:solidFill>
                  <a:srgbClr val="C00000"/>
                </a:solidFill>
                <a:latin typeface="Times New Roman" panose="02020603050405020304"/>
                <a:ea typeface="华文细黑"/>
                <a:cs typeface="Times New Roman" panose="02020603050405020304"/>
              </a:rPr>
              <a:t>＋</a:t>
            </a:r>
            <a:r>
              <a:rPr lang="en-US" altLang="zh-CN" sz="2800" kern="100" dirty="0">
                <a:solidFill>
                  <a:srgbClr val="C00000"/>
                </a:solidFill>
                <a:latin typeface="Times New Roman" panose="02020603050405020304"/>
                <a:ea typeface="华文细黑"/>
                <a:cs typeface="Courier New" panose="02070309020205020404"/>
              </a:rPr>
              <a:t>3)</a:t>
            </a:r>
            <a:r>
              <a:rPr lang="en-US" altLang="zh-CN" sz="2800" kern="100" baseline="30000" dirty="0">
                <a:solidFill>
                  <a:srgbClr val="C00000"/>
                </a:solidFill>
                <a:latin typeface="Times New Roman" panose="02020603050405020304"/>
                <a:ea typeface="华文细黑"/>
                <a:cs typeface="Courier New" panose="02070309020205020404"/>
              </a:rPr>
              <a:t>2</a:t>
            </a:r>
            <a:r>
              <a:rPr lang="zh-CN" altLang="zh-CN" sz="2800" kern="100" dirty="0">
                <a:solidFill>
                  <a:srgbClr val="C00000"/>
                </a:solidFill>
                <a:latin typeface="Times New Roman" panose="02020603050405020304"/>
                <a:ea typeface="华文细黑"/>
                <a:cs typeface="Times New Roman" panose="02020603050405020304"/>
              </a:rPr>
              <a:t>＝</a:t>
            </a:r>
            <a:r>
              <a:rPr lang="en-US" altLang="zh-CN" sz="2800" kern="100" dirty="0">
                <a:solidFill>
                  <a:srgbClr val="C00000"/>
                </a:solidFill>
                <a:latin typeface="Times New Roman" panose="02020603050405020304"/>
                <a:ea typeface="华文细黑"/>
                <a:cs typeface="Courier New" panose="02070309020205020404"/>
              </a:rPr>
              <a:t>36</a:t>
            </a:r>
            <a:endParaRPr lang="en-US" altLang="zh-CN" sz="2800" kern="100" dirty="0">
              <a:solidFill>
                <a:srgbClr val="C00000"/>
              </a:solidFill>
              <a:latin typeface="Times New Roman" panose="02020603050405020304"/>
              <a:ea typeface="华文细黑"/>
              <a:cs typeface="Courier New" panose="02070309020205020404"/>
            </a:endParaRPr>
          </a:p>
        </p:txBody>
      </p:sp>
      <p:graphicFrame>
        <p:nvGraphicFramePr>
          <p:cNvPr id="9" name="Object 23"/>
          <p:cNvGraphicFramePr>
            <a:graphicFrameLocks noChangeAspect="1"/>
          </p:cNvGraphicFramePr>
          <p:nvPr/>
        </p:nvGraphicFramePr>
        <p:xfrm>
          <a:off x="558800" y="3082925"/>
          <a:ext cx="5722938" cy="1066800"/>
        </p:xfrm>
        <a:graphic>
          <a:graphicData uri="http://schemas.openxmlformats.org/presentationml/2006/ole">
            <mc:AlternateContent xmlns:mc="http://schemas.openxmlformats.org/markup-compatibility/2006">
              <mc:Choice xmlns:v="urn:schemas-microsoft-com:vml" Requires="v">
                <p:oleObj spid="_x0000_s3073" name="文档" r:id="rId1" imgW="5727065" imgH="1069975" progId="">
                  <p:embed/>
                </p:oleObj>
              </mc:Choice>
              <mc:Fallback>
                <p:oleObj name="文档" r:id="rId1" imgW="5727065" imgH="1069975" progId="">
                  <p:embed/>
                  <p:pic>
                    <p:nvPicPr>
                      <p:cNvPr id="0" name="图片 3072"/>
                      <p:cNvPicPr>
                        <a:picLocks noChangeAspect="1"/>
                      </p:cNvPicPr>
                      <p:nvPr/>
                    </p:nvPicPr>
                    <p:blipFill>
                      <a:blip r:embed="rId2"/>
                      <a:stretch>
                        <a:fillRect/>
                      </a:stretch>
                    </p:blipFill>
                    <p:spPr>
                      <a:xfrm>
                        <a:off x="558800" y="3082925"/>
                        <a:ext cx="5722938" cy="1066800"/>
                      </a:xfrm>
                      <a:prstGeom prst="rect">
                        <a:avLst/>
                      </a:prstGeom>
                      <a:noFill/>
                      <a:ln w="9525">
                        <a:noFill/>
                      </a:ln>
                    </p:spPr>
                  </p:pic>
                </p:oleObj>
              </mc:Fallback>
            </mc:AlternateContent>
          </a:graphicData>
        </a:graphic>
      </p:graphicFrame>
      <p:sp>
        <p:nvSpPr>
          <p:cNvPr id="12" name="矩形 11"/>
          <p:cNvSpPr>
            <a:spLocks noChangeArrowheads="1"/>
          </p:cNvSpPr>
          <p:nvPr/>
        </p:nvSpPr>
        <p:spPr bwMode="auto">
          <a:xfrm>
            <a:off x="468313" y="3630613"/>
            <a:ext cx="9047162" cy="2032000"/>
          </a:xfrm>
          <a:prstGeom prst="rect">
            <a:avLst/>
          </a:prstGeom>
          <a:noFill/>
          <a:ln w="9525">
            <a:noFill/>
            <a:miter lim="800000"/>
          </a:ln>
        </p:spPr>
        <p:txBody>
          <a:bodyPr>
            <a:spAutoFit/>
          </a:bodyPr>
          <a:lstStyle/>
          <a:p>
            <a:pPr algn="just">
              <a:lnSpc>
                <a:spcPct val="150000"/>
              </a:lnSpc>
            </a:pPr>
            <a:r>
              <a:rPr lang="zh-CN" altLang="zh-CN" sz="2800">
                <a:latin typeface="Times New Roman" panose="02020603050405020304" pitchFamily="18" charset="0"/>
                <a:ea typeface="华文细黑"/>
                <a:cs typeface="Times New Roman" panose="02020603050405020304" pitchFamily="18" charset="0"/>
              </a:rPr>
              <a:t>当圆</a:t>
            </a:r>
            <a:r>
              <a:rPr lang="en-US" altLang="zh-CN" sz="2800" i="1">
                <a:latin typeface="Times New Roman" panose="02020603050405020304" pitchFamily="18" charset="0"/>
                <a:ea typeface="华文细黑"/>
                <a:cs typeface="Courier New" panose="02070309020205020404" pitchFamily="49" charset="0"/>
              </a:rPr>
              <a:t>C</a:t>
            </a:r>
            <a:r>
              <a:rPr lang="zh-CN" altLang="zh-CN" sz="2800">
                <a:latin typeface="Times New Roman" panose="02020603050405020304" pitchFamily="18" charset="0"/>
                <a:ea typeface="华文细黑"/>
                <a:cs typeface="Times New Roman" panose="02020603050405020304" pitchFamily="18" charset="0"/>
              </a:rPr>
              <a:t>与圆</a:t>
            </a:r>
            <a:r>
              <a:rPr lang="en-US" altLang="zh-CN" sz="2800" i="1">
                <a:latin typeface="Times New Roman" panose="02020603050405020304" pitchFamily="18" charset="0"/>
                <a:ea typeface="华文细黑"/>
                <a:cs typeface="Courier New" panose="02070309020205020404" pitchFamily="49" charset="0"/>
              </a:rPr>
              <a:t>O</a:t>
            </a:r>
            <a:r>
              <a:rPr lang="zh-CN" altLang="zh-CN" sz="2800">
                <a:latin typeface="Times New Roman" panose="02020603050405020304" pitchFamily="18" charset="0"/>
                <a:ea typeface="华文细黑"/>
                <a:cs typeface="Times New Roman" panose="02020603050405020304" pitchFamily="18" charset="0"/>
              </a:rPr>
              <a:t>外切时，</a:t>
            </a:r>
            <a:r>
              <a:rPr lang="en-US" altLang="zh-CN" sz="2800" i="1">
                <a:latin typeface="Times New Roman" panose="02020603050405020304" pitchFamily="18" charset="0"/>
                <a:ea typeface="华文细黑"/>
                <a:cs typeface="Courier New" panose="02070309020205020404" pitchFamily="49" charset="0"/>
              </a:rPr>
              <a:t>r</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1</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5</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r</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4</a:t>
            </a:r>
            <a:r>
              <a:rPr lang="zh-CN" altLang="zh-CN" sz="2800">
                <a:latin typeface="Times New Roman" panose="02020603050405020304" pitchFamily="18" charset="0"/>
                <a:ea typeface="华文细黑"/>
                <a:cs typeface="Times New Roman" panose="02020603050405020304" pitchFamily="18" charset="0"/>
              </a:rPr>
              <a:t>，</a:t>
            </a:r>
            <a:endParaRPr lang="zh-CN" altLang="zh-CN" sz="2800">
              <a:latin typeface="宋体" panose="02010600030101010101" pitchFamily="2" charset="-122"/>
              <a:ea typeface="华文细黑"/>
              <a:cs typeface="Courier New" panose="02070309020205020404" pitchFamily="49" charset="0"/>
            </a:endParaRPr>
          </a:p>
          <a:p>
            <a:pPr algn="just">
              <a:lnSpc>
                <a:spcPct val="150000"/>
              </a:lnSpc>
            </a:pPr>
            <a:r>
              <a:rPr lang="zh-CN" altLang="zh-CN" sz="2800">
                <a:latin typeface="Times New Roman" panose="02020603050405020304" pitchFamily="18" charset="0"/>
                <a:ea typeface="华文细黑"/>
                <a:cs typeface="Courier New" panose="02070309020205020404" pitchFamily="49" charset="0"/>
              </a:rPr>
              <a:t>当圆</a:t>
            </a:r>
            <a:r>
              <a:rPr lang="en-US" altLang="zh-CN" sz="2800" i="1">
                <a:latin typeface="Times New Roman" panose="02020603050405020304" pitchFamily="18" charset="0"/>
                <a:ea typeface="华文细黑"/>
                <a:cs typeface="Courier New" panose="02070309020205020404" pitchFamily="49" charset="0"/>
              </a:rPr>
              <a:t>C</a:t>
            </a:r>
            <a:r>
              <a:rPr lang="zh-CN" altLang="zh-CN" sz="2800">
                <a:latin typeface="Times New Roman" panose="02020603050405020304" pitchFamily="18" charset="0"/>
                <a:ea typeface="华文细黑"/>
                <a:cs typeface="Times New Roman" panose="02020603050405020304" pitchFamily="18" charset="0"/>
              </a:rPr>
              <a:t>与圆</a:t>
            </a:r>
            <a:r>
              <a:rPr lang="en-US" altLang="zh-CN" sz="2800" i="1">
                <a:latin typeface="Times New Roman" panose="02020603050405020304" pitchFamily="18" charset="0"/>
                <a:ea typeface="华文细黑"/>
                <a:cs typeface="Courier New" panose="02070309020205020404" pitchFamily="49" charset="0"/>
              </a:rPr>
              <a:t>O</a:t>
            </a:r>
            <a:r>
              <a:rPr lang="zh-CN" altLang="zh-CN" sz="2800">
                <a:latin typeface="Times New Roman" panose="02020603050405020304" pitchFamily="18" charset="0"/>
                <a:ea typeface="华文细黑"/>
                <a:cs typeface="Times New Roman" panose="02020603050405020304" pitchFamily="18" charset="0"/>
              </a:rPr>
              <a:t>内切时，</a:t>
            </a:r>
            <a:r>
              <a:rPr lang="en-US" altLang="zh-CN" sz="2800" i="1">
                <a:latin typeface="Times New Roman" panose="02020603050405020304" pitchFamily="18" charset="0"/>
                <a:ea typeface="华文细黑"/>
                <a:cs typeface="Courier New" panose="02070309020205020404" pitchFamily="49" charset="0"/>
              </a:rPr>
              <a:t>r</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1</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5</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r</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6</a:t>
            </a:r>
            <a:r>
              <a:rPr lang="zh-CN" altLang="zh-CN" sz="2800">
                <a:latin typeface="Times New Roman" panose="02020603050405020304" pitchFamily="18" charset="0"/>
                <a:ea typeface="华文细黑"/>
                <a:cs typeface="Times New Roman" panose="02020603050405020304" pitchFamily="18" charset="0"/>
              </a:rPr>
              <a:t>，</a:t>
            </a:r>
            <a:endParaRPr lang="zh-CN" altLang="zh-CN" sz="2800">
              <a:latin typeface="宋体" panose="02010600030101010101" pitchFamily="2" charset="-122"/>
              <a:ea typeface="华文细黑"/>
              <a:cs typeface="Courier New" panose="02070309020205020404" pitchFamily="49" charset="0"/>
            </a:endParaRPr>
          </a:p>
          <a:p>
            <a:pPr algn="just">
              <a:lnSpc>
                <a:spcPct val="150000"/>
              </a:lnSpc>
            </a:pPr>
            <a:r>
              <a:rPr lang="en-US" altLang="zh-CN" sz="2800">
                <a:latin typeface="宋体" panose="02010600030101010101" pitchFamily="2" charset="-122"/>
                <a:ea typeface="华文细黑"/>
                <a:cs typeface="Courier New" panose="02070309020205020404" pitchFamily="49" charset="0"/>
              </a:rPr>
              <a:t>∴</a:t>
            </a:r>
            <a:r>
              <a:rPr lang="zh-CN" altLang="zh-CN" sz="2800">
                <a:latin typeface="Times New Roman" panose="02020603050405020304" pitchFamily="18" charset="0"/>
                <a:ea typeface="华文细黑"/>
                <a:cs typeface="Courier New" panose="02070309020205020404" pitchFamily="49" charset="0"/>
              </a:rPr>
              <a:t>圆的方程为</a:t>
            </a:r>
            <a:r>
              <a:rPr lang="en-US"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Courier New" panose="02070309020205020404" pitchFamily="49" charset="0"/>
              </a:rPr>
              <a:t>x</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4)</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Courier New" panose="02070309020205020404" pitchFamily="49" charset="0"/>
              </a:rPr>
              <a:t>y</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3)</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16</a:t>
            </a:r>
            <a:r>
              <a:rPr lang="zh-CN" altLang="zh-CN" sz="2800">
                <a:latin typeface="Times New Roman" panose="02020603050405020304" pitchFamily="18" charset="0"/>
                <a:ea typeface="华文细黑"/>
                <a:cs typeface="Times New Roman" panose="02020603050405020304" pitchFamily="18" charset="0"/>
              </a:rPr>
              <a:t>或</a:t>
            </a:r>
            <a:r>
              <a:rPr lang="en-US"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Courier New" panose="02070309020205020404" pitchFamily="49" charset="0"/>
              </a:rPr>
              <a:t>x</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4)</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Courier New" panose="02070309020205020404" pitchFamily="49" charset="0"/>
              </a:rPr>
              <a:t>y</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3)</a:t>
            </a:r>
            <a:r>
              <a:rPr lang="en-US" altLang="zh-CN" sz="2800" baseline="30000">
                <a:latin typeface="Times New Roman" panose="02020603050405020304" pitchFamily="18" charset="0"/>
                <a:ea typeface="华文细黑"/>
                <a:cs typeface="Courier New" panose="02070309020205020404" pitchFamily="49" charset="0"/>
              </a:rPr>
              <a:t>3</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36.</a:t>
            </a:r>
            <a:endParaRPr lang="zh-CN" altLang="zh-CN" sz="2800">
              <a:latin typeface="宋体" panose="02010600030101010101" pitchFamily="2" charset="-122"/>
              <a:ea typeface="黑体" panose="02010609060101010101" pitchFamily="49" charset="-122"/>
              <a:cs typeface="Courier New" panose="02070309020205020404" pitchFamily="49" charset="0"/>
            </a:endParaRPr>
          </a:p>
        </p:txBody>
      </p:sp>
      <p:sp>
        <p:nvSpPr>
          <p:cNvPr id="33824" name="Text Box 32"/>
          <p:cNvSpPr txBox="1">
            <a:spLocks noChangeArrowheads="1"/>
          </p:cNvSpPr>
          <p:nvPr/>
        </p:nvSpPr>
        <p:spPr bwMode="auto">
          <a:xfrm>
            <a:off x="9912350" y="6554788"/>
            <a:ext cx="1152525" cy="304800"/>
          </a:xfrm>
          <a:prstGeom prst="rect">
            <a:avLst/>
          </a:prstGeom>
          <a:noFill/>
          <a:ln w="9525">
            <a:noFill/>
            <a:miter lim="800000"/>
          </a:ln>
          <a:effectLst/>
        </p:spPr>
        <p:txBody>
          <a:bodyPr>
            <a:spAutoFit/>
          </a:bodyPr>
          <a:lstStyle/>
          <a:p>
            <a:pPr defTabSz="914400">
              <a:spcBef>
                <a:spcPct val="50000"/>
              </a:spcBef>
            </a:pPr>
            <a:r>
              <a:rPr lang="zh-CN" altLang="en-US" sz="1400" dirty="0">
                <a:solidFill>
                  <a:srgbClr val="C00000"/>
                </a:solidFill>
                <a:hlinkClick r:id="rId3" action="ppaction://hlinksldjump"/>
              </a:rPr>
              <a:t>反思与</a:t>
            </a:r>
            <a:r>
              <a:rPr lang="zh-CN" altLang="en-US" sz="1400" dirty="0">
                <a:solidFill>
                  <a:srgbClr val="C00000"/>
                </a:solidFill>
                <a:hlinkClick r:id="" action="ppaction://hlinkshowjump?jump=nextslide"/>
              </a:rPr>
              <a:t>感</a:t>
            </a:r>
            <a:r>
              <a:rPr lang="zh-CN" altLang="en-US" sz="1400" dirty="0">
                <a:solidFill>
                  <a:srgbClr val="C00000"/>
                </a:solidFill>
              </a:rPr>
              <a:t>悟</a:t>
            </a:r>
            <a:endParaRPr lang="zh-CN" altLang="en-US" sz="1400" dirty="0">
              <a:solidFill>
                <a:srgbClr val="C00000"/>
              </a:solidFill>
            </a:endParaRPr>
          </a:p>
        </p:txBody>
      </p:sp>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blinds(horizontal)">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blinds(horizontal)">
                                      <p:cBhvr>
                                        <p:cTn id="22" dur="500"/>
                                        <p:tgtEl>
                                          <p:spTgt spid="1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xEl>
                                              <p:pRg st="2" end="2"/>
                                            </p:txEl>
                                          </p:spTgt>
                                        </p:tgtEl>
                                        <p:attrNameLst>
                                          <p:attrName>style.visibility</p:attrName>
                                        </p:attrNameLst>
                                      </p:cBhvr>
                                      <p:to>
                                        <p:strVal val="visible"/>
                                      </p:to>
                                    </p:set>
                                    <p:animEffect transition="in" filter="blinds(horizontal)">
                                      <p:cBhvr>
                                        <p:cTn id="27" dur="500"/>
                                        <p:tgtEl>
                                          <p:spTgt spid="1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3"/>
                                        </p:tgtEl>
                                      </p:cBhvr>
                                    </p:animEffect>
                                    <p:set>
                                      <p:cBhvr>
                                        <p:cTn id="37" dur="1" fill="hold">
                                          <p:stCondLst>
                                            <p:cond delay="499"/>
                                          </p:stCondLst>
                                        </p:cTn>
                                        <p:tgtEl>
                                          <p:spTgt spid="3"/>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9"/>
                                        </p:tgtEl>
                                      </p:cBhvr>
                                    </p:animEffect>
                                    <p:set>
                                      <p:cBhvr>
                                        <p:cTn id="40" dur="1" fill="hold">
                                          <p:stCondLst>
                                            <p:cond delay="499"/>
                                          </p:stCondLst>
                                        </p:cTn>
                                        <p:tgtEl>
                                          <p:spTgt spid="9"/>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500"/>
                                        <p:tgtEl>
                                          <p:spTgt spid="12">
                                            <p:txEl>
                                              <p:pRg st="0" end="0"/>
                                            </p:txEl>
                                          </p:spTgt>
                                        </p:tgtEl>
                                      </p:cBhvr>
                                    </p:animEffect>
                                    <p:set>
                                      <p:cBhvr>
                                        <p:cTn id="43" dur="1" fill="hold">
                                          <p:stCondLst>
                                            <p:cond delay="499"/>
                                          </p:stCondLst>
                                        </p:cTn>
                                        <p:tgtEl>
                                          <p:spTgt spid="12">
                                            <p:txEl>
                                              <p:pRg st="0" end="0"/>
                                            </p:txEl>
                                          </p:spTgt>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500"/>
                                        <p:tgtEl>
                                          <p:spTgt spid="12">
                                            <p:txEl>
                                              <p:pRg st="1" end="1"/>
                                            </p:txEl>
                                          </p:spTgt>
                                        </p:tgtEl>
                                      </p:cBhvr>
                                    </p:animEffect>
                                    <p:set>
                                      <p:cBhvr>
                                        <p:cTn id="46" dur="1" fill="hold">
                                          <p:stCondLst>
                                            <p:cond delay="499"/>
                                          </p:stCondLst>
                                        </p:cTn>
                                        <p:tgtEl>
                                          <p:spTgt spid="12">
                                            <p:txEl>
                                              <p:pRg st="1" end="1"/>
                                            </p:txEl>
                                          </p:spTgt>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500"/>
                                        <p:tgtEl>
                                          <p:spTgt spid="12">
                                            <p:txEl>
                                              <p:pRg st="2" end="2"/>
                                            </p:txEl>
                                          </p:spTgt>
                                        </p:tgtEl>
                                      </p:cBhvr>
                                    </p:animEffect>
                                    <p:set>
                                      <p:cBhvr>
                                        <p:cTn id="49" dur="1" fill="hold">
                                          <p:stCondLst>
                                            <p:cond delay="499"/>
                                          </p:stCondLst>
                                        </p:cTn>
                                        <p:tgtEl>
                                          <p:spTgt spid="12">
                                            <p:txEl>
                                              <p:pRg st="2" end="2"/>
                                            </p:txEl>
                                          </p:spTgt>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8"/>
                                        </p:tgtEl>
                                      </p:cBhvr>
                                    </p:animEffect>
                                    <p:set>
                                      <p:cBhvr>
                                        <p:cTn id="52"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3" grpId="0"/>
      <p:bldP spid="3" grpId="1"/>
      <p:bldP spid="8" grpId="0"/>
      <p:bldP spid="8" grpId="1"/>
      <p:bldP spid="12"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6865" name="组合 5"/>
          <p:cNvGrpSpPr/>
          <p:nvPr/>
        </p:nvGrpSpPr>
        <p:grpSpPr bwMode="auto">
          <a:xfrm>
            <a:off x="9404350" y="-26988"/>
            <a:ext cx="2832100" cy="881063"/>
            <a:chOff x="11613" y="920823"/>
            <a:chExt cx="1652255" cy="733424"/>
          </a:xfrm>
        </p:grpSpPr>
        <p:pic>
          <p:nvPicPr>
            <p:cNvPr id="36867" name="图片 6"/>
            <p:cNvPicPr>
              <a:picLocks noChangeAspect="1"/>
            </p:cNvPicPr>
            <p:nvPr/>
          </p:nvPicPr>
          <p:blipFill>
            <a:blip r:embed="rId1" cstate="print"/>
            <a:srcRect/>
            <a:stretch>
              <a:fillRect/>
            </a:stretch>
          </p:blipFill>
          <p:spPr bwMode="auto">
            <a:xfrm>
              <a:off x="11613" y="920823"/>
              <a:ext cx="1443037" cy="733424"/>
            </a:xfrm>
            <a:prstGeom prst="rect">
              <a:avLst/>
            </a:prstGeom>
            <a:noFill/>
            <a:ln w="9525">
              <a:noFill/>
              <a:miter lim="800000"/>
              <a:headEnd/>
              <a:tailEnd/>
            </a:ln>
          </p:spPr>
        </p:pic>
        <p:sp>
          <p:nvSpPr>
            <p:cNvPr id="36868" name="TextBox 7"/>
            <p:cNvSpPr txBox="1">
              <a:spLocks noChangeArrowheads="1"/>
            </p:cNvSpPr>
            <p:nvPr/>
          </p:nvSpPr>
          <p:spPr bwMode="auto">
            <a:xfrm>
              <a:off x="55282" y="1059225"/>
              <a:ext cx="1608586" cy="461665"/>
            </a:xfrm>
            <a:prstGeom prst="rect">
              <a:avLst/>
            </a:prstGeom>
            <a:noFill/>
            <a:ln w="9525">
              <a:noFill/>
              <a:miter lim="800000"/>
            </a:ln>
          </p:spPr>
          <p:txBody>
            <a:bodyPr wrap="none">
              <a:spAutoFit/>
            </a:bodyPr>
            <a:lstStyle/>
            <a:p>
              <a:r>
                <a:rPr lang="zh-CN" altLang="en-US" sz="3000" dirty="0">
                  <a:solidFill>
                    <a:schemeClr val="bg1"/>
                  </a:solidFill>
                  <a:latin typeface="黑体" panose="02010609060101010101" pitchFamily="49" charset="-122"/>
                  <a:ea typeface="黑体" panose="02010609060101010101" pitchFamily="49" charset="-122"/>
                </a:rPr>
                <a:t>反思与感悟</a:t>
              </a:r>
              <a:endParaRPr lang="zh-CN" altLang="en-US" sz="3000" dirty="0">
                <a:solidFill>
                  <a:schemeClr val="bg1"/>
                </a:solidFill>
                <a:latin typeface="黑体" panose="02010609060101010101" pitchFamily="49" charset="-122"/>
                <a:ea typeface="黑体" panose="02010609060101010101" pitchFamily="49" charset="-122"/>
              </a:endParaRPr>
            </a:p>
          </p:txBody>
        </p:sp>
      </p:grpSp>
      <p:sp>
        <p:nvSpPr>
          <p:cNvPr id="9" name="矩形 8"/>
          <p:cNvSpPr/>
          <p:nvPr/>
        </p:nvSpPr>
        <p:spPr>
          <a:xfrm>
            <a:off x="749300" y="1630363"/>
            <a:ext cx="10620375" cy="2625725"/>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定性，即必须准确把握是内切还是外切，若只是告诉相切，则必须分两圆内切还是外切两种情况讨论</a:t>
            </a:r>
            <a:r>
              <a:rPr lang="en-US" altLang="zh-CN" sz="2800" kern="100" dirty="0">
                <a:latin typeface="Times New Roman" panose="02020603050405020304"/>
                <a:ea typeface="华文细黑"/>
                <a:cs typeface="Courier New" panose="02070309020205020404"/>
              </a:rPr>
              <a:t>.</a:t>
            </a:r>
            <a:endParaRPr lang="zh-CN" altLang="zh-CN" sz="1050" kern="100" dirty="0">
              <a:latin typeface="宋体" panose="02010600030101010101" pitchFamily="2" charset="-122"/>
              <a:ea typeface="+mn-ea"/>
              <a:cs typeface="Courier New" panose="02070309020205020404"/>
            </a:endParaRPr>
          </a:p>
          <a:p>
            <a:pPr algn="just" defTabSz="1218565" fontAlgn="auto">
              <a:lnSpc>
                <a:spcPct val="150000"/>
              </a:lnSpc>
              <a:spcBef>
                <a:spcPts val="0"/>
              </a:spcBef>
              <a:spcAft>
                <a:spcPts val="0"/>
              </a:spcAft>
              <a:defRPr/>
            </a:pPr>
            <a:r>
              <a:rPr lang="en-US" altLang="zh-CN" sz="2800" kern="1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转化思想，即将两圆相切的问题转化为两圆的圆心距等于半径之差的绝对值</a:t>
            </a:r>
            <a:r>
              <a:rPr lang="en-US" altLang="zh-CN" sz="2800" kern="100" dirty="0">
                <a:latin typeface="Times New Roman" panose="02020603050405020304"/>
                <a:ea typeface="华文细黑"/>
                <a:cs typeface="Courier New" panose="02070309020205020404"/>
              </a:rPr>
              <a:t>(</a:t>
            </a:r>
            <a:r>
              <a:rPr lang="zh-CN" altLang="zh-CN" sz="2800" kern="100" dirty="0">
                <a:latin typeface="Times New Roman" panose="02020603050405020304"/>
                <a:ea typeface="华文细黑"/>
                <a:cs typeface="Times New Roman" panose="02020603050405020304"/>
              </a:rPr>
              <a:t>内切时</a:t>
            </a:r>
            <a:r>
              <a:rPr lang="en-US" altLang="zh-CN" sz="2800" kern="100" dirty="0">
                <a:latin typeface="Times New Roman" panose="02020603050405020304"/>
                <a:ea typeface="华文细黑"/>
                <a:cs typeface="Courier New" panose="02070309020205020404"/>
              </a:rPr>
              <a:t>)</a:t>
            </a:r>
            <a:r>
              <a:rPr lang="zh-CN" altLang="zh-CN" sz="2800" kern="100" dirty="0">
                <a:latin typeface="Times New Roman" panose="02020603050405020304"/>
                <a:ea typeface="华文细黑"/>
                <a:cs typeface="Times New Roman" panose="02020603050405020304"/>
              </a:rPr>
              <a:t>或两圆半径之和</a:t>
            </a:r>
            <a:r>
              <a:rPr lang="en-US" altLang="zh-CN" sz="2800" kern="100" dirty="0">
                <a:latin typeface="Times New Roman" panose="02020603050405020304"/>
                <a:ea typeface="华文细黑"/>
                <a:cs typeface="Courier New" panose="02070309020205020404"/>
              </a:rPr>
              <a:t>(</a:t>
            </a:r>
            <a:r>
              <a:rPr lang="zh-CN" altLang="zh-CN" sz="2800" kern="100" dirty="0">
                <a:latin typeface="Times New Roman" panose="02020603050405020304"/>
                <a:ea typeface="华文细黑"/>
                <a:cs typeface="Times New Roman" panose="02020603050405020304"/>
              </a:rPr>
              <a:t>外切时</a:t>
            </a:r>
            <a:r>
              <a:rPr lang="en-US" altLang="zh-CN" sz="2800" kern="100" dirty="0">
                <a:latin typeface="Times New Roman" panose="02020603050405020304"/>
                <a:ea typeface="华文细黑"/>
                <a:cs typeface="Courier New" panose="02070309020205020404"/>
              </a:rPr>
              <a:t>).</a:t>
            </a:r>
            <a:endParaRPr lang="zh-CN" altLang="zh-CN" sz="1050" kern="100" dirty="0">
              <a:latin typeface="宋体" panose="02010600030101010101" pitchFamily="2" charset="-122"/>
              <a:ea typeface="+mn-ea"/>
              <a:cs typeface="Courier New" panose="02070309020205020404"/>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89" name="组合 4"/>
          <p:cNvGrpSpPr/>
          <p:nvPr/>
        </p:nvGrpSpPr>
        <p:grpSpPr bwMode="auto">
          <a:xfrm>
            <a:off x="9404350" y="-26988"/>
            <a:ext cx="2473325" cy="881063"/>
            <a:chOff x="11613" y="920823"/>
            <a:chExt cx="1443037" cy="733424"/>
          </a:xfrm>
        </p:grpSpPr>
        <p:pic>
          <p:nvPicPr>
            <p:cNvPr id="37893" name="图片 5"/>
            <p:cNvPicPr>
              <a:picLocks noChangeAspect="1"/>
            </p:cNvPicPr>
            <p:nvPr/>
          </p:nvPicPr>
          <p:blipFill>
            <a:blip r:embed="rId1" cstate="print"/>
            <a:srcRect/>
            <a:stretch>
              <a:fillRect/>
            </a:stretch>
          </p:blipFill>
          <p:spPr bwMode="auto">
            <a:xfrm>
              <a:off x="11613" y="920823"/>
              <a:ext cx="1443037" cy="733424"/>
            </a:xfrm>
            <a:prstGeom prst="rect">
              <a:avLst/>
            </a:prstGeom>
            <a:noFill/>
            <a:ln w="9525">
              <a:noFill/>
              <a:miter lim="800000"/>
              <a:headEnd/>
              <a:tailEnd/>
            </a:ln>
          </p:spPr>
        </p:pic>
        <p:sp>
          <p:nvSpPr>
            <p:cNvPr id="37894" name="TextBox 7"/>
            <p:cNvSpPr txBox="1">
              <a:spLocks noChangeArrowheads="1"/>
            </p:cNvSpPr>
            <p:nvPr/>
          </p:nvSpPr>
          <p:spPr bwMode="auto">
            <a:xfrm>
              <a:off x="55145" y="1059579"/>
              <a:ext cx="1218895" cy="457234"/>
            </a:xfrm>
            <a:prstGeom prst="rect">
              <a:avLst/>
            </a:prstGeom>
            <a:noFill/>
            <a:ln w="9525">
              <a:noFill/>
              <a:miter lim="800000"/>
            </a:ln>
          </p:spPr>
          <p:txBody>
            <a:bodyPr wrap="none">
              <a:spAutoFit/>
            </a:bodyPr>
            <a:lstStyle/>
            <a:p>
              <a:r>
                <a:rPr lang="zh-CN" altLang="en-US" sz="3000" dirty="0">
                  <a:solidFill>
                    <a:schemeClr val="bg1"/>
                  </a:solidFill>
                  <a:latin typeface="黑体" panose="02010609060101010101" pitchFamily="49" charset="-122"/>
                  <a:ea typeface="黑体" panose="02010609060101010101" pitchFamily="49" charset="-122"/>
                </a:rPr>
                <a:t>方法与小结</a:t>
              </a:r>
              <a:endParaRPr lang="zh-CN" altLang="en-US" sz="3000" dirty="0">
                <a:solidFill>
                  <a:schemeClr val="bg1"/>
                </a:solidFill>
                <a:latin typeface="黑体" panose="02010609060101010101" pitchFamily="49" charset="-122"/>
                <a:ea typeface="黑体" panose="02010609060101010101" pitchFamily="49" charset="-122"/>
              </a:endParaRPr>
            </a:p>
          </p:txBody>
        </p:sp>
      </p:grpSp>
      <p:sp>
        <p:nvSpPr>
          <p:cNvPr id="37890" name="矩形 8"/>
          <p:cNvSpPr>
            <a:spLocks noChangeArrowheads="1"/>
          </p:cNvSpPr>
          <p:nvPr/>
        </p:nvSpPr>
        <p:spPr bwMode="auto">
          <a:xfrm>
            <a:off x="334963" y="693738"/>
            <a:ext cx="11377612" cy="5892800"/>
          </a:xfrm>
          <a:prstGeom prst="rect">
            <a:avLst/>
          </a:prstGeom>
          <a:noFill/>
          <a:ln w="9525">
            <a:noFill/>
            <a:miter lim="800000"/>
          </a:ln>
        </p:spPr>
        <p:txBody>
          <a:bodyPr lIns="121898" tIns="60948" rIns="121898" bIns="60948">
            <a:spAutoFit/>
          </a:bodyPr>
          <a:lstStyle/>
          <a:p>
            <a:pPr algn="just">
              <a:lnSpc>
                <a:spcPct val="150000"/>
              </a:lnSpc>
            </a:pPr>
            <a:r>
              <a:rPr lang="en-US" altLang="zh-CN" sz="2800">
                <a:latin typeface="Times New Roman" panose="02020603050405020304" pitchFamily="18" charset="0"/>
                <a:ea typeface="华文细黑"/>
                <a:cs typeface="Courier New" panose="02070309020205020404" pitchFamily="49" charset="0"/>
              </a:rPr>
              <a:t>1.</a:t>
            </a:r>
            <a:r>
              <a:rPr lang="zh-CN" altLang="zh-CN" sz="2800">
                <a:latin typeface="Times New Roman" panose="02020603050405020304" pitchFamily="18" charset="0"/>
                <a:ea typeface="华文细黑"/>
                <a:cs typeface="Times New Roman" panose="02020603050405020304" pitchFamily="18" charset="0"/>
              </a:rPr>
              <a:t>判断两圆的位置关系的方法：</a:t>
            </a:r>
            <a:endParaRPr lang="zh-CN" altLang="zh-CN" sz="1000">
              <a:latin typeface="宋体" panose="02010600030101010101" pitchFamily="2" charset="-122"/>
              <a:ea typeface="华文细黑"/>
              <a:cs typeface="Courier New" panose="02070309020205020404" pitchFamily="49" charset="0"/>
            </a:endParaRPr>
          </a:p>
          <a:p>
            <a:pPr algn="just">
              <a:lnSpc>
                <a:spcPct val="150000"/>
              </a:lnSpc>
            </a:pPr>
            <a:r>
              <a:rPr lang="en-US" altLang="zh-CN" sz="2800">
                <a:latin typeface="Times New Roman" panose="02020603050405020304" pitchFamily="18" charset="0"/>
                <a:ea typeface="华文细黑"/>
                <a:cs typeface="Courier New" panose="02070309020205020404" pitchFamily="49" charset="0"/>
              </a:rPr>
              <a:t>(1)</a:t>
            </a:r>
            <a:r>
              <a:rPr lang="zh-CN" altLang="zh-CN" sz="2800">
                <a:latin typeface="Times New Roman" panose="02020603050405020304" pitchFamily="18" charset="0"/>
                <a:ea typeface="华文细黑"/>
                <a:cs typeface="Times New Roman" panose="02020603050405020304" pitchFamily="18" charset="0"/>
              </a:rPr>
              <a:t>由两圆的方程组成的方程组有几个实数解确定，这种方法计算量比较</a:t>
            </a:r>
            <a:r>
              <a:rPr lang="zh-CN" altLang="en-US" sz="2800">
                <a:latin typeface="Times New Roman" panose="02020603050405020304" pitchFamily="18" charset="0"/>
                <a:ea typeface="华文细黑"/>
                <a:cs typeface="Times New Roman" panose="02020603050405020304" pitchFamily="18" charset="0"/>
              </a:rPr>
              <a:t>          </a:t>
            </a:r>
            <a:r>
              <a:rPr lang="zh-CN" altLang="zh-CN" sz="2800">
                <a:latin typeface="Times New Roman" panose="02020603050405020304" pitchFamily="18" charset="0"/>
                <a:ea typeface="华文细黑"/>
                <a:cs typeface="Times New Roman" panose="02020603050405020304" pitchFamily="18" charset="0"/>
              </a:rPr>
              <a:t>大，一般不用</a:t>
            </a:r>
            <a:r>
              <a:rPr lang="en-US" altLang="zh-CN" sz="2800">
                <a:latin typeface="Times New Roman" panose="02020603050405020304" pitchFamily="18" charset="0"/>
                <a:ea typeface="华文细黑"/>
                <a:cs typeface="Courier New" panose="02070309020205020404" pitchFamily="49" charset="0"/>
              </a:rPr>
              <a:t>.</a:t>
            </a:r>
            <a:endParaRPr lang="zh-CN" altLang="zh-CN" sz="1000">
              <a:latin typeface="宋体" panose="02010600030101010101" pitchFamily="2" charset="-122"/>
              <a:ea typeface="黑体" panose="02010609060101010101" pitchFamily="49" charset="-122"/>
              <a:cs typeface="Courier New" panose="02070309020205020404" pitchFamily="49" charset="0"/>
            </a:endParaRPr>
          </a:p>
          <a:p>
            <a:pPr algn="just">
              <a:lnSpc>
                <a:spcPct val="150000"/>
              </a:lnSpc>
            </a:pPr>
            <a:r>
              <a:rPr lang="en-US" altLang="zh-CN" sz="28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依据</a:t>
            </a:r>
            <a:r>
              <a:rPr lang="zh-CN" altLang="en-US" sz="2800">
                <a:latin typeface="Times New Roman" panose="02020603050405020304" pitchFamily="18" charset="0"/>
                <a:ea typeface="华文细黑"/>
                <a:cs typeface="华文细黑"/>
              </a:rPr>
              <a:t>圆心距</a:t>
            </a:r>
            <a:r>
              <a:rPr lang="zh-CN" altLang="zh-CN" sz="2800">
                <a:latin typeface="Times New Roman" panose="02020603050405020304" pitchFamily="18" charset="0"/>
                <a:ea typeface="华文细黑"/>
                <a:cs typeface="华文细黑"/>
              </a:rPr>
              <a:t>的长与两圆半径长的和或两半径的差的绝对值的大小关系</a:t>
            </a:r>
            <a:r>
              <a:rPr lang="en-US" altLang="zh-CN" sz="2800">
                <a:latin typeface="Times New Roman" panose="02020603050405020304" pitchFamily="18" charset="0"/>
                <a:ea typeface="华文细黑"/>
                <a:cs typeface="华文细黑"/>
              </a:rPr>
              <a:t>.</a:t>
            </a:r>
            <a:endParaRPr lang="zh-CN" altLang="zh-CN" sz="1000">
              <a:latin typeface="宋体" panose="02010600030101010101" pitchFamily="2" charset="-122"/>
              <a:ea typeface="黑体" panose="02010609060101010101" pitchFamily="49" charset="-122"/>
            </a:endParaRPr>
          </a:p>
          <a:p>
            <a:pPr algn="just">
              <a:lnSpc>
                <a:spcPct val="150000"/>
              </a:lnSpc>
            </a:pPr>
            <a:r>
              <a:rPr lang="en-US" altLang="zh-CN" sz="28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若两圆相交时，把两圆的方程作差消去</a:t>
            </a:r>
            <a:r>
              <a:rPr lang="en-US" altLang="zh-CN" sz="2800" i="1">
                <a:latin typeface="Times New Roman" panose="02020603050405020304" pitchFamily="18" charset="0"/>
                <a:ea typeface="华文细黑"/>
                <a:cs typeface="华文细黑"/>
              </a:rPr>
              <a:t>x</a:t>
            </a:r>
            <a:r>
              <a:rPr lang="en-US" altLang="zh-CN" sz="2800" baseline="300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和</a:t>
            </a:r>
            <a:r>
              <a:rPr lang="en-US" altLang="zh-CN" sz="2800" i="1">
                <a:latin typeface="Times New Roman" panose="02020603050405020304" pitchFamily="18" charset="0"/>
                <a:ea typeface="华文细黑"/>
                <a:cs typeface="华文细黑"/>
              </a:rPr>
              <a:t>y</a:t>
            </a:r>
            <a:r>
              <a:rPr lang="en-US" altLang="zh-CN" sz="2800" baseline="300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就得到两圆的公共弦所</a:t>
            </a:r>
            <a:r>
              <a:rPr lang="zh-CN" altLang="en-US" sz="2800">
                <a:latin typeface="Times New Roman" panose="02020603050405020304" pitchFamily="18" charset="0"/>
                <a:ea typeface="华文细黑"/>
                <a:cs typeface="华文细黑"/>
              </a:rPr>
              <a:t>   </a:t>
            </a:r>
            <a:r>
              <a:rPr lang="zh-CN" altLang="zh-CN" sz="2800">
                <a:latin typeface="Times New Roman" panose="02020603050405020304" pitchFamily="18" charset="0"/>
                <a:ea typeface="华文细黑"/>
                <a:cs typeface="华文细黑"/>
              </a:rPr>
              <a:t>在的直线方程</a:t>
            </a:r>
            <a:r>
              <a:rPr lang="en-US" altLang="zh-CN" sz="2800">
                <a:latin typeface="Times New Roman" panose="02020603050405020304" pitchFamily="18" charset="0"/>
                <a:ea typeface="华文细黑"/>
                <a:cs typeface="华文细黑"/>
              </a:rPr>
              <a:t>.</a:t>
            </a:r>
            <a:endParaRPr lang="zh-CN" altLang="zh-CN" sz="1000">
              <a:latin typeface="宋体" panose="02010600030101010101" pitchFamily="2" charset="-122"/>
              <a:ea typeface="黑体" panose="02010609060101010101" pitchFamily="49" charset="-122"/>
            </a:endParaRPr>
          </a:p>
          <a:p>
            <a:pPr algn="just">
              <a:lnSpc>
                <a:spcPct val="150000"/>
              </a:lnSpc>
            </a:pPr>
            <a:r>
              <a:rPr lang="en-US" altLang="zh-CN" sz="2800">
                <a:latin typeface="Times New Roman" panose="02020603050405020304" pitchFamily="18" charset="0"/>
                <a:ea typeface="华文细黑"/>
                <a:cs typeface="华文细黑"/>
              </a:rPr>
              <a:t>3.</a:t>
            </a:r>
            <a:r>
              <a:rPr lang="zh-CN" altLang="zh-CN" sz="2800">
                <a:latin typeface="Times New Roman" panose="02020603050405020304" pitchFamily="18" charset="0"/>
                <a:ea typeface="华文细黑"/>
                <a:cs typeface="华文细黑"/>
              </a:rPr>
              <a:t>求弦长时，常利用圆心到弦所在的直线的距离求弦心距，再结合勾股定理求弦长</a:t>
            </a:r>
            <a:r>
              <a:rPr lang="en-US" altLang="zh-CN" sz="2800">
                <a:latin typeface="Times New Roman" panose="02020603050405020304" pitchFamily="18" charset="0"/>
                <a:ea typeface="华文细黑"/>
                <a:cs typeface="华文细黑"/>
              </a:rPr>
              <a:t>.</a:t>
            </a:r>
            <a:endParaRPr lang="en-US" altLang="zh-CN" sz="2800">
              <a:latin typeface="Times New Roman" panose="02020603050405020304" pitchFamily="18" charset="0"/>
              <a:ea typeface="华文细黑"/>
              <a:cs typeface="华文细黑"/>
            </a:endParaRPr>
          </a:p>
          <a:p>
            <a:pPr algn="just">
              <a:lnSpc>
                <a:spcPct val="150000"/>
              </a:lnSpc>
            </a:pPr>
            <a:r>
              <a:rPr lang="zh-CN" altLang="en-US" sz="2800">
                <a:latin typeface="Times New Roman" panose="02020603050405020304" pitchFamily="18" charset="0"/>
                <a:ea typeface="华文细黑"/>
                <a:cs typeface="华文细黑"/>
              </a:rPr>
              <a:t>4</a:t>
            </a:r>
            <a:r>
              <a:rPr lang="en-US" altLang="zh-CN" sz="2800">
                <a:latin typeface="Times New Roman" panose="02020603050405020304" pitchFamily="18" charset="0"/>
                <a:ea typeface="华文细黑"/>
                <a:cs typeface="华文细黑"/>
              </a:rPr>
              <a:t>.</a:t>
            </a:r>
            <a:r>
              <a:rPr lang="zh-CN" altLang="zh-CN" sz="2800"/>
              <a:t>若两圆相</a:t>
            </a:r>
            <a:r>
              <a:rPr lang="zh-CN" altLang="en-US" sz="2800"/>
              <a:t>切</a:t>
            </a:r>
            <a:r>
              <a:rPr lang="zh-CN" altLang="zh-CN" sz="2800"/>
              <a:t>时</a:t>
            </a:r>
            <a:r>
              <a:rPr lang="zh-CN" altLang="en-US" sz="2800"/>
              <a:t>，</a:t>
            </a:r>
            <a:r>
              <a:rPr lang="zh-CN" altLang="zh-CN" sz="2800"/>
              <a:t>必须准确把握是内切还是外切</a:t>
            </a:r>
            <a:r>
              <a:rPr lang="zh-CN" altLang="en-US" sz="2800"/>
              <a:t>。</a:t>
            </a:r>
            <a:endParaRPr lang="zh-CN" altLang="zh-CN" sz="2800"/>
          </a:p>
        </p:txBody>
      </p:sp>
      <p:sp>
        <p:nvSpPr>
          <p:cNvPr id="7" name="矩形 6"/>
          <p:cNvSpPr/>
          <p:nvPr/>
        </p:nvSpPr>
        <p:spPr>
          <a:xfrm>
            <a:off x="0" y="6661150"/>
            <a:ext cx="12195175" cy="193675"/>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10" name="圆角矩形 9">
            <a:hlinkClick r:id="rId2" action="ppaction://hlinksldjump"/>
          </p:cNvPr>
          <p:cNvSpPr/>
          <p:nvPr/>
        </p:nvSpPr>
        <p:spPr>
          <a:xfrm>
            <a:off x="11382375" y="6654800"/>
            <a:ext cx="808038" cy="20161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0000CC"/>
                </a:solidFill>
                <a:latin typeface="黑体" panose="02010609060101010101" pitchFamily="49" charset="-122"/>
              </a:rPr>
              <a:t>返回</a:t>
            </a:r>
            <a:endParaRPr lang="zh-CN" altLang="en-US" sz="1400" dirty="0">
              <a:solidFill>
                <a:srgbClr val="0000CC"/>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270000" y="0"/>
            <a:ext cx="10920413" cy="635000"/>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spcBef>
                <a:spcPts val="0"/>
              </a:spcBef>
              <a:spcAft>
                <a:spcPts val="0"/>
              </a:spcAft>
              <a:defRPr/>
            </a:pPr>
            <a:endParaRPr lang="zh-CN" altLang="en-US" sz="1800" dirty="0">
              <a:solidFill>
                <a:schemeClr val="bg1"/>
              </a:solidFill>
              <a:ea typeface="微软雅黑" panose="020B0503020204020204" pitchFamily="34" charset="-122"/>
            </a:endParaRPr>
          </a:p>
        </p:txBody>
      </p:sp>
      <p:sp>
        <p:nvSpPr>
          <p:cNvPr id="28" name="Rectangle 21">
            <a:hlinkClick r:id="rId1" action="ppaction://hlinksldjump"/>
          </p:cNvPr>
          <p:cNvSpPr>
            <a:spLocks noChangeArrowheads="1"/>
          </p:cNvSpPr>
          <p:nvPr/>
        </p:nvSpPr>
        <p:spPr bwMode="auto">
          <a:xfrm>
            <a:off x="10325292" y="45615"/>
            <a:ext cx="360288" cy="575867"/>
          </a:xfrm>
          <a:prstGeom prst="rect">
            <a:avLst/>
          </a:prstGeom>
          <a:noFill/>
          <a:ln>
            <a:noFill/>
          </a:ln>
          <a:effectLst/>
        </p:spPr>
        <p:txBody>
          <a:bodyPr wrap="none" lIns="121898" tIns="60948" rIns="121898" bIns="60948" anchor="ctr"/>
          <a:lstStyle/>
          <a:p>
            <a:pPr algn="r" defTabSz="914400" fontAlgn="auto">
              <a:spcBef>
                <a:spcPts val="0"/>
              </a:spcBef>
              <a:spcAft>
                <a:spcPts val="0"/>
              </a:spcAft>
              <a:defRPr/>
            </a:pPr>
            <a:r>
              <a:rPr lang="en-US" altLang="zh-CN" sz="2000" dirty="0">
                <a:solidFill>
                  <a:schemeClr val="accent6">
                    <a:lumMod val="75000"/>
                  </a:schemeClr>
                </a:solidFill>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rPr>
              <a:t>1</a:t>
            </a:r>
            <a:endParaRPr lang="en-US" altLang="zh-CN" sz="2000" dirty="0">
              <a:solidFill>
                <a:schemeClr val="accent6">
                  <a:lumMod val="75000"/>
                </a:schemeClr>
              </a:solidFill>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endParaRPr>
          </a:p>
        </p:txBody>
      </p:sp>
      <p:sp>
        <p:nvSpPr>
          <p:cNvPr id="29" name="Rectangle 21">
            <a:hlinkClick r:id="rId2" action="ppaction://hlinksldjump"/>
          </p:cNvPr>
          <p:cNvSpPr>
            <a:spLocks noChangeArrowheads="1"/>
          </p:cNvSpPr>
          <p:nvPr/>
        </p:nvSpPr>
        <p:spPr bwMode="auto">
          <a:xfrm>
            <a:off x="10758004" y="45615"/>
            <a:ext cx="360288" cy="575867"/>
          </a:xfrm>
          <a:prstGeom prst="rect">
            <a:avLst/>
          </a:prstGeom>
          <a:noFill/>
          <a:ln>
            <a:noFill/>
          </a:ln>
          <a:effectLst/>
        </p:spPr>
        <p:txBody>
          <a:bodyPr wrap="none" lIns="121898" tIns="60948" rIns="121898" bIns="60948" anchor="ctr"/>
          <a:lstStyle/>
          <a:p>
            <a:pPr algn="ctr" defTabSz="914400" fontAlgn="auto">
              <a:spcBef>
                <a:spcPts val="0"/>
              </a:spcBef>
              <a:spcAft>
                <a:spcPts val="0"/>
              </a:spcAft>
              <a:defRPr/>
            </a:pPr>
            <a:r>
              <a:rPr lang="en-US" altLang="zh-CN" sz="2000" dirty="0">
                <a:solidFill>
                  <a:schemeClr val="bg1"/>
                </a:solidFill>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rPr>
              <a:t>2</a:t>
            </a:r>
            <a:endParaRPr lang="en-US" altLang="zh-CN" sz="2000" dirty="0">
              <a:solidFill>
                <a:schemeClr val="bg1"/>
              </a:solidFill>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endParaRPr>
          </a:p>
        </p:txBody>
      </p:sp>
      <p:sp>
        <p:nvSpPr>
          <p:cNvPr id="30" name="Rectangle 21">
            <a:hlinkClick r:id="rId3" action="ppaction://hlinksldjump"/>
          </p:cNvPr>
          <p:cNvSpPr>
            <a:spLocks noChangeArrowheads="1"/>
          </p:cNvSpPr>
          <p:nvPr/>
        </p:nvSpPr>
        <p:spPr bwMode="auto">
          <a:xfrm>
            <a:off x="11190716" y="45615"/>
            <a:ext cx="360288" cy="575867"/>
          </a:xfrm>
          <a:prstGeom prst="rect">
            <a:avLst/>
          </a:prstGeom>
          <a:noFill/>
          <a:ln>
            <a:noFill/>
          </a:ln>
          <a:effectLst/>
        </p:spPr>
        <p:txBody>
          <a:bodyPr wrap="none" lIns="121898" tIns="60948" rIns="121898" bIns="60948" anchor="ctr"/>
          <a:lstStyle/>
          <a:p>
            <a:pPr algn="ctr" defTabSz="914400" fontAlgn="auto">
              <a:spcBef>
                <a:spcPts val="0"/>
              </a:spcBef>
              <a:spcAft>
                <a:spcPts val="0"/>
              </a:spcAft>
              <a:defRPr/>
            </a:pPr>
            <a:r>
              <a:rPr lang="en-US" altLang="zh-CN" sz="2000" dirty="0">
                <a:solidFill>
                  <a:schemeClr val="bg1"/>
                </a:solidFill>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rPr>
              <a:t>3</a:t>
            </a:r>
            <a:endParaRPr lang="en-US" altLang="zh-CN" sz="2000" dirty="0">
              <a:solidFill>
                <a:schemeClr val="bg1"/>
              </a:solidFill>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endParaRPr>
          </a:p>
        </p:txBody>
      </p:sp>
      <p:grpSp>
        <p:nvGrpSpPr>
          <p:cNvPr id="10" name="组合 9"/>
          <p:cNvGrpSpPr/>
          <p:nvPr/>
        </p:nvGrpSpPr>
        <p:grpSpPr>
          <a:xfrm>
            <a:off x="1" y="-2"/>
            <a:ext cx="2710829" cy="634848"/>
            <a:chOff x="0" y="-2"/>
            <a:chExt cx="1377891" cy="634701"/>
          </a:xfrm>
          <a:solidFill>
            <a:srgbClr val="00CCFF"/>
          </a:solidFill>
        </p:grpSpPr>
        <p:sp>
          <p:nvSpPr>
            <p:cNvPr id="11" name="矩形 10"/>
            <p:cNvSpPr/>
            <p:nvPr/>
          </p:nvSpPr>
          <p:spPr>
            <a:xfrm>
              <a:off x="0" y="0"/>
              <a:ext cx="708343" cy="634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spcBef>
                  <a:spcPts val="0"/>
                </a:spcBef>
                <a:spcAft>
                  <a:spcPts val="0"/>
                </a:spcAft>
                <a:defRPr/>
              </a:pPr>
              <a:endParaRPr lang="zh-CN" altLang="en-US" sz="1800" b="1" dirty="0">
                <a:ea typeface="微软雅黑" panose="020B0503020204020204" pitchFamily="34" charset="-122"/>
              </a:endParaRPr>
            </a:p>
          </p:txBody>
        </p:sp>
        <p:sp>
          <p:nvSpPr>
            <p:cNvPr id="12" name="直角三角形 11"/>
            <p:cNvSpPr/>
            <p:nvPr/>
          </p:nvSpPr>
          <p:spPr>
            <a:xfrm flipV="1">
              <a:off x="708342" y="-2"/>
              <a:ext cx="669549" cy="63469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spcBef>
                  <a:spcPts val="0"/>
                </a:spcBef>
                <a:spcAft>
                  <a:spcPts val="0"/>
                </a:spcAft>
                <a:defRPr/>
              </a:pPr>
              <a:endParaRPr lang="zh-CN" altLang="en-US" sz="1800" b="1" dirty="0">
                <a:ea typeface="微软雅黑" panose="020B0503020204020204" pitchFamily="34" charset="-122"/>
              </a:endParaRPr>
            </a:p>
          </p:txBody>
        </p:sp>
      </p:grpSp>
      <p:sp>
        <p:nvSpPr>
          <p:cNvPr id="13" name="矩形 12"/>
          <p:cNvSpPr/>
          <p:nvPr/>
        </p:nvSpPr>
        <p:spPr>
          <a:xfrm>
            <a:off x="-25400" y="36513"/>
            <a:ext cx="12528550" cy="584200"/>
          </a:xfrm>
          <a:prstGeom prst="rect">
            <a:avLst/>
          </a:prstGeom>
        </p:spPr>
        <p:txBody>
          <a:bodyPr>
            <a:spAutoFit/>
          </a:bodyPr>
          <a:lstStyle/>
          <a:p>
            <a:pPr defTabSz="1218565" fontAlgn="auto">
              <a:spcBef>
                <a:spcPts val="0"/>
              </a:spcBef>
              <a:spcAft>
                <a:spcPts val="0"/>
              </a:spcAft>
              <a:defRPr/>
            </a:pPr>
            <a:r>
              <a:rPr lang="zh-CN" altLang="en-US" sz="3200" b="1" dirty="0">
                <a:solidFill>
                  <a:schemeClr val="bg1"/>
                </a:solidFill>
                <a:latin typeface="微软雅黑" panose="020B0503020204020204" pitchFamily="34" charset="-122"/>
                <a:ea typeface="微软雅黑" panose="020B0503020204020204" pitchFamily="34" charset="-122"/>
              </a:rPr>
              <a:t>达标检测  </a:t>
            </a:r>
            <a:r>
              <a:rPr lang="en-US" altLang="zh-CN" sz="3200" b="1" dirty="0">
                <a:solidFill>
                  <a:schemeClr val="bg1"/>
                </a:solidFill>
                <a:latin typeface="微软雅黑" panose="020B0503020204020204" pitchFamily="34" charset="-122"/>
                <a:ea typeface="微软雅黑" panose="020B0503020204020204" pitchFamily="34" charset="-122"/>
              </a:rPr>
              <a:t>					   </a:t>
            </a:r>
            <a:r>
              <a:rPr lang="zh-CN" altLang="en-US" sz="3200" b="1" dirty="0">
                <a:solidFill>
                  <a:schemeClr val="bg1"/>
                </a:solidFill>
                <a:latin typeface="微软雅黑" panose="020B0503020204020204" pitchFamily="34" charset="-122"/>
                <a:ea typeface="微软雅黑" panose="020B0503020204020204" pitchFamily="34" charset="-122"/>
              </a:rPr>
              <a:t>　　　　</a:t>
            </a:r>
            <a:endParaRPr lang="zh-CN" altLang="en-US" dirty="0">
              <a:solidFill>
                <a:schemeClr val="tx2">
                  <a:lumMod val="40000"/>
                  <a:lumOff val="60000"/>
                </a:schemeClr>
              </a:solidFill>
              <a:latin typeface="微软雅黑" panose="020B0503020204020204" pitchFamily="34" charset="-122"/>
              <a:ea typeface="微软雅黑" panose="020B0503020204020204" pitchFamily="34" charset="-122"/>
            </a:endParaRPr>
          </a:p>
        </p:txBody>
      </p:sp>
      <p:sp>
        <p:nvSpPr>
          <p:cNvPr id="21" name="Rectangle 21">
            <a:hlinkClick r:id="rId4" action="ppaction://hlinksldjump"/>
          </p:cNvPr>
          <p:cNvSpPr>
            <a:spLocks noChangeArrowheads="1"/>
          </p:cNvSpPr>
          <p:nvPr/>
        </p:nvSpPr>
        <p:spPr bwMode="auto">
          <a:xfrm>
            <a:off x="11639574" y="45418"/>
            <a:ext cx="360288" cy="575867"/>
          </a:xfrm>
          <a:prstGeom prst="rect">
            <a:avLst/>
          </a:prstGeom>
          <a:noFill/>
          <a:ln>
            <a:noFill/>
          </a:ln>
          <a:effectLst/>
        </p:spPr>
        <p:txBody>
          <a:bodyPr wrap="none" lIns="121898" tIns="60948" rIns="121898" bIns="60948" anchor="ctr"/>
          <a:lstStyle/>
          <a:p>
            <a:pPr algn="ctr" defTabSz="914400" fontAlgn="auto">
              <a:spcBef>
                <a:spcPts val="0"/>
              </a:spcBef>
              <a:spcAft>
                <a:spcPts val="0"/>
              </a:spcAft>
              <a:defRPr/>
            </a:pPr>
            <a:r>
              <a:rPr lang="en-US" altLang="zh-CN" sz="2000">
                <a:solidFill>
                  <a:schemeClr val="bg1"/>
                </a:solidFill>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rPr>
              <a:t>4</a:t>
            </a:r>
            <a:endParaRPr lang="en-US" altLang="zh-CN" sz="2000" dirty="0">
              <a:solidFill>
                <a:schemeClr val="bg1"/>
              </a:solidFill>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endParaRPr>
          </a:p>
        </p:txBody>
      </p:sp>
      <p:sp>
        <p:nvSpPr>
          <p:cNvPr id="23" name="矩形 22"/>
          <p:cNvSpPr/>
          <p:nvPr/>
        </p:nvSpPr>
        <p:spPr>
          <a:xfrm>
            <a:off x="0" y="6664325"/>
            <a:ext cx="12195175" cy="193675"/>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24" name="圆角矩形 23"/>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sp>
        <p:nvSpPr>
          <p:cNvPr id="60440" name="矩形 24"/>
          <p:cNvSpPr>
            <a:spLocks noChangeArrowheads="1"/>
          </p:cNvSpPr>
          <p:nvPr/>
        </p:nvSpPr>
        <p:spPr bwMode="auto">
          <a:xfrm>
            <a:off x="477838" y="1125538"/>
            <a:ext cx="11161712" cy="1416050"/>
          </a:xfrm>
          <a:prstGeom prst="rect">
            <a:avLst/>
          </a:prstGeom>
          <a:noFill/>
          <a:ln w="9525">
            <a:noFill/>
            <a:miter lim="800000"/>
          </a:ln>
        </p:spPr>
        <p:txBody>
          <a:bodyPr lIns="121898" tIns="60948" rIns="121898" bIns="60948">
            <a:spAutoFit/>
          </a:bodyPr>
          <a:lstStyle/>
          <a:p>
            <a:pPr algn="just">
              <a:lnSpc>
                <a:spcPct val="150000"/>
              </a:lnSpc>
            </a:pPr>
            <a:r>
              <a:rPr lang="en-US" altLang="zh-CN" sz="2800" dirty="0">
                <a:latin typeface="Times New Roman" panose="02020603050405020304" pitchFamily="18" charset="0"/>
                <a:ea typeface="华文细黑"/>
                <a:cs typeface="Courier New" panose="02070309020205020404" pitchFamily="49" charset="0"/>
              </a:rPr>
              <a:t>1.</a:t>
            </a:r>
            <a:r>
              <a:rPr lang="zh-CN" altLang="zh-CN" sz="2800" dirty="0">
                <a:latin typeface="Times New Roman" panose="02020603050405020304" pitchFamily="18" charset="0"/>
                <a:ea typeface="华文细黑"/>
                <a:cs typeface="Times New Roman" panose="02020603050405020304" pitchFamily="18" charset="0"/>
              </a:rPr>
              <a:t>两圆</a:t>
            </a:r>
            <a:r>
              <a:rPr lang="en-US" altLang="zh-CN" sz="2800" i="1" dirty="0">
                <a:latin typeface="Times New Roman" panose="02020603050405020304" pitchFamily="18" charset="0"/>
                <a:ea typeface="华文细黑"/>
                <a:cs typeface="Courier New" panose="02070309020205020404" pitchFamily="49" charset="0"/>
              </a:rPr>
              <a:t>x</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y</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1</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0</a:t>
            </a:r>
            <a:r>
              <a:rPr lang="zh-CN" altLang="zh-CN" sz="2800" dirty="0">
                <a:latin typeface="Times New Roman" panose="02020603050405020304" pitchFamily="18" charset="0"/>
                <a:ea typeface="华文细黑"/>
                <a:cs typeface="Times New Roman" panose="02020603050405020304" pitchFamily="18" charset="0"/>
              </a:rPr>
              <a:t>和</a:t>
            </a:r>
            <a:r>
              <a:rPr lang="en-US" altLang="zh-CN" sz="2800" i="1" dirty="0">
                <a:latin typeface="Times New Roman" panose="02020603050405020304" pitchFamily="18" charset="0"/>
                <a:ea typeface="华文细黑"/>
                <a:cs typeface="Courier New" panose="02070309020205020404" pitchFamily="49" charset="0"/>
              </a:rPr>
              <a:t>x</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y</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4</a:t>
            </a:r>
            <a:r>
              <a:rPr lang="en-US" altLang="zh-CN" sz="2800" i="1" dirty="0">
                <a:latin typeface="Times New Roman" panose="02020603050405020304" pitchFamily="18" charset="0"/>
                <a:ea typeface="华文细黑"/>
                <a:cs typeface="Courier New" panose="02070309020205020404" pitchFamily="49" charset="0"/>
              </a:rPr>
              <a:t>x</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2</a:t>
            </a:r>
            <a:r>
              <a:rPr lang="en-US" altLang="zh-CN" sz="2800" i="1" dirty="0">
                <a:latin typeface="Times New Roman" panose="02020603050405020304" pitchFamily="18" charset="0"/>
                <a:ea typeface="华文细黑"/>
                <a:cs typeface="Courier New" panose="02070309020205020404" pitchFamily="49" charset="0"/>
              </a:rPr>
              <a:t>y</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4</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0</a:t>
            </a:r>
            <a:r>
              <a:rPr lang="zh-CN" altLang="zh-CN" sz="2800" dirty="0">
                <a:latin typeface="Times New Roman" panose="02020603050405020304" pitchFamily="18" charset="0"/>
                <a:ea typeface="华文细黑"/>
                <a:cs typeface="Times New Roman" panose="02020603050405020304" pitchFamily="18" charset="0"/>
              </a:rPr>
              <a:t>的位置关系是</a:t>
            </a:r>
            <a:r>
              <a:rPr lang="en-US" altLang="zh-CN" sz="2800" dirty="0">
                <a:latin typeface="Times New Roman" panose="02020603050405020304" pitchFamily="18" charset="0"/>
                <a:ea typeface="华文细黑"/>
                <a:cs typeface="Courier New" panose="02070309020205020404" pitchFamily="49" charset="0"/>
              </a:rPr>
              <a:t>(</a:t>
            </a:r>
            <a:r>
              <a:rPr lang="zh-CN" altLang="zh-CN" sz="2800" dirty="0">
                <a:latin typeface="Times New Roman" panose="02020603050405020304" pitchFamily="18" charset="0"/>
                <a:ea typeface="华文细黑"/>
                <a:cs typeface="Times New Roman" panose="02020603050405020304" pitchFamily="18" charset="0"/>
              </a:rPr>
              <a:t>　　</a:t>
            </a:r>
            <a:r>
              <a:rPr lang="en-US" altLang="zh-CN" sz="2800" dirty="0">
                <a:latin typeface="Times New Roman" panose="02020603050405020304" pitchFamily="18" charset="0"/>
                <a:ea typeface="华文细黑"/>
                <a:cs typeface="Courier New" panose="02070309020205020404" pitchFamily="49" charset="0"/>
              </a:rPr>
              <a:t>)</a:t>
            </a:r>
            <a:endParaRPr lang="zh-CN" altLang="zh-CN" sz="1000" dirty="0">
              <a:latin typeface="宋体" panose="02010600030101010101" pitchFamily="2" charset="-122"/>
              <a:ea typeface="华文细黑"/>
              <a:cs typeface="Courier New" panose="02070309020205020404" pitchFamily="49" charset="0"/>
            </a:endParaRPr>
          </a:p>
          <a:p>
            <a:pPr algn="just">
              <a:lnSpc>
                <a:spcPct val="150000"/>
              </a:lnSpc>
            </a:pPr>
            <a:r>
              <a:rPr lang="en-US" altLang="zh-CN" sz="2800" dirty="0">
                <a:latin typeface="Times New Roman" panose="02020603050405020304" pitchFamily="18" charset="0"/>
                <a:ea typeface="华文细黑"/>
                <a:cs typeface="华文细黑"/>
              </a:rPr>
              <a:t>A.</a:t>
            </a:r>
            <a:r>
              <a:rPr lang="zh-CN" altLang="zh-CN" sz="2800" dirty="0">
                <a:latin typeface="Times New Roman" panose="02020603050405020304" pitchFamily="18" charset="0"/>
                <a:ea typeface="华文细黑"/>
                <a:cs typeface="华文细黑"/>
              </a:rPr>
              <a:t>内切</a:t>
            </a:r>
            <a:r>
              <a:rPr lang="en-US" altLang="zh-CN" sz="2800" dirty="0">
                <a:latin typeface="Times New Roman" panose="02020603050405020304" pitchFamily="18" charset="0"/>
                <a:ea typeface="华文细黑"/>
                <a:cs typeface="华文细黑"/>
              </a:rPr>
              <a:t>  	B.</a:t>
            </a:r>
            <a:r>
              <a:rPr lang="zh-CN" altLang="zh-CN" sz="2800" dirty="0">
                <a:latin typeface="Times New Roman" panose="02020603050405020304" pitchFamily="18" charset="0"/>
                <a:ea typeface="华文细黑"/>
                <a:cs typeface="华文细黑"/>
              </a:rPr>
              <a:t>相交</a:t>
            </a:r>
            <a:r>
              <a:rPr lang="en-US" altLang="zh-CN" sz="1000" dirty="0">
                <a:latin typeface="宋体" panose="02010600030101010101" pitchFamily="2" charset="-122"/>
                <a:ea typeface="黑体" panose="02010609060101010101" pitchFamily="49" charset="-122"/>
              </a:rPr>
              <a:t>		</a:t>
            </a:r>
            <a:r>
              <a:rPr lang="en-US" altLang="zh-CN" sz="2800" dirty="0">
                <a:latin typeface="Times New Roman" panose="02020603050405020304" pitchFamily="18" charset="0"/>
                <a:ea typeface="华文细黑"/>
                <a:cs typeface="华文细黑"/>
              </a:rPr>
              <a:t>C.</a:t>
            </a:r>
            <a:r>
              <a:rPr lang="zh-CN" altLang="zh-CN" sz="2800" dirty="0">
                <a:latin typeface="Times New Roman" panose="02020603050405020304" pitchFamily="18" charset="0"/>
                <a:ea typeface="华文细黑"/>
                <a:cs typeface="华文细黑"/>
              </a:rPr>
              <a:t>外切</a:t>
            </a:r>
            <a:r>
              <a:rPr lang="en-US" altLang="zh-CN" sz="2800" dirty="0">
                <a:latin typeface="Times New Roman" panose="02020603050405020304" pitchFamily="18" charset="0"/>
                <a:ea typeface="华文细黑"/>
                <a:cs typeface="华文细黑"/>
              </a:rPr>
              <a:t>  		D.</a:t>
            </a:r>
            <a:r>
              <a:rPr lang="zh-CN" altLang="zh-CN" sz="2800" dirty="0">
                <a:latin typeface="Times New Roman" panose="02020603050405020304" pitchFamily="18" charset="0"/>
                <a:ea typeface="华文细黑"/>
                <a:cs typeface="华文细黑"/>
              </a:rPr>
              <a:t>外离</a:t>
            </a:r>
            <a:endParaRPr lang="zh-CN" altLang="zh-CN" sz="1000" dirty="0">
              <a:latin typeface="宋体" panose="02010600030101010101" pitchFamily="2" charset="-122"/>
              <a:ea typeface="黑体" panose="02010609060101010101" pitchFamily="49" charset="-122"/>
            </a:endParaRPr>
          </a:p>
        </p:txBody>
      </p:sp>
      <p:sp>
        <p:nvSpPr>
          <p:cNvPr id="16" name="矩形 15"/>
          <p:cNvSpPr/>
          <p:nvPr/>
        </p:nvSpPr>
        <p:spPr>
          <a:xfrm>
            <a:off x="477838" y="2527300"/>
            <a:ext cx="11161712" cy="1335088"/>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0000FF"/>
                </a:solidFill>
                <a:latin typeface="Times New Roman" panose="02020603050405020304"/>
                <a:ea typeface="微软雅黑" panose="020B0503020204020204" pitchFamily="34" charset="-122"/>
                <a:cs typeface="Times New Roman" panose="02020603050405020304"/>
              </a:rPr>
              <a:t>解析</a:t>
            </a:r>
            <a:r>
              <a:rPr lang="zh-CN" altLang="zh-CN" sz="2800" kern="100" dirty="0">
                <a:latin typeface="Times New Roman" panose="02020603050405020304"/>
                <a:ea typeface="华文细黑"/>
                <a:cs typeface="Times New Roman" panose="02020603050405020304"/>
              </a:rPr>
              <a:t>　圆</a:t>
            </a:r>
            <a:r>
              <a:rPr lang="en-US" altLang="zh-CN" sz="2800" i="1" kern="100" dirty="0">
                <a:latin typeface="Times New Roman" panose="02020603050405020304"/>
                <a:ea typeface="华文细黑"/>
              </a:rPr>
              <a:t>x</a:t>
            </a:r>
            <a:r>
              <a:rPr lang="en-US" altLang="zh-CN" sz="2800" kern="100" baseline="30000" dirty="0">
                <a:latin typeface="Times New Roman" panose="02020603050405020304"/>
                <a:ea typeface="华文细黑"/>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rPr>
              <a:t>y</a:t>
            </a:r>
            <a:r>
              <a:rPr lang="en-US" altLang="zh-CN" sz="2800" kern="100" baseline="30000" dirty="0">
                <a:latin typeface="Times New Roman" panose="02020603050405020304"/>
                <a:ea typeface="华文细黑"/>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rPr>
              <a:t>1</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rPr>
              <a:t>0</a:t>
            </a:r>
            <a:r>
              <a:rPr lang="zh-CN" altLang="zh-CN" sz="2800" kern="100" dirty="0">
                <a:latin typeface="Times New Roman" panose="02020603050405020304"/>
                <a:ea typeface="华文细黑"/>
                <a:cs typeface="Times New Roman" panose="02020603050405020304"/>
              </a:rPr>
              <a:t>的圆心</a:t>
            </a:r>
            <a:r>
              <a:rPr lang="en-US" altLang="zh-CN" sz="2800" i="1" kern="100" dirty="0">
                <a:latin typeface="Times New Roman" panose="02020603050405020304"/>
                <a:ea typeface="华文细黑"/>
              </a:rPr>
              <a:t>C</a:t>
            </a:r>
            <a:r>
              <a:rPr lang="en-US" altLang="zh-CN" sz="2800" kern="100" baseline="-25000" dirty="0">
                <a:latin typeface="Times New Roman" panose="02020603050405020304"/>
                <a:ea typeface="华文细黑"/>
              </a:rPr>
              <a:t>1</a:t>
            </a:r>
            <a:r>
              <a:rPr lang="en-US" altLang="zh-CN" sz="2800" kern="100" dirty="0">
                <a:latin typeface="Times New Roman" panose="02020603050405020304"/>
                <a:ea typeface="华文细黑"/>
              </a:rPr>
              <a:t>(0,0)</a:t>
            </a:r>
            <a:r>
              <a:rPr lang="zh-CN" altLang="zh-CN" sz="2800" kern="100" dirty="0">
                <a:latin typeface="Times New Roman" panose="02020603050405020304"/>
                <a:ea typeface="华文细黑"/>
                <a:cs typeface="Times New Roman" panose="02020603050405020304"/>
              </a:rPr>
              <a:t>，半径</a:t>
            </a:r>
            <a:r>
              <a:rPr lang="en-US" altLang="zh-CN" sz="2800" i="1" kern="100" dirty="0">
                <a:latin typeface="Times New Roman" panose="02020603050405020304"/>
                <a:ea typeface="华文细黑"/>
              </a:rPr>
              <a:t>r</a:t>
            </a:r>
            <a:r>
              <a:rPr lang="en-US" altLang="zh-CN" sz="2800" kern="100" baseline="-25000" dirty="0">
                <a:latin typeface="Times New Roman" panose="02020603050405020304"/>
                <a:ea typeface="华文细黑"/>
              </a:rPr>
              <a:t>1</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rPr>
              <a:t>1</a:t>
            </a:r>
            <a:r>
              <a:rPr lang="zh-CN" altLang="zh-CN" sz="2800" kern="100" dirty="0">
                <a:latin typeface="Times New Roman" panose="02020603050405020304"/>
                <a:ea typeface="华文细黑"/>
                <a:cs typeface="Times New Roman" panose="02020603050405020304"/>
              </a:rPr>
              <a:t>，</a:t>
            </a:r>
            <a:endParaRPr lang="en-US" altLang="zh-CN" sz="2800" kern="100" dirty="0">
              <a:latin typeface="Times New Roman" panose="02020603050405020304"/>
              <a:ea typeface="华文细黑"/>
              <a:cs typeface="Times New Roman" panose="02020603050405020304"/>
            </a:endParaRPr>
          </a:p>
          <a:p>
            <a:pPr algn="just" defTabSz="1218565" fontAlgn="auto">
              <a:lnSpc>
                <a:spcPct val="150000"/>
              </a:lnSpc>
              <a:spcBef>
                <a:spcPts val="0"/>
              </a:spcBef>
              <a:spcAft>
                <a:spcPts val="0"/>
              </a:spcAft>
              <a:defRPr/>
            </a:pPr>
            <a:r>
              <a:rPr lang="zh-CN" altLang="zh-CN" sz="2800" kern="100" dirty="0">
                <a:latin typeface="Times New Roman" panose="02020603050405020304"/>
                <a:ea typeface="华文细黑"/>
                <a:cs typeface="Times New Roman" panose="02020603050405020304"/>
              </a:rPr>
              <a:t>圆</a:t>
            </a:r>
            <a:r>
              <a:rPr lang="en-US" altLang="zh-CN" sz="2800" i="1" kern="100" dirty="0">
                <a:latin typeface="Times New Roman" panose="02020603050405020304"/>
                <a:ea typeface="华文细黑"/>
              </a:rPr>
              <a:t>x</a:t>
            </a:r>
            <a:r>
              <a:rPr lang="en-US" altLang="zh-CN" sz="2800" kern="100" baseline="30000" dirty="0">
                <a:latin typeface="Times New Roman" panose="02020603050405020304"/>
                <a:ea typeface="华文细黑"/>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rPr>
              <a:t>y</a:t>
            </a:r>
            <a:r>
              <a:rPr lang="en-US" altLang="zh-CN" sz="2800" kern="100" baseline="30000" dirty="0">
                <a:latin typeface="Times New Roman" panose="02020603050405020304"/>
                <a:ea typeface="华文细黑"/>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rPr>
              <a:t>4</a:t>
            </a:r>
            <a:r>
              <a:rPr lang="en-US" altLang="zh-CN" sz="2800" i="1" kern="100" dirty="0">
                <a:latin typeface="Times New Roman" panose="02020603050405020304"/>
                <a:ea typeface="华文细黑"/>
              </a:rPr>
              <a:t>x</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rPr>
              <a:t>2</a:t>
            </a:r>
            <a:r>
              <a:rPr lang="en-US" altLang="zh-CN" sz="2800" i="1" kern="100" dirty="0">
                <a:latin typeface="Times New Roman" panose="02020603050405020304"/>
                <a:ea typeface="华文细黑"/>
              </a:rPr>
              <a:t>y</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rPr>
              <a:t>4</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rPr>
              <a:t>0</a:t>
            </a:r>
            <a:r>
              <a:rPr lang="zh-CN" altLang="zh-CN" sz="2800" kern="100" dirty="0">
                <a:latin typeface="Times New Roman" panose="02020603050405020304"/>
                <a:ea typeface="华文细黑"/>
                <a:cs typeface="Times New Roman" panose="02020603050405020304"/>
              </a:rPr>
              <a:t>的圆心</a:t>
            </a:r>
            <a:r>
              <a:rPr lang="en-US" altLang="zh-CN" sz="2800" i="1" kern="100" dirty="0">
                <a:latin typeface="Times New Roman" panose="02020603050405020304"/>
                <a:ea typeface="华文细黑"/>
              </a:rPr>
              <a:t>C</a:t>
            </a:r>
            <a:r>
              <a:rPr lang="en-US" altLang="zh-CN" sz="2800" kern="100" baseline="-25000" dirty="0">
                <a:latin typeface="Times New Roman" panose="02020603050405020304"/>
                <a:ea typeface="华文细黑"/>
              </a:rPr>
              <a:t>2</a:t>
            </a:r>
            <a:r>
              <a:rPr lang="en-US" altLang="zh-CN" sz="2800" kern="100" dirty="0">
                <a:latin typeface="Times New Roman" panose="02020603050405020304"/>
                <a:ea typeface="华文细黑"/>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rPr>
              <a:t>1)</a:t>
            </a:r>
            <a:r>
              <a:rPr lang="zh-CN" altLang="zh-CN" sz="2800" kern="100" dirty="0">
                <a:latin typeface="Times New Roman" panose="02020603050405020304"/>
                <a:ea typeface="华文细黑"/>
                <a:cs typeface="Times New Roman" panose="02020603050405020304"/>
              </a:rPr>
              <a:t>，半径</a:t>
            </a:r>
            <a:r>
              <a:rPr lang="en-US" altLang="zh-CN" sz="2800" i="1" kern="100" dirty="0">
                <a:latin typeface="Times New Roman" panose="02020603050405020304"/>
                <a:ea typeface="华文细黑"/>
              </a:rPr>
              <a:t>r</a:t>
            </a:r>
            <a:r>
              <a:rPr lang="en-US" altLang="zh-CN" sz="2800" kern="100" baseline="-25000" dirty="0">
                <a:latin typeface="Times New Roman" panose="02020603050405020304"/>
                <a:ea typeface="华文细黑"/>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rPr>
              <a:t>3</a:t>
            </a:r>
            <a:r>
              <a:rPr lang="zh-CN" altLang="zh-CN" sz="2800" kern="100" dirty="0">
                <a:latin typeface="Times New Roman" panose="02020603050405020304"/>
                <a:ea typeface="华文细黑"/>
                <a:cs typeface="Times New Roman" panose="02020603050405020304"/>
              </a:rPr>
              <a:t>，</a:t>
            </a:r>
            <a:endParaRPr lang="zh-CN" altLang="zh-CN" sz="1050" kern="100" dirty="0">
              <a:latin typeface="宋体" panose="02010600030101010101" pitchFamily="2" charset="-122"/>
              <a:ea typeface="+mn-ea"/>
              <a:cs typeface="Courier New" panose="02070309020205020404"/>
            </a:endParaRPr>
          </a:p>
        </p:txBody>
      </p:sp>
      <p:sp>
        <p:nvSpPr>
          <p:cNvPr id="2" name="矩形 1"/>
          <p:cNvSpPr>
            <a:spLocks noChangeArrowheads="1"/>
          </p:cNvSpPr>
          <p:nvPr/>
        </p:nvSpPr>
        <p:spPr bwMode="auto">
          <a:xfrm>
            <a:off x="9623425" y="1322388"/>
            <a:ext cx="423863" cy="523875"/>
          </a:xfrm>
          <a:prstGeom prst="rect">
            <a:avLst/>
          </a:prstGeom>
          <a:noFill/>
          <a:ln w="9525">
            <a:noFill/>
            <a:miter lim="800000"/>
          </a:ln>
        </p:spPr>
        <p:txBody>
          <a:bodyPr wrap="none">
            <a:spAutoFit/>
          </a:bodyPr>
          <a:lstStyle/>
          <a:p>
            <a:r>
              <a:rPr lang="en-US" altLang="zh-CN" sz="2800" b="1">
                <a:solidFill>
                  <a:srgbClr val="C00000"/>
                </a:solidFill>
                <a:latin typeface="Times New Roman" panose="02020603050405020304" pitchFamily="18" charset="0"/>
                <a:ea typeface="华文细黑"/>
                <a:cs typeface="Courier New" panose="02070309020205020404" pitchFamily="49" charset="0"/>
              </a:rPr>
              <a:t>B</a:t>
            </a:r>
            <a:endParaRPr lang="zh-CN" altLang="en-US" sz="2800">
              <a:ea typeface="华文细黑"/>
              <a:cs typeface="Courier New" panose="02070309020205020404" pitchFamily="49" charset="0"/>
            </a:endParaRPr>
          </a:p>
        </p:txBody>
      </p:sp>
      <p:graphicFrame>
        <p:nvGraphicFramePr>
          <p:cNvPr id="4" name="Object 14"/>
          <p:cNvGraphicFramePr>
            <a:graphicFrameLocks noChangeAspect="1"/>
          </p:cNvGraphicFramePr>
          <p:nvPr/>
        </p:nvGraphicFramePr>
        <p:xfrm>
          <a:off x="550863" y="3943350"/>
          <a:ext cx="8089900" cy="1285875"/>
        </p:xfrm>
        <a:graphic>
          <a:graphicData uri="http://schemas.openxmlformats.org/presentationml/2006/ole">
            <mc:AlternateContent xmlns:mc="http://schemas.openxmlformats.org/markup-compatibility/2006">
              <mc:Choice xmlns:v="urn:schemas-microsoft-com:vml" Requires="v">
                <p:oleObj spid="_x0000_s4097" name="文档" r:id="rId5" imgW="8092440" imgH="1289050" progId="">
                  <p:embed/>
                </p:oleObj>
              </mc:Choice>
              <mc:Fallback>
                <p:oleObj name="文档" r:id="rId5" imgW="8092440" imgH="1289050" progId="">
                  <p:embed/>
                  <p:pic>
                    <p:nvPicPr>
                      <p:cNvPr id="0" name="图片 4096"/>
                      <p:cNvPicPr>
                        <a:picLocks noChangeAspect="1"/>
                      </p:cNvPicPr>
                      <p:nvPr/>
                    </p:nvPicPr>
                    <p:blipFill>
                      <a:blip r:embed="rId6"/>
                      <a:stretch>
                        <a:fillRect/>
                      </a:stretch>
                    </p:blipFill>
                    <p:spPr>
                      <a:xfrm>
                        <a:off x="550863" y="3943350"/>
                        <a:ext cx="8089900" cy="1285875"/>
                      </a:xfrm>
                      <a:prstGeom prst="rect">
                        <a:avLst/>
                      </a:prstGeom>
                      <a:noFill/>
                      <a:ln w="9525">
                        <a:noFill/>
                      </a:ln>
                    </p:spPr>
                  </p:pic>
                </p:oleObj>
              </mc:Fallback>
            </mc:AlternateContent>
          </a:graphicData>
        </a:graphic>
      </p:graphicFrame>
      <p:sp>
        <p:nvSpPr>
          <p:cNvPr id="6" name="矩形 5"/>
          <p:cNvSpPr/>
          <p:nvPr/>
        </p:nvSpPr>
        <p:spPr>
          <a:xfrm>
            <a:off x="477838" y="4510088"/>
            <a:ext cx="6092825" cy="1949450"/>
          </a:xfrm>
          <a:prstGeom prst="rect">
            <a:avLst/>
          </a:prstGeom>
        </p:spPr>
        <p:txBody>
          <a:bodyPr>
            <a:spAutoFit/>
          </a:bodyPr>
          <a:lstStyle/>
          <a:p>
            <a:pPr algn="just" defTabSz="1218565" fontAlgn="auto">
              <a:lnSpc>
                <a:spcPct val="150000"/>
              </a:lnSpc>
              <a:spcBef>
                <a:spcPts val="0"/>
              </a:spcBef>
              <a:spcAft>
                <a:spcPts val="0"/>
              </a:spcAft>
              <a:defRPr/>
            </a:pPr>
            <a:r>
              <a:rPr lang="zh-CN" altLang="zh-CN" sz="2800" kern="100" dirty="0">
                <a:latin typeface="Times New Roman" panose="02020603050405020304"/>
                <a:ea typeface="华文细黑"/>
                <a:cs typeface="Times New Roman" panose="02020603050405020304"/>
              </a:rPr>
              <a:t>又</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4</a:t>
            </a:r>
            <a:r>
              <a:rPr lang="zh-CN" altLang="zh-CN" sz="2800" kern="100" dirty="0">
                <a:latin typeface="Times New Roman" panose="02020603050405020304"/>
                <a:ea typeface="华文细黑"/>
                <a:cs typeface="Times New Roman" panose="02020603050405020304"/>
              </a:rPr>
              <a:t>，</a:t>
            </a:r>
            <a:endParaRPr lang="en-US" altLang="zh-CN" sz="2800" kern="100" dirty="0">
              <a:latin typeface="Times New Roman" panose="02020603050405020304"/>
              <a:ea typeface="华文细黑"/>
              <a:cs typeface="Times New Roman" panose="02020603050405020304"/>
            </a:endParaRPr>
          </a:p>
          <a:p>
            <a:pPr algn="just" defTabSz="1218565" fontAlgn="auto">
              <a:lnSpc>
                <a:spcPct val="150000"/>
              </a:lnSpc>
              <a:spcBef>
                <a:spcPts val="0"/>
              </a:spcBef>
              <a:spcAft>
                <a:spcPts val="0"/>
              </a:spcAft>
              <a:defRPr/>
            </a:pPr>
            <a:r>
              <a:rPr lang="zh-CN" altLang="zh-CN" sz="2800" kern="100" dirty="0">
                <a:latin typeface="Times New Roman" panose="02020603050405020304"/>
                <a:ea typeface="华文细黑"/>
                <a:cs typeface="Times New Roman" panose="02020603050405020304"/>
              </a:rPr>
              <a:t>所以</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1</a:t>
            </a:r>
            <a:r>
              <a:rPr lang="en-US" altLang="zh-CN" sz="2800" kern="100" dirty="0">
                <a:latin typeface="Times New Roman" panose="02020603050405020304"/>
                <a:ea typeface="华文细黑"/>
                <a:cs typeface="Courier New" panose="02070309020205020404"/>
              </a:rPr>
              <a:t>&lt;</a:t>
            </a:r>
            <a:r>
              <a:rPr lang="en-US" altLang="zh-CN" sz="2800" i="1" kern="100" dirty="0">
                <a:latin typeface="Times New Roman" panose="02020603050405020304"/>
                <a:ea typeface="华文细黑"/>
                <a:cs typeface="Courier New" panose="02070309020205020404"/>
              </a:rPr>
              <a:t>d</a:t>
            </a:r>
            <a:r>
              <a:rPr lang="en-US" altLang="zh-CN" sz="2800" kern="100" dirty="0">
                <a:latin typeface="Times New Roman" panose="02020603050405020304"/>
                <a:ea typeface="华文细黑"/>
                <a:cs typeface="Courier New" panose="02070309020205020404"/>
              </a:rPr>
              <a:t>&lt;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endParaRPr lang="en-US" altLang="zh-CN" sz="2800" kern="100" dirty="0">
              <a:latin typeface="Times New Roman" panose="02020603050405020304"/>
              <a:ea typeface="华文细黑"/>
              <a:cs typeface="Times New Roman" panose="02020603050405020304"/>
            </a:endParaRPr>
          </a:p>
          <a:p>
            <a:pPr algn="just" defTabSz="1218565" fontAlgn="auto">
              <a:lnSpc>
                <a:spcPct val="150000"/>
              </a:lnSpc>
              <a:spcBef>
                <a:spcPts val="0"/>
              </a:spcBef>
              <a:spcAft>
                <a:spcPts val="0"/>
              </a:spcAft>
              <a:defRPr/>
            </a:pPr>
            <a:r>
              <a:rPr lang="zh-CN" altLang="zh-CN" sz="2800" kern="100" dirty="0">
                <a:latin typeface="Times New Roman" panose="02020603050405020304"/>
                <a:ea typeface="华文细黑"/>
                <a:cs typeface="Times New Roman" panose="02020603050405020304"/>
              </a:rPr>
              <a:t>故两圆相交</a:t>
            </a:r>
            <a:r>
              <a:rPr lang="en-US" altLang="zh-CN" sz="2800" kern="100" dirty="0">
                <a:latin typeface="Times New Roman" panose="02020603050405020304"/>
                <a:ea typeface="华文细黑"/>
                <a:cs typeface="Courier New" panose="02070309020205020404"/>
              </a:rPr>
              <a:t>.</a:t>
            </a:r>
            <a:endParaRPr lang="zh-CN" altLang="zh-CN" sz="2800" kern="100" dirty="0">
              <a:latin typeface="宋体" panose="02010600030101010101" pitchFamily="2" charset="-122"/>
              <a:ea typeface="+mn-ea"/>
              <a:cs typeface="Courier New" panose="02070309020205020404"/>
            </a:endParaRPr>
          </a:p>
        </p:txBody>
      </p:sp>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2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blinds(horizontal)">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blinds(horizontal)">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linds(horizontal)">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blinds(horizontal)">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blinds(horizontal)">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16">
                                            <p:txEl>
                                              <p:pRg st="0" end="0"/>
                                            </p:txEl>
                                          </p:spTgt>
                                        </p:tgtEl>
                                      </p:cBhvr>
                                    </p:animEffect>
                                    <p:set>
                                      <p:cBhvr>
                                        <p:cTn id="42" dur="1" fill="hold">
                                          <p:stCondLst>
                                            <p:cond delay="499"/>
                                          </p:stCondLst>
                                        </p:cTn>
                                        <p:tgtEl>
                                          <p:spTgt spid="16">
                                            <p:txEl>
                                              <p:pRg st="0" end="0"/>
                                            </p:txEl>
                                          </p:spTgt>
                                        </p:tgtEl>
                                        <p:attrNameLst>
                                          <p:attrName>style.visibility</p:attrName>
                                        </p:attrNameLst>
                                      </p:cBhvr>
                                      <p:to>
                                        <p:strVal val="hidden"/>
                                      </p:to>
                                    </p:set>
                                  </p:childTnLst>
                                </p:cTn>
                              </p:par>
                              <p:par>
                                <p:cTn id="43" presetID="10" presetClass="exit" presetSubtype="0" fill="hold" grpId="0" nodeType="withEffect">
                                  <p:stCondLst>
                                    <p:cond delay="0"/>
                                  </p:stCondLst>
                                  <p:childTnLst>
                                    <p:animEffect transition="out" filter="fade">
                                      <p:cBhvr>
                                        <p:cTn id="44" dur="500"/>
                                        <p:tgtEl>
                                          <p:spTgt spid="16">
                                            <p:txEl>
                                              <p:pRg st="1" end="1"/>
                                            </p:txEl>
                                          </p:spTgt>
                                        </p:tgtEl>
                                      </p:cBhvr>
                                    </p:animEffect>
                                    <p:set>
                                      <p:cBhvr>
                                        <p:cTn id="45" dur="1" fill="hold">
                                          <p:stCondLst>
                                            <p:cond delay="499"/>
                                          </p:stCondLst>
                                        </p:cTn>
                                        <p:tgtEl>
                                          <p:spTgt spid="16">
                                            <p:txEl>
                                              <p:pRg st="1" end="1"/>
                                            </p:txEl>
                                          </p:spTgt>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4"/>
                                        </p:tgtEl>
                                      </p:cBhvr>
                                    </p:animEffect>
                                    <p:set>
                                      <p:cBhvr>
                                        <p:cTn id="48" dur="1" fill="hold">
                                          <p:stCondLst>
                                            <p:cond delay="499"/>
                                          </p:stCondLst>
                                        </p:cTn>
                                        <p:tgtEl>
                                          <p:spTgt spid="4"/>
                                        </p:tgtEl>
                                        <p:attrNameLst>
                                          <p:attrName>style.visibility</p:attrName>
                                        </p:attrNameLst>
                                      </p:cBhvr>
                                      <p:to>
                                        <p:strVal val="hidden"/>
                                      </p:to>
                                    </p:set>
                                  </p:childTnLst>
                                </p:cTn>
                              </p:par>
                              <p:par>
                                <p:cTn id="49" presetID="10" presetClass="exit" presetSubtype="0" fill="hold" grpId="0" nodeType="withEffect">
                                  <p:stCondLst>
                                    <p:cond delay="0"/>
                                  </p:stCondLst>
                                  <p:childTnLst>
                                    <p:animEffect transition="out" filter="fade">
                                      <p:cBhvr>
                                        <p:cTn id="50" dur="500"/>
                                        <p:tgtEl>
                                          <p:spTgt spid="6">
                                            <p:txEl>
                                              <p:pRg st="0" end="0"/>
                                            </p:txEl>
                                          </p:spTgt>
                                        </p:tgtEl>
                                      </p:cBhvr>
                                    </p:animEffect>
                                    <p:set>
                                      <p:cBhvr>
                                        <p:cTn id="51" dur="1" fill="hold">
                                          <p:stCondLst>
                                            <p:cond delay="499"/>
                                          </p:stCondLst>
                                        </p:cTn>
                                        <p:tgtEl>
                                          <p:spTgt spid="6">
                                            <p:txEl>
                                              <p:pRg st="0" end="0"/>
                                            </p:txEl>
                                          </p:spTgt>
                                        </p:tgtEl>
                                        <p:attrNameLst>
                                          <p:attrName>style.visibility</p:attrName>
                                        </p:attrNameLst>
                                      </p:cBhvr>
                                      <p:to>
                                        <p:strVal val="hidden"/>
                                      </p:to>
                                    </p:set>
                                  </p:childTnLst>
                                </p:cTn>
                              </p:par>
                              <p:par>
                                <p:cTn id="52" presetID="10" presetClass="exit" presetSubtype="0" fill="hold" grpId="0" nodeType="withEffect">
                                  <p:stCondLst>
                                    <p:cond delay="0"/>
                                  </p:stCondLst>
                                  <p:childTnLst>
                                    <p:animEffect transition="out" filter="fade">
                                      <p:cBhvr>
                                        <p:cTn id="53" dur="500"/>
                                        <p:tgtEl>
                                          <p:spTgt spid="6">
                                            <p:txEl>
                                              <p:pRg st="1" end="1"/>
                                            </p:txEl>
                                          </p:spTgt>
                                        </p:tgtEl>
                                      </p:cBhvr>
                                    </p:animEffect>
                                    <p:set>
                                      <p:cBhvr>
                                        <p:cTn id="54" dur="1" fill="hold">
                                          <p:stCondLst>
                                            <p:cond delay="499"/>
                                          </p:stCondLst>
                                        </p:cTn>
                                        <p:tgtEl>
                                          <p:spTgt spid="6">
                                            <p:txEl>
                                              <p:pRg st="1" end="1"/>
                                            </p:txEl>
                                          </p:spTgt>
                                        </p:tgtEl>
                                        <p:attrNameLst>
                                          <p:attrName>style.visibility</p:attrName>
                                        </p:attrNameLst>
                                      </p:cBhvr>
                                      <p:to>
                                        <p:strVal val="hidden"/>
                                      </p:to>
                                    </p:set>
                                  </p:childTnLst>
                                </p:cTn>
                              </p:par>
                              <p:par>
                                <p:cTn id="55" presetID="10" presetClass="exit" presetSubtype="0" fill="hold" grpId="0" nodeType="withEffect">
                                  <p:stCondLst>
                                    <p:cond delay="0"/>
                                  </p:stCondLst>
                                  <p:childTnLst>
                                    <p:animEffect transition="out" filter="fade">
                                      <p:cBhvr>
                                        <p:cTn id="56" dur="500"/>
                                        <p:tgtEl>
                                          <p:spTgt spid="6">
                                            <p:txEl>
                                              <p:pRg st="2" end="2"/>
                                            </p:txEl>
                                          </p:spTgt>
                                        </p:tgtEl>
                                      </p:cBhvr>
                                    </p:animEffect>
                                    <p:set>
                                      <p:cBhvr>
                                        <p:cTn id="57" dur="1" fill="hold">
                                          <p:stCondLst>
                                            <p:cond delay="499"/>
                                          </p:stCondLst>
                                        </p:cTn>
                                        <p:tgtEl>
                                          <p:spTgt spid="6">
                                            <p:txEl>
                                              <p:pRg st="2" end="2"/>
                                            </p:txEl>
                                          </p:spTgt>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2"/>
                                        </p:tgtEl>
                                      </p:cBhvr>
                                    </p:animEffect>
                                    <p:set>
                                      <p:cBhvr>
                                        <p:cTn id="60" dur="1" fill="hold">
                                          <p:stCondLst>
                                            <p:cond delay="4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16" grpId="0" build="allAtOnce"/>
      <p:bldP spid="2" grpId="0"/>
      <p:bldP spid="2" grpId="1"/>
      <p:bldP spid="6"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21">
            <a:hlinkClick r:id="rId1" action="ppaction://hlinksldjump"/>
          </p:cNvPr>
          <p:cNvSpPr>
            <a:spLocks noChangeArrowheads="1"/>
          </p:cNvSpPr>
          <p:nvPr/>
        </p:nvSpPr>
        <p:spPr bwMode="auto">
          <a:xfrm>
            <a:off x="10325292" y="45615"/>
            <a:ext cx="360288" cy="575867"/>
          </a:xfrm>
          <a:prstGeom prst="rect">
            <a:avLst/>
          </a:prstGeom>
          <a:noFill/>
          <a:ln>
            <a:noFill/>
          </a:ln>
          <a:effectLst/>
        </p:spPr>
        <p:txBody>
          <a:bodyPr wrap="none" lIns="121898" tIns="60948" rIns="121898" bIns="60948" anchor="ctr"/>
          <a:lstStyle/>
          <a:p>
            <a:pPr algn="r" defTabSz="914400" fontAlgn="auto">
              <a:spcBef>
                <a:spcPts val="0"/>
              </a:spcBef>
              <a:spcAft>
                <a:spcPts val="0"/>
              </a:spcAft>
              <a:defRPr/>
            </a:pPr>
            <a:r>
              <a:rPr lang="en-US" altLang="zh-CN" sz="2000" dirty="0">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rPr>
              <a:t>1</a:t>
            </a:r>
            <a:endParaRPr lang="en-US" altLang="zh-CN" sz="2000" dirty="0">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endParaRPr>
          </a:p>
        </p:txBody>
      </p:sp>
      <p:sp>
        <p:nvSpPr>
          <p:cNvPr id="21" name="Rectangle 21">
            <a:hlinkClick r:id="rId2" action="ppaction://hlinksldjump"/>
          </p:cNvPr>
          <p:cNvSpPr>
            <a:spLocks noChangeArrowheads="1"/>
          </p:cNvSpPr>
          <p:nvPr/>
        </p:nvSpPr>
        <p:spPr bwMode="auto">
          <a:xfrm>
            <a:off x="10758004" y="45615"/>
            <a:ext cx="360288" cy="575867"/>
          </a:xfrm>
          <a:prstGeom prst="rect">
            <a:avLst/>
          </a:prstGeom>
          <a:noFill/>
          <a:ln>
            <a:noFill/>
          </a:ln>
          <a:effectLst/>
        </p:spPr>
        <p:txBody>
          <a:bodyPr wrap="none" lIns="121898" tIns="60948" rIns="121898" bIns="60948" anchor="ctr"/>
          <a:lstStyle/>
          <a:p>
            <a:pPr algn="ctr" defTabSz="914400" fontAlgn="auto">
              <a:spcBef>
                <a:spcPts val="0"/>
              </a:spcBef>
              <a:spcAft>
                <a:spcPts val="0"/>
              </a:spcAft>
              <a:defRPr/>
            </a:pPr>
            <a:r>
              <a:rPr lang="en-US" altLang="zh-CN" sz="2000" dirty="0">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rPr>
              <a:t>2</a:t>
            </a:r>
            <a:endParaRPr lang="en-US" altLang="zh-CN" sz="2000" dirty="0">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endParaRPr>
          </a:p>
        </p:txBody>
      </p:sp>
      <p:sp>
        <p:nvSpPr>
          <p:cNvPr id="22" name="Rectangle 21">
            <a:hlinkClick r:id="rId3" action="ppaction://hlinksldjump"/>
          </p:cNvPr>
          <p:cNvSpPr>
            <a:spLocks noChangeArrowheads="1"/>
          </p:cNvSpPr>
          <p:nvPr/>
        </p:nvSpPr>
        <p:spPr bwMode="auto">
          <a:xfrm>
            <a:off x="11190716" y="45615"/>
            <a:ext cx="360288" cy="575867"/>
          </a:xfrm>
          <a:prstGeom prst="rect">
            <a:avLst/>
          </a:prstGeom>
          <a:noFill/>
          <a:ln>
            <a:noFill/>
          </a:ln>
          <a:effectLst/>
        </p:spPr>
        <p:txBody>
          <a:bodyPr wrap="none" lIns="121898" tIns="60948" rIns="121898" bIns="60948" anchor="ctr"/>
          <a:lstStyle/>
          <a:p>
            <a:pPr algn="ctr" defTabSz="914400" fontAlgn="auto">
              <a:spcBef>
                <a:spcPts val="0"/>
              </a:spcBef>
              <a:spcAft>
                <a:spcPts val="0"/>
              </a:spcAft>
              <a:defRPr/>
            </a:pPr>
            <a:r>
              <a:rPr lang="en-US" altLang="zh-CN" sz="2000" dirty="0">
                <a:solidFill>
                  <a:srgbClr val="0000FF"/>
                </a:solidFill>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rPr>
              <a:t>3</a:t>
            </a:r>
            <a:endParaRPr lang="en-US" altLang="zh-CN" sz="2000" dirty="0">
              <a:solidFill>
                <a:srgbClr val="0000FF"/>
              </a:solidFill>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endParaRPr>
          </a:p>
        </p:txBody>
      </p:sp>
      <p:sp>
        <p:nvSpPr>
          <p:cNvPr id="25" name="Rectangle 21">
            <a:hlinkClick r:id="rId4" action="ppaction://hlinksldjump"/>
          </p:cNvPr>
          <p:cNvSpPr>
            <a:spLocks noChangeArrowheads="1"/>
          </p:cNvSpPr>
          <p:nvPr/>
        </p:nvSpPr>
        <p:spPr bwMode="auto">
          <a:xfrm>
            <a:off x="11639574" y="45418"/>
            <a:ext cx="360288" cy="575867"/>
          </a:xfrm>
          <a:prstGeom prst="rect">
            <a:avLst/>
          </a:prstGeom>
          <a:noFill/>
          <a:ln>
            <a:noFill/>
          </a:ln>
          <a:effectLst/>
        </p:spPr>
        <p:txBody>
          <a:bodyPr wrap="none" lIns="121898" tIns="60948" rIns="121898" bIns="60948" anchor="ctr"/>
          <a:lstStyle/>
          <a:p>
            <a:pPr algn="ctr" defTabSz="914400" fontAlgn="auto">
              <a:spcBef>
                <a:spcPts val="0"/>
              </a:spcBef>
              <a:spcAft>
                <a:spcPts val="0"/>
              </a:spcAft>
              <a:defRPr/>
            </a:pPr>
            <a:r>
              <a:rPr lang="en-US" altLang="zh-CN" sz="2000">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rPr>
              <a:t>4</a:t>
            </a:r>
            <a:endParaRPr lang="en-US" altLang="zh-CN" sz="2000" dirty="0">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endParaRPr>
          </a:p>
        </p:txBody>
      </p:sp>
      <p:sp>
        <p:nvSpPr>
          <p:cNvPr id="14" name="矩形 13"/>
          <p:cNvSpPr/>
          <p:nvPr/>
        </p:nvSpPr>
        <p:spPr>
          <a:xfrm>
            <a:off x="0" y="6664325"/>
            <a:ext cx="12195175" cy="193675"/>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62479" name="矩形 15"/>
          <p:cNvSpPr>
            <a:spLocks noChangeArrowheads="1"/>
          </p:cNvSpPr>
          <p:nvPr/>
        </p:nvSpPr>
        <p:spPr bwMode="auto">
          <a:xfrm>
            <a:off x="406400" y="1125538"/>
            <a:ext cx="11161713" cy="1979612"/>
          </a:xfrm>
          <a:prstGeom prst="rect">
            <a:avLst/>
          </a:prstGeom>
          <a:noFill/>
          <a:ln w="9525">
            <a:noFill/>
            <a:miter lim="800000"/>
          </a:ln>
        </p:spPr>
        <p:txBody>
          <a:bodyPr lIns="121898" tIns="60948" rIns="121898" bIns="60948">
            <a:spAutoFit/>
          </a:bodyPr>
          <a:lstStyle/>
          <a:p>
            <a:pPr algn="just">
              <a:lnSpc>
                <a:spcPct val="150000"/>
              </a:lnSpc>
            </a:pPr>
            <a:r>
              <a:rPr lang="en-US" altLang="zh-CN" sz="2800" dirty="0" smtClean="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若圆</a:t>
            </a:r>
            <a:r>
              <a:rPr lang="en-US" altLang="zh-CN" sz="2800" i="1" dirty="0">
                <a:latin typeface="Times New Roman" panose="02020603050405020304" pitchFamily="18" charset="0"/>
                <a:ea typeface="华文细黑"/>
                <a:cs typeface="Courier New" panose="02070309020205020404" pitchFamily="49" charset="0"/>
              </a:rPr>
              <a:t>C</a:t>
            </a:r>
            <a:r>
              <a:rPr lang="en-US" altLang="zh-CN" sz="2800" baseline="-25000" dirty="0">
                <a:latin typeface="Times New Roman" panose="02020603050405020304" pitchFamily="18" charset="0"/>
                <a:ea typeface="华文细黑"/>
                <a:cs typeface="Courier New" panose="02070309020205020404" pitchFamily="49" charset="0"/>
              </a:rPr>
              <a:t>1</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x</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y</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16</a:t>
            </a:r>
            <a:r>
              <a:rPr lang="zh-CN" altLang="zh-CN" sz="2800" dirty="0">
                <a:latin typeface="Times New Roman" panose="02020603050405020304" pitchFamily="18" charset="0"/>
                <a:ea typeface="华文细黑"/>
                <a:cs typeface="Times New Roman" panose="02020603050405020304" pitchFamily="18" charset="0"/>
              </a:rPr>
              <a:t>与圆</a:t>
            </a:r>
            <a:r>
              <a:rPr lang="en-US" altLang="zh-CN" sz="2800" i="1" dirty="0">
                <a:latin typeface="Times New Roman" panose="02020603050405020304" pitchFamily="18" charset="0"/>
                <a:ea typeface="华文细黑"/>
                <a:cs typeface="Courier New" panose="02070309020205020404" pitchFamily="49" charset="0"/>
              </a:rPr>
              <a:t>C</a:t>
            </a:r>
            <a:r>
              <a:rPr lang="en-US" altLang="zh-CN" sz="2800" baseline="-25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a:t>
            </a:r>
            <a:r>
              <a:rPr lang="en-US" altLang="zh-CN" sz="2800" i="1" dirty="0">
                <a:latin typeface="Times New Roman" panose="02020603050405020304" pitchFamily="18" charset="0"/>
                <a:ea typeface="华文细黑"/>
                <a:cs typeface="Courier New" panose="02070309020205020404" pitchFamily="49" charset="0"/>
              </a:rPr>
              <a:t>x</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a</a:t>
            </a:r>
            <a:r>
              <a:rPr lang="en-US" altLang="zh-CN" sz="2800" dirty="0">
                <a:latin typeface="Times New Roman" panose="02020603050405020304" pitchFamily="18" charset="0"/>
                <a:ea typeface="华文细黑"/>
                <a:cs typeface="Courier New" panose="02070309020205020404" pitchFamily="49" charset="0"/>
              </a:rPr>
              <a:t>)</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y</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1</a:t>
            </a:r>
            <a:r>
              <a:rPr lang="zh-CN" altLang="zh-CN" sz="2800" dirty="0">
                <a:latin typeface="Times New Roman" panose="02020603050405020304" pitchFamily="18" charset="0"/>
                <a:ea typeface="华文细黑"/>
                <a:cs typeface="Times New Roman" panose="02020603050405020304" pitchFamily="18" charset="0"/>
              </a:rPr>
              <a:t>相切，则</a:t>
            </a:r>
            <a:r>
              <a:rPr lang="en-US" altLang="zh-CN" sz="2800" i="1" dirty="0">
                <a:latin typeface="Times New Roman" panose="02020603050405020304" pitchFamily="18" charset="0"/>
                <a:ea typeface="华文细黑"/>
                <a:cs typeface="Courier New" panose="02070309020205020404" pitchFamily="49" charset="0"/>
              </a:rPr>
              <a:t>a</a:t>
            </a:r>
            <a:r>
              <a:rPr lang="zh-CN" altLang="zh-CN" sz="2800" dirty="0">
                <a:latin typeface="Times New Roman" panose="02020603050405020304" pitchFamily="18" charset="0"/>
                <a:ea typeface="华文细黑"/>
                <a:cs typeface="Times New Roman" panose="02020603050405020304" pitchFamily="18" charset="0"/>
              </a:rPr>
              <a:t>的值为</a:t>
            </a:r>
            <a:r>
              <a:rPr lang="en-US" altLang="zh-CN" sz="2800" dirty="0">
                <a:latin typeface="Times New Roman" panose="02020603050405020304" pitchFamily="18" charset="0"/>
                <a:ea typeface="华文细黑"/>
                <a:cs typeface="Courier New" panose="02070309020205020404" pitchFamily="49" charset="0"/>
              </a:rPr>
              <a:t>(</a:t>
            </a:r>
            <a:r>
              <a:rPr lang="zh-CN" altLang="zh-CN" sz="2800" dirty="0">
                <a:latin typeface="Times New Roman" panose="02020603050405020304" pitchFamily="18" charset="0"/>
                <a:ea typeface="华文细黑"/>
                <a:cs typeface="Times New Roman" panose="02020603050405020304" pitchFamily="18" charset="0"/>
              </a:rPr>
              <a:t>　　</a:t>
            </a:r>
            <a:r>
              <a:rPr lang="en-US" altLang="zh-CN" sz="2800" dirty="0">
                <a:latin typeface="Times New Roman" panose="02020603050405020304" pitchFamily="18" charset="0"/>
                <a:ea typeface="华文细黑"/>
                <a:cs typeface="Courier New" panose="02070309020205020404" pitchFamily="49" charset="0"/>
              </a:rPr>
              <a:t>)</a:t>
            </a:r>
            <a:endParaRPr lang="zh-CN" altLang="zh-CN" sz="1000" dirty="0">
              <a:latin typeface="宋体" panose="02010600030101010101" pitchFamily="2" charset="-122"/>
              <a:ea typeface="华文细黑"/>
              <a:cs typeface="Courier New" panose="02070309020205020404" pitchFamily="49" charset="0"/>
            </a:endParaRPr>
          </a:p>
          <a:p>
            <a:pPr algn="just">
              <a:lnSpc>
                <a:spcPct val="150000"/>
              </a:lnSpc>
            </a:pPr>
            <a:r>
              <a:rPr lang="en-US" altLang="zh-CN" sz="2800" dirty="0">
                <a:latin typeface="Times New Roman" panose="02020603050405020304" pitchFamily="18" charset="0"/>
                <a:ea typeface="华文细黑"/>
                <a:cs typeface="华文细黑"/>
              </a:rPr>
              <a:t>A.±3  						B.±5</a:t>
            </a:r>
            <a:endParaRPr lang="zh-CN" altLang="zh-CN" sz="1000" dirty="0">
              <a:latin typeface="宋体" panose="02010600030101010101" pitchFamily="2" charset="-122"/>
              <a:ea typeface="黑体" panose="02010609060101010101" pitchFamily="49" charset="-122"/>
            </a:endParaRPr>
          </a:p>
          <a:p>
            <a:pPr algn="just">
              <a:lnSpc>
                <a:spcPct val="150000"/>
              </a:lnSpc>
            </a:pPr>
            <a:r>
              <a:rPr lang="en-US" altLang="zh-CN" sz="2800" dirty="0">
                <a:latin typeface="Times New Roman" panose="02020603050405020304" pitchFamily="18" charset="0"/>
                <a:ea typeface="华文细黑"/>
                <a:cs typeface="华文细黑"/>
              </a:rPr>
              <a:t>C.3</a:t>
            </a:r>
            <a:r>
              <a:rPr lang="zh-CN" altLang="zh-CN" sz="2800" dirty="0">
                <a:latin typeface="Times New Roman" panose="02020603050405020304" pitchFamily="18" charset="0"/>
                <a:ea typeface="华文细黑"/>
                <a:cs typeface="华文细黑"/>
              </a:rPr>
              <a:t>或</a:t>
            </a:r>
            <a:r>
              <a:rPr lang="en-US" altLang="zh-CN" sz="2800" dirty="0">
                <a:latin typeface="Times New Roman" panose="02020603050405020304" pitchFamily="18" charset="0"/>
                <a:ea typeface="华文细黑"/>
                <a:cs typeface="华文细黑"/>
              </a:rPr>
              <a:t>5 					 	D.±3</a:t>
            </a:r>
            <a:r>
              <a:rPr lang="zh-CN" altLang="zh-CN" sz="2800" dirty="0">
                <a:latin typeface="Times New Roman" panose="02020603050405020304" pitchFamily="18" charset="0"/>
                <a:ea typeface="华文细黑"/>
                <a:cs typeface="华文细黑"/>
              </a:rPr>
              <a:t>或</a:t>
            </a:r>
            <a:r>
              <a:rPr lang="en-US" altLang="zh-CN" sz="2800" dirty="0">
                <a:latin typeface="Times New Roman" panose="02020603050405020304" pitchFamily="18" charset="0"/>
                <a:ea typeface="华文细黑"/>
                <a:cs typeface="华文细黑"/>
              </a:rPr>
              <a:t>±5</a:t>
            </a:r>
            <a:endParaRPr lang="zh-CN" altLang="zh-CN" sz="1000" dirty="0">
              <a:latin typeface="宋体" panose="02010600030101010101" pitchFamily="2" charset="-122"/>
              <a:ea typeface="黑体" panose="02010609060101010101" pitchFamily="49" charset="-122"/>
            </a:endParaRPr>
          </a:p>
        </p:txBody>
      </p:sp>
      <p:sp>
        <p:nvSpPr>
          <p:cNvPr id="4" name="矩形 3"/>
          <p:cNvSpPr>
            <a:spLocks noChangeArrowheads="1"/>
          </p:cNvSpPr>
          <p:nvPr/>
        </p:nvSpPr>
        <p:spPr bwMode="auto">
          <a:xfrm>
            <a:off x="10402888" y="1270000"/>
            <a:ext cx="444500" cy="522288"/>
          </a:xfrm>
          <a:prstGeom prst="rect">
            <a:avLst/>
          </a:prstGeom>
          <a:noFill/>
          <a:ln w="9525">
            <a:noFill/>
            <a:miter lim="800000"/>
          </a:ln>
        </p:spPr>
        <p:txBody>
          <a:bodyPr wrap="none">
            <a:spAutoFit/>
          </a:bodyPr>
          <a:lstStyle/>
          <a:p>
            <a:r>
              <a:rPr lang="en-US" altLang="zh-CN" sz="2800" b="1">
                <a:solidFill>
                  <a:srgbClr val="C00000"/>
                </a:solidFill>
                <a:latin typeface="Times New Roman" panose="02020603050405020304" pitchFamily="18" charset="0"/>
                <a:ea typeface="华文细黑"/>
                <a:cs typeface="Courier New" panose="02070309020205020404" pitchFamily="49" charset="0"/>
              </a:rPr>
              <a:t>D</a:t>
            </a:r>
            <a:endParaRPr lang="zh-CN" altLang="en-US">
              <a:ea typeface="华文细黑"/>
              <a:cs typeface="Courier New" panose="02070309020205020404" pitchFamily="49" charset="0"/>
            </a:endParaRPr>
          </a:p>
        </p:txBody>
      </p:sp>
      <p:graphicFrame>
        <p:nvGraphicFramePr>
          <p:cNvPr id="5" name="Object 9"/>
          <p:cNvGraphicFramePr>
            <a:graphicFrameLocks noChangeAspect="1"/>
          </p:cNvGraphicFramePr>
          <p:nvPr/>
        </p:nvGraphicFramePr>
        <p:xfrm>
          <a:off x="477838" y="3070225"/>
          <a:ext cx="7975600" cy="1217613"/>
        </p:xfrm>
        <a:graphic>
          <a:graphicData uri="http://schemas.openxmlformats.org/presentationml/2006/ole">
            <mc:AlternateContent xmlns:mc="http://schemas.openxmlformats.org/markup-compatibility/2006">
              <mc:Choice xmlns:v="urn:schemas-microsoft-com:vml" Requires="v">
                <p:oleObj spid="_x0000_s5121" name="文档" r:id="rId5" imgW="8070850" imgH="1231265" progId="">
                  <p:embed/>
                </p:oleObj>
              </mc:Choice>
              <mc:Fallback>
                <p:oleObj name="文档" r:id="rId5" imgW="8070850" imgH="1231265" progId="">
                  <p:embed/>
                  <p:pic>
                    <p:nvPicPr>
                      <p:cNvPr id="0" name="图片 5120"/>
                      <p:cNvPicPr>
                        <a:picLocks noChangeAspect="1"/>
                      </p:cNvPicPr>
                      <p:nvPr/>
                    </p:nvPicPr>
                    <p:blipFill>
                      <a:blip r:embed="rId6"/>
                      <a:stretch>
                        <a:fillRect/>
                      </a:stretch>
                    </p:blipFill>
                    <p:spPr>
                      <a:xfrm>
                        <a:off x="477838" y="3070225"/>
                        <a:ext cx="7975600" cy="1217613"/>
                      </a:xfrm>
                      <a:prstGeom prst="rect">
                        <a:avLst/>
                      </a:prstGeom>
                      <a:noFill/>
                      <a:ln w="9525">
                        <a:noFill/>
                      </a:ln>
                    </p:spPr>
                  </p:pic>
                </p:oleObj>
              </mc:Fallback>
            </mc:AlternateContent>
          </a:graphicData>
        </a:graphic>
      </p:graphicFrame>
      <p:sp>
        <p:nvSpPr>
          <p:cNvPr id="7" name="矩形 6"/>
          <p:cNvSpPr/>
          <p:nvPr/>
        </p:nvSpPr>
        <p:spPr>
          <a:xfrm>
            <a:off x="406400" y="3754438"/>
            <a:ext cx="7372350" cy="738187"/>
          </a:xfrm>
          <a:prstGeom prst="rect">
            <a:avLst/>
          </a:prstGeom>
        </p:spPr>
        <p:txBody>
          <a:bodyPr>
            <a:spAutoFit/>
          </a:bodyPr>
          <a:lstStyle/>
          <a:p>
            <a:pPr algn="just" defTabSz="1218565" fontAlgn="auto">
              <a:lnSpc>
                <a:spcPct val="150000"/>
              </a:lnSpc>
              <a:spcBef>
                <a:spcPts val="0"/>
              </a:spcBef>
              <a:spcAft>
                <a:spcPts val="0"/>
              </a:spcAft>
              <a:defRPr/>
            </a:pPr>
            <a:r>
              <a:rPr lang="zh-CN" altLang="zh-CN" sz="2800" kern="100" dirty="0">
                <a:latin typeface="Times New Roman" panose="02020603050405020304"/>
                <a:ea typeface="华文细黑"/>
                <a:cs typeface="Times New Roman" panose="02020603050405020304"/>
              </a:rPr>
              <a:t>当两圆外切时，有</a:t>
            </a:r>
            <a:r>
              <a:rPr lang="en-US" altLang="zh-CN" sz="2800" kern="100" dirty="0">
                <a:latin typeface="Times New Roman" panose="02020603050405020304"/>
                <a:ea typeface="华文细黑"/>
                <a:cs typeface="Courier New" panose="02070309020205020404"/>
              </a:rPr>
              <a:t>|</a:t>
            </a:r>
            <a:r>
              <a:rPr lang="en-US" altLang="zh-CN" sz="2800" i="1" kern="100" dirty="0">
                <a:latin typeface="Times New Roman" panose="02020603050405020304"/>
                <a:ea typeface="华文细黑"/>
                <a:cs typeface="Courier New" panose="02070309020205020404"/>
              </a:rPr>
              <a:t>a</a:t>
            </a:r>
            <a:r>
              <a:rPr lang="en-US" altLang="zh-CN" sz="2800" kern="100" dirty="0">
                <a:latin typeface="Times New Roman" panose="02020603050405020304"/>
                <a:ea typeface="华文细黑"/>
                <a:cs typeface="Courier New" panose="02070309020205020404"/>
              </a:rPr>
              <a:t>|</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4</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5</a:t>
            </a:r>
            <a:r>
              <a:rPr lang="zh-CN" altLang="zh-CN" sz="2800" kern="100" dirty="0">
                <a:latin typeface="Times New Roman" panose="02020603050405020304"/>
                <a:ea typeface="华文细黑"/>
                <a:cs typeface="Times New Roman" panose="02020603050405020304"/>
              </a:rPr>
              <a:t>，</a:t>
            </a:r>
            <a:r>
              <a:rPr lang="en-US" altLang="zh-CN" sz="2800" kern="100" dirty="0">
                <a:latin typeface="宋体" panose="02010600030101010101" pitchFamily="2" charset="-122"/>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a</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±5</a:t>
            </a:r>
            <a:r>
              <a:rPr lang="zh-CN" altLang="zh-CN" sz="2800" kern="100" dirty="0">
                <a:latin typeface="Times New Roman" panose="02020603050405020304"/>
                <a:ea typeface="华文细黑"/>
                <a:cs typeface="Times New Roman" panose="02020603050405020304"/>
              </a:rPr>
              <a:t>，</a:t>
            </a:r>
            <a:endParaRPr lang="en-US" altLang="zh-CN" sz="2800" kern="100" dirty="0">
              <a:latin typeface="Times New Roman" panose="02020603050405020304"/>
              <a:ea typeface="华文细黑"/>
              <a:cs typeface="Courier New" panose="02070309020205020404"/>
            </a:endParaRPr>
          </a:p>
        </p:txBody>
      </p:sp>
      <p:sp>
        <p:nvSpPr>
          <p:cNvPr id="12" name="圆角矩形 11"/>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sp>
        <p:nvSpPr>
          <p:cNvPr id="3" name="矩形 2"/>
          <p:cNvSpPr/>
          <p:nvPr/>
        </p:nvSpPr>
        <p:spPr>
          <a:xfrm>
            <a:off x="361950" y="4438650"/>
            <a:ext cx="8108950" cy="655638"/>
          </a:xfrm>
          <a:prstGeom prst="rect">
            <a:avLst/>
          </a:prstGeom>
        </p:spPr>
        <p:txBody>
          <a:bodyPr>
            <a:spAutoFit/>
          </a:bodyPr>
          <a:lstStyle/>
          <a:p>
            <a:pPr algn="just" defTabSz="1218565" fontAlgn="auto">
              <a:lnSpc>
                <a:spcPct val="150000"/>
              </a:lnSpc>
              <a:spcBef>
                <a:spcPts val="0"/>
              </a:spcBef>
              <a:spcAft>
                <a:spcPts val="0"/>
              </a:spcAft>
              <a:defRPr/>
            </a:pPr>
            <a:r>
              <a:rPr lang="zh-CN" altLang="zh-CN" sz="2800" kern="100" dirty="0">
                <a:solidFill>
                  <a:prstClr val="black"/>
                </a:solidFill>
                <a:latin typeface="Times New Roman" panose="02020603050405020304"/>
                <a:ea typeface="华文细黑"/>
                <a:cs typeface="Times New Roman" panose="02020603050405020304"/>
              </a:rPr>
              <a:t>当两圆内切时，有</a:t>
            </a:r>
            <a:r>
              <a:rPr lang="en-US" altLang="zh-CN" sz="2800" kern="100" dirty="0">
                <a:solidFill>
                  <a:prstClr val="black"/>
                </a:solidFill>
                <a:latin typeface="Times New Roman" panose="02020603050405020304"/>
                <a:ea typeface="华文细黑"/>
                <a:cs typeface="Courier New" panose="02070309020205020404"/>
              </a:rPr>
              <a:t>|</a:t>
            </a:r>
            <a:r>
              <a:rPr lang="en-US" altLang="zh-CN" sz="2800" i="1" kern="100" dirty="0">
                <a:solidFill>
                  <a:prstClr val="black"/>
                </a:solidFill>
                <a:latin typeface="Times New Roman" panose="02020603050405020304"/>
                <a:ea typeface="华文细黑"/>
                <a:cs typeface="Courier New" panose="02070309020205020404"/>
              </a:rPr>
              <a:t>a</a:t>
            </a:r>
            <a:r>
              <a:rPr lang="en-US" altLang="zh-CN" sz="2800" kern="100" dirty="0">
                <a:solidFill>
                  <a:prstClr val="black"/>
                </a:solidFill>
                <a:latin typeface="Times New Roman" panose="02020603050405020304"/>
                <a:ea typeface="华文细黑"/>
                <a:cs typeface="Courier New" panose="02070309020205020404"/>
              </a:rPr>
              <a:t>|</a:t>
            </a:r>
            <a:r>
              <a:rPr lang="zh-CN" altLang="zh-CN" sz="2800" kern="100" dirty="0">
                <a:solidFill>
                  <a:prstClr val="black"/>
                </a:solidFill>
                <a:latin typeface="Times New Roman" panose="02020603050405020304"/>
                <a:ea typeface="华文细黑"/>
                <a:cs typeface="Times New Roman" panose="02020603050405020304"/>
              </a:rPr>
              <a:t>＝</a:t>
            </a:r>
            <a:r>
              <a:rPr lang="en-US" altLang="zh-CN" sz="2800" kern="100" dirty="0">
                <a:solidFill>
                  <a:prstClr val="black"/>
                </a:solidFill>
                <a:latin typeface="Times New Roman" panose="02020603050405020304"/>
                <a:ea typeface="华文细黑"/>
                <a:cs typeface="Courier New" panose="02070309020205020404"/>
              </a:rPr>
              <a:t>4</a:t>
            </a:r>
            <a:r>
              <a:rPr lang="zh-CN" altLang="zh-CN" sz="2800" kern="100" dirty="0">
                <a:solidFill>
                  <a:prstClr val="black"/>
                </a:solidFill>
                <a:latin typeface="Times New Roman" panose="02020603050405020304"/>
                <a:ea typeface="华文细黑"/>
                <a:cs typeface="Times New Roman" panose="02020603050405020304"/>
              </a:rPr>
              <a:t>－</a:t>
            </a:r>
            <a:r>
              <a:rPr lang="en-US" altLang="zh-CN" sz="2800" kern="100" dirty="0">
                <a:solidFill>
                  <a:prstClr val="black"/>
                </a:solidFill>
                <a:latin typeface="Times New Roman" panose="02020603050405020304"/>
                <a:ea typeface="华文细黑"/>
                <a:cs typeface="Courier New" panose="02070309020205020404"/>
              </a:rPr>
              <a:t>1</a:t>
            </a:r>
            <a:r>
              <a:rPr lang="zh-CN" altLang="zh-CN" sz="2800" kern="100" dirty="0">
                <a:solidFill>
                  <a:prstClr val="black"/>
                </a:solidFill>
                <a:latin typeface="Times New Roman" panose="02020603050405020304"/>
                <a:ea typeface="华文细黑"/>
                <a:cs typeface="Times New Roman" panose="02020603050405020304"/>
              </a:rPr>
              <a:t>＝</a:t>
            </a:r>
            <a:r>
              <a:rPr lang="en-US" altLang="zh-CN" sz="2800" kern="100" dirty="0">
                <a:solidFill>
                  <a:prstClr val="black"/>
                </a:solidFill>
                <a:latin typeface="Times New Roman" panose="02020603050405020304"/>
                <a:ea typeface="华文细黑"/>
                <a:cs typeface="Courier New" panose="02070309020205020404"/>
              </a:rPr>
              <a:t>3</a:t>
            </a:r>
            <a:r>
              <a:rPr lang="zh-CN" altLang="zh-CN" sz="2800" kern="100" dirty="0">
                <a:solidFill>
                  <a:prstClr val="black"/>
                </a:solidFill>
                <a:latin typeface="Times New Roman" panose="02020603050405020304"/>
                <a:ea typeface="华文细黑"/>
                <a:cs typeface="Times New Roman" panose="02020603050405020304"/>
              </a:rPr>
              <a:t>，</a:t>
            </a:r>
            <a:r>
              <a:rPr lang="en-US" altLang="zh-CN" sz="2800" kern="100" dirty="0">
                <a:solidFill>
                  <a:prstClr val="black"/>
                </a:solidFill>
                <a:latin typeface="宋体" panose="02010600030101010101" pitchFamily="2" charset="-122"/>
                <a:ea typeface="华文细黑"/>
                <a:cs typeface="Times New Roman" panose="02020603050405020304"/>
              </a:rPr>
              <a:t>∴</a:t>
            </a:r>
            <a:r>
              <a:rPr lang="en-US" altLang="zh-CN" sz="2800" i="1" kern="100" dirty="0">
                <a:solidFill>
                  <a:prstClr val="black"/>
                </a:solidFill>
                <a:latin typeface="Times New Roman" panose="02020603050405020304"/>
                <a:ea typeface="华文细黑"/>
                <a:cs typeface="Courier New" panose="02070309020205020404"/>
              </a:rPr>
              <a:t>a</a:t>
            </a:r>
            <a:r>
              <a:rPr lang="zh-CN" altLang="zh-CN" sz="2800" kern="100" dirty="0">
                <a:solidFill>
                  <a:prstClr val="black"/>
                </a:solidFill>
                <a:latin typeface="Times New Roman" panose="02020603050405020304"/>
                <a:ea typeface="华文细黑"/>
                <a:cs typeface="Times New Roman" panose="02020603050405020304"/>
              </a:rPr>
              <a:t>＝</a:t>
            </a:r>
            <a:r>
              <a:rPr lang="en-US" altLang="zh-CN" sz="2800" kern="100" dirty="0">
                <a:solidFill>
                  <a:prstClr val="black"/>
                </a:solidFill>
                <a:latin typeface="Times New Roman" panose="02020603050405020304"/>
                <a:ea typeface="华文细黑"/>
                <a:cs typeface="Courier New" panose="02070309020205020404"/>
              </a:rPr>
              <a:t>±3.</a:t>
            </a:r>
            <a:endParaRPr lang="en-US" altLang="zh-CN" sz="2800" kern="100" dirty="0">
              <a:solidFill>
                <a:prstClr val="black"/>
              </a:solidFill>
              <a:latin typeface="Times New Roman" panose="02020603050405020304"/>
              <a:ea typeface="华文细黑"/>
              <a:cs typeface="Courier New" panose="02070309020205020404"/>
            </a:endParaRPr>
          </a:p>
        </p:txBody>
      </p:sp>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7">
                                            <p:txEl>
                                              <p:pRg st="0" end="0"/>
                                            </p:txEl>
                                          </p:spTgt>
                                        </p:tgtEl>
                                      </p:cBhvr>
                                    </p:animEffect>
                                    <p:set>
                                      <p:cBhvr>
                                        <p:cTn id="30" dur="1" fill="hold">
                                          <p:stCondLst>
                                            <p:cond delay="499"/>
                                          </p:stCondLst>
                                        </p:cTn>
                                        <p:tgtEl>
                                          <p:spTgt spid="7">
                                            <p:txEl>
                                              <p:pRg st="0" end="0"/>
                                            </p:txEl>
                                          </p:spTgt>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4"/>
                                        </p:tgtEl>
                                      </p:cBhvr>
                                    </p:animEffect>
                                    <p:set>
                                      <p:cBhvr>
                                        <p:cTn id="33" dur="1" fill="hold">
                                          <p:stCondLst>
                                            <p:cond delay="499"/>
                                          </p:stCondLst>
                                        </p:cTn>
                                        <p:tgtEl>
                                          <p:spTgt spid="4"/>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3"/>
                                        </p:tgtEl>
                                      </p:cBhvr>
                                    </p:animEffect>
                                    <p:set>
                                      <p:cBhvr>
                                        <p:cTn id="36"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4" grpId="0"/>
      <p:bldP spid="4" grpId="1"/>
      <p:bldP spid="7" grpId="0" build="allAtOnce"/>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50"/>
          <p:cNvSpPr txBox="1">
            <a:spLocks noChangeArrowheads="1"/>
          </p:cNvSpPr>
          <p:nvPr/>
        </p:nvSpPr>
        <p:spPr bwMode="auto">
          <a:xfrm>
            <a:off x="766763" y="1235075"/>
            <a:ext cx="10610850" cy="2627313"/>
          </a:xfrm>
          <a:prstGeom prst="rect">
            <a:avLst/>
          </a:prstGeom>
          <a:ln>
            <a:noFill/>
          </a:ln>
        </p:spPr>
        <p:style>
          <a:lnRef idx="1">
            <a:schemeClr val="accent5"/>
          </a:lnRef>
          <a:fillRef idx="2">
            <a:schemeClr val="accent5"/>
          </a:fillRef>
          <a:effectRef idx="1">
            <a:schemeClr val="accent5"/>
          </a:effectRef>
          <a:fontRef idx="minor">
            <a:schemeClr val="dk1"/>
          </a:fontRef>
        </p:style>
        <p:txBody>
          <a:bodyPr lIns="121898" tIns="60948" rIns="121898" bIns="60948" anchor="ctr">
            <a:spAutoFit/>
          </a:bodyPr>
          <a:lstStyle>
            <a:lvl1pPr algn="l" eaLnBrk="0" hangingPunct="0">
              <a:defRPr sz="2400" b="1">
                <a:solidFill>
                  <a:schemeClr val="tx1"/>
                </a:solidFill>
                <a:latin typeface="Arial" panose="020B0604020202020204" pitchFamily="34" charset="0"/>
                <a:ea typeface="宋体" panose="02010600030101010101" pitchFamily="2" charset="-122"/>
              </a:defRPr>
            </a:lvl1pPr>
            <a:lvl2pPr marL="742950" indent="-285750" algn="l" eaLnBrk="0" hangingPunct="0">
              <a:defRPr sz="2400" b="1">
                <a:solidFill>
                  <a:schemeClr val="tx1"/>
                </a:solidFill>
                <a:latin typeface="Arial" panose="020B0604020202020204" pitchFamily="34" charset="0"/>
                <a:ea typeface="宋体" panose="02010600030101010101" pitchFamily="2" charset="-122"/>
              </a:defRPr>
            </a:lvl2pPr>
            <a:lvl3pPr marL="1143000" indent="-228600" algn="l" eaLnBrk="0" hangingPunct="0">
              <a:defRPr sz="2400" b="1">
                <a:solidFill>
                  <a:schemeClr val="tx1"/>
                </a:solidFill>
                <a:latin typeface="Arial" panose="020B0604020202020204" pitchFamily="34" charset="0"/>
                <a:ea typeface="宋体" panose="02010600030101010101" pitchFamily="2" charset="-122"/>
              </a:defRPr>
            </a:lvl3pPr>
            <a:lvl4pPr marL="1600200" indent="-228600" algn="l" eaLnBrk="0" hangingPunct="0">
              <a:defRPr sz="2400" b="1">
                <a:solidFill>
                  <a:schemeClr val="tx1"/>
                </a:solidFill>
                <a:latin typeface="Arial" panose="020B0604020202020204" pitchFamily="34" charset="0"/>
                <a:ea typeface="宋体" panose="02010600030101010101" pitchFamily="2" charset="-122"/>
              </a:defRPr>
            </a:lvl4pPr>
            <a:lvl5pPr marL="2057400" indent="-228600" algn="l" eaLnBrk="0" hangingPunct="0">
              <a:defRPr sz="24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宋体" panose="02010600030101010101" pitchFamily="2" charset="-122"/>
              </a:defRPr>
            </a:lvl9pPr>
          </a:lstStyle>
          <a:p>
            <a:pPr algn="just" defTabSz="1218565" fontAlgn="auto">
              <a:lnSpc>
                <a:spcPct val="150000"/>
              </a:lnSpc>
              <a:spcBef>
                <a:spcPts val="0"/>
              </a:spcBef>
              <a:spcAft>
                <a:spcPts val="0"/>
              </a:spcAft>
              <a:defRPr/>
            </a:pP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理解圆与圆的位置关系的种类</a:t>
            </a:r>
            <a:r>
              <a:rPr lang="zh-CN" altLang="zh-CN" sz="2800" kern="100" dirty="0" smtClean="0">
                <a:latin typeface="Times New Roman" panose="02020603050405020304"/>
                <a:ea typeface="华文细黑"/>
                <a:cs typeface="Times New Roman" panose="02020603050405020304"/>
              </a:rPr>
              <a:t>；</a:t>
            </a:r>
            <a:endParaRPr lang="en-US" altLang="zh-CN" sz="2800" kern="100" dirty="0" smtClean="0">
              <a:latin typeface="Times New Roman" panose="02020603050405020304"/>
              <a:ea typeface="华文细黑"/>
              <a:cs typeface="Times New Roman" panose="02020603050405020304"/>
            </a:endParaRPr>
          </a:p>
          <a:p>
            <a:pPr algn="just" defTabSz="1218565" fontAlgn="auto">
              <a:lnSpc>
                <a:spcPct val="150000"/>
              </a:lnSpc>
              <a:spcBef>
                <a:spcPts val="0"/>
              </a:spcBef>
              <a:spcAft>
                <a:spcPts val="0"/>
              </a:spcAft>
              <a:defRPr/>
            </a:pPr>
            <a:r>
              <a:rPr lang="en-US" altLang="zh-CN" sz="2800" kern="100" dirty="0" smtClean="0">
                <a:latin typeface="Times New Roman" panose="02020603050405020304"/>
                <a:ea typeface="华文细黑"/>
                <a:cs typeface="Courier New" panose="02070309020205020404"/>
              </a:rPr>
              <a:t>2</a:t>
            </a:r>
            <a:r>
              <a:rPr lang="en-US" altLang="zh-CN" sz="2800" kern="100" dirty="0">
                <a:latin typeface="Times New Roman" panose="02020603050405020304"/>
                <a:ea typeface="华文细黑"/>
                <a:cs typeface="Courier New" panose="02070309020205020404"/>
              </a:rPr>
              <a:t>.</a:t>
            </a:r>
            <a:r>
              <a:rPr lang="zh-CN" altLang="zh-CN" sz="2800" kern="100" dirty="0">
                <a:latin typeface="Times New Roman" panose="02020603050405020304"/>
                <a:ea typeface="华文细黑"/>
                <a:cs typeface="Times New Roman" panose="02020603050405020304"/>
              </a:rPr>
              <a:t>掌握圆与圆的位置关系的代数判定方法与几何判定方法，能够利用上述方法判定两圆的位置关系</a:t>
            </a:r>
            <a:r>
              <a:rPr lang="zh-CN" altLang="zh-CN" sz="2800" kern="100" dirty="0" smtClean="0">
                <a:latin typeface="Times New Roman" panose="02020603050405020304"/>
                <a:ea typeface="华文细黑"/>
                <a:cs typeface="Times New Roman" panose="02020603050405020304"/>
              </a:rPr>
              <a:t>；</a:t>
            </a:r>
            <a:endParaRPr lang="en-US" altLang="zh-CN" sz="2800" kern="100" dirty="0" smtClean="0">
              <a:latin typeface="Times New Roman" panose="02020603050405020304"/>
              <a:ea typeface="华文细黑"/>
              <a:cs typeface="Times New Roman" panose="02020603050405020304"/>
            </a:endParaRPr>
          </a:p>
          <a:p>
            <a:pPr algn="just" defTabSz="1218565" fontAlgn="auto">
              <a:lnSpc>
                <a:spcPct val="150000"/>
              </a:lnSpc>
              <a:spcBef>
                <a:spcPts val="0"/>
              </a:spcBef>
              <a:spcAft>
                <a:spcPts val="0"/>
              </a:spcAft>
              <a:defRPr/>
            </a:pPr>
            <a:r>
              <a:rPr lang="en-US" altLang="zh-CN" sz="2800" kern="100" dirty="0" smtClean="0">
                <a:latin typeface="Times New Roman" panose="02020603050405020304"/>
                <a:ea typeface="华文细黑"/>
                <a:cs typeface="Courier New" panose="02070309020205020404"/>
              </a:rPr>
              <a:t>3</a:t>
            </a:r>
            <a:r>
              <a:rPr lang="en-US" altLang="zh-CN" sz="2800" kern="100" dirty="0">
                <a:latin typeface="Times New Roman" panose="02020603050405020304"/>
                <a:ea typeface="华文细黑"/>
                <a:cs typeface="Courier New" panose="02070309020205020404"/>
              </a:rPr>
              <a:t>.</a:t>
            </a:r>
            <a:r>
              <a:rPr lang="zh-CN" altLang="zh-CN" sz="2800" kern="100" dirty="0">
                <a:latin typeface="Times New Roman" panose="02020603050405020304"/>
                <a:ea typeface="华文细黑"/>
                <a:cs typeface="Times New Roman" panose="02020603050405020304"/>
              </a:rPr>
              <a:t>体会根据圆的对称性灵活处理问题的方法和它的优越性</a:t>
            </a:r>
            <a:r>
              <a:rPr lang="en-US" altLang="zh-CN" sz="2800" kern="100" dirty="0">
                <a:latin typeface="Times New Roman" panose="02020603050405020304"/>
                <a:ea typeface="华文细黑"/>
                <a:cs typeface="Courier New" panose="02070309020205020404"/>
              </a:rPr>
              <a:t>.</a:t>
            </a:r>
            <a:endParaRPr lang="zh-CN" altLang="zh-CN" sz="1050" kern="100" dirty="0">
              <a:latin typeface="宋体" panose="02010600030101010101" pitchFamily="2" charset="-122"/>
              <a:cs typeface="Courier New" panose="02070309020205020404"/>
            </a:endParaRPr>
          </a:p>
        </p:txBody>
      </p:sp>
      <p:sp>
        <p:nvSpPr>
          <p:cNvPr id="9" name="矩形 8">
            <a:hlinkClick r:id="rId1" action="ppaction://hlinksldjump"/>
          </p:cNvPr>
          <p:cNvSpPr/>
          <p:nvPr/>
        </p:nvSpPr>
        <p:spPr>
          <a:xfrm>
            <a:off x="5536650" y="5255394"/>
            <a:ext cx="1753237" cy="792088"/>
          </a:xfrm>
          <a:prstGeom prst="rect">
            <a:avLst/>
          </a:prstGeom>
          <a:solidFill>
            <a:srgbClr val="00B0F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18565" fontAlgn="auto">
              <a:spcBef>
                <a:spcPts val="0"/>
              </a:spcBef>
              <a:spcAft>
                <a:spcPts val="0"/>
              </a:spcAft>
              <a:defRPr/>
            </a:pPr>
            <a:r>
              <a:rPr lang="zh-CN" altLang="en-US" sz="2200" dirty="0">
                <a:latin typeface="微软雅黑" panose="020B0503020204020204" pitchFamily="34" charset="-122"/>
                <a:ea typeface="微软雅黑" panose="020B0503020204020204" pitchFamily="34" charset="-122"/>
              </a:rPr>
              <a:t>问题导学</a:t>
            </a:r>
            <a:endParaRPr lang="zh-CN" altLang="en-US" sz="2200" dirty="0">
              <a:latin typeface="微软雅黑" panose="020B0503020204020204" pitchFamily="34" charset="-122"/>
              <a:ea typeface="微软雅黑" panose="020B0503020204020204" pitchFamily="34" charset="-122"/>
            </a:endParaRPr>
          </a:p>
        </p:txBody>
      </p:sp>
      <p:sp>
        <p:nvSpPr>
          <p:cNvPr id="10" name="矩形 9">
            <a:hlinkClick r:id="rId2" action="ppaction://hlinksldjump"/>
          </p:cNvPr>
          <p:cNvSpPr/>
          <p:nvPr/>
        </p:nvSpPr>
        <p:spPr>
          <a:xfrm>
            <a:off x="7553753" y="5255394"/>
            <a:ext cx="1753238" cy="792088"/>
          </a:xfrm>
          <a:prstGeom prst="rect">
            <a:avLst/>
          </a:prstGeom>
          <a:solidFill>
            <a:srgbClr val="00B0F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18565" fontAlgn="auto">
              <a:spcBef>
                <a:spcPts val="0"/>
              </a:spcBef>
              <a:spcAft>
                <a:spcPts val="0"/>
              </a:spcAft>
              <a:defRPr/>
            </a:pPr>
            <a:r>
              <a:rPr lang="zh-CN" altLang="en-US" sz="2200" dirty="0">
                <a:latin typeface="微软雅黑" panose="020B0503020204020204" pitchFamily="34" charset="-122"/>
                <a:ea typeface="微软雅黑" panose="020B0503020204020204" pitchFamily="34" charset="-122"/>
              </a:rPr>
              <a:t>题型探究</a:t>
            </a:r>
            <a:endParaRPr lang="zh-CN" altLang="en-US" sz="2200" dirty="0">
              <a:latin typeface="微软雅黑" panose="020B0503020204020204" pitchFamily="34" charset="-122"/>
              <a:ea typeface="微软雅黑" panose="020B0503020204020204" pitchFamily="34" charset="-122"/>
            </a:endParaRPr>
          </a:p>
        </p:txBody>
      </p:sp>
      <p:sp>
        <p:nvSpPr>
          <p:cNvPr id="11" name="矩形 10">
            <a:hlinkClick r:id="rId3" action="ppaction://hlinksldjump"/>
          </p:cNvPr>
          <p:cNvSpPr/>
          <p:nvPr/>
        </p:nvSpPr>
        <p:spPr>
          <a:xfrm>
            <a:off x="9645160" y="5255394"/>
            <a:ext cx="1753238" cy="792088"/>
          </a:xfrm>
          <a:prstGeom prst="rect">
            <a:avLst/>
          </a:prstGeom>
          <a:solidFill>
            <a:srgbClr val="00B0F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18565" fontAlgn="auto">
              <a:spcBef>
                <a:spcPts val="0"/>
              </a:spcBef>
              <a:spcAft>
                <a:spcPts val="0"/>
              </a:spcAft>
              <a:defRPr/>
            </a:pPr>
            <a:r>
              <a:rPr lang="zh-CN" altLang="en-US" sz="2200" dirty="0">
                <a:latin typeface="微软雅黑" panose="020B0503020204020204" pitchFamily="34" charset="-122"/>
                <a:ea typeface="微软雅黑" panose="020B0503020204020204" pitchFamily="34" charset="-122"/>
              </a:rPr>
              <a:t>达标检测</a:t>
            </a:r>
            <a:endParaRPr lang="zh-CN" altLang="en-US" sz="2200" dirty="0">
              <a:latin typeface="微软雅黑" panose="020B0503020204020204" pitchFamily="34" charset="-122"/>
              <a:ea typeface="微软雅黑" panose="020B0503020204020204" pitchFamily="34" charset="-122"/>
            </a:endParaRPr>
          </a:p>
        </p:txBody>
      </p:sp>
      <p:pic>
        <p:nvPicPr>
          <p:cNvPr id="13317" name="图片 11"/>
          <p:cNvPicPr>
            <a:picLocks noChangeAspect="1"/>
          </p:cNvPicPr>
          <p:nvPr/>
        </p:nvPicPr>
        <p:blipFill>
          <a:blip r:embed="rId4" cstate="print"/>
          <a:srcRect/>
          <a:stretch>
            <a:fillRect/>
          </a:stretch>
        </p:blipFill>
        <p:spPr bwMode="auto">
          <a:xfrm>
            <a:off x="846138" y="-34925"/>
            <a:ext cx="1890712" cy="800100"/>
          </a:xfrm>
          <a:prstGeom prst="rect">
            <a:avLst/>
          </a:prstGeom>
          <a:noFill/>
          <a:ln w="9525">
            <a:noFill/>
            <a:miter lim="800000"/>
            <a:headEnd/>
            <a:tailEnd/>
          </a:ln>
        </p:spPr>
      </p:pic>
      <p:sp>
        <p:nvSpPr>
          <p:cNvPr id="13318" name="TextBox 12"/>
          <p:cNvSpPr txBox="1">
            <a:spLocks noChangeArrowheads="1"/>
          </p:cNvSpPr>
          <p:nvPr/>
        </p:nvSpPr>
        <p:spPr bwMode="auto">
          <a:xfrm>
            <a:off x="873125" y="71438"/>
            <a:ext cx="1622425" cy="523875"/>
          </a:xfrm>
          <a:prstGeom prst="rect">
            <a:avLst/>
          </a:prstGeom>
          <a:noFill/>
          <a:ln w="9525">
            <a:noFill/>
            <a:miter lim="800000"/>
          </a:ln>
        </p:spPr>
        <p:txBody>
          <a:bodyPr wrap="none">
            <a:spAutoFit/>
          </a:bodyPr>
          <a:lstStyle/>
          <a:p>
            <a:r>
              <a:rPr lang="zh-CN" altLang="en-US" sz="2800" dirty="0">
                <a:solidFill>
                  <a:schemeClr val="bg1"/>
                </a:solidFill>
                <a:latin typeface="黑体" panose="02010609060101010101" pitchFamily="49" charset="-122"/>
                <a:ea typeface="黑体" panose="02010609060101010101" pitchFamily="49" charset="-122"/>
              </a:rPr>
              <a:t>学习目标</a:t>
            </a:r>
            <a:endParaRPr lang="zh-CN" altLang="en-US" sz="2800" dirty="0">
              <a:solidFill>
                <a:schemeClr val="bg1"/>
              </a:solidFill>
              <a:latin typeface="黑体" panose="02010609060101010101" pitchFamily="49" charset="-122"/>
              <a:ea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1">
            <a:hlinkClick r:id="rId1" action="ppaction://hlinksldjump"/>
          </p:cNvPr>
          <p:cNvSpPr>
            <a:spLocks noChangeArrowheads="1"/>
          </p:cNvSpPr>
          <p:nvPr/>
        </p:nvSpPr>
        <p:spPr bwMode="auto">
          <a:xfrm>
            <a:off x="10325292" y="45615"/>
            <a:ext cx="360288" cy="575867"/>
          </a:xfrm>
          <a:prstGeom prst="rect">
            <a:avLst/>
          </a:prstGeom>
          <a:noFill/>
          <a:ln>
            <a:noFill/>
          </a:ln>
          <a:effectLst/>
        </p:spPr>
        <p:txBody>
          <a:bodyPr wrap="none" lIns="121898" tIns="60948" rIns="121898" bIns="60948" anchor="ctr"/>
          <a:lstStyle/>
          <a:p>
            <a:pPr algn="r" defTabSz="914400" fontAlgn="auto">
              <a:spcBef>
                <a:spcPts val="0"/>
              </a:spcBef>
              <a:spcAft>
                <a:spcPts val="0"/>
              </a:spcAft>
              <a:defRPr/>
            </a:pPr>
            <a:r>
              <a:rPr lang="en-US" altLang="zh-CN" sz="2000" dirty="0">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rPr>
              <a:t>1</a:t>
            </a:r>
            <a:endParaRPr lang="en-US" altLang="zh-CN" sz="2000" dirty="0">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endParaRPr>
          </a:p>
        </p:txBody>
      </p:sp>
      <p:sp>
        <p:nvSpPr>
          <p:cNvPr id="15" name="Rectangle 21">
            <a:hlinkClick r:id="rId2" action="ppaction://hlinksldjump"/>
          </p:cNvPr>
          <p:cNvSpPr>
            <a:spLocks noChangeArrowheads="1"/>
          </p:cNvSpPr>
          <p:nvPr/>
        </p:nvSpPr>
        <p:spPr bwMode="auto">
          <a:xfrm>
            <a:off x="10758004" y="45615"/>
            <a:ext cx="360288" cy="575867"/>
          </a:xfrm>
          <a:prstGeom prst="rect">
            <a:avLst/>
          </a:prstGeom>
          <a:noFill/>
          <a:ln>
            <a:noFill/>
          </a:ln>
          <a:effectLst/>
        </p:spPr>
        <p:txBody>
          <a:bodyPr wrap="none" lIns="121898" tIns="60948" rIns="121898" bIns="60948" anchor="ctr"/>
          <a:lstStyle/>
          <a:p>
            <a:pPr algn="ctr" defTabSz="914400" fontAlgn="auto">
              <a:spcBef>
                <a:spcPts val="0"/>
              </a:spcBef>
              <a:spcAft>
                <a:spcPts val="0"/>
              </a:spcAft>
              <a:defRPr/>
            </a:pPr>
            <a:r>
              <a:rPr lang="en-US" altLang="zh-CN" sz="2000" dirty="0">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rPr>
              <a:t>2</a:t>
            </a:r>
            <a:endParaRPr lang="en-US" altLang="zh-CN" sz="2000" dirty="0">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endParaRPr>
          </a:p>
        </p:txBody>
      </p:sp>
      <p:sp>
        <p:nvSpPr>
          <p:cNvPr id="16" name="Rectangle 21">
            <a:hlinkClick r:id="rId3" action="ppaction://hlinksldjump"/>
          </p:cNvPr>
          <p:cNvSpPr>
            <a:spLocks noChangeArrowheads="1"/>
          </p:cNvSpPr>
          <p:nvPr/>
        </p:nvSpPr>
        <p:spPr bwMode="auto">
          <a:xfrm>
            <a:off x="11190716" y="45615"/>
            <a:ext cx="360288" cy="575867"/>
          </a:xfrm>
          <a:prstGeom prst="rect">
            <a:avLst/>
          </a:prstGeom>
          <a:noFill/>
          <a:ln>
            <a:noFill/>
          </a:ln>
          <a:effectLst/>
        </p:spPr>
        <p:txBody>
          <a:bodyPr wrap="none" lIns="121898" tIns="60948" rIns="121898" bIns="60948" anchor="ctr"/>
          <a:lstStyle/>
          <a:p>
            <a:pPr algn="ctr" defTabSz="914400" fontAlgn="auto">
              <a:spcBef>
                <a:spcPts val="0"/>
              </a:spcBef>
              <a:spcAft>
                <a:spcPts val="0"/>
              </a:spcAft>
              <a:defRPr/>
            </a:pPr>
            <a:r>
              <a:rPr lang="en-US" altLang="zh-CN" sz="2000" dirty="0">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rPr>
              <a:t>3</a:t>
            </a:r>
            <a:endParaRPr lang="en-US" altLang="zh-CN" sz="2000" dirty="0">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endParaRPr>
          </a:p>
        </p:txBody>
      </p:sp>
      <p:sp>
        <p:nvSpPr>
          <p:cNvPr id="17" name="Rectangle 21">
            <a:hlinkClick r:id="rId4" action="ppaction://hlinksldjump"/>
          </p:cNvPr>
          <p:cNvSpPr>
            <a:spLocks noChangeArrowheads="1"/>
          </p:cNvSpPr>
          <p:nvPr/>
        </p:nvSpPr>
        <p:spPr bwMode="auto">
          <a:xfrm>
            <a:off x="11639574" y="45418"/>
            <a:ext cx="360288" cy="575867"/>
          </a:xfrm>
          <a:prstGeom prst="rect">
            <a:avLst/>
          </a:prstGeom>
          <a:noFill/>
          <a:ln>
            <a:noFill/>
          </a:ln>
          <a:effectLst/>
        </p:spPr>
        <p:txBody>
          <a:bodyPr wrap="none" lIns="121898" tIns="60948" rIns="121898" bIns="60948" anchor="ctr"/>
          <a:lstStyle/>
          <a:p>
            <a:pPr algn="ctr" defTabSz="914400" fontAlgn="auto">
              <a:spcBef>
                <a:spcPts val="0"/>
              </a:spcBef>
              <a:spcAft>
                <a:spcPts val="0"/>
              </a:spcAft>
              <a:defRPr/>
            </a:pPr>
            <a:r>
              <a:rPr lang="en-US" altLang="zh-CN" sz="2000" dirty="0">
                <a:solidFill>
                  <a:srgbClr val="0000FF"/>
                </a:solidFill>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rPr>
              <a:t>4</a:t>
            </a:r>
            <a:endParaRPr lang="en-US" altLang="zh-CN" sz="2000" dirty="0">
              <a:solidFill>
                <a:srgbClr val="0000FF"/>
              </a:solidFill>
              <a:effectLst>
                <a:reflection blurRad="6350" stA="55000" endA="300" endPos="45500" dir="5400000" sy="-100000" algn="bl" rotWithShape="0"/>
              </a:effectLst>
              <a:latin typeface="Broadway" pitchFamily="82" charset="0"/>
              <a:ea typeface="楷体" panose="02010609060101010101" pitchFamily="49" charset="-122"/>
              <a:cs typeface="经典繁仿黑" pitchFamily="49" charset="-122"/>
            </a:endParaRPr>
          </a:p>
        </p:txBody>
      </p:sp>
      <p:sp>
        <p:nvSpPr>
          <p:cNvPr id="19" name="矩形 18"/>
          <p:cNvSpPr/>
          <p:nvPr/>
        </p:nvSpPr>
        <p:spPr>
          <a:xfrm>
            <a:off x="0" y="6664325"/>
            <a:ext cx="12195175" cy="193675"/>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20" name="圆角矩形 19"/>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sp>
        <p:nvSpPr>
          <p:cNvPr id="63495" name="矩形 20"/>
          <p:cNvSpPr>
            <a:spLocks noChangeArrowheads="1"/>
          </p:cNvSpPr>
          <p:nvPr/>
        </p:nvSpPr>
        <p:spPr bwMode="auto">
          <a:xfrm>
            <a:off x="477838" y="765175"/>
            <a:ext cx="11161712" cy="2708275"/>
          </a:xfrm>
          <a:prstGeom prst="rect">
            <a:avLst/>
          </a:prstGeom>
          <a:noFill/>
          <a:ln w="9525">
            <a:noFill/>
            <a:miter lim="800000"/>
          </a:ln>
        </p:spPr>
        <p:txBody>
          <a:bodyPr lIns="121898" tIns="60948" rIns="121898" bIns="60948">
            <a:spAutoFit/>
          </a:bodyPr>
          <a:lstStyle/>
          <a:p>
            <a:pPr algn="just">
              <a:lnSpc>
                <a:spcPct val="150000"/>
              </a:lnSpc>
            </a:pPr>
            <a:r>
              <a:rPr lang="en-US" altLang="zh-CN" sz="2800" dirty="0" smtClean="0">
                <a:latin typeface="Times New Roman" panose="02020603050405020304" pitchFamily="18" charset="0"/>
                <a:ea typeface="华文细黑"/>
                <a:cs typeface="Courier New" panose="02070309020205020404" pitchFamily="49" charset="0"/>
              </a:rPr>
              <a:t>3.</a:t>
            </a:r>
            <a:r>
              <a:rPr lang="zh-CN" altLang="zh-CN" sz="2800" dirty="0">
                <a:latin typeface="Times New Roman" panose="02020603050405020304" pitchFamily="18" charset="0"/>
                <a:ea typeface="华文细黑"/>
                <a:cs typeface="Times New Roman" panose="02020603050405020304" pitchFamily="18" charset="0"/>
              </a:rPr>
              <a:t>圆</a:t>
            </a:r>
            <a:r>
              <a:rPr lang="en-US" altLang="zh-CN" sz="2800" i="1" dirty="0">
                <a:latin typeface="Times New Roman" panose="02020603050405020304" pitchFamily="18" charset="0"/>
                <a:ea typeface="华文细黑"/>
                <a:cs typeface="Courier New" panose="02070309020205020404" pitchFamily="49" charset="0"/>
              </a:rPr>
              <a:t>x</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y</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4</a:t>
            </a:r>
            <a:r>
              <a:rPr lang="en-US" altLang="zh-CN" sz="2800" i="1" dirty="0">
                <a:latin typeface="Times New Roman" panose="02020603050405020304" pitchFamily="18" charset="0"/>
                <a:ea typeface="华文细黑"/>
                <a:cs typeface="Courier New" panose="02070309020205020404" pitchFamily="49" charset="0"/>
              </a:rPr>
              <a:t>x</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6</a:t>
            </a:r>
            <a:r>
              <a:rPr lang="en-US" altLang="zh-CN" sz="2800" i="1" dirty="0">
                <a:latin typeface="Times New Roman" panose="02020603050405020304" pitchFamily="18" charset="0"/>
                <a:ea typeface="华文细黑"/>
                <a:cs typeface="Courier New" panose="02070309020205020404" pitchFamily="49" charset="0"/>
              </a:rPr>
              <a:t>y</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0</a:t>
            </a:r>
            <a:r>
              <a:rPr lang="zh-CN" altLang="zh-CN" sz="2800" dirty="0">
                <a:latin typeface="Times New Roman" panose="02020603050405020304" pitchFamily="18" charset="0"/>
                <a:ea typeface="华文细黑"/>
                <a:cs typeface="Times New Roman" panose="02020603050405020304" pitchFamily="18" charset="0"/>
              </a:rPr>
              <a:t>和圆</a:t>
            </a:r>
            <a:r>
              <a:rPr lang="en-US" altLang="zh-CN" sz="2800" i="1" dirty="0">
                <a:latin typeface="Times New Roman" panose="02020603050405020304" pitchFamily="18" charset="0"/>
                <a:ea typeface="华文细黑"/>
                <a:cs typeface="Courier New" panose="02070309020205020404" pitchFamily="49" charset="0"/>
              </a:rPr>
              <a:t>x</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y</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6</a:t>
            </a:r>
            <a:r>
              <a:rPr lang="en-US" altLang="zh-CN" sz="2800" i="1" dirty="0">
                <a:latin typeface="Times New Roman" panose="02020603050405020304" pitchFamily="18" charset="0"/>
                <a:ea typeface="华文细黑"/>
                <a:cs typeface="Courier New" panose="02070309020205020404" pitchFamily="49" charset="0"/>
              </a:rPr>
              <a:t>x</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0</a:t>
            </a:r>
            <a:r>
              <a:rPr lang="zh-CN" altLang="zh-CN" sz="2800" dirty="0">
                <a:latin typeface="Times New Roman" panose="02020603050405020304" pitchFamily="18" charset="0"/>
                <a:ea typeface="华文细黑"/>
                <a:cs typeface="Times New Roman" panose="02020603050405020304" pitchFamily="18" charset="0"/>
              </a:rPr>
              <a:t>交于</a:t>
            </a:r>
            <a:r>
              <a:rPr lang="en-US" altLang="zh-CN" sz="2800" i="1" dirty="0">
                <a:latin typeface="Times New Roman" panose="02020603050405020304" pitchFamily="18" charset="0"/>
                <a:ea typeface="华文细黑"/>
                <a:cs typeface="Courier New" panose="02070309020205020404" pitchFamily="49" charset="0"/>
              </a:rPr>
              <a:t>A</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B</a:t>
            </a:r>
            <a:r>
              <a:rPr lang="zh-CN" altLang="zh-CN" sz="2800" dirty="0">
                <a:latin typeface="Times New Roman" panose="02020603050405020304" pitchFamily="18" charset="0"/>
                <a:ea typeface="华文细黑"/>
                <a:cs typeface="Times New Roman" panose="02020603050405020304" pitchFamily="18" charset="0"/>
              </a:rPr>
              <a:t>两点，则</a:t>
            </a:r>
            <a:r>
              <a:rPr lang="en-US" altLang="zh-CN" sz="2800" i="1" dirty="0">
                <a:latin typeface="Times New Roman" panose="02020603050405020304" pitchFamily="18" charset="0"/>
                <a:ea typeface="华文细黑"/>
                <a:cs typeface="Courier New" panose="02070309020205020404" pitchFamily="49" charset="0"/>
              </a:rPr>
              <a:t>AB</a:t>
            </a:r>
            <a:r>
              <a:rPr lang="zh-CN" altLang="zh-CN" sz="2800" dirty="0">
                <a:latin typeface="Times New Roman" panose="02020603050405020304" pitchFamily="18" charset="0"/>
                <a:ea typeface="华文细黑"/>
                <a:cs typeface="Times New Roman" panose="02020603050405020304" pitchFamily="18" charset="0"/>
              </a:rPr>
              <a:t>的垂直平分线的方程是</a:t>
            </a:r>
            <a:r>
              <a:rPr lang="en-US" altLang="zh-CN" sz="2800" dirty="0">
                <a:latin typeface="Times New Roman" panose="02020603050405020304" pitchFamily="18" charset="0"/>
                <a:ea typeface="华文细黑"/>
                <a:cs typeface="Courier New" panose="02070309020205020404" pitchFamily="49" charset="0"/>
              </a:rPr>
              <a:t>(</a:t>
            </a:r>
            <a:r>
              <a:rPr lang="zh-CN" altLang="zh-CN" sz="2800" dirty="0">
                <a:latin typeface="Times New Roman" panose="02020603050405020304" pitchFamily="18" charset="0"/>
                <a:ea typeface="华文细黑"/>
                <a:cs typeface="Times New Roman" panose="02020603050405020304" pitchFamily="18" charset="0"/>
              </a:rPr>
              <a:t>　　</a:t>
            </a:r>
            <a:r>
              <a:rPr lang="en-US" altLang="zh-CN" sz="2800" dirty="0">
                <a:latin typeface="Times New Roman" panose="02020603050405020304" pitchFamily="18" charset="0"/>
                <a:ea typeface="华文细黑"/>
                <a:cs typeface="Courier New" panose="02070309020205020404" pitchFamily="49" charset="0"/>
              </a:rPr>
              <a:t>)</a:t>
            </a:r>
            <a:endParaRPr lang="zh-CN" altLang="zh-CN" sz="1000" dirty="0">
              <a:latin typeface="宋体" panose="02010600030101010101" pitchFamily="2" charset="-122"/>
              <a:ea typeface="华文细黑"/>
              <a:cs typeface="Courier New" panose="02070309020205020404" pitchFamily="49" charset="0"/>
            </a:endParaRPr>
          </a:p>
          <a:p>
            <a:pPr algn="just">
              <a:lnSpc>
                <a:spcPct val="150000"/>
              </a:lnSpc>
            </a:pPr>
            <a:r>
              <a:rPr lang="en-US" altLang="zh-CN" sz="2800" dirty="0" err="1">
                <a:latin typeface="Times New Roman" panose="02020603050405020304" pitchFamily="18" charset="0"/>
                <a:ea typeface="华文细黑"/>
                <a:cs typeface="Times New Roman" panose="02020603050405020304" pitchFamily="18" charset="0"/>
              </a:rPr>
              <a:t>A.</a:t>
            </a:r>
            <a:r>
              <a:rPr lang="en-US" altLang="zh-CN" sz="2800" i="1" dirty="0" err="1">
                <a:latin typeface="Times New Roman" panose="02020603050405020304" pitchFamily="18" charset="0"/>
                <a:ea typeface="华文细黑"/>
                <a:cs typeface="Times New Roman" panose="02020603050405020304" pitchFamily="18" charset="0"/>
              </a:rPr>
              <a:t>x</a:t>
            </a:r>
            <a:r>
              <a:rPr lang="zh-CN" altLang="zh-CN" sz="2800" dirty="0">
                <a:latin typeface="Times New Roman" panose="02020603050405020304" pitchFamily="18" charset="0"/>
                <a:ea typeface="华文细黑"/>
                <a:cs typeface="Courier New" panose="02070309020205020404" pitchFamily="49" charset="0"/>
              </a:rPr>
              <a:t>＋</a:t>
            </a:r>
            <a:r>
              <a:rPr lang="en-US" altLang="zh-CN" sz="2800" i="1" dirty="0">
                <a:latin typeface="Times New Roman" panose="02020603050405020304" pitchFamily="18" charset="0"/>
                <a:ea typeface="华文细黑"/>
                <a:cs typeface="Times New Roman" panose="02020603050405020304" pitchFamily="18" charset="0"/>
              </a:rPr>
              <a:t>y</a:t>
            </a:r>
            <a:r>
              <a:rPr lang="zh-CN" altLang="zh-CN" sz="2800" dirty="0">
                <a:latin typeface="Times New Roman" panose="02020603050405020304" pitchFamily="18" charset="0"/>
                <a:ea typeface="华文细黑"/>
                <a:cs typeface="Courier New" panose="02070309020205020404" pitchFamily="49" charset="0"/>
              </a:rPr>
              <a:t>＋</a:t>
            </a:r>
            <a:r>
              <a:rPr lang="en-US" altLang="zh-CN" sz="2800" dirty="0">
                <a:latin typeface="Times New Roman" panose="02020603050405020304" pitchFamily="18" charset="0"/>
                <a:ea typeface="华文细黑"/>
                <a:cs typeface="Times New Roman" panose="02020603050405020304" pitchFamily="18" charset="0"/>
              </a:rPr>
              <a:t>3</a:t>
            </a:r>
            <a:r>
              <a:rPr lang="zh-CN" altLang="zh-CN" sz="2800" dirty="0">
                <a:latin typeface="Times New Roman" panose="02020603050405020304" pitchFamily="18" charset="0"/>
                <a:ea typeface="华文细黑"/>
                <a:cs typeface="Courier New" panose="02070309020205020404" pitchFamily="49" charset="0"/>
              </a:rPr>
              <a:t>＝</a:t>
            </a:r>
            <a:r>
              <a:rPr lang="en-US" altLang="zh-CN" sz="2800" dirty="0">
                <a:latin typeface="Times New Roman" panose="02020603050405020304" pitchFamily="18" charset="0"/>
                <a:ea typeface="华文细黑"/>
                <a:cs typeface="Courier New" panose="02070309020205020404" pitchFamily="49" charset="0"/>
              </a:rPr>
              <a:t>0  	</a:t>
            </a:r>
            <a:r>
              <a:rPr lang="en-US" altLang="zh-CN" sz="2800" dirty="0">
                <a:latin typeface="Times New Roman" panose="02020603050405020304" pitchFamily="18" charset="0"/>
                <a:ea typeface="华文细黑"/>
                <a:cs typeface="Times New Roman" panose="02020603050405020304" pitchFamily="18" charset="0"/>
              </a:rPr>
              <a:t>				B.2</a:t>
            </a:r>
            <a:r>
              <a:rPr lang="en-US" altLang="zh-CN" sz="2800" i="1" dirty="0">
                <a:latin typeface="Times New Roman" panose="02020603050405020304" pitchFamily="18" charset="0"/>
                <a:ea typeface="华文细黑"/>
                <a:cs typeface="Times New Roman" panose="02020603050405020304" pitchFamily="18" charset="0"/>
              </a:rPr>
              <a:t>x</a:t>
            </a:r>
            <a:r>
              <a:rPr lang="zh-CN" altLang="zh-CN" sz="2800" dirty="0">
                <a:latin typeface="Times New Roman" panose="02020603050405020304" pitchFamily="18" charset="0"/>
                <a:ea typeface="华文细黑"/>
                <a:cs typeface="Courier New" panose="02070309020205020404" pitchFamily="49" charset="0"/>
              </a:rPr>
              <a:t>－</a:t>
            </a:r>
            <a:r>
              <a:rPr lang="en-US" altLang="zh-CN" sz="2800" i="1" dirty="0">
                <a:latin typeface="Times New Roman" panose="02020603050405020304" pitchFamily="18" charset="0"/>
                <a:ea typeface="华文细黑"/>
                <a:cs typeface="Times New Roman" panose="02020603050405020304" pitchFamily="18" charset="0"/>
              </a:rPr>
              <a:t>y</a:t>
            </a:r>
            <a:r>
              <a:rPr lang="zh-CN" altLang="zh-CN" sz="2800" dirty="0">
                <a:latin typeface="Times New Roman" panose="02020603050405020304" pitchFamily="18" charset="0"/>
                <a:ea typeface="华文细黑"/>
                <a:cs typeface="Courier New" panose="02070309020205020404" pitchFamily="49" charset="0"/>
              </a:rPr>
              <a:t>－</a:t>
            </a:r>
            <a:r>
              <a:rPr lang="en-US" altLang="zh-CN" sz="2800" dirty="0">
                <a:latin typeface="Times New Roman" panose="02020603050405020304" pitchFamily="18" charset="0"/>
                <a:ea typeface="华文细黑"/>
                <a:cs typeface="Times New Roman" panose="02020603050405020304" pitchFamily="18" charset="0"/>
              </a:rPr>
              <a:t>5</a:t>
            </a:r>
            <a:r>
              <a:rPr lang="zh-CN" altLang="zh-CN" sz="2800" dirty="0">
                <a:latin typeface="Times New Roman" panose="02020603050405020304" pitchFamily="18" charset="0"/>
                <a:ea typeface="华文细黑"/>
                <a:cs typeface="Courier New" panose="02070309020205020404" pitchFamily="49" charset="0"/>
              </a:rPr>
              <a:t>＝</a:t>
            </a:r>
            <a:r>
              <a:rPr lang="en-US" altLang="zh-CN" sz="2800" dirty="0">
                <a:latin typeface="Times New Roman" panose="02020603050405020304" pitchFamily="18" charset="0"/>
                <a:ea typeface="华文细黑"/>
                <a:cs typeface="华文细黑"/>
              </a:rPr>
              <a:t>0</a:t>
            </a:r>
            <a:endParaRPr lang="zh-CN" altLang="zh-CN" sz="1000" dirty="0">
              <a:latin typeface="宋体" panose="02010600030101010101" pitchFamily="2" charset="-122"/>
              <a:ea typeface="黑体" panose="02010609060101010101" pitchFamily="49" charset="-122"/>
            </a:endParaRPr>
          </a:p>
          <a:p>
            <a:pPr algn="just">
              <a:lnSpc>
                <a:spcPct val="150000"/>
              </a:lnSpc>
            </a:pPr>
            <a:r>
              <a:rPr lang="en-US" altLang="zh-CN" sz="2800" dirty="0">
                <a:latin typeface="Times New Roman" panose="02020603050405020304" pitchFamily="18" charset="0"/>
                <a:ea typeface="华文细黑"/>
                <a:cs typeface="华文细黑"/>
              </a:rPr>
              <a:t>C.3</a:t>
            </a:r>
            <a:r>
              <a:rPr lang="en-US" altLang="zh-CN" sz="2800" i="1" dirty="0">
                <a:latin typeface="Times New Roman" panose="02020603050405020304" pitchFamily="18" charset="0"/>
                <a:ea typeface="华文细黑"/>
                <a:cs typeface="华文细黑"/>
              </a:rPr>
              <a:t>x</a:t>
            </a:r>
            <a:r>
              <a:rPr lang="zh-CN" altLang="zh-CN" sz="2800" dirty="0">
                <a:latin typeface="Times New Roman" panose="02020603050405020304" pitchFamily="18" charset="0"/>
                <a:ea typeface="华文细黑"/>
                <a:cs typeface="华文细黑"/>
              </a:rPr>
              <a:t>－</a:t>
            </a:r>
            <a:r>
              <a:rPr lang="en-US" altLang="zh-CN" sz="2800" i="1" dirty="0">
                <a:latin typeface="Times New Roman" panose="02020603050405020304" pitchFamily="18" charset="0"/>
                <a:ea typeface="华文细黑"/>
                <a:cs typeface="华文细黑"/>
              </a:rPr>
              <a:t>y</a:t>
            </a:r>
            <a:r>
              <a:rPr lang="zh-CN" altLang="zh-CN" sz="2800" dirty="0">
                <a:latin typeface="Times New Roman" panose="02020603050405020304" pitchFamily="18" charset="0"/>
                <a:ea typeface="华文细黑"/>
                <a:cs typeface="华文细黑"/>
              </a:rPr>
              <a:t>－</a:t>
            </a:r>
            <a:r>
              <a:rPr lang="en-US" altLang="zh-CN" sz="2800" dirty="0">
                <a:latin typeface="Times New Roman" panose="02020603050405020304" pitchFamily="18" charset="0"/>
                <a:ea typeface="华文细黑"/>
                <a:cs typeface="华文细黑"/>
              </a:rPr>
              <a:t>9</a:t>
            </a:r>
            <a:r>
              <a:rPr lang="zh-CN" altLang="zh-CN" sz="2800" dirty="0">
                <a:latin typeface="Times New Roman" panose="02020603050405020304" pitchFamily="18" charset="0"/>
                <a:ea typeface="华文细黑"/>
                <a:cs typeface="华文细黑"/>
              </a:rPr>
              <a:t>＝</a:t>
            </a:r>
            <a:r>
              <a:rPr lang="en-US" altLang="zh-CN" sz="2800" dirty="0">
                <a:latin typeface="Times New Roman" panose="02020603050405020304" pitchFamily="18" charset="0"/>
                <a:ea typeface="华文细黑"/>
                <a:cs typeface="华文细黑"/>
              </a:rPr>
              <a:t>0  					D.4</a:t>
            </a:r>
            <a:r>
              <a:rPr lang="en-US" altLang="zh-CN" sz="2800" i="1" dirty="0">
                <a:latin typeface="Times New Roman" panose="02020603050405020304" pitchFamily="18" charset="0"/>
                <a:ea typeface="华文细黑"/>
                <a:cs typeface="华文细黑"/>
              </a:rPr>
              <a:t>x</a:t>
            </a:r>
            <a:r>
              <a:rPr lang="zh-CN" altLang="zh-CN" sz="2800" dirty="0">
                <a:latin typeface="Times New Roman" panose="02020603050405020304" pitchFamily="18" charset="0"/>
                <a:ea typeface="华文细黑"/>
                <a:cs typeface="华文细黑"/>
              </a:rPr>
              <a:t>－</a:t>
            </a:r>
            <a:r>
              <a:rPr lang="en-US" altLang="zh-CN" sz="2800" dirty="0">
                <a:latin typeface="Times New Roman" panose="02020603050405020304" pitchFamily="18" charset="0"/>
                <a:ea typeface="华文细黑"/>
                <a:cs typeface="华文细黑"/>
              </a:rPr>
              <a:t>3</a:t>
            </a:r>
            <a:r>
              <a:rPr lang="en-US" altLang="zh-CN" sz="2800" i="1" dirty="0">
                <a:latin typeface="Times New Roman" panose="02020603050405020304" pitchFamily="18" charset="0"/>
                <a:ea typeface="华文细黑"/>
                <a:cs typeface="华文细黑"/>
              </a:rPr>
              <a:t>y</a:t>
            </a:r>
            <a:r>
              <a:rPr lang="zh-CN" altLang="zh-CN" sz="2800" dirty="0">
                <a:latin typeface="Times New Roman" panose="02020603050405020304" pitchFamily="18" charset="0"/>
                <a:ea typeface="华文细黑"/>
                <a:cs typeface="华文细黑"/>
              </a:rPr>
              <a:t>＋</a:t>
            </a:r>
            <a:r>
              <a:rPr lang="en-US" altLang="zh-CN" sz="2800" dirty="0">
                <a:latin typeface="Times New Roman" panose="02020603050405020304" pitchFamily="18" charset="0"/>
                <a:ea typeface="华文细黑"/>
                <a:cs typeface="华文细黑"/>
              </a:rPr>
              <a:t>7</a:t>
            </a:r>
            <a:r>
              <a:rPr lang="zh-CN" altLang="zh-CN" sz="2800" dirty="0">
                <a:latin typeface="Times New Roman" panose="02020603050405020304" pitchFamily="18" charset="0"/>
                <a:ea typeface="华文细黑"/>
                <a:cs typeface="华文细黑"/>
              </a:rPr>
              <a:t>＝</a:t>
            </a:r>
            <a:r>
              <a:rPr lang="en-US" altLang="zh-CN" sz="2800" dirty="0">
                <a:latin typeface="Times New Roman" panose="02020603050405020304" pitchFamily="18" charset="0"/>
                <a:ea typeface="华文细黑"/>
                <a:cs typeface="华文细黑"/>
              </a:rPr>
              <a:t>0</a:t>
            </a:r>
            <a:endParaRPr lang="zh-CN" altLang="zh-CN" sz="1000" dirty="0">
              <a:latin typeface="宋体" panose="02010600030101010101" pitchFamily="2" charset="-122"/>
              <a:ea typeface="黑体" panose="02010609060101010101" pitchFamily="49" charset="-122"/>
            </a:endParaRPr>
          </a:p>
        </p:txBody>
      </p:sp>
      <p:sp>
        <p:nvSpPr>
          <p:cNvPr id="11" name="矩形 10"/>
          <p:cNvSpPr/>
          <p:nvPr/>
        </p:nvSpPr>
        <p:spPr>
          <a:xfrm>
            <a:off x="477838" y="3357563"/>
            <a:ext cx="11161712" cy="1333500"/>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0000FF"/>
                </a:solidFill>
                <a:latin typeface="Times New Roman" panose="02020603050405020304"/>
                <a:ea typeface="微软雅黑" panose="020B0503020204020204" pitchFamily="34" charset="-122"/>
                <a:cs typeface="Times New Roman" panose="02020603050405020304"/>
              </a:rPr>
              <a:t>解析</a:t>
            </a:r>
            <a:r>
              <a:rPr lang="zh-CN" altLang="zh-CN" sz="2800" kern="100" dirty="0">
                <a:latin typeface="Times New Roman" panose="02020603050405020304"/>
                <a:ea typeface="华文细黑"/>
                <a:cs typeface="Times New Roman" panose="02020603050405020304"/>
              </a:rPr>
              <a:t>　</a:t>
            </a:r>
            <a:r>
              <a:rPr lang="en-US" altLang="zh-CN" sz="2800" i="1" kern="100" dirty="0">
                <a:latin typeface="Times New Roman" panose="02020603050405020304"/>
                <a:ea typeface="华文细黑"/>
                <a:cs typeface="Courier New" panose="02070309020205020404"/>
              </a:rPr>
              <a:t>AB</a:t>
            </a:r>
            <a:r>
              <a:rPr lang="zh-CN" altLang="zh-CN" sz="2800" kern="100" dirty="0">
                <a:latin typeface="Times New Roman" panose="02020603050405020304"/>
                <a:ea typeface="华文细黑"/>
                <a:cs typeface="Times New Roman" panose="02020603050405020304"/>
              </a:rPr>
              <a:t>的垂直平分线过两圆的圆心，把圆心</a:t>
            </a:r>
            <a:r>
              <a:rPr lang="en-US" altLang="zh-CN" sz="2800" kern="1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3)</a:t>
            </a:r>
            <a:r>
              <a:rPr lang="zh-CN" altLang="zh-CN" sz="2800" kern="100" dirty="0">
                <a:latin typeface="Times New Roman" panose="02020603050405020304"/>
                <a:ea typeface="华文细黑"/>
                <a:cs typeface="Times New Roman" panose="02020603050405020304"/>
              </a:rPr>
              <a:t>代入，即可排除</a:t>
            </a:r>
            <a:r>
              <a:rPr lang="en-US" altLang="zh-CN" sz="2800" kern="100" dirty="0">
                <a:latin typeface="Times New Roman" panose="02020603050405020304"/>
                <a:ea typeface="华文细黑"/>
                <a:cs typeface="Courier New" panose="02070309020205020404"/>
              </a:rPr>
              <a:t>A</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B</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D.</a:t>
            </a:r>
            <a:endParaRPr lang="zh-CN" altLang="zh-CN" sz="1050" kern="100" dirty="0">
              <a:latin typeface="宋体" panose="02010600030101010101" pitchFamily="2" charset="-122"/>
              <a:ea typeface="+mn-ea"/>
              <a:cs typeface="Courier New" panose="02070309020205020404"/>
            </a:endParaRPr>
          </a:p>
        </p:txBody>
      </p:sp>
      <p:sp>
        <p:nvSpPr>
          <p:cNvPr id="4" name="矩形 3"/>
          <p:cNvSpPr>
            <a:spLocks noChangeArrowheads="1"/>
          </p:cNvSpPr>
          <p:nvPr/>
        </p:nvSpPr>
        <p:spPr bwMode="auto">
          <a:xfrm>
            <a:off x="3286125" y="1557338"/>
            <a:ext cx="444500" cy="523875"/>
          </a:xfrm>
          <a:prstGeom prst="rect">
            <a:avLst/>
          </a:prstGeom>
          <a:noFill/>
          <a:ln w="9525">
            <a:noFill/>
            <a:miter lim="800000"/>
          </a:ln>
        </p:spPr>
        <p:txBody>
          <a:bodyPr wrap="none">
            <a:spAutoFit/>
          </a:bodyPr>
          <a:lstStyle/>
          <a:p>
            <a:r>
              <a:rPr lang="en-US" altLang="zh-CN" sz="2800" b="1">
                <a:solidFill>
                  <a:srgbClr val="C00000"/>
                </a:solidFill>
                <a:latin typeface="Times New Roman" panose="02020603050405020304" pitchFamily="18" charset="0"/>
                <a:ea typeface="华文细黑"/>
                <a:cs typeface="Courier New" panose="02070309020205020404" pitchFamily="49" charset="0"/>
              </a:rPr>
              <a:t>C</a:t>
            </a:r>
            <a:endParaRPr lang="zh-CN" altLang="en-US">
              <a:ea typeface="华文细黑"/>
              <a:cs typeface="Courier New" panose="02070309020205020404" pitchFamily="49" charset="0"/>
            </a:endParaRPr>
          </a:p>
        </p:txBody>
      </p:sp>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1" grpId="0"/>
      <p:bldP spid="11" grpId="1"/>
      <p:bldP spid="4" grpId="0"/>
      <p:bldP spid="4"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7"/>
          <p:cNvSpPr>
            <a:spLocks noChangeArrowheads="1"/>
          </p:cNvSpPr>
          <p:nvPr/>
        </p:nvSpPr>
        <p:spPr bwMode="gray">
          <a:xfrm>
            <a:off x="0" y="2205038"/>
            <a:ext cx="12190413" cy="2222500"/>
          </a:xfrm>
          <a:prstGeom prst="rect">
            <a:avLst/>
          </a:prstGeom>
          <a:solidFill>
            <a:schemeClr val="accent5">
              <a:lumMod val="60000"/>
              <a:lumOff val="40000"/>
            </a:schemeClr>
          </a:solidFill>
          <a:ln w="9525">
            <a:noFill/>
            <a:miter lim="800000"/>
          </a:ln>
        </p:spPr>
        <p:txBody>
          <a:bodyPr wrap="none" lIns="91375" tIns="45688" rIns="91375" bIns="45688" anchor="ctr"/>
          <a:lstStyle/>
          <a:p>
            <a:pPr defTabSz="1218565" fontAlgn="auto">
              <a:spcBef>
                <a:spcPts val="0"/>
              </a:spcBef>
              <a:spcAft>
                <a:spcPts val="0"/>
              </a:spcAft>
              <a:defRPr/>
            </a:pPr>
            <a:endParaRPr lang="zh-CN" altLang="en-US" kern="0">
              <a:solidFill>
                <a:sysClr val="windowText" lastClr="000000"/>
              </a:solidFill>
              <a:latin typeface="Arial" panose="020B0604020202020204"/>
              <a:ea typeface="+mn-ea"/>
            </a:endParaRPr>
          </a:p>
        </p:txBody>
      </p:sp>
      <p:sp>
        <p:nvSpPr>
          <p:cNvPr id="19" name="矩形 18"/>
          <p:cNvSpPr/>
          <p:nvPr/>
        </p:nvSpPr>
        <p:spPr>
          <a:xfrm>
            <a:off x="3790950" y="2235200"/>
            <a:ext cx="5113338" cy="1411288"/>
          </a:xfrm>
          <a:prstGeom prst="rect">
            <a:avLst/>
          </a:prstGeom>
        </p:spPr>
        <p:txBody>
          <a:bodyPr lIns="91410" tIns="45704" rIns="91410" bIns="45704">
            <a:spAutoFit/>
          </a:bodyPr>
          <a:lstStyle/>
          <a:p>
            <a:pPr defTabSz="1218565" fontAlgn="auto">
              <a:lnSpc>
                <a:spcPct val="130000"/>
              </a:lnSpc>
              <a:spcBef>
                <a:spcPts val="0"/>
              </a:spcBef>
              <a:spcAft>
                <a:spcPts val="0"/>
              </a:spcAft>
              <a:defRPr/>
            </a:pPr>
            <a:r>
              <a:rPr lang="zh-CN" altLang="en-US" sz="7300" b="1" dirty="0">
                <a:solidFill>
                  <a:schemeClr val="accent6">
                    <a:lumMod val="75000"/>
                  </a:schemeClr>
                </a:solidFill>
                <a:effectLst>
                  <a:outerShdw blurRad="38100" dist="38100" dir="2700000" algn="tl">
                    <a:srgbClr val="000000">
                      <a:alpha val="43137"/>
                    </a:srgbClr>
                  </a:outerShdw>
                  <a:reflection blurRad="25400" stA="30000" endPos="30000" dist="50800" dir="5400000" sy="-100000" algn="bl" rotWithShape="0"/>
                </a:effectLst>
                <a:latin typeface="微软雅黑" panose="020B0503020204020204" pitchFamily="34" charset="-122"/>
                <a:ea typeface="微软雅黑" panose="020B0503020204020204" pitchFamily="34" charset="-122"/>
              </a:rPr>
              <a:t>本课结束</a:t>
            </a:r>
            <a:endParaRPr lang="zh-CN" altLang="en-US" sz="7300" b="1" dirty="0">
              <a:solidFill>
                <a:schemeClr val="accent6">
                  <a:lumMod val="75000"/>
                </a:schemeClr>
              </a:solidFill>
              <a:effectLst>
                <a:outerShdw blurRad="38100" dist="38100" dir="2700000" algn="tl">
                  <a:srgbClr val="000000">
                    <a:alpha val="43137"/>
                  </a:srgbClr>
                </a:outerShdw>
                <a:reflection blurRad="25400" stA="30000" endPos="30000" dist="50800" dir="5400000" sy="-100000" algn="bl" rotWithShape="0"/>
              </a:effectLst>
              <a:latin typeface="微软雅黑" panose="020B0503020204020204" pitchFamily="34" charset="-122"/>
              <a:ea typeface="微软雅黑" panose="020B0503020204020204" pitchFamily="34" charset="-122"/>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2" name="矩形 10"/>
          <p:cNvSpPr>
            <a:spLocks noChangeArrowheads="1"/>
          </p:cNvSpPr>
          <p:nvPr/>
        </p:nvSpPr>
        <p:spPr bwMode="auto">
          <a:xfrm>
            <a:off x="190500" y="477838"/>
            <a:ext cx="11880850" cy="1416050"/>
          </a:xfrm>
          <a:prstGeom prst="rect">
            <a:avLst/>
          </a:prstGeom>
          <a:noFill/>
          <a:ln w="9525">
            <a:noFill/>
            <a:miter lim="800000"/>
          </a:ln>
        </p:spPr>
        <p:txBody>
          <a:bodyPr lIns="121898" tIns="60948" rIns="121898" bIns="60948">
            <a:spAutoFit/>
          </a:bodyPr>
          <a:lstStyle/>
          <a:p>
            <a:pPr algn="just">
              <a:lnSpc>
                <a:spcPct val="150000"/>
              </a:lnSpc>
            </a:pPr>
            <a:r>
              <a:rPr lang="zh-CN" altLang="zh-CN" sz="2800" b="1">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跟踪训练</a:t>
            </a:r>
            <a:r>
              <a:rPr lang="en-US" altLang="zh-CN" sz="2800" b="1">
                <a:solidFill>
                  <a:srgbClr val="0000FF"/>
                </a:solidFill>
                <a:latin typeface="Times New Roman" panose="02020603050405020304" pitchFamily="18" charset="0"/>
                <a:ea typeface="微软雅黑" panose="020B0503020204020204" pitchFamily="34" charset="-122"/>
                <a:cs typeface="Courier New" panose="02070309020205020404" pitchFamily="49" charset="0"/>
              </a:rPr>
              <a:t>1</a:t>
            </a:r>
            <a:r>
              <a:rPr lang="zh-CN" altLang="zh-CN" sz="2800">
                <a:latin typeface="Times New Roman" panose="02020603050405020304" pitchFamily="18" charset="0"/>
                <a:ea typeface="华文细黑"/>
                <a:cs typeface="Times New Roman" panose="02020603050405020304" pitchFamily="18" charset="0"/>
              </a:rPr>
              <a:t>　</a:t>
            </a:r>
            <a:r>
              <a:rPr lang="en-US" altLang="zh-CN" sz="2800">
                <a:latin typeface="Times New Roman" panose="02020603050405020304" pitchFamily="18" charset="0"/>
                <a:ea typeface="华文细黑"/>
                <a:cs typeface="Courier New" panose="02070309020205020404" pitchFamily="49" charset="0"/>
              </a:rPr>
              <a:t>(1)</a:t>
            </a:r>
            <a:r>
              <a:rPr lang="zh-CN" altLang="zh-CN" sz="2800">
                <a:latin typeface="Times New Roman" panose="02020603050405020304" pitchFamily="18" charset="0"/>
                <a:ea typeface="华文细黑"/>
                <a:cs typeface="Times New Roman" panose="02020603050405020304" pitchFamily="18" charset="0"/>
              </a:rPr>
              <a:t>圆</a:t>
            </a:r>
            <a:r>
              <a:rPr lang="en-US" altLang="zh-CN" sz="2800" i="1">
                <a:latin typeface="Times New Roman" panose="02020603050405020304" pitchFamily="18" charset="0"/>
                <a:ea typeface="华文细黑"/>
                <a:cs typeface="Courier New" panose="02070309020205020404" pitchFamily="49" charset="0"/>
              </a:rPr>
              <a:t>x</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y</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2</a:t>
            </a:r>
            <a:r>
              <a:rPr lang="en-US" altLang="zh-CN" sz="2800" i="1">
                <a:latin typeface="Times New Roman" panose="02020603050405020304" pitchFamily="18" charset="0"/>
                <a:ea typeface="华文细黑"/>
                <a:cs typeface="Courier New" panose="02070309020205020404" pitchFamily="49" charset="0"/>
              </a:rPr>
              <a:t>y</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0</a:t>
            </a:r>
            <a:r>
              <a:rPr lang="zh-CN" altLang="zh-CN" sz="2800">
                <a:latin typeface="Times New Roman" panose="02020603050405020304" pitchFamily="18" charset="0"/>
                <a:ea typeface="华文细黑"/>
                <a:cs typeface="Times New Roman" panose="02020603050405020304" pitchFamily="18" charset="0"/>
              </a:rPr>
              <a:t>与圆</a:t>
            </a:r>
            <a:r>
              <a:rPr lang="en-US"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Courier New" panose="02070309020205020404" pitchFamily="49" charset="0"/>
              </a:rPr>
              <a:t>x</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4)</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Courier New" panose="02070309020205020404" pitchFamily="49" charset="0"/>
              </a:rPr>
              <a:t>y</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2)</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4</a:t>
            </a:r>
            <a:r>
              <a:rPr lang="zh-CN" altLang="zh-CN" sz="2800">
                <a:latin typeface="Times New Roman" panose="02020603050405020304" pitchFamily="18" charset="0"/>
                <a:ea typeface="华文细黑"/>
                <a:cs typeface="Times New Roman" panose="02020603050405020304" pitchFamily="18" charset="0"/>
              </a:rPr>
              <a:t>的位置关系是</a:t>
            </a:r>
            <a:r>
              <a:rPr lang="en-US" altLang="zh-CN" sz="2800">
                <a:latin typeface="Times New Roman" panose="02020603050405020304" pitchFamily="18" charset="0"/>
                <a:ea typeface="华文细黑"/>
                <a:cs typeface="Courier New" panose="02070309020205020404" pitchFamily="49" charset="0"/>
              </a:rPr>
              <a:t>(</a:t>
            </a:r>
            <a:r>
              <a:rPr lang="zh-CN" altLang="zh-CN" sz="2800">
                <a:latin typeface="Times New Roman" panose="02020603050405020304" pitchFamily="18" charset="0"/>
                <a:ea typeface="华文细黑"/>
                <a:cs typeface="Times New Roman" panose="02020603050405020304" pitchFamily="18" charset="0"/>
              </a:rPr>
              <a:t>　　</a:t>
            </a:r>
            <a:r>
              <a:rPr lang="en-US" altLang="zh-CN" sz="2800">
                <a:latin typeface="Times New Roman" panose="02020603050405020304" pitchFamily="18" charset="0"/>
                <a:ea typeface="华文细黑"/>
                <a:cs typeface="Courier New" panose="02070309020205020404" pitchFamily="49" charset="0"/>
              </a:rPr>
              <a:t>)</a:t>
            </a:r>
            <a:endParaRPr lang="zh-CN" altLang="zh-CN" sz="1000">
              <a:latin typeface="宋体" panose="02010600030101010101" pitchFamily="2" charset="-122"/>
              <a:ea typeface="华文细黑"/>
              <a:cs typeface="Courier New" panose="02070309020205020404" pitchFamily="49" charset="0"/>
            </a:endParaRPr>
          </a:p>
          <a:p>
            <a:pPr algn="just">
              <a:lnSpc>
                <a:spcPct val="150000"/>
              </a:lnSpc>
            </a:pPr>
            <a:r>
              <a:rPr lang="en-US" altLang="zh-CN" sz="2800">
                <a:latin typeface="Times New Roman" panose="02020603050405020304" pitchFamily="18" charset="0"/>
                <a:ea typeface="华文细黑"/>
                <a:cs typeface="华文细黑"/>
              </a:rPr>
              <a:t>A.</a:t>
            </a:r>
            <a:r>
              <a:rPr lang="zh-CN" altLang="zh-CN" sz="2800">
                <a:latin typeface="Times New Roman" panose="02020603050405020304" pitchFamily="18" charset="0"/>
                <a:ea typeface="华文细黑"/>
                <a:cs typeface="华文细黑"/>
              </a:rPr>
              <a:t>外离</a:t>
            </a:r>
            <a:r>
              <a:rPr lang="en-US" altLang="zh-CN" sz="2800">
                <a:latin typeface="Times New Roman" panose="02020603050405020304" pitchFamily="18" charset="0"/>
                <a:ea typeface="华文细黑"/>
                <a:cs typeface="华文细黑"/>
              </a:rPr>
              <a:t>  	B.</a:t>
            </a:r>
            <a:r>
              <a:rPr lang="zh-CN" altLang="zh-CN" sz="2800">
                <a:latin typeface="Times New Roman" panose="02020603050405020304" pitchFamily="18" charset="0"/>
                <a:ea typeface="华文细黑"/>
                <a:cs typeface="华文细黑"/>
              </a:rPr>
              <a:t>相交</a:t>
            </a:r>
            <a:r>
              <a:rPr lang="en-US" altLang="zh-CN" sz="2800">
                <a:latin typeface="Times New Roman" panose="02020603050405020304" pitchFamily="18" charset="0"/>
                <a:ea typeface="华文细黑"/>
                <a:cs typeface="华文细黑"/>
              </a:rPr>
              <a:t>  		C.</a:t>
            </a:r>
            <a:r>
              <a:rPr lang="zh-CN" altLang="zh-CN" sz="2800">
                <a:latin typeface="Times New Roman" panose="02020603050405020304" pitchFamily="18" charset="0"/>
                <a:ea typeface="华文细黑"/>
                <a:cs typeface="华文细黑"/>
              </a:rPr>
              <a:t>外切</a:t>
            </a:r>
            <a:r>
              <a:rPr lang="en-US" altLang="zh-CN" sz="2800">
                <a:latin typeface="Times New Roman" panose="02020603050405020304" pitchFamily="18" charset="0"/>
                <a:ea typeface="华文细黑"/>
                <a:cs typeface="华文细黑"/>
              </a:rPr>
              <a:t>  		D.</a:t>
            </a:r>
            <a:r>
              <a:rPr lang="zh-CN" altLang="zh-CN" sz="2800">
                <a:latin typeface="Times New Roman" panose="02020603050405020304" pitchFamily="18" charset="0"/>
                <a:ea typeface="华文细黑"/>
                <a:cs typeface="华文细黑"/>
              </a:rPr>
              <a:t>内切</a:t>
            </a:r>
            <a:endParaRPr lang="zh-CN" altLang="zh-CN" sz="1000">
              <a:latin typeface="宋体" panose="02010600030101010101" pitchFamily="2" charset="-122"/>
              <a:ea typeface="黑体" panose="02010609060101010101" pitchFamily="49" charset="-122"/>
            </a:endParaRPr>
          </a:p>
        </p:txBody>
      </p:sp>
      <p:sp>
        <p:nvSpPr>
          <p:cNvPr id="5" name="矩形 4"/>
          <p:cNvSpPr/>
          <p:nvPr/>
        </p:nvSpPr>
        <p:spPr>
          <a:xfrm>
            <a:off x="190500" y="1712913"/>
            <a:ext cx="11161713" cy="1212850"/>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0000FF"/>
                </a:solidFill>
                <a:latin typeface="Times New Roman" panose="02020603050405020304"/>
                <a:ea typeface="微软雅黑" panose="020B0503020204020204" pitchFamily="34" charset="-122"/>
                <a:cs typeface="Times New Roman" panose="02020603050405020304"/>
              </a:rPr>
              <a:t>解析</a:t>
            </a:r>
            <a:r>
              <a:rPr lang="zh-CN" altLang="zh-CN" sz="2800" kern="100" dirty="0">
                <a:latin typeface="Times New Roman" panose="02020603050405020304"/>
                <a:ea typeface="华文细黑"/>
                <a:cs typeface="Times New Roman" panose="02020603050405020304"/>
              </a:rPr>
              <a:t>　圆的方程</a:t>
            </a:r>
            <a:r>
              <a:rPr lang="en-US" altLang="zh-CN" sz="2800" i="1" kern="100" dirty="0">
                <a:latin typeface="Times New Roman" panose="02020603050405020304"/>
                <a:ea typeface="华文细黑"/>
                <a:cs typeface="Courier New" panose="02070309020205020404"/>
              </a:rPr>
              <a:t>x</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y</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en-US" altLang="zh-CN" sz="2800" i="1" kern="100" dirty="0">
                <a:latin typeface="Times New Roman" panose="02020603050405020304"/>
                <a:ea typeface="华文细黑"/>
                <a:cs typeface="Courier New" panose="02070309020205020404"/>
              </a:rPr>
              <a:t>y</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0</a:t>
            </a:r>
            <a:r>
              <a:rPr lang="zh-CN" altLang="zh-CN" sz="2800" kern="100" dirty="0">
                <a:latin typeface="Times New Roman" panose="02020603050405020304"/>
                <a:ea typeface="华文细黑"/>
                <a:cs typeface="Times New Roman" panose="02020603050405020304"/>
              </a:rPr>
              <a:t>化为</a:t>
            </a:r>
            <a:r>
              <a:rPr lang="en-US" altLang="zh-CN" sz="2800" i="1" kern="100" dirty="0">
                <a:latin typeface="Times New Roman" panose="02020603050405020304"/>
                <a:ea typeface="华文细黑"/>
                <a:cs typeface="Courier New" panose="02070309020205020404"/>
              </a:rPr>
              <a:t>x</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a:t>
            </a:r>
            <a:r>
              <a:rPr lang="en-US" altLang="zh-CN" sz="2800" i="1" kern="100" dirty="0">
                <a:latin typeface="Times New Roman" panose="02020603050405020304"/>
                <a:ea typeface="华文细黑"/>
                <a:cs typeface="Courier New" panose="02070309020205020404"/>
              </a:rPr>
              <a:t>y</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endParaRPr lang="zh-CN" altLang="zh-CN" sz="1050" kern="100" dirty="0">
              <a:latin typeface="宋体" panose="02010600030101010101" pitchFamily="2" charset="-122"/>
              <a:ea typeface="+mn-ea"/>
              <a:cs typeface="Courier New" panose="02070309020205020404"/>
            </a:endParaRPr>
          </a:p>
          <a:p>
            <a:pPr algn="just" defTabSz="1218565" fontAlgn="auto">
              <a:lnSpc>
                <a:spcPct val="150000"/>
              </a:lnSpc>
              <a:spcBef>
                <a:spcPts val="0"/>
              </a:spcBef>
              <a:spcAft>
                <a:spcPts val="0"/>
              </a:spcAft>
              <a:defRPr/>
            </a:pPr>
            <a:r>
              <a:rPr lang="en-US" altLang="zh-CN" sz="2800" kern="100" dirty="0">
                <a:latin typeface="宋体" panose="02010600030101010101" pitchFamily="2" charset="-122"/>
                <a:ea typeface="华文细黑"/>
                <a:cs typeface="Times New Roman" panose="02020603050405020304"/>
              </a:rPr>
              <a:t>∴</a:t>
            </a:r>
            <a:r>
              <a:rPr lang="zh-CN" altLang="zh-CN" sz="2800" kern="100" dirty="0">
                <a:latin typeface="Times New Roman" panose="02020603050405020304"/>
                <a:ea typeface="华文细黑"/>
                <a:cs typeface="Times New Roman" panose="02020603050405020304"/>
              </a:rPr>
              <a:t>两圆圆心分别为</a:t>
            </a:r>
            <a:r>
              <a:rPr lang="en-US" altLang="zh-CN" sz="2800" kern="100" dirty="0">
                <a:latin typeface="Times New Roman" panose="02020603050405020304"/>
                <a:ea typeface="华文细黑"/>
                <a:cs typeface="Courier New" panose="02070309020205020404"/>
              </a:rPr>
              <a:t>(0,1)</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(4</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endParaRPr lang="zh-CN" altLang="zh-CN" sz="1050" kern="100" dirty="0">
              <a:latin typeface="宋体" panose="02010600030101010101" pitchFamily="2" charset="-122"/>
              <a:ea typeface="+mn-ea"/>
              <a:cs typeface="Courier New" panose="02070309020205020404"/>
            </a:endParaRPr>
          </a:p>
        </p:txBody>
      </p:sp>
      <p:sp>
        <p:nvSpPr>
          <p:cNvPr id="9" name="矩形 8"/>
          <p:cNvSpPr/>
          <p:nvPr/>
        </p:nvSpPr>
        <p:spPr>
          <a:xfrm>
            <a:off x="0" y="6664325"/>
            <a:ext cx="12195175" cy="193675"/>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10" name="圆角矩形 9"/>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graphicFrame>
        <p:nvGraphicFramePr>
          <p:cNvPr id="2" name="Object 23"/>
          <p:cNvGraphicFramePr>
            <a:graphicFrameLocks noChangeAspect="1"/>
          </p:cNvGraphicFramePr>
          <p:nvPr/>
        </p:nvGraphicFramePr>
        <p:xfrm>
          <a:off x="290513" y="3236913"/>
          <a:ext cx="5942012" cy="1417637"/>
        </p:xfrm>
        <a:graphic>
          <a:graphicData uri="http://schemas.openxmlformats.org/presentationml/2006/ole">
            <mc:AlternateContent xmlns:mc="http://schemas.openxmlformats.org/markup-compatibility/2006">
              <mc:Choice xmlns:v="urn:schemas-microsoft-com:vml" Requires="v">
                <p:oleObj spid="_x0000_s6145" name="文档" r:id="rId1" imgW="5946775" imgH="1420495" progId="">
                  <p:embed/>
                </p:oleObj>
              </mc:Choice>
              <mc:Fallback>
                <p:oleObj name="文档" r:id="rId1" imgW="5946775" imgH="1420495" progId="">
                  <p:embed/>
                  <p:pic>
                    <p:nvPicPr>
                      <p:cNvPr id="0" name="图片 6144"/>
                      <p:cNvPicPr>
                        <a:picLocks noChangeAspect="1"/>
                      </p:cNvPicPr>
                      <p:nvPr/>
                    </p:nvPicPr>
                    <p:blipFill>
                      <a:blip r:embed="rId2"/>
                      <a:stretch>
                        <a:fillRect/>
                      </a:stretch>
                    </p:blipFill>
                    <p:spPr>
                      <a:xfrm>
                        <a:off x="290513" y="3236913"/>
                        <a:ext cx="5942012" cy="1417637"/>
                      </a:xfrm>
                      <a:prstGeom prst="rect">
                        <a:avLst/>
                      </a:prstGeom>
                      <a:noFill/>
                      <a:ln w="9525">
                        <a:noFill/>
                      </a:ln>
                    </p:spPr>
                  </p:pic>
                </p:oleObj>
              </mc:Fallback>
            </mc:AlternateContent>
          </a:graphicData>
        </a:graphic>
      </p:graphicFrame>
      <p:sp>
        <p:nvSpPr>
          <p:cNvPr id="6" name="矩形 5"/>
          <p:cNvSpPr/>
          <p:nvPr/>
        </p:nvSpPr>
        <p:spPr>
          <a:xfrm>
            <a:off x="290513" y="3862388"/>
            <a:ext cx="6092825" cy="1303337"/>
          </a:xfrm>
          <a:prstGeom prst="rect">
            <a:avLst/>
          </a:prstGeom>
        </p:spPr>
        <p:txBody>
          <a:bodyPr>
            <a:spAutoFit/>
          </a:bodyPr>
          <a:lstStyle/>
          <a:p>
            <a:pPr algn="just" defTabSz="1218565" fontAlgn="auto">
              <a:lnSpc>
                <a:spcPct val="150000"/>
              </a:lnSpc>
              <a:spcBef>
                <a:spcPts val="0"/>
              </a:spcBef>
              <a:spcAft>
                <a:spcPts val="0"/>
              </a:spcAft>
              <a:defRPr/>
            </a:pPr>
            <a:r>
              <a:rPr lang="zh-CN" altLang="zh-CN" sz="2800" kern="100" dirty="0">
                <a:latin typeface="Times New Roman" panose="02020603050405020304"/>
                <a:ea typeface="华文细黑"/>
                <a:cs typeface="Times New Roman" panose="02020603050405020304"/>
              </a:rPr>
              <a:t>由</a:t>
            </a:r>
            <a:r>
              <a:rPr lang="en-US" altLang="zh-CN" sz="2800" i="1" kern="100" dirty="0">
                <a:latin typeface="Times New Roman" panose="02020603050405020304"/>
                <a:ea typeface="华文细黑"/>
                <a:cs typeface="Courier New" panose="02070309020205020404"/>
              </a:rPr>
              <a:t>d</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5&gt;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endParaRPr lang="zh-CN" altLang="zh-CN" sz="2800" kern="100" dirty="0">
              <a:latin typeface="宋体" panose="02010600030101010101" pitchFamily="2" charset="-122"/>
              <a:ea typeface="+mn-ea"/>
              <a:cs typeface="Courier New" panose="02070309020205020404"/>
            </a:endParaRPr>
          </a:p>
          <a:p>
            <a:pPr algn="just" defTabSz="1218565" fontAlgn="auto">
              <a:lnSpc>
                <a:spcPct val="150000"/>
              </a:lnSpc>
              <a:spcBef>
                <a:spcPts val="0"/>
              </a:spcBef>
              <a:spcAft>
                <a:spcPts val="0"/>
              </a:spcAft>
              <a:defRPr/>
            </a:pPr>
            <a:r>
              <a:rPr lang="en-US" altLang="zh-CN" sz="2800" kern="100" dirty="0">
                <a:latin typeface="宋体" panose="02010600030101010101" pitchFamily="2" charset="-122"/>
                <a:ea typeface="华文细黑"/>
                <a:cs typeface="Times New Roman" panose="02020603050405020304"/>
              </a:rPr>
              <a:t>∴</a:t>
            </a:r>
            <a:r>
              <a:rPr lang="zh-CN" altLang="zh-CN" sz="2800" kern="100" dirty="0">
                <a:latin typeface="Times New Roman" panose="02020603050405020304"/>
                <a:ea typeface="华文细黑"/>
                <a:cs typeface="Times New Roman" panose="02020603050405020304"/>
              </a:rPr>
              <a:t>两圆外离</a:t>
            </a:r>
            <a:r>
              <a:rPr lang="en-US" altLang="zh-CN" sz="2800" kern="100" dirty="0">
                <a:latin typeface="Times New Roman" panose="02020603050405020304"/>
                <a:ea typeface="华文细黑"/>
                <a:cs typeface="Courier New" panose="02070309020205020404"/>
              </a:rPr>
              <a:t>.</a:t>
            </a:r>
            <a:endParaRPr lang="zh-CN" altLang="zh-CN" sz="2800" kern="100" dirty="0">
              <a:latin typeface="宋体" panose="02010600030101010101" pitchFamily="2" charset="-122"/>
              <a:ea typeface="+mn-ea"/>
              <a:cs typeface="Courier New" panose="02070309020205020404"/>
            </a:endParaRPr>
          </a:p>
        </p:txBody>
      </p:sp>
      <p:sp>
        <p:nvSpPr>
          <p:cNvPr id="4" name="矩形 3"/>
          <p:cNvSpPr>
            <a:spLocks noChangeArrowheads="1"/>
          </p:cNvSpPr>
          <p:nvPr/>
        </p:nvSpPr>
        <p:spPr bwMode="auto">
          <a:xfrm>
            <a:off x="11339513" y="620713"/>
            <a:ext cx="444500" cy="523875"/>
          </a:xfrm>
          <a:prstGeom prst="rect">
            <a:avLst/>
          </a:prstGeom>
          <a:noFill/>
          <a:ln w="9525">
            <a:noFill/>
            <a:miter lim="800000"/>
          </a:ln>
        </p:spPr>
        <p:txBody>
          <a:bodyPr wrap="none">
            <a:spAutoFit/>
          </a:bodyPr>
          <a:lstStyle/>
          <a:p>
            <a:r>
              <a:rPr lang="en-US" altLang="zh-CN" sz="2800" b="1">
                <a:solidFill>
                  <a:srgbClr val="C00000"/>
                </a:solidFill>
                <a:latin typeface="Times New Roman" panose="02020603050405020304" pitchFamily="18" charset="0"/>
                <a:ea typeface="华文细黑"/>
                <a:cs typeface="Courier New" panose="02070309020205020404" pitchFamily="49" charset="0"/>
              </a:rPr>
              <a:t>A</a:t>
            </a:r>
            <a:endParaRPr lang="zh-CN" altLang="en-US">
              <a:ea typeface="华文细黑"/>
              <a:cs typeface="Courier New" panose="02070309020205020404" pitchFamily="49" charset="0"/>
            </a:endParaRPr>
          </a:p>
        </p:txBody>
      </p:sp>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linds(horizontal)">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blinds(horizontal)">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5">
                                            <p:txEl>
                                              <p:pRg st="0" end="0"/>
                                            </p:txEl>
                                          </p:spTgt>
                                        </p:tgtEl>
                                      </p:cBhvr>
                                    </p:animEffect>
                                    <p:set>
                                      <p:cBhvr>
                                        <p:cTn id="37" dur="1" fill="hold">
                                          <p:stCondLst>
                                            <p:cond delay="499"/>
                                          </p:stCondLst>
                                        </p:cTn>
                                        <p:tgtEl>
                                          <p:spTgt spid="5">
                                            <p:txEl>
                                              <p:pRg st="0" end="0"/>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1" end="1"/>
                                            </p:txEl>
                                          </p:spTgt>
                                        </p:tgtEl>
                                      </p:cBhvr>
                                    </p:animEffect>
                                    <p:set>
                                      <p:cBhvr>
                                        <p:cTn id="40" dur="1" fill="hold">
                                          <p:stCondLst>
                                            <p:cond delay="499"/>
                                          </p:stCondLst>
                                        </p:cTn>
                                        <p:tgtEl>
                                          <p:spTgt spid="5">
                                            <p:txEl>
                                              <p:pRg st="1" end="1"/>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2"/>
                                        </p:tgtEl>
                                      </p:cBhvr>
                                    </p:animEffect>
                                    <p:set>
                                      <p:cBhvr>
                                        <p:cTn id="43" dur="1" fill="hold">
                                          <p:stCondLst>
                                            <p:cond delay="499"/>
                                          </p:stCondLst>
                                        </p:cTn>
                                        <p:tgtEl>
                                          <p:spTgt spid="2"/>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4"/>
                                        </p:tgtEl>
                                      </p:cBhvr>
                                    </p:animEffect>
                                    <p:set>
                                      <p:cBhvr>
                                        <p:cTn id="46" dur="1" fill="hold">
                                          <p:stCondLst>
                                            <p:cond delay="499"/>
                                          </p:stCondLst>
                                        </p:cTn>
                                        <p:tgtEl>
                                          <p:spTgt spid="4"/>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500"/>
                                        <p:tgtEl>
                                          <p:spTgt spid="6">
                                            <p:txEl>
                                              <p:pRg st="0" end="0"/>
                                            </p:txEl>
                                          </p:spTgt>
                                        </p:tgtEl>
                                      </p:cBhvr>
                                    </p:animEffect>
                                    <p:set>
                                      <p:cBhvr>
                                        <p:cTn id="49" dur="1" fill="hold">
                                          <p:stCondLst>
                                            <p:cond delay="499"/>
                                          </p:stCondLst>
                                        </p:cTn>
                                        <p:tgtEl>
                                          <p:spTgt spid="6">
                                            <p:txEl>
                                              <p:pRg st="0" end="0"/>
                                            </p:txEl>
                                          </p:spTgt>
                                        </p:tgtEl>
                                        <p:attrNameLst>
                                          <p:attrName>style.visibility</p:attrName>
                                        </p:attrNameLst>
                                      </p:cBhvr>
                                      <p:to>
                                        <p:strVal val="hidden"/>
                                      </p:to>
                                    </p:set>
                                  </p:childTnLst>
                                </p:cTn>
                              </p:par>
                              <p:par>
                                <p:cTn id="50" presetID="10" presetClass="exit" presetSubtype="0" fill="hold" grpId="0" nodeType="withEffect">
                                  <p:stCondLst>
                                    <p:cond delay="0"/>
                                  </p:stCondLst>
                                  <p:childTnLst>
                                    <p:animEffect transition="out" filter="fade">
                                      <p:cBhvr>
                                        <p:cTn id="51" dur="500"/>
                                        <p:tgtEl>
                                          <p:spTgt spid="6">
                                            <p:txEl>
                                              <p:pRg st="1" end="1"/>
                                            </p:txEl>
                                          </p:spTgt>
                                        </p:tgtEl>
                                      </p:cBhvr>
                                    </p:animEffect>
                                    <p:set>
                                      <p:cBhvr>
                                        <p:cTn id="52" dur="1" fill="hold">
                                          <p:stCondLst>
                                            <p:cond delay="499"/>
                                          </p:stCondLst>
                                        </p:cTn>
                                        <p:tgtEl>
                                          <p:spTgt spid="6">
                                            <p:txEl>
                                              <p:pRg st="1" end="1"/>
                                            </p:txEl>
                                          </p:spTgt>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6" grpId="0" build="allAtOnce"/>
      <p:bldP spid="4" grpId="0"/>
      <p:bldP spid="4"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95" name="矩形 10"/>
          <p:cNvSpPr>
            <a:spLocks noChangeArrowheads="1"/>
          </p:cNvSpPr>
          <p:nvPr/>
        </p:nvSpPr>
        <p:spPr bwMode="auto">
          <a:xfrm>
            <a:off x="-25400" y="477838"/>
            <a:ext cx="12144375" cy="1416050"/>
          </a:xfrm>
          <a:prstGeom prst="rect">
            <a:avLst/>
          </a:prstGeom>
          <a:noFill/>
          <a:ln w="9525">
            <a:noFill/>
            <a:miter lim="800000"/>
          </a:ln>
        </p:spPr>
        <p:txBody>
          <a:bodyPr lIns="121898" tIns="60948" rIns="121898" bIns="60948">
            <a:spAutoFit/>
          </a:bodyPr>
          <a:lstStyle/>
          <a:p>
            <a:pPr algn="just">
              <a:lnSpc>
                <a:spcPct val="150000"/>
              </a:lnSpc>
            </a:pPr>
            <a:r>
              <a:rPr lang="en-US" altLang="zh-CN" sz="28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已知</a:t>
            </a:r>
            <a:r>
              <a:rPr lang="en-US" altLang="zh-CN" sz="2800" dirty="0">
                <a:latin typeface="Times New Roman" panose="02020603050405020304" pitchFamily="18" charset="0"/>
                <a:ea typeface="华文细黑"/>
                <a:cs typeface="Courier New" panose="02070309020205020404" pitchFamily="49" charset="0"/>
              </a:rPr>
              <a:t>0&lt;</a:t>
            </a:r>
            <a:r>
              <a:rPr lang="en-US" altLang="zh-CN" sz="2800" i="1" dirty="0">
                <a:latin typeface="Times New Roman" panose="02020603050405020304" pitchFamily="18" charset="0"/>
                <a:ea typeface="华文细黑"/>
                <a:cs typeface="Courier New" panose="02070309020205020404" pitchFamily="49" charset="0"/>
              </a:rPr>
              <a:t>r</a:t>
            </a:r>
            <a:r>
              <a:rPr lang="en-US" altLang="zh-CN" sz="2800" dirty="0">
                <a:latin typeface="Times New Roman" panose="02020603050405020304" pitchFamily="18" charset="0"/>
                <a:ea typeface="华文细黑"/>
                <a:cs typeface="Courier New" panose="02070309020205020404" pitchFamily="49" charset="0"/>
              </a:rPr>
              <a:t>&lt;   </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1</a:t>
            </a:r>
            <a:r>
              <a:rPr lang="zh-CN" altLang="zh-CN" sz="2800" dirty="0">
                <a:latin typeface="Times New Roman" panose="02020603050405020304" pitchFamily="18" charset="0"/>
                <a:ea typeface="华文细黑"/>
                <a:cs typeface="Times New Roman" panose="02020603050405020304" pitchFamily="18" charset="0"/>
              </a:rPr>
              <a:t>，则两圆</a:t>
            </a:r>
            <a:r>
              <a:rPr lang="en-US" altLang="zh-CN" sz="2800" i="1" dirty="0">
                <a:latin typeface="Times New Roman" panose="02020603050405020304" pitchFamily="18" charset="0"/>
                <a:ea typeface="华文细黑"/>
                <a:cs typeface="Courier New" panose="02070309020205020404" pitchFamily="49" charset="0"/>
              </a:rPr>
              <a:t>x</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y</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r</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与</a:t>
            </a:r>
            <a:r>
              <a:rPr lang="en-US" altLang="zh-CN" sz="2800" dirty="0">
                <a:latin typeface="Times New Roman" panose="02020603050405020304" pitchFamily="18" charset="0"/>
                <a:ea typeface="华文细黑"/>
                <a:cs typeface="Courier New" panose="02070309020205020404" pitchFamily="49" charset="0"/>
              </a:rPr>
              <a:t>(</a:t>
            </a:r>
            <a:r>
              <a:rPr lang="en-US" altLang="zh-CN" sz="2800" i="1" dirty="0">
                <a:latin typeface="Times New Roman" panose="02020603050405020304" pitchFamily="18" charset="0"/>
                <a:ea typeface="华文细黑"/>
                <a:cs typeface="Courier New" panose="02070309020205020404" pitchFamily="49" charset="0"/>
              </a:rPr>
              <a:t>x</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1)</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a:t>
            </a:r>
            <a:r>
              <a:rPr lang="en-US" altLang="zh-CN" sz="2800" i="1" dirty="0">
                <a:latin typeface="Times New Roman" panose="02020603050405020304" pitchFamily="18" charset="0"/>
                <a:ea typeface="华文细黑"/>
                <a:cs typeface="Courier New" panose="02070309020205020404" pitchFamily="49" charset="0"/>
              </a:rPr>
              <a:t>y</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1)</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的位置关系是</a:t>
            </a:r>
            <a:r>
              <a:rPr lang="en-US" altLang="zh-CN" sz="2800" dirty="0">
                <a:latin typeface="Times New Roman" panose="02020603050405020304" pitchFamily="18" charset="0"/>
                <a:ea typeface="华文细黑"/>
                <a:cs typeface="Courier New" panose="02070309020205020404" pitchFamily="49" charset="0"/>
              </a:rPr>
              <a:t>(</a:t>
            </a:r>
            <a:r>
              <a:rPr lang="zh-CN" altLang="zh-CN" sz="2800" dirty="0">
                <a:latin typeface="Times New Roman" panose="02020603050405020304" pitchFamily="18" charset="0"/>
                <a:ea typeface="华文细黑"/>
                <a:cs typeface="Times New Roman" panose="02020603050405020304" pitchFamily="18" charset="0"/>
              </a:rPr>
              <a:t>　　</a:t>
            </a:r>
            <a:r>
              <a:rPr lang="en-US" altLang="zh-CN" sz="2800" dirty="0">
                <a:latin typeface="Times New Roman" panose="02020603050405020304" pitchFamily="18" charset="0"/>
                <a:ea typeface="华文细黑"/>
                <a:cs typeface="Courier New" panose="02070309020205020404" pitchFamily="49" charset="0"/>
              </a:rPr>
              <a:t>)</a:t>
            </a:r>
            <a:endParaRPr lang="zh-CN" altLang="zh-CN" sz="1000" dirty="0">
              <a:latin typeface="宋体" panose="02010600030101010101" pitchFamily="2" charset="-122"/>
              <a:ea typeface="华文细黑"/>
              <a:cs typeface="Courier New" panose="02070309020205020404" pitchFamily="49" charset="0"/>
            </a:endParaRPr>
          </a:p>
          <a:p>
            <a:pPr algn="just">
              <a:lnSpc>
                <a:spcPct val="150000"/>
              </a:lnSpc>
            </a:pPr>
            <a:r>
              <a:rPr lang="en-US" altLang="zh-CN" sz="2800" dirty="0">
                <a:latin typeface="Times New Roman" panose="02020603050405020304" pitchFamily="18" charset="0"/>
                <a:ea typeface="华文细黑"/>
                <a:cs typeface="华文细黑"/>
              </a:rPr>
              <a:t>A.</a:t>
            </a:r>
            <a:r>
              <a:rPr lang="zh-CN" altLang="zh-CN" sz="2800" dirty="0">
                <a:latin typeface="Times New Roman" panose="02020603050405020304" pitchFamily="18" charset="0"/>
                <a:ea typeface="华文细黑"/>
                <a:cs typeface="华文细黑"/>
              </a:rPr>
              <a:t>内切</a:t>
            </a:r>
            <a:r>
              <a:rPr lang="en-US" altLang="zh-CN" sz="2800" dirty="0">
                <a:latin typeface="Times New Roman" panose="02020603050405020304" pitchFamily="18" charset="0"/>
                <a:ea typeface="华文细黑"/>
                <a:cs typeface="华文细黑"/>
              </a:rPr>
              <a:t>  		B.</a:t>
            </a:r>
            <a:r>
              <a:rPr lang="zh-CN" altLang="zh-CN" sz="2800" dirty="0">
                <a:latin typeface="Times New Roman" panose="02020603050405020304" pitchFamily="18" charset="0"/>
                <a:ea typeface="华文细黑"/>
                <a:cs typeface="华文细黑"/>
              </a:rPr>
              <a:t>外切</a:t>
            </a:r>
            <a:r>
              <a:rPr lang="en-US" altLang="zh-CN" sz="2800" dirty="0">
                <a:latin typeface="Times New Roman" panose="02020603050405020304" pitchFamily="18" charset="0"/>
                <a:ea typeface="华文细黑"/>
                <a:cs typeface="华文细黑"/>
              </a:rPr>
              <a:t>  		C.</a:t>
            </a:r>
            <a:r>
              <a:rPr lang="zh-CN" altLang="zh-CN" sz="2800" dirty="0">
                <a:latin typeface="Times New Roman" panose="02020603050405020304" pitchFamily="18" charset="0"/>
                <a:ea typeface="华文细黑"/>
                <a:cs typeface="华文细黑"/>
              </a:rPr>
              <a:t>内含</a:t>
            </a:r>
            <a:r>
              <a:rPr lang="en-US" altLang="zh-CN" sz="2800" dirty="0">
                <a:latin typeface="Times New Roman" panose="02020603050405020304" pitchFamily="18" charset="0"/>
                <a:ea typeface="华文细黑"/>
                <a:cs typeface="华文细黑"/>
              </a:rPr>
              <a:t>  			D.</a:t>
            </a:r>
            <a:r>
              <a:rPr lang="zh-CN" altLang="zh-CN" sz="2800" dirty="0">
                <a:latin typeface="Times New Roman" panose="02020603050405020304" pitchFamily="18" charset="0"/>
                <a:ea typeface="华文细黑"/>
                <a:cs typeface="华文细黑"/>
              </a:rPr>
              <a:t>相交</a:t>
            </a:r>
            <a:endParaRPr lang="zh-CN" altLang="zh-CN" sz="1000" dirty="0">
              <a:latin typeface="宋体" panose="02010600030101010101" pitchFamily="2" charset="-122"/>
              <a:ea typeface="黑体" panose="02010609060101010101" pitchFamily="49" charset="-122"/>
            </a:endParaRPr>
          </a:p>
        </p:txBody>
      </p:sp>
      <p:sp>
        <p:nvSpPr>
          <p:cNvPr id="5" name="矩形 4"/>
          <p:cNvSpPr/>
          <p:nvPr/>
        </p:nvSpPr>
        <p:spPr>
          <a:xfrm>
            <a:off x="190500" y="1846263"/>
            <a:ext cx="7623175" cy="687387"/>
          </a:xfrm>
          <a:prstGeom prst="rect">
            <a:avLst/>
          </a:prstGeom>
        </p:spPr>
        <p:txBody>
          <a:bodyPr lIns="121898" tIns="60948" rIns="121898" bIns="60948">
            <a:spAutoFit/>
          </a:bodyPr>
          <a:lstStyle/>
          <a:p>
            <a:pPr defTabSz="1218565" fontAlgn="auto">
              <a:lnSpc>
                <a:spcPct val="150000"/>
              </a:lnSpc>
              <a:spcBef>
                <a:spcPts val="0"/>
              </a:spcBef>
              <a:spcAft>
                <a:spcPts val="0"/>
              </a:spcAft>
              <a:defRPr/>
            </a:pPr>
            <a:r>
              <a:rPr lang="zh-CN" altLang="zh-CN" sz="2800" b="1" kern="100" dirty="0">
                <a:solidFill>
                  <a:srgbClr val="0000FF"/>
                </a:solidFill>
                <a:latin typeface="Times New Roman" panose="02020603050405020304"/>
                <a:ea typeface="微软雅黑" panose="020B0503020204020204" pitchFamily="34" charset="-122"/>
                <a:cs typeface="Times New Roman" panose="02020603050405020304"/>
              </a:rPr>
              <a:t>解析</a:t>
            </a:r>
            <a:r>
              <a:rPr lang="en-US" altLang="zh-CN" sz="2800" b="1" kern="100" dirty="0">
                <a:solidFill>
                  <a:srgbClr val="0000FF"/>
                </a:solidFill>
                <a:latin typeface="Times New Roman" panose="02020603050405020304"/>
                <a:ea typeface="微软雅黑" panose="020B0503020204020204" pitchFamily="34" charset="-122"/>
                <a:cs typeface="Courier New" panose="02070309020205020404"/>
              </a:rPr>
              <a:t>  </a:t>
            </a:r>
            <a:r>
              <a:rPr lang="zh-CN" altLang="zh-CN" sz="2800" kern="100" dirty="0">
                <a:latin typeface="Times New Roman" panose="02020603050405020304"/>
                <a:ea typeface="华文细黑"/>
                <a:cs typeface="Times New Roman" panose="02020603050405020304"/>
              </a:rPr>
              <a:t>两圆的圆心分别为</a:t>
            </a:r>
            <a:r>
              <a:rPr lang="en-US" altLang="zh-CN" sz="2800" kern="100" dirty="0">
                <a:latin typeface="Times New Roman" panose="02020603050405020304"/>
                <a:ea typeface="华文细黑"/>
                <a:cs typeface="Courier New" panose="02070309020205020404"/>
              </a:rPr>
              <a:t>(0,0)</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endParaRPr lang="zh-CN" altLang="zh-CN" sz="1050" kern="100" dirty="0">
              <a:latin typeface="宋体" panose="02010600030101010101" pitchFamily="2" charset="-122"/>
              <a:ea typeface="+mn-ea"/>
              <a:cs typeface="Courier New" panose="02070309020205020404"/>
            </a:endParaRPr>
          </a:p>
        </p:txBody>
      </p:sp>
      <p:sp>
        <p:nvSpPr>
          <p:cNvPr id="9" name="矩形 8"/>
          <p:cNvSpPr/>
          <p:nvPr/>
        </p:nvSpPr>
        <p:spPr>
          <a:xfrm>
            <a:off x="0" y="6664325"/>
            <a:ext cx="12195175" cy="193675"/>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10" name="圆角矩形 9"/>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sp>
        <p:nvSpPr>
          <p:cNvPr id="6" name="矩形 5"/>
          <p:cNvSpPr/>
          <p:nvPr/>
        </p:nvSpPr>
        <p:spPr>
          <a:xfrm>
            <a:off x="190500" y="5662613"/>
            <a:ext cx="6092825" cy="655637"/>
          </a:xfrm>
          <a:prstGeom prst="rect">
            <a:avLst/>
          </a:prstGeom>
        </p:spPr>
        <p:txBody>
          <a:bodyPr>
            <a:spAutoFit/>
          </a:bodyPr>
          <a:lstStyle/>
          <a:p>
            <a:pPr algn="just" defTabSz="1218565" fontAlgn="auto">
              <a:lnSpc>
                <a:spcPct val="150000"/>
              </a:lnSpc>
              <a:spcBef>
                <a:spcPts val="0"/>
              </a:spcBef>
              <a:spcAft>
                <a:spcPts val="0"/>
              </a:spcAft>
              <a:defRPr/>
            </a:pPr>
            <a:r>
              <a:rPr lang="en-US" altLang="zh-CN" sz="2800" kern="100" dirty="0">
                <a:latin typeface="宋体" panose="02010600030101010101" pitchFamily="2" charset="-122"/>
                <a:ea typeface="华文细黑"/>
                <a:cs typeface="Times New Roman" panose="02020603050405020304"/>
              </a:rPr>
              <a:t>∴</a:t>
            </a:r>
            <a:r>
              <a:rPr lang="zh-CN" altLang="zh-CN" sz="2800" kern="100" dirty="0">
                <a:latin typeface="Times New Roman" panose="02020603050405020304"/>
                <a:ea typeface="华文细黑"/>
                <a:cs typeface="Times New Roman" panose="02020603050405020304"/>
              </a:rPr>
              <a:t>两圆相交</a:t>
            </a:r>
            <a:r>
              <a:rPr lang="en-US" altLang="zh-CN" sz="2800" kern="100" dirty="0">
                <a:latin typeface="Times New Roman" panose="02020603050405020304"/>
                <a:ea typeface="华文细黑"/>
                <a:cs typeface="Courier New" panose="02070309020205020404"/>
              </a:rPr>
              <a:t>.</a:t>
            </a:r>
            <a:endParaRPr lang="zh-CN" altLang="zh-CN" sz="1050" kern="100" dirty="0">
              <a:latin typeface="宋体" panose="02010600030101010101" pitchFamily="2" charset="-122"/>
              <a:ea typeface="+mn-ea"/>
              <a:cs typeface="Courier New" panose="02070309020205020404"/>
            </a:endParaRPr>
          </a:p>
        </p:txBody>
      </p:sp>
      <p:sp>
        <p:nvSpPr>
          <p:cNvPr id="4" name="矩形 3"/>
          <p:cNvSpPr>
            <a:spLocks noChangeArrowheads="1"/>
          </p:cNvSpPr>
          <p:nvPr/>
        </p:nvSpPr>
        <p:spPr bwMode="auto">
          <a:xfrm>
            <a:off x="11352213" y="620713"/>
            <a:ext cx="444500" cy="523875"/>
          </a:xfrm>
          <a:prstGeom prst="rect">
            <a:avLst/>
          </a:prstGeom>
          <a:noFill/>
          <a:ln w="9525">
            <a:noFill/>
            <a:miter lim="800000"/>
          </a:ln>
        </p:spPr>
        <p:txBody>
          <a:bodyPr wrap="none">
            <a:spAutoFit/>
          </a:bodyPr>
          <a:lstStyle/>
          <a:p>
            <a:r>
              <a:rPr lang="en-US" altLang="zh-CN" sz="2800" b="1">
                <a:solidFill>
                  <a:srgbClr val="C00000"/>
                </a:solidFill>
                <a:latin typeface="Times New Roman" panose="02020603050405020304" pitchFamily="18" charset="0"/>
                <a:ea typeface="华文细黑"/>
                <a:cs typeface="Courier New" panose="02070309020205020404" pitchFamily="49" charset="0"/>
              </a:rPr>
              <a:t>D</a:t>
            </a:r>
            <a:endParaRPr lang="zh-CN" altLang="en-US">
              <a:ea typeface="华文细黑"/>
              <a:cs typeface="Courier New" panose="02070309020205020404" pitchFamily="49" charset="0"/>
            </a:endParaRPr>
          </a:p>
        </p:txBody>
      </p:sp>
      <p:graphicFrame>
        <p:nvGraphicFramePr>
          <p:cNvPr id="7" name="Object 117"/>
          <p:cNvGraphicFramePr>
            <a:graphicFrameLocks noChangeAspect="1"/>
          </p:cNvGraphicFramePr>
          <p:nvPr/>
        </p:nvGraphicFramePr>
        <p:xfrm>
          <a:off x="274638" y="2638425"/>
          <a:ext cx="3154362" cy="990600"/>
        </p:xfrm>
        <a:graphic>
          <a:graphicData uri="http://schemas.openxmlformats.org/presentationml/2006/ole">
            <mc:AlternateContent xmlns:mc="http://schemas.openxmlformats.org/markup-compatibility/2006">
              <mc:Choice xmlns:v="urn:schemas-microsoft-com:vml" Requires="v">
                <p:oleObj spid="_x0000_s7169" name="文档" r:id="rId1" imgW="3157855" imgH="993775" progId="">
                  <p:embed/>
                </p:oleObj>
              </mc:Choice>
              <mc:Fallback>
                <p:oleObj name="文档" r:id="rId1" imgW="3157855" imgH="993775" progId="">
                  <p:embed/>
                  <p:pic>
                    <p:nvPicPr>
                      <p:cNvPr id="0" name="图片 7168"/>
                      <p:cNvPicPr>
                        <a:picLocks noChangeAspect="1"/>
                      </p:cNvPicPr>
                      <p:nvPr/>
                    </p:nvPicPr>
                    <p:blipFill>
                      <a:blip r:embed="rId2"/>
                      <a:stretch>
                        <a:fillRect/>
                      </a:stretch>
                    </p:blipFill>
                    <p:spPr>
                      <a:xfrm>
                        <a:off x="274638" y="2638425"/>
                        <a:ext cx="3154362" cy="990600"/>
                      </a:xfrm>
                      <a:prstGeom prst="rect">
                        <a:avLst/>
                      </a:prstGeom>
                      <a:noFill/>
                      <a:ln w="9525">
                        <a:noFill/>
                      </a:ln>
                    </p:spPr>
                  </p:pic>
                </p:oleObj>
              </mc:Fallback>
            </mc:AlternateContent>
          </a:graphicData>
        </a:graphic>
      </p:graphicFrame>
      <p:graphicFrame>
        <p:nvGraphicFramePr>
          <p:cNvPr id="8" name="Object 118"/>
          <p:cNvGraphicFramePr>
            <a:graphicFrameLocks noChangeAspect="1"/>
          </p:cNvGraphicFramePr>
          <p:nvPr/>
        </p:nvGraphicFramePr>
        <p:xfrm>
          <a:off x="274638" y="3213100"/>
          <a:ext cx="6324600" cy="1162050"/>
        </p:xfrm>
        <a:graphic>
          <a:graphicData uri="http://schemas.openxmlformats.org/presentationml/2006/ole">
            <mc:AlternateContent xmlns:mc="http://schemas.openxmlformats.org/markup-compatibility/2006">
              <mc:Choice xmlns:v="urn:schemas-microsoft-com:vml" Requires="v">
                <p:oleObj spid="_x0000_s7170" name="文档" r:id="rId3" imgW="6306820" imgH="1164590" progId="">
                  <p:embed/>
                </p:oleObj>
              </mc:Choice>
              <mc:Fallback>
                <p:oleObj name="文档" r:id="rId3" imgW="6306820" imgH="1164590" progId="">
                  <p:embed/>
                  <p:pic>
                    <p:nvPicPr>
                      <p:cNvPr id="0" name="图片 7169"/>
                      <p:cNvPicPr>
                        <a:picLocks noChangeAspect="1"/>
                      </p:cNvPicPr>
                      <p:nvPr/>
                    </p:nvPicPr>
                    <p:blipFill>
                      <a:blip r:embed="rId4"/>
                      <a:stretch>
                        <a:fillRect/>
                      </a:stretch>
                    </p:blipFill>
                    <p:spPr>
                      <a:xfrm>
                        <a:off x="274638" y="3213100"/>
                        <a:ext cx="6324600" cy="1162050"/>
                      </a:xfrm>
                      <a:prstGeom prst="rect">
                        <a:avLst/>
                      </a:prstGeom>
                      <a:noFill/>
                      <a:ln w="9525">
                        <a:noFill/>
                      </a:ln>
                    </p:spPr>
                  </p:pic>
                </p:oleObj>
              </mc:Fallback>
            </mc:AlternateContent>
          </a:graphicData>
        </a:graphic>
      </p:graphicFrame>
      <p:graphicFrame>
        <p:nvGraphicFramePr>
          <p:cNvPr id="12" name="Object 119"/>
          <p:cNvGraphicFramePr>
            <a:graphicFrameLocks noChangeAspect="1"/>
          </p:cNvGraphicFramePr>
          <p:nvPr/>
        </p:nvGraphicFramePr>
        <p:xfrm>
          <a:off x="346075" y="3873500"/>
          <a:ext cx="2468563" cy="781050"/>
        </p:xfrm>
        <a:graphic>
          <a:graphicData uri="http://schemas.openxmlformats.org/presentationml/2006/ole">
            <mc:AlternateContent xmlns:mc="http://schemas.openxmlformats.org/markup-compatibility/2006">
              <mc:Choice xmlns:v="urn:schemas-microsoft-com:vml" Requires="v">
                <p:oleObj spid="_x0000_s7171" name="文档" r:id="rId5" imgW="2472055" imgH="783590" progId="">
                  <p:embed/>
                </p:oleObj>
              </mc:Choice>
              <mc:Fallback>
                <p:oleObj name="文档" r:id="rId5" imgW="2472055" imgH="783590" progId="">
                  <p:embed/>
                  <p:pic>
                    <p:nvPicPr>
                      <p:cNvPr id="0" name="图片 7170"/>
                      <p:cNvPicPr>
                        <a:picLocks noChangeAspect="1"/>
                      </p:cNvPicPr>
                      <p:nvPr/>
                    </p:nvPicPr>
                    <p:blipFill>
                      <a:blip r:embed="rId6"/>
                      <a:stretch>
                        <a:fillRect/>
                      </a:stretch>
                    </p:blipFill>
                    <p:spPr>
                      <a:xfrm>
                        <a:off x="346075" y="3873500"/>
                        <a:ext cx="2468563" cy="781050"/>
                      </a:xfrm>
                      <a:prstGeom prst="rect">
                        <a:avLst/>
                      </a:prstGeom>
                      <a:noFill/>
                      <a:ln w="9525">
                        <a:noFill/>
                      </a:ln>
                    </p:spPr>
                  </p:pic>
                </p:oleObj>
              </mc:Fallback>
            </mc:AlternateContent>
          </a:graphicData>
        </a:graphic>
      </p:graphicFrame>
      <p:graphicFrame>
        <p:nvGraphicFramePr>
          <p:cNvPr id="13" name="Object 120"/>
          <p:cNvGraphicFramePr>
            <a:graphicFrameLocks noChangeAspect="1"/>
          </p:cNvGraphicFramePr>
          <p:nvPr/>
        </p:nvGraphicFramePr>
        <p:xfrm>
          <a:off x="327025" y="4522788"/>
          <a:ext cx="2743200" cy="1066800"/>
        </p:xfrm>
        <a:graphic>
          <a:graphicData uri="http://schemas.openxmlformats.org/presentationml/2006/ole">
            <mc:AlternateContent xmlns:mc="http://schemas.openxmlformats.org/markup-compatibility/2006">
              <mc:Choice xmlns:v="urn:schemas-microsoft-com:vml" Requires="v">
                <p:oleObj spid="_x0000_s7172" name="文档" r:id="rId7" imgW="2736850" imgH="1069975" progId="">
                  <p:embed/>
                </p:oleObj>
              </mc:Choice>
              <mc:Fallback>
                <p:oleObj name="文档" r:id="rId7" imgW="2736850" imgH="1069975" progId="">
                  <p:embed/>
                  <p:pic>
                    <p:nvPicPr>
                      <p:cNvPr id="0" name="图片 7171"/>
                      <p:cNvPicPr>
                        <a:picLocks noChangeAspect="1"/>
                      </p:cNvPicPr>
                      <p:nvPr/>
                    </p:nvPicPr>
                    <p:blipFill>
                      <a:blip r:embed="rId8"/>
                      <a:stretch>
                        <a:fillRect/>
                      </a:stretch>
                    </p:blipFill>
                    <p:spPr>
                      <a:xfrm>
                        <a:off x="327025" y="4522788"/>
                        <a:ext cx="2743200" cy="1066800"/>
                      </a:xfrm>
                      <a:prstGeom prst="rect">
                        <a:avLst/>
                      </a:prstGeom>
                      <a:noFill/>
                      <a:ln w="9525">
                        <a:noFill/>
                      </a:ln>
                    </p:spPr>
                  </p:pic>
                </p:oleObj>
              </mc:Fallback>
            </mc:AlternateContent>
          </a:graphicData>
        </a:graphic>
      </p:graphicFrame>
      <p:graphicFrame>
        <p:nvGraphicFramePr>
          <p:cNvPr id="14" name="Object 121"/>
          <p:cNvGraphicFramePr>
            <a:graphicFrameLocks noChangeAspect="1"/>
          </p:cNvGraphicFramePr>
          <p:nvPr/>
        </p:nvGraphicFramePr>
        <p:xfrm>
          <a:off x="261938" y="5168900"/>
          <a:ext cx="3990975" cy="1019175"/>
        </p:xfrm>
        <a:graphic>
          <a:graphicData uri="http://schemas.openxmlformats.org/presentationml/2006/ole">
            <mc:AlternateContent xmlns:mc="http://schemas.openxmlformats.org/markup-compatibility/2006">
              <mc:Choice xmlns:v="urn:schemas-microsoft-com:vml" Requires="v">
                <p:oleObj spid="_x0000_s7173" name="文档" r:id="rId9" imgW="3979545" imgH="1021080" progId="">
                  <p:embed/>
                </p:oleObj>
              </mc:Choice>
              <mc:Fallback>
                <p:oleObj name="文档" r:id="rId9" imgW="3979545" imgH="1021080" progId="">
                  <p:embed/>
                  <p:pic>
                    <p:nvPicPr>
                      <p:cNvPr id="0" name="图片 7172"/>
                      <p:cNvPicPr>
                        <a:picLocks noChangeAspect="1"/>
                      </p:cNvPicPr>
                      <p:nvPr/>
                    </p:nvPicPr>
                    <p:blipFill>
                      <a:blip r:embed="rId10"/>
                      <a:stretch>
                        <a:fillRect/>
                      </a:stretch>
                    </p:blipFill>
                    <p:spPr>
                      <a:xfrm>
                        <a:off x="261938" y="5168900"/>
                        <a:ext cx="3990975" cy="1019175"/>
                      </a:xfrm>
                      <a:prstGeom prst="rect">
                        <a:avLst/>
                      </a:prstGeom>
                      <a:noFill/>
                      <a:ln w="9525">
                        <a:noFill/>
                      </a:ln>
                    </p:spPr>
                  </p:pic>
                </p:oleObj>
              </mc:Fallback>
            </mc:AlternateContent>
          </a:graphicData>
        </a:graphic>
      </p:graphicFrame>
      <p:graphicFrame>
        <p:nvGraphicFramePr>
          <p:cNvPr id="28794" name="Object 122"/>
          <p:cNvGraphicFramePr>
            <a:graphicFrameLocks noChangeAspect="1"/>
          </p:cNvGraphicFramePr>
          <p:nvPr/>
        </p:nvGraphicFramePr>
        <p:xfrm>
          <a:off x="1863725" y="612775"/>
          <a:ext cx="847725" cy="800100"/>
        </p:xfrm>
        <a:graphic>
          <a:graphicData uri="http://schemas.openxmlformats.org/presentationml/2006/ole">
            <mc:AlternateContent xmlns:mc="http://schemas.openxmlformats.org/markup-compatibility/2006">
              <mc:Choice xmlns:v="urn:schemas-microsoft-com:vml" Requires="v">
                <p:oleObj spid="_x0000_s7174" name="文档" r:id="rId11" imgW="842010" imgH="801370" progId="">
                  <p:embed/>
                </p:oleObj>
              </mc:Choice>
              <mc:Fallback>
                <p:oleObj name="文档" r:id="rId11" imgW="842010" imgH="801370" progId="">
                  <p:embed/>
                  <p:pic>
                    <p:nvPicPr>
                      <p:cNvPr id="0" name="图片 7173"/>
                      <p:cNvPicPr>
                        <a:picLocks noChangeAspect="1"/>
                      </p:cNvPicPr>
                      <p:nvPr/>
                    </p:nvPicPr>
                    <p:blipFill>
                      <a:blip r:embed="rId12"/>
                      <a:stretch>
                        <a:fillRect/>
                      </a:stretch>
                    </p:blipFill>
                    <p:spPr>
                      <a:xfrm>
                        <a:off x="1863725" y="612775"/>
                        <a:ext cx="847725" cy="800100"/>
                      </a:xfrm>
                      <a:prstGeom prst="rect">
                        <a:avLst/>
                      </a:prstGeom>
                      <a:noFill/>
                      <a:ln w="9525">
                        <a:noFill/>
                      </a:ln>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linds(horizont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5"/>
                                        </p:tgtEl>
                                      </p:cBhvr>
                                    </p:animEffect>
                                    <p:set>
                                      <p:cBhvr>
                                        <p:cTn id="47" dur="1" fill="hold">
                                          <p:stCondLst>
                                            <p:cond delay="499"/>
                                          </p:stCondLst>
                                        </p:cTn>
                                        <p:tgtEl>
                                          <p:spTgt spid="5"/>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500"/>
                                        <p:tgtEl>
                                          <p:spTgt spid="7"/>
                                        </p:tgtEl>
                                      </p:cBhvr>
                                    </p:animEffect>
                                    <p:set>
                                      <p:cBhvr>
                                        <p:cTn id="50" dur="1" fill="hold">
                                          <p:stCondLst>
                                            <p:cond delay="499"/>
                                          </p:stCondLst>
                                        </p:cTn>
                                        <p:tgtEl>
                                          <p:spTgt spid="7"/>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8"/>
                                        </p:tgtEl>
                                      </p:cBhvr>
                                    </p:animEffect>
                                    <p:set>
                                      <p:cBhvr>
                                        <p:cTn id="53" dur="1" fill="hold">
                                          <p:stCondLst>
                                            <p:cond delay="499"/>
                                          </p:stCondLst>
                                        </p:cTn>
                                        <p:tgtEl>
                                          <p:spTgt spid="8"/>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12"/>
                                        </p:tgtEl>
                                      </p:cBhvr>
                                    </p:animEffect>
                                    <p:set>
                                      <p:cBhvr>
                                        <p:cTn id="56" dur="1" fill="hold">
                                          <p:stCondLst>
                                            <p:cond delay="499"/>
                                          </p:stCondLst>
                                        </p:cTn>
                                        <p:tgtEl>
                                          <p:spTgt spid="12"/>
                                        </p:tgtEl>
                                        <p:attrNameLst>
                                          <p:attrName>style.visibility</p:attrName>
                                        </p:attrNameLst>
                                      </p:cBhvr>
                                      <p:to>
                                        <p:strVal val="hidden"/>
                                      </p:to>
                                    </p:set>
                                  </p:childTnLst>
                                </p:cTn>
                              </p:par>
                              <p:par>
                                <p:cTn id="57" presetID="10" presetClass="exit" presetSubtype="0" fill="hold" nodeType="withEffect">
                                  <p:stCondLst>
                                    <p:cond delay="0"/>
                                  </p:stCondLst>
                                  <p:childTnLst>
                                    <p:animEffect transition="out" filter="fade">
                                      <p:cBhvr>
                                        <p:cTn id="58" dur="500"/>
                                        <p:tgtEl>
                                          <p:spTgt spid="14"/>
                                        </p:tgtEl>
                                      </p:cBhvr>
                                    </p:animEffect>
                                    <p:set>
                                      <p:cBhvr>
                                        <p:cTn id="59" dur="1" fill="hold">
                                          <p:stCondLst>
                                            <p:cond delay="499"/>
                                          </p:stCondLst>
                                        </p:cTn>
                                        <p:tgtEl>
                                          <p:spTgt spid="14"/>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4"/>
                                        </p:tgtEl>
                                      </p:cBhvr>
                                    </p:animEffect>
                                    <p:set>
                                      <p:cBhvr>
                                        <p:cTn id="62" dur="1" fill="hold">
                                          <p:stCondLst>
                                            <p:cond delay="499"/>
                                          </p:stCondLst>
                                        </p:cTn>
                                        <p:tgtEl>
                                          <p:spTgt spid="4"/>
                                        </p:tgtEl>
                                        <p:attrNameLst>
                                          <p:attrName>style.visibility</p:attrName>
                                        </p:attrNameLst>
                                      </p:cBhvr>
                                      <p:to>
                                        <p:strVal val="hidden"/>
                                      </p:to>
                                    </p:set>
                                  </p:childTnLst>
                                </p:cTn>
                              </p:par>
                              <p:par>
                                <p:cTn id="63" presetID="10" presetClass="exit" presetSubtype="0" fill="hold" nodeType="withEffect">
                                  <p:stCondLst>
                                    <p:cond delay="0"/>
                                  </p:stCondLst>
                                  <p:childTnLst>
                                    <p:animEffect transition="out" filter="fade">
                                      <p:cBhvr>
                                        <p:cTn id="64" dur="500"/>
                                        <p:tgtEl>
                                          <p:spTgt spid="13"/>
                                        </p:tgtEl>
                                      </p:cBhvr>
                                    </p:animEffect>
                                    <p:set>
                                      <p:cBhvr>
                                        <p:cTn id="65" dur="1" fill="hold">
                                          <p:stCondLst>
                                            <p:cond delay="499"/>
                                          </p:stCondLst>
                                        </p:cTn>
                                        <p:tgtEl>
                                          <p:spTgt spid="13"/>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6"/>
                                        </p:tgtEl>
                                      </p:cBhvr>
                                    </p:animEffect>
                                    <p:set>
                                      <p:cBhvr>
                                        <p:cTn id="68"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5" grpId="0"/>
      <p:bldP spid="5" grpId="1"/>
      <p:bldP spid="6" grpId="0"/>
      <p:bldP spid="6" grpId="1"/>
      <p:bldP spid="4" grpId="0"/>
      <p:bldP spid="4"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334963" y="188913"/>
            <a:ext cx="11498262" cy="1416050"/>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0000FF"/>
                </a:solidFill>
                <a:latin typeface="Times New Roman" panose="02020603050405020304"/>
                <a:ea typeface="微软雅黑" panose="020B0503020204020204" pitchFamily="34" charset="-122"/>
                <a:cs typeface="Times New Roman" panose="02020603050405020304"/>
              </a:rPr>
              <a:t>跟踪训练</a:t>
            </a:r>
            <a:r>
              <a:rPr lang="en-US" altLang="zh-CN" sz="2800" b="1" kern="100" dirty="0">
                <a:solidFill>
                  <a:srgbClr val="0000FF"/>
                </a:solidFill>
                <a:latin typeface="Times New Roman" panose="02020603050405020304"/>
                <a:ea typeface="微软雅黑" panose="020B0503020204020204" pitchFamily="34" charset="-122"/>
                <a:cs typeface="Courier New" panose="02070309020205020404"/>
              </a:rPr>
              <a:t>2</a:t>
            </a:r>
            <a:r>
              <a:rPr lang="zh-CN" altLang="zh-CN" sz="2800" kern="100" dirty="0">
                <a:latin typeface="Times New Roman" panose="02020603050405020304"/>
                <a:ea typeface="华文细黑"/>
                <a:cs typeface="Times New Roman" panose="02020603050405020304"/>
              </a:rPr>
              <a:t>　</a:t>
            </a: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两圆相交于两点</a:t>
            </a:r>
            <a:r>
              <a:rPr lang="en-US" altLang="zh-CN" sz="2800" i="1" kern="100" dirty="0">
                <a:latin typeface="Times New Roman" panose="02020603050405020304"/>
                <a:ea typeface="华文细黑"/>
                <a:cs typeface="Courier New" panose="02070309020205020404"/>
              </a:rPr>
              <a:t>A</a:t>
            </a:r>
            <a:r>
              <a:rPr lang="en-US" altLang="zh-CN" sz="2800" kern="100" dirty="0">
                <a:latin typeface="Times New Roman" panose="02020603050405020304"/>
                <a:ea typeface="华文细黑"/>
                <a:cs typeface="Courier New" panose="02070309020205020404"/>
              </a:rPr>
              <a:t>(1,3)</a:t>
            </a:r>
            <a:r>
              <a:rPr lang="zh-CN" altLang="zh-CN" sz="2800" kern="100" dirty="0">
                <a:latin typeface="Times New Roman" panose="02020603050405020304"/>
                <a:ea typeface="华文细黑"/>
                <a:cs typeface="Times New Roman" panose="02020603050405020304"/>
              </a:rPr>
              <a:t>和</a:t>
            </a:r>
            <a:r>
              <a:rPr lang="en-US" altLang="zh-CN" sz="2800" i="1" kern="100" dirty="0">
                <a:latin typeface="Times New Roman" panose="02020603050405020304"/>
                <a:ea typeface="华文细黑"/>
                <a:cs typeface="Courier New" panose="02070309020205020404"/>
              </a:rPr>
              <a:t>B</a:t>
            </a:r>
            <a:r>
              <a:rPr lang="en-US" altLang="zh-CN" sz="2800" kern="100" dirty="0">
                <a:latin typeface="Times New Roman" panose="02020603050405020304"/>
                <a:ea typeface="华文细黑"/>
                <a:cs typeface="Courier New" panose="02070309020205020404"/>
              </a:rPr>
              <a:t>(</a:t>
            </a:r>
            <a:r>
              <a:rPr lang="en-US" altLang="zh-CN" sz="2800" i="1" kern="100" dirty="0">
                <a:latin typeface="Times New Roman" panose="02020603050405020304"/>
                <a:ea typeface="华文细黑"/>
                <a:cs typeface="Courier New" panose="02070309020205020404"/>
              </a:rPr>
              <a:t>m</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，两圆圆心都在直线</a:t>
            </a:r>
            <a:r>
              <a:rPr lang="en-US" altLang="zh-CN" sz="2800" i="1" kern="100" dirty="0">
                <a:latin typeface="Times New Roman" panose="02020603050405020304"/>
                <a:ea typeface="华文细黑"/>
                <a:cs typeface="Courier New" panose="02070309020205020404"/>
              </a:rPr>
              <a:t>x</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y</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c</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0</a:t>
            </a:r>
            <a:r>
              <a:rPr lang="zh-CN" altLang="zh-CN" sz="2800" kern="100" dirty="0">
                <a:latin typeface="Times New Roman" panose="02020603050405020304"/>
                <a:ea typeface="华文细黑"/>
                <a:cs typeface="Times New Roman" panose="02020603050405020304"/>
              </a:rPr>
              <a:t>上，则</a:t>
            </a:r>
            <a:r>
              <a:rPr lang="en-US" altLang="zh-CN" sz="2800" i="1" kern="100" dirty="0">
                <a:latin typeface="Times New Roman" panose="02020603050405020304"/>
                <a:ea typeface="华文细黑"/>
                <a:cs typeface="Courier New" panose="02070309020205020404"/>
              </a:rPr>
              <a:t>m</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c</a:t>
            </a:r>
            <a:r>
              <a:rPr lang="zh-CN" altLang="zh-CN" sz="2800" kern="100" dirty="0">
                <a:latin typeface="Times New Roman" panose="02020603050405020304"/>
                <a:ea typeface="华文细黑"/>
                <a:cs typeface="Times New Roman" panose="02020603050405020304"/>
              </a:rPr>
              <a:t>的值为</a:t>
            </a:r>
            <a:r>
              <a:rPr lang="en-US" altLang="zh-CN" sz="2800" kern="100" dirty="0">
                <a:latin typeface="Times New Roman" panose="02020603050405020304"/>
                <a:ea typeface="华文细黑"/>
                <a:cs typeface="Courier New" panose="02070309020205020404"/>
              </a:rPr>
              <a:t>____.</a:t>
            </a:r>
            <a:endParaRPr lang="zh-CN" altLang="zh-CN" sz="1050" kern="100" dirty="0">
              <a:latin typeface="宋体" panose="02010600030101010101" pitchFamily="2" charset="-122"/>
              <a:ea typeface="+mn-ea"/>
              <a:cs typeface="Courier New" panose="02070309020205020404"/>
            </a:endParaRPr>
          </a:p>
        </p:txBody>
      </p:sp>
      <p:sp>
        <p:nvSpPr>
          <p:cNvPr id="5" name="矩形 4"/>
          <p:cNvSpPr/>
          <p:nvPr/>
        </p:nvSpPr>
        <p:spPr>
          <a:xfrm>
            <a:off x="334963" y="1557338"/>
            <a:ext cx="11498262" cy="769937"/>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0000FF"/>
                </a:solidFill>
                <a:latin typeface="Times New Roman" panose="02020603050405020304"/>
                <a:ea typeface="微软雅黑" panose="020B0503020204020204" pitchFamily="34" charset="-122"/>
                <a:cs typeface="Times New Roman" panose="02020603050405020304"/>
              </a:rPr>
              <a:t>解析</a:t>
            </a:r>
            <a:r>
              <a:rPr lang="zh-CN" altLang="zh-CN" sz="2800" kern="100" dirty="0">
                <a:latin typeface="Times New Roman" panose="02020603050405020304"/>
                <a:ea typeface="华文细黑"/>
                <a:cs typeface="Times New Roman" panose="02020603050405020304"/>
              </a:rPr>
              <a:t>　由题意知：直线</a:t>
            </a:r>
            <a:r>
              <a:rPr lang="en-US" altLang="zh-CN" sz="2800" i="1" kern="100" dirty="0">
                <a:latin typeface="Times New Roman" panose="02020603050405020304"/>
                <a:ea typeface="华文细黑"/>
                <a:cs typeface="Courier New" panose="02070309020205020404"/>
              </a:rPr>
              <a:t>AB</a:t>
            </a:r>
            <a:r>
              <a:rPr lang="zh-CN" altLang="zh-CN" sz="2800" kern="100" dirty="0">
                <a:latin typeface="Times New Roman" panose="02020603050405020304"/>
                <a:ea typeface="华文细黑"/>
                <a:cs typeface="Times New Roman" panose="02020603050405020304"/>
              </a:rPr>
              <a:t>与直线</a:t>
            </a:r>
            <a:r>
              <a:rPr lang="en-US" altLang="zh-CN" sz="2800" i="1" kern="100" dirty="0">
                <a:latin typeface="Times New Roman" panose="02020603050405020304"/>
                <a:ea typeface="华文细黑"/>
                <a:cs typeface="Courier New" panose="02070309020205020404"/>
              </a:rPr>
              <a:t>x</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y</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c</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0</a:t>
            </a:r>
            <a:r>
              <a:rPr lang="zh-CN" altLang="zh-CN" sz="2800" kern="100" dirty="0">
                <a:latin typeface="Times New Roman" panose="02020603050405020304"/>
                <a:ea typeface="华文细黑"/>
                <a:cs typeface="Times New Roman" panose="02020603050405020304"/>
              </a:rPr>
              <a:t>垂直，</a:t>
            </a:r>
            <a:endParaRPr lang="zh-CN" altLang="zh-CN" sz="1050" kern="100" dirty="0">
              <a:latin typeface="宋体" panose="02010600030101010101" pitchFamily="2" charset="-122"/>
              <a:ea typeface="+mn-ea"/>
              <a:cs typeface="Courier New" panose="02070309020205020404"/>
            </a:endParaRPr>
          </a:p>
        </p:txBody>
      </p:sp>
      <p:sp>
        <p:nvSpPr>
          <p:cNvPr id="6" name="矩形 5"/>
          <p:cNvSpPr>
            <a:spLocks noChangeArrowheads="1"/>
          </p:cNvSpPr>
          <p:nvPr/>
        </p:nvSpPr>
        <p:spPr bwMode="auto">
          <a:xfrm>
            <a:off x="334963" y="3898900"/>
            <a:ext cx="5364162" cy="2627313"/>
          </a:xfrm>
          <a:prstGeom prst="rect">
            <a:avLst/>
          </a:prstGeom>
          <a:noFill/>
          <a:ln w="9525">
            <a:noFill/>
            <a:miter lim="800000"/>
          </a:ln>
        </p:spPr>
        <p:txBody>
          <a:bodyPr lIns="121898" tIns="60948" rIns="121898" bIns="60948">
            <a:spAutoFit/>
          </a:bodyPr>
          <a:lstStyle/>
          <a:p>
            <a:pPr algn="just">
              <a:lnSpc>
                <a:spcPct val="150000"/>
              </a:lnSpc>
            </a:pPr>
            <a:r>
              <a:rPr lang="en-US" altLang="zh-CN" sz="2800" i="1">
                <a:latin typeface="Times New Roman" panose="02020603050405020304" pitchFamily="18" charset="0"/>
                <a:ea typeface="华文细黑"/>
                <a:cs typeface="Courier New" panose="02070309020205020404" pitchFamily="49" charset="0"/>
              </a:rPr>
              <a:t>AB</a:t>
            </a:r>
            <a:r>
              <a:rPr lang="zh-CN" altLang="zh-CN" sz="2800">
                <a:latin typeface="Times New Roman" panose="02020603050405020304" pitchFamily="18" charset="0"/>
                <a:ea typeface="华文细黑"/>
                <a:cs typeface="Times New Roman" panose="02020603050405020304" pitchFamily="18" charset="0"/>
              </a:rPr>
              <a:t>的中点坐标为</a:t>
            </a:r>
            <a:r>
              <a:rPr lang="en-US" altLang="zh-CN" sz="2800">
                <a:latin typeface="Times New Roman" panose="02020603050405020304" pitchFamily="18" charset="0"/>
                <a:ea typeface="华文细黑"/>
                <a:cs typeface="Courier New" panose="02070309020205020404" pitchFamily="49" charset="0"/>
              </a:rPr>
              <a:t>(3,1)</a:t>
            </a:r>
            <a:r>
              <a:rPr lang="zh-CN" altLang="zh-CN" sz="2800">
                <a:latin typeface="Times New Roman" panose="02020603050405020304" pitchFamily="18" charset="0"/>
                <a:ea typeface="华文细黑"/>
                <a:cs typeface="Times New Roman" panose="02020603050405020304" pitchFamily="18" charset="0"/>
              </a:rPr>
              <a:t>，</a:t>
            </a:r>
            <a:endParaRPr lang="zh-CN" altLang="zh-CN" sz="1000">
              <a:latin typeface="宋体" panose="02010600030101010101" pitchFamily="2" charset="-122"/>
              <a:ea typeface="华文细黑"/>
              <a:cs typeface="Courier New" panose="02070309020205020404" pitchFamily="49" charset="0"/>
            </a:endParaRPr>
          </a:p>
          <a:p>
            <a:pPr algn="just">
              <a:lnSpc>
                <a:spcPct val="150000"/>
              </a:lnSpc>
            </a:pPr>
            <a:r>
              <a:rPr lang="en-US" altLang="zh-CN" sz="2800" i="1">
                <a:latin typeface="Times New Roman" panose="02020603050405020304" pitchFamily="18" charset="0"/>
                <a:ea typeface="华文细黑"/>
                <a:cs typeface="Times New Roman" panose="02020603050405020304" pitchFamily="18" charset="0"/>
              </a:rPr>
              <a:t>AB</a:t>
            </a:r>
            <a:r>
              <a:rPr lang="zh-CN" altLang="zh-CN" sz="2800">
                <a:latin typeface="Times New Roman" panose="02020603050405020304" pitchFamily="18" charset="0"/>
                <a:ea typeface="华文细黑"/>
                <a:cs typeface="Courier New" panose="02070309020205020404" pitchFamily="49" charset="0"/>
              </a:rPr>
              <a:t>的中点在直线</a:t>
            </a:r>
            <a:r>
              <a:rPr lang="en-US" altLang="zh-CN" sz="2800" i="1">
                <a:latin typeface="Times New Roman" panose="02020603050405020304" pitchFamily="18" charset="0"/>
                <a:ea typeface="华文细黑"/>
                <a:cs typeface="Times New Roman" panose="02020603050405020304" pitchFamily="18" charset="0"/>
              </a:rPr>
              <a:t>x</a:t>
            </a:r>
            <a:r>
              <a:rPr lang="zh-CN"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华文细黑"/>
              </a:rPr>
              <a:t>y</a:t>
            </a:r>
            <a:r>
              <a:rPr lang="zh-CN"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c</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0</a:t>
            </a:r>
            <a:r>
              <a:rPr lang="zh-CN" altLang="zh-CN" sz="2800">
                <a:latin typeface="Times New Roman" panose="02020603050405020304" pitchFamily="18" charset="0"/>
                <a:ea typeface="华文细黑"/>
                <a:cs typeface="华文细黑"/>
              </a:rPr>
              <a:t>上</a:t>
            </a:r>
            <a:r>
              <a:rPr lang="en-US" altLang="zh-CN" sz="2800">
                <a:latin typeface="Times New Roman" panose="02020603050405020304" pitchFamily="18" charset="0"/>
                <a:ea typeface="华文细黑"/>
                <a:cs typeface="华文细黑"/>
              </a:rPr>
              <a:t>.</a:t>
            </a:r>
            <a:endParaRPr lang="zh-CN" altLang="zh-CN" sz="1000">
              <a:latin typeface="宋体" panose="02010600030101010101" pitchFamily="2" charset="-122"/>
              <a:ea typeface="华文细黑"/>
              <a:cs typeface="华文细黑"/>
            </a:endParaRPr>
          </a:p>
          <a:p>
            <a:pPr algn="just">
              <a:lnSpc>
                <a:spcPct val="150000"/>
              </a:lnSpc>
            </a:pPr>
            <a:r>
              <a:rPr lang="en-US" altLang="zh-CN" sz="2800">
                <a:latin typeface="宋体" panose="02010600030101010101" pitchFamily="2" charset="-122"/>
                <a:ea typeface="华文细黑"/>
                <a:cs typeface="华文细黑"/>
              </a:rPr>
              <a:t>∴</a:t>
            </a:r>
            <a:r>
              <a:rPr lang="en-US" altLang="zh-CN" sz="2800">
                <a:latin typeface="Times New Roman" panose="02020603050405020304" pitchFamily="18" charset="0"/>
                <a:ea typeface="华文细黑"/>
                <a:cs typeface="华文细黑"/>
              </a:rPr>
              <a:t>3</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1</a:t>
            </a:r>
            <a:r>
              <a:rPr lang="zh-CN"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c</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0</a:t>
            </a:r>
            <a:r>
              <a:rPr lang="zh-CN" altLang="zh-CN" sz="2800">
                <a:latin typeface="Times New Roman" panose="02020603050405020304" pitchFamily="18" charset="0"/>
                <a:ea typeface="华文细黑"/>
                <a:cs typeface="华文细黑"/>
              </a:rPr>
              <a:t>，</a:t>
            </a:r>
            <a:r>
              <a:rPr lang="en-US" altLang="zh-CN" sz="2800">
                <a:latin typeface="宋体" panose="02010600030101010101" pitchFamily="2" charset="-122"/>
                <a:ea typeface="华文细黑"/>
                <a:cs typeface="华文细黑"/>
              </a:rPr>
              <a:t>∴</a:t>
            </a:r>
            <a:r>
              <a:rPr lang="en-US" altLang="zh-CN" sz="2800" i="1">
                <a:latin typeface="Times New Roman" panose="02020603050405020304" pitchFamily="18" charset="0"/>
                <a:ea typeface="华文细黑"/>
                <a:cs typeface="华文细黑"/>
              </a:rPr>
              <a:t>c</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a:t>
            </a:r>
            <a:endParaRPr lang="zh-CN" altLang="zh-CN" sz="1000">
              <a:latin typeface="宋体" panose="02010600030101010101" pitchFamily="2" charset="-122"/>
              <a:ea typeface="黑体" panose="02010609060101010101" pitchFamily="49" charset="-122"/>
            </a:endParaRPr>
          </a:p>
          <a:p>
            <a:pPr algn="just">
              <a:lnSpc>
                <a:spcPct val="150000"/>
              </a:lnSpc>
            </a:pPr>
            <a:r>
              <a:rPr lang="en-US" altLang="zh-CN" sz="2800">
                <a:latin typeface="宋体" panose="02010600030101010101" pitchFamily="2" charset="-122"/>
                <a:ea typeface="华文细黑"/>
                <a:cs typeface="华文细黑"/>
              </a:rPr>
              <a:t>∴</a:t>
            </a:r>
            <a:r>
              <a:rPr lang="en-US" altLang="zh-CN" sz="2800" i="1">
                <a:latin typeface="Times New Roman" panose="02020603050405020304" pitchFamily="18" charset="0"/>
                <a:ea typeface="华文细黑"/>
                <a:cs typeface="华文细黑"/>
              </a:rPr>
              <a:t>m</a:t>
            </a:r>
            <a:r>
              <a:rPr lang="zh-CN"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c</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5</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3.</a:t>
            </a:r>
            <a:endParaRPr lang="zh-CN" altLang="zh-CN" sz="1000">
              <a:latin typeface="宋体" panose="02010600030101010101" pitchFamily="2" charset="-122"/>
              <a:ea typeface="黑体" panose="02010609060101010101" pitchFamily="49" charset="-122"/>
            </a:endParaRPr>
          </a:p>
        </p:txBody>
      </p:sp>
      <p:sp>
        <p:nvSpPr>
          <p:cNvPr id="8" name="矩形 7"/>
          <p:cNvSpPr/>
          <p:nvPr/>
        </p:nvSpPr>
        <p:spPr>
          <a:xfrm>
            <a:off x="0" y="6664325"/>
            <a:ext cx="12195175" cy="193675"/>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9" name="圆角矩形 8"/>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sp>
        <p:nvSpPr>
          <p:cNvPr id="3" name="矩形 2"/>
          <p:cNvSpPr>
            <a:spLocks noChangeArrowheads="1"/>
          </p:cNvSpPr>
          <p:nvPr/>
        </p:nvSpPr>
        <p:spPr bwMode="auto">
          <a:xfrm>
            <a:off x="5083175" y="962025"/>
            <a:ext cx="363538" cy="523875"/>
          </a:xfrm>
          <a:prstGeom prst="rect">
            <a:avLst/>
          </a:prstGeom>
          <a:noFill/>
          <a:ln w="9525">
            <a:noFill/>
            <a:miter lim="800000"/>
          </a:ln>
        </p:spPr>
        <p:txBody>
          <a:bodyPr wrap="none">
            <a:spAutoFit/>
          </a:bodyPr>
          <a:lstStyle/>
          <a:p>
            <a:r>
              <a:rPr lang="en-US" altLang="zh-CN" sz="2800">
                <a:solidFill>
                  <a:srgbClr val="C00000"/>
                </a:solidFill>
                <a:latin typeface="Times New Roman" panose="02020603050405020304" pitchFamily="18" charset="0"/>
                <a:ea typeface="华文细黑"/>
                <a:cs typeface="Courier New" panose="02070309020205020404" pitchFamily="49" charset="0"/>
              </a:rPr>
              <a:t>3</a:t>
            </a:r>
            <a:endParaRPr lang="zh-CN" altLang="en-US">
              <a:ea typeface="华文细黑"/>
              <a:cs typeface="Courier New" panose="02070309020205020404" pitchFamily="49" charset="0"/>
            </a:endParaRPr>
          </a:p>
        </p:txBody>
      </p:sp>
      <p:graphicFrame>
        <p:nvGraphicFramePr>
          <p:cNvPr id="4" name="Object 22"/>
          <p:cNvGraphicFramePr>
            <a:graphicFrameLocks noChangeAspect="1"/>
          </p:cNvGraphicFramePr>
          <p:nvPr/>
        </p:nvGraphicFramePr>
        <p:xfrm>
          <a:off x="419100" y="2963863"/>
          <a:ext cx="4308475" cy="1323975"/>
        </p:xfrm>
        <a:graphic>
          <a:graphicData uri="http://schemas.openxmlformats.org/presentationml/2006/ole">
            <mc:AlternateContent xmlns:mc="http://schemas.openxmlformats.org/markup-compatibility/2006">
              <mc:Choice xmlns:v="urn:schemas-microsoft-com:vml" Requires="v">
                <p:oleObj spid="_x0000_s8193" name="文档" r:id="rId1" imgW="4309745" imgH="1325880" progId="">
                  <p:embed/>
                </p:oleObj>
              </mc:Choice>
              <mc:Fallback>
                <p:oleObj name="文档" r:id="rId1" imgW="4309745" imgH="1325880" progId="">
                  <p:embed/>
                  <p:pic>
                    <p:nvPicPr>
                      <p:cNvPr id="0" name="图片 8192"/>
                      <p:cNvPicPr>
                        <a:picLocks noChangeAspect="1"/>
                      </p:cNvPicPr>
                      <p:nvPr/>
                    </p:nvPicPr>
                    <p:blipFill>
                      <a:blip r:embed="rId2"/>
                      <a:stretch>
                        <a:fillRect/>
                      </a:stretch>
                    </p:blipFill>
                    <p:spPr>
                      <a:xfrm>
                        <a:off x="419100" y="2963863"/>
                        <a:ext cx="4308475" cy="1323975"/>
                      </a:xfrm>
                      <a:prstGeom prst="rect">
                        <a:avLst/>
                      </a:prstGeom>
                      <a:noFill/>
                      <a:ln w="9525">
                        <a:noFill/>
                      </a:ln>
                    </p:spPr>
                  </p:pic>
                </p:oleObj>
              </mc:Fallback>
            </mc:AlternateContent>
          </a:graphicData>
        </a:graphic>
      </p:graphicFrame>
      <p:sp>
        <p:nvSpPr>
          <p:cNvPr id="7" name="矩形 6"/>
          <p:cNvSpPr/>
          <p:nvPr/>
        </p:nvSpPr>
        <p:spPr>
          <a:xfrm>
            <a:off x="334963" y="2349500"/>
            <a:ext cx="2789237" cy="523875"/>
          </a:xfrm>
          <a:prstGeom prst="rect">
            <a:avLst/>
          </a:prstGeom>
        </p:spPr>
        <p:txBody>
          <a:bodyPr wrap="none">
            <a:spAutoFit/>
          </a:bodyPr>
          <a:lstStyle/>
          <a:p>
            <a:pPr defTabSz="1218565" fontAlgn="auto">
              <a:spcBef>
                <a:spcPts val="0"/>
              </a:spcBef>
              <a:spcAft>
                <a:spcPts val="0"/>
              </a:spcAft>
              <a:defRPr/>
            </a:pPr>
            <a:r>
              <a:rPr lang="en-US" altLang="zh-CN" sz="2800" kern="100" dirty="0">
                <a:solidFill>
                  <a:prstClr val="black"/>
                </a:solidFill>
                <a:latin typeface="宋体" panose="02010600030101010101" pitchFamily="2" charset="-122"/>
                <a:ea typeface="华文细黑"/>
                <a:cs typeface="Times New Roman" panose="02020603050405020304"/>
              </a:rPr>
              <a:t>∴</a:t>
            </a:r>
            <a:r>
              <a:rPr lang="en-US" altLang="zh-CN" sz="2800" i="1" kern="100" dirty="0">
                <a:solidFill>
                  <a:prstClr val="black"/>
                </a:solidFill>
                <a:latin typeface="Times New Roman" panose="02020603050405020304"/>
                <a:ea typeface="华文细黑"/>
                <a:cs typeface="Courier New" panose="02070309020205020404"/>
              </a:rPr>
              <a:t>k</a:t>
            </a:r>
            <a:r>
              <a:rPr lang="en-US" altLang="zh-CN" sz="2800" i="1" kern="100" baseline="-25000" dirty="0">
                <a:solidFill>
                  <a:prstClr val="black"/>
                </a:solidFill>
                <a:latin typeface="Times New Roman" panose="02020603050405020304"/>
                <a:ea typeface="华文细黑"/>
                <a:cs typeface="Courier New" panose="02070309020205020404"/>
              </a:rPr>
              <a:t>AB</a:t>
            </a:r>
            <a:r>
              <a:rPr lang="en-US" altLang="zh-CN" sz="2800" kern="100" dirty="0">
                <a:solidFill>
                  <a:prstClr val="black"/>
                </a:solidFill>
                <a:latin typeface="宋体" panose="02010600030101010101" pitchFamily="2" charset="-122"/>
                <a:ea typeface="华文细黑"/>
                <a:cs typeface="Times New Roman" panose="02020603050405020304"/>
              </a:rPr>
              <a:t>×</a:t>
            </a:r>
            <a:r>
              <a:rPr lang="en-US" altLang="zh-CN" sz="2800" kern="100" dirty="0">
                <a:solidFill>
                  <a:prstClr val="black"/>
                </a:solidFill>
                <a:latin typeface="Times New Roman" panose="02020603050405020304"/>
                <a:ea typeface="华文细黑"/>
                <a:cs typeface="Courier New" panose="02070309020205020404"/>
              </a:rPr>
              <a:t>1</a:t>
            </a:r>
            <a:r>
              <a:rPr lang="zh-CN" altLang="zh-CN" sz="2800" kern="100" dirty="0">
                <a:solidFill>
                  <a:prstClr val="black"/>
                </a:solidFill>
                <a:latin typeface="Times New Roman" panose="02020603050405020304"/>
                <a:ea typeface="华文细黑"/>
                <a:cs typeface="Times New Roman" panose="02020603050405020304"/>
              </a:rPr>
              <a:t>＝－</a:t>
            </a:r>
            <a:r>
              <a:rPr lang="en-US" altLang="zh-CN" sz="2800" kern="100" dirty="0">
                <a:solidFill>
                  <a:prstClr val="black"/>
                </a:solidFill>
                <a:latin typeface="Times New Roman" panose="02020603050405020304"/>
                <a:ea typeface="华文细黑"/>
                <a:cs typeface="Courier New" panose="02070309020205020404"/>
              </a:rPr>
              <a:t>1</a:t>
            </a:r>
            <a:r>
              <a:rPr lang="zh-CN" altLang="zh-CN" sz="2800" kern="100" dirty="0">
                <a:solidFill>
                  <a:prstClr val="black"/>
                </a:solidFill>
                <a:latin typeface="Times New Roman" panose="02020603050405020304"/>
                <a:ea typeface="华文细黑"/>
                <a:cs typeface="Times New Roman" panose="02020603050405020304"/>
              </a:rPr>
              <a:t>，</a:t>
            </a:r>
            <a:endParaRPr lang="zh-CN" altLang="en-US" dirty="0">
              <a:latin typeface="+mn-lt"/>
              <a:ea typeface="+mn-ea"/>
            </a:endParaRPr>
          </a:p>
        </p:txBody>
      </p:sp>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linds(horizontal)">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blinds(horizontal)">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blinds(horizontal)">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blinds(horizontal)">
                                      <p:cBhvr>
                                        <p:cTn id="37" dur="5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linds(horizont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5"/>
                                        </p:tgtEl>
                                      </p:cBhvr>
                                    </p:animEffect>
                                    <p:set>
                                      <p:cBhvr>
                                        <p:cTn id="47" dur="1" fill="hold">
                                          <p:stCondLst>
                                            <p:cond delay="499"/>
                                          </p:stCondLst>
                                        </p:cTn>
                                        <p:tgtEl>
                                          <p:spTgt spid="5"/>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7"/>
                                        </p:tgtEl>
                                      </p:cBhvr>
                                    </p:animEffect>
                                    <p:set>
                                      <p:cBhvr>
                                        <p:cTn id="50" dur="1" fill="hold">
                                          <p:stCondLst>
                                            <p:cond delay="499"/>
                                          </p:stCondLst>
                                        </p:cTn>
                                        <p:tgtEl>
                                          <p:spTgt spid="7"/>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4"/>
                                        </p:tgtEl>
                                      </p:cBhvr>
                                    </p:animEffect>
                                    <p:set>
                                      <p:cBhvr>
                                        <p:cTn id="53" dur="1" fill="hold">
                                          <p:stCondLst>
                                            <p:cond delay="499"/>
                                          </p:stCondLst>
                                        </p:cTn>
                                        <p:tgtEl>
                                          <p:spTgt spid="4"/>
                                        </p:tgtEl>
                                        <p:attrNameLst>
                                          <p:attrName>style.visibility</p:attrName>
                                        </p:attrNameLst>
                                      </p:cBhvr>
                                      <p:to>
                                        <p:strVal val="hidden"/>
                                      </p:to>
                                    </p:set>
                                  </p:childTnLst>
                                </p:cTn>
                              </p:par>
                              <p:par>
                                <p:cTn id="54" presetID="10" presetClass="exit" presetSubtype="0" fill="hold" grpId="0" nodeType="withEffect">
                                  <p:stCondLst>
                                    <p:cond delay="0"/>
                                  </p:stCondLst>
                                  <p:childTnLst>
                                    <p:animEffect transition="out" filter="fade">
                                      <p:cBhvr>
                                        <p:cTn id="55" dur="500"/>
                                        <p:tgtEl>
                                          <p:spTgt spid="6">
                                            <p:txEl>
                                              <p:pRg st="0" end="0"/>
                                            </p:txEl>
                                          </p:spTgt>
                                        </p:tgtEl>
                                      </p:cBhvr>
                                    </p:animEffect>
                                    <p:set>
                                      <p:cBhvr>
                                        <p:cTn id="56" dur="1" fill="hold">
                                          <p:stCondLst>
                                            <p:cond delay="499"/>
                                          </p:stCondLst>
                                        </p:cTn>
                                        <p:tgtEl>
                                          <p:spTgt spid="6">
                                            <p:txEl>
                                              <p:pRg st="0" end="0"/>
                                            </p:txEl>
                                          </p:spTgt>
                                        </p:tgtEl>
                                        <p:attrNameLst>
                                          <p:attrName>style.visibility</p:attrName>
                                        </p:attrNameLst>
                                      </p:cBhvr>
                                      <p:to>
                                        <p:strVal val="hidden"/>
                                      </p:to>
                                    </p:set>
                                  </p:childTnLst>
                                </p:cTn>
                              </p:par>
                              <p:par>
                                <p:cTn id="57" presetID="10" presetClass="exit" presetSubtype="0" fill="hold" grpId="0" nodeType="withEffect">
                                  <p:stCondLst>
                                    <p:cond delay="0"/>
                                  </p:stCondLst>
                                  <p:childTnLst>
                                    <p:animEffect transition="out" filter="fade">
                                      <p:cBhvr>
                                        <p:cTn id="58" dur="500"/>
                                        <p:tgtEl>
                                          <p:spTgt spid="6">
                                            <p:txEl>
                                              <p:pRg st="1" end="1"/>
                                            </p:txEl>
                                          </p:spTgt>
                                        </p:tgtEl>
                                      </p:cBhvr>
                                    </p:animEffect>
                                    <p:set>
                                      <p:cBhvr>
                                        <p:cTn id="59" dur="1" fill="hold">
                                          <p:stCondLst>
                                            <p:cond delay="499"/>
                                          </p:stCondLst>
                                        </p:cTn>
                                        <p:tgtEl>
                                          <p:spTgt spid="6">
                                            <p:txEl>
                                              <p:pRg st="1" end="1"/>
                                            </p:txEl>
                                          </p:spTgt>
                                        </p:tgtEl>
                                        <p:attrNameLst>
                                          <p:attrName>style.visibility</p:attrName>
                                        </p:attrNameLst>
                                      </p:cBhvr>
                                      <p:to>
                                        <p:strVal val="hidden"/>
                                      </p:to>
                                    </p:set>
                                  </p:childTnLst>
                                </p:cTn>
                              </p:par>
                              <p:par>
                                <p:cTn id="60" presetID="10" presetClass="exit" presetSubtype="0" fill="hold" grpId="0" nodeType="withEffect">
                                  <p:stCondLst>
                                    <p:cond delay="0"/>
                                  </p:stCondLst>
                                  <p:childTnLst>
                                    <p:animEffect transition="out" filter="fade">
                                      <p:cBhvr>
                                        <p:cTn id="61" dur="500"/>
                                        <p:tgtEl>
                                          <p:spTgt spid="6">
                                            <p:txEl>
                                              <p:pRg st="2" end="2"/>
                                            </p:txEl>
                                          </p:spTgt>
                                        </p:tgtEl>
                                      </p:cBhvr>
                                    </p:animEffect>
                                    <p:set>
                                      <p:cBhvr>
                                        <p:cTn id="62" dur="1" fill="hold">
                                          <p:stCondLst>
                                            <p:cond delay="499"/>
                                          </p:stCondLst>
                                        </p:cTn>
                                        <p:tgtEl>
                                          <p:spTgt spid="6">
                                            <p:txEl>
                                              <p:pRg st="2" end="2"/>
                                            </p:txEl>
                                          </p:spTgt>
                                        </p:tgtEl>
                                        <p:attrNameLst>
                                          <p:attrName>style.visibility</p:attrName>
                                        </p:attrNameLst>
                                      </p:cBhvr>
                                      <p:to>
                                        <p:strVal val="hidden"/>
                                      </p:to>
                                    </p:set>
                                  </p:childTnLst>
                                </p:cTn>
                              </p:par>
                              <p:par>
                                <p:cTn id="63" presetID="10" presetClass="exit" presetSubtype="0" fill="hold" grpId="0" nodeType="withEffect">
                                  <p:stCondLst>
                                    <p:cond delay="0"/>
                                  </p:stCondLst>
                                  <p:childTnLst>
                                    <p:animEffect transition="out" filter="fade">
                                      <p:cBhvr>
                                        <p:cTn id="64" dur="500"/>
                                        <p:tgtEl>
                                          <p:spTgt spid="6">
                                            <p:txEl>
                                              <p:pRg st="3" end="3"/>
                                            </p:txEl>
                                          </p:spTgt>
                                        </p:tgtEl>
                                      </p:cBhvr>
                                    </p:animEffect>
                                    <p:set>
                                      <p:cBhvr>
                                        <p:cTn id="65" dur="1" fill="hold">
                                          <p:stCondLst>
                                            <p:cond delay="499"/>
                                          </p:stCondLst>
                                        </p:cTn>
                                        <p:tgtEl>
                                          <p:spTgt spid="6">
                                            <p:txEl>
                                              <p:pRg st="3" end="3"/>
                                            </p:txEl>
                                          </p:spTgt>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3"/>
                                        </p:tgtEl>
                                      </p:cBhvr>
                                    </p:animEffect>
                                    <p:set>
                                      <p:cBhvr>
                                        <p:cTn id="68"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5" grpId="0"/>
      <p:bldP spid="5" grpId="1"/>
      <p:bldP spid="6" grpId="0" build="allAtOnce"/>
      <p:bldP spid="3" grpId="0"/>
      <p:bldP spid="3" grpId="1"/>
      <p:bldP spid="7" grpId="0"/>
      <p:bldP spid="7"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309563" y="261938"/>
            <a:ext cx="11499850" cy="1414462"/>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en-US" altLang="zh-CN" sz="2800" kern="1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求圆</a:t>
            </a:r>
            <a:r>
              <a:rPr lang="en-US" altLang="zh-CN" sz="2800" i="1" kern="100" dirty="0">
                <a:latin typeface="Times New Roman" panose="02020603050405020304"/>
                <a:ea typeface="华文细黑"/>
                <a:cs typeface="Courier New" panose="02070309020205020404"/>
              </a:rPr>
              <a:t>C</a:t>
            </a:r>
            <a:r>
              <a:rPr lang="en-US" altLang="zh-CN" sz="2800" kern="100" baseline="-250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x</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y</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与圆</a:t>
            </a:r>
            <a:r>
              <a:rPr lang="en-US" altLang="zh-CN" sz="2800" i="1" kern="100" dirty="0">
                <a:latin typeface="Times New Roman" panose="02020603050405020304"/>
                <a:ea typeface="华文细黑"/>
                <a:cs typeface="Courier New" panose="02070309020205020404"/>
              </a:rPr>
              <a:t>C</a:t>
            </a:r>
            <a:r>
              <a:rPr lang="en-US" altLang="zh-CN" sz="2800" kern="100" baseline="-25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x</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y</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en-US" altLang="zh-CN" sz="2800" i="1" kern="100" dirty="0">
                <a:latin typeface="Times New Roman" panose="02020603050405020304"/>
                <a:ea typeface="华文细黑"/>
                <a:cs typeface="Courier New" panose="02070309020205020404"/>
              </a:rPr>
              <a:t>x</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en-US" altLang="zh-CN" sz="2800" i="1" kern="100" dirty="0">
                <a:latin typeface="Times New Roman" panose="02020603050405020304"/>
                <a:ea typeface="华文细黑"/>
                <a:cs typeface="Courier New" panose="02070309020205020404"/>
              </a:rPr>
              <a:t>y</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0</a:t>
            </a:r>
            <a:r>
              <a:rPr lang="zh-CN" altLang="zh-CN" sz="2800" kern="100" dirty="0">
                <a:latin typeface="Times New Roman" panose="02020603050405020304"/>
                <a:ea typeface="华文细黑"/>
                <a:cs typeface="Times New Roman" panose="02020603050405020304"/>
              </a:rPr>
              <a:t>的公共弦所在直线被圆</a:t>
            </a:r>
            <a:r>
              <a:rPr lang="en-US" altLang="zh-CN" sz="2800" i="1" kern="100" dirty="0">
                <a:latin typeface="Times New Roman" panose="02020603050405020304"/>
                <a:ea typeface="华文细黑"/>
                <a:cs typeface="Courier New" panose="02070309020205020404"/>
              </a:rPr>
              <a:t>C</a:t>
            </a:r>
            <a:r>
              <a:rPr lang="en-US" altLang="zh-CN" sz="2800" kern="100" baseline="-25000" dirty="0">
                <a:latin typeface="Times New Roman" panose="02020603050405020304"/>
                <a:ea typeface="华文细黑"/>
                <a:cs typeface="Courier New" panose="02070309020205020404"/>
              </a:rPr>
              <a:t>3</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a:t>
            </a:r>
            <a:r>
              <a:rPr lang="en-US" altLang="zh-CN" sz="2800" i="1" kern="100" dirty="0">
                <a:latin typeface="Times New Roman" panose="02020603050405020304"/>
                <a:ea typeface="华文细黑"/>
                <a:cs typeface="Courier New" panose="02070309020205020404"/>
              </a:rPr>
              <a:t>x</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a:t>
            </a:r>
            <a:r>
              <a:rPr lang="en-US" altLang="zh-CN" sz="2800" i="1" kern="100" dirty="0">
                <a:latin typeface="Times New Roman" panose="02020603050405020304"/>
                <a:ea typeface="华文细黑"/>
                <a:cs typeface="Courier New" panose="02070309020205020404"/>
              </a:rPr>
              <a:t>y</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Times New Roman" panose="02020603050405020304"/>
              </a:rPr>
              <a:t>      </a:t>
            </a:r>
            <a:r>
              <a:rPr lang="zh-CN" altLang="zh-CN" sz="2800" kern="100" dirty="0">
                <a:latin typeface="Times New Roman" panose="02020603050405020304"/>
                <a:ea typeface="华文细黑"/>
                <a:cs typeface="Times New Roman" panose="02020603050405020304"/>
              </a:rPr>
              <a:t>所截得的弦长</a:t>
            </a:r>
            <a:r>
              <a:rPr lang="en-US" altLang="zh-CN" sz="2800" kern="100" dirty="0">
                <a:latin typeface="Times New Roman" panose="02020603050405020304"/>
                <a:ea typeface="华文细黑"/>
                <a:cs typeface="Courier New" panose="02070309020205020404"/>
              </a:rPr>
              <a:t>.</a:t>
            </a:r>
            <a:endParaRPr lang="zh-CN" altLang="zh-CN" sz="1050" kern="100" dirty="0">
              <a:latin typeface="宋体" panose="02010600030101010101" pitchFamily="2" charset="-122"/>
              <a:ea typeface="+mn-ea"/>
              <a:cs typeface="Courier New" panose="02070309020205020404"/>
            </a:endParaRPr>
          </a:p>
        </p:txBody>
      </p:sp>
      <p:sp>
        <p:nvSpPr>
          <p:cNvPr id="5" name="矩形 4"/>
          <p:cNvSpPr>
            <a:spLocks noChangeArrowheads="1"/>
          </p:cNvSpPr>
          <p:nvPr/>
        </p:nvSpPr>
        <p:spPr bwMode="auto">
          <a:xfrm>
            <a:off x="309563" y="1630363"/>
            <a:ext cx="11499850" cy="2060575"/>
          </a:xfrm>
          <a:prstGeom prst="rect">
            <a:avLst/>
          </a:prstGeom>
          <a:noFill/>
          <a:ln w="9525">
            <a:noFill/>
            <a:miter lim="800000"/>
          </a:ln>
        </p:spPr>
        <p:txBody>
          <a:bodyPr lIns="121898" tIns="60948" rIns="121898" bIns="60948">
            <a:spAutoFit/>
          </a:bodyPr>
          <a:lstStyle/>
          <a:p>
            <a:pPr algn="just">
              <a:lnSpc>
                <a:spcPct val="150000"/>
              </a:lnSpc>
            </a:pPr>
            <a:r>
              <a:rPr lang="zh-CN" altLang="zh-CN" sz="2800" b="1">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a:latin typeface="Times New Roman" panose="02020603050405020304" pitchFamily="18" charset="0"/>
                <a:ea typeface="华文细黑"/>
                <a:cs typeface="Times New Roman" panose="02020603050405020304" pitchFamily="18" charset="0"/>
              </a:rPr>
              <a:t>　由题意将两圆的方程相减，</a:t>
            </a:r>
            <a:endParaRPr lang="zh-CN" altLang="zh-CN" sz="1000">
              <a:latin typeface="宋体" panose="02010600030101010101" pitchFamily="2" charset="-122"/>
              <a:ea typeface="华文细黑"/>
              <a:cs typeface="Courier New" panose="02070309020205020404" pitchFamily="49" charset="0"/>
            </a:endParaRPr>
          </a:p>
          <a:p>
            <a:pPr algn="just">
              <a:lnSpc>
                <a:spcPct val="150000"/>
              </a:lnSpc>
            </a:pPr>
            <a:r>
              <a:rPr lang="zh-CN" altLang="zh-CN" sz="2800">
                <a:latin typeface="Times New Roman" panose="02020603050405020304" pitchFamily="18" charset="0"/>
                <a:ea typeface="华文细黑"/>
                <a:cs typeface="Times New Roman" panose="02020603050405020304" pitchFamily="18" charset="0"/>
              </a:rPr>
              <a:t>可得圆</a:t>
            </a:r>
            <a:r>
              <a:rPr lang="en-US" altLang="zh-CN" sz="2800" i="1">
                <a:latin typeface="Times New Roman" panose="02020603050405020304" pitchFamily="18" charset="0"/>
                <a:ea typeface="华文细黑"/>
                <a:cs typeface="Courier New" panose="02070309020205020404" pitchFamily="49" charset="0"/>
              </a:rPr>
              <a:t>C</a:t>
            </a:r>
            <a:r>
              <a:rPr lang="en-US" altLang="zh-CN" sz="2800" baseline="-25000">
                <a:latin typeface="Times New Roman" panose="02020603050405020304" pitchFamily="18" charset="0"/>
                <a:ea typeface="华文细黑"/>
                <a:cs typeface="Courier New" panose="02070309020205020404" pitchFamily="49" charset="0"/>
              </a:rPr>
              <a:t>1</a:t>
            </a:r>
            <a:r>
              <a:rPr lang="zh-CN" altLang="zh-CN" sz="2800">
                <a:latin typeface="Times New Roman" panose="02020603050405020304" pitchFamily="18" charset="0"/>
                <a:ea typeface="华文细黑"/>
                <a:cs typeface="Times New Roman" panose="02020603050405020304" pitchFamily="18" charset="0"/>
              </a:rPr>
              <a:t>和圆</a:t>
            </a:r>
            <a:r>
              <a:rPr lang="en-US" altLang="zh-CN" sz="2800" i="1">
                <a:latin typeface="Times New Roman" panose="02020603050405020304" pitchFamily="18" charset="0"/>
                <a:ea typeface="华文细黑"/>
                <a:cs typeface="Courier New" panose="02070309020205020404" pitchFamily="49" charset="0"/>
              </a:rPr>
              <a:t>C</a:t>
            </a:r>
            <a:r>
              <a:rPr lang="en-US" altLang="zh-CN" sz="2800" baseline="-25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公共弦所在的直线</a:t>
            </a:r>
            <a:r>
              <a:rPr lang="en-US" altLang="zh-CN" sz="2800" i="1">
                <a:latin typeface="Times New Roman" panose="02020603050405020304" pitchFamily="18" charset="0"/>
                <a:ea typeface="华文细黑"/>
                <a:cs typeface="华文细黑"/>
              </a:rPr>
              <a:t>l</a:t>
            </a:r>
            <a:r>
              <a:rPr lang="zh-CN" altLang="zh-CN" sz="2800">
                <a:latin typeface="Times New Roman" panose="02020603050405020304" pitchFamily="18" charset="0"/>
                <a:ea typeface="华文细黑"/>
                <a:cs typeface="华文细黑"/>
              </a:rPr>
              <a:t>的方程为</a:t>
            </a:r>
            <a:r>
              <a:rPr lang="en-US" altLang="zh-CN" sz="2800" i="1">
                <a:latin typeface="Times New Roman" panose="02020603050405020304" pitchFamily="18" charset="0"/>
                <a:ea typeface="华文细黑"/>
                <a:cs typeface="华文细黑"/>
              </a:rPr>
              <a:t>x</a:t>
            </a:r>
            <a:r>
              <a:rPr lang="zh-CN"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y</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1</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0.</a:t>
            </a:r>
            <a:endParaRPr lang="zh-CN" altLang="zh-CN" sz="1000">
              <a:latin typeface="宋体" panose="02010600030101010101" pitchFamily="2" charset="-122"/>
              <a:ea typeface="黑体" panose="02010609060101010101" pitchFamily="49" charset="-122"/>
            </a:endParaRPr>
          </a:p>
          <a:p>
            <a:pPr algn="just">
              <a:lnSpc>
                <a:spcPct val="150000"/>
              </a:lnSpc>
            </a:pPr>
            <a:r>
              <a:rPr lang="zh-CN" altLang="zh-CN" sz="2800">
                <a:latin typeface="Times New Roman" panose="02020603050405020304" pitchFamily="18" charset="0"/>
                <a:ea typeface="华文细黑"/>
                <a:cs typeface="华文细黑"/>
              </a:rPr>
              <a:t>圆</a:t>
            </a:r>
            <a:r>
              <a:rPr lang="en-US" altLang="zh-CN" sz="2800" i="1">
                <a:latin typeface="Times New Roman" panose="02020603050405020304" pitchFamily="18" charset="0"/>
                <a:ea typeface="华文细黑"/>
                <a:cs typeface="华文细黑"/>
              </a:rPr>
              <a:t>C</a:t>
            </a:r>
            <a:r>
              <a:rPr lang="en-US" altLang="zh-CN" sz="2800" baseline="-25000">
                <a:latin typeface="Times New Roman" panose="02020603050405020304" pitchFamily="18" charset="0"/>
                <a:ea typeface="华文细黑"/>
                <a:cs typeface="华文细黑"/>
              </a:rPr>
              <a:t>3</a:t>
            </a:r>
            <a:r>
              <a:rPr lang="zh-CN" altLang="zh-CN" sz="2800">
                <a:latin typeface="Times New Roman" panose="02020603050405020304" pitchFamily="18" charset="0"/>
                <a:ea typeface="华文细黑"/>
                <a:cs typeface="华文细黑"/>
              </a:rPr>
              <a:t>的圆心为</a:t>
            </a:r>
            <a:r>
              <a:rPr lang="en-US" altLang="zh-CN" sz="2800">
                <a:latin typeface="Times New Roman" panose="02020603050405020304" pitchFamily="18" charset="0"/>
                <a:ea typeface="华文细黑"/>
                <a:cs typeface="华文细黑"/>
              </a:rPr>
              <a:t>(1,1)</a:t>
            </a:r>
            <a:r>
              <a:rPr lang="zh-CN" altLang="zh-CN" sz="2800">
                <a:latin typeface="Times New Roman" panose="02020603050405020304" pitchFamily="18" charset="0"/>
                <a:ea typeface="华文细黑"/>
                <a:cs typeface="华文细黑"/>
              </a:rPr>
              <a:t>，</a:t>
            </a:r>
            <a:endParaRPr lang="zh-CN" altLang="zh-CN" sz="1000">
              <a:latin typeface="宋体" panose="02010600030101010101" pitchFamily="2" charset="-122"/>
              <a:ea typeface="黑体" panose="02010609060101010101" pitchFamily="49" charset="-122"/>
            </a:endParaRPr>
          </a:p>
        </p:txBody>
      </p:sp>
      <p:sp>
        <p:nvSpPr>
          <p:cNvPr id="8" name="矩形 7"/>
          <p:cNvSpPr/>
          <p:nvPr/>
        </p:nvSpPr>
        <p:spPr>
          <a:xfrm>
            <a:off x="0" y="6664325"/>
            <a:ext cx="12195175" cy="193675"/>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9" name="圆角矩形 8"/>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graphicFrame>
        <p:nvGraphicFramePr>
          <p:cNvPr id="32852" name="Object 84"/>
          <p:cNvGraphicFramePr>
            <a:graphicFrameLocks noChangeAspect="1"/>
          </p:cNvGraphicFramePr>
          <p:nvPr/>
        </p:nvGraphicFramePr>
        <p:xfrm>
          <a:off x="4654550" y="909638"/>
          <a:ext cx="769938" cy="1152525"/>
        </p:xfrm>
        <a:graphic>
          <a:graphicData uri="http://schemas.openxmlformats.org/presentationml/2006/ole">
            <mc:AlternateContent xmlns:mc="http://schemas.openxmlformats.org/markup-compatibility/2006">
              <mc:Choice xmlns:v="urn:schemas-microsoft-com:vml" Requires="v">
                <p:oleObj spid="_x0000_s9217" name="文档" r:id="rId1" imgW="765810" imgH="1155065" progId="">
                  <p:embed/>
                </p:oleObj>
              </mc:Choice>
              <mc:Fallback>
                <p:oleObj name="文档" r:id="rId1" imgW="765810" imgH="1155065" progId="">
                  <p:embed/>
                  <p:pic>
                    <p:nvPicPr>
                      <p:cNvPr id="0" name="图片 9216"/>
                      <p:cNvPicPr>
                        <a:picLocks noChangeAspect="1"/>
                      </p:cNvPicPr>
                      <p:nvPr/>
                    </p:nvPicPr>
                    <p:blipFill>
                      <a:blip r:embed="rId2"/>
                      <a:stretch>
                        <a:fillRect/>
                      </a:stretch>
                    </p:blipFill>
                    <p:spPr>
                      <a:xfrm>
                        <a:off x="4654550" y="909638"/>
                        <a:ext cx="769938" cy="1152525"/>
                      </a:xfrm>
                      <a:prstGeom prst="rect">
                        <a:avLst/>
                      </a:prstGeom>
                      <a:noFill/>
                      <a:ln w="9525">
                        <a:noFill/>
                      </a:ln>
                    </p:spPr>
                  </p:pic>
                </p:oleObj>
              </mc:Fallback>
            </mc:AlternateContent>
          </a:graphicData>
        </a:graphic>
      </p:graphicFrame>
      <p:graphicFrame>
        <p:nvGraphicFramePr>
          <p:cNvPr id="7" name="Object 85"/>
          <p:cNvGraphicFramePr>
            <a:graphicFrameLocks noChangeAspect="1"/>
          </p:cNvGraphicFramePr>
          <p:nvPr/>
        </p:nvGraphicFramePr>
        <p:xfrm>
          <a:off x="309563" y="3502025"/>
          <a:ext cx="6324600" cy="1287463"/>
        </p:xfrm>
        <a:graphic>
          <a:graphicData uri="http://schemas.openxmlformats.org/presentationml/2006/ole">
            <mc:AlternateContent xmlns:mc="http://schemas.openxmlformats.org/markup-compatibility/2006">
              <mc:Choice xmlns:v="urn:schemas-microsoft-com:vml" Requires="v">
                <p:oleObj spid="_x0000_s9218" name="文档" r:id="rId3" imgW="6306820" imgH="1289050" progId="">
                  <p:embed/>
                </p:oleObj>
              </mc:Choice>
              <mc:Fallback>
                <p:oleObj name="文档" r:id="rId3" imgW="6306820" imgH="1289050" progId="">
                  <p:embed/>
                  <p:pic>
                    <p:nvPicPr>
                      <p:cNvPr id="0" name="图片 9217"/>
                      <p:cNvPicPr>
                        <a:picLocks noChangeAspect="1"/>
                      </p:cNvPicPr>
                      <p:nvPr/>
                    </p:nvPicPr>
                    <p:blipFill>
                      <a:blip r:embed="rId4"/>
                      <a:stretch>
                        <a:fillRect/>
                      </a:stretch>
                    </p:blipFill>
                    <p:spPr>
                      <a:xfrm>
                        <a:off x="309563" y="3502025"/>
                        <a:ext cx="6324600" cy="1287463"/>
                      </a:xfrm>
                      <a:prstGeom prst="rect">
                        <a:avLst/>
                      </a:prstGeom>
                      <a:noFill/>
                      <a:ln w="9525">
                        <a:noFill/>
                      </a:ln>
                    </p:spPr>
                  </p:pic>
                </p:oleObj>
              </mc:Fallback>
            </mc:AlternateContent>
          </a:graphicData>
        </a:graphic>
      </p:graphicFrame>
      <p:graphicFrame>
        <p:nvGraphicFramePr>
          <p:cNvPr id="10" name="Object 86"/>
          <p:cNvGraphicFramePr>
            <a:graphicFrameLocks noChangeAspect="1"/>
          </p:cNvGraphicFramePr>
          <p:nvPr/>
        </p:nvGraphicFramePr>
        <p:xfrm>
          <a:off x="309563" y="4649788"/>
          <a:ext cx="5057775" cy="1228725"/>
        </p:xfrm>
        <a:graphic>
          <a:graphicData uri="http://schemas.openxmlformats.org/presentationml/2006/ole">
            <mc:AlternateContent xmlns:mc="http://schemas.openxmlformats.org/markup-compatibility/2006">
              <mc:Choice xmlns:v="urn:schemas-microsoft-com:vml" Requires="v">
                <p:oleObj spid="_x0000_s9219" name="文档" r:id="rId5" imgW="5059680" imgH="1231265" progId="">
                  <p:embed/>
                </p:oleObj>
              </mc:Choice>
              <mc:Fallback>
                <p:oleObj name="文档" r:id="rId5" imgW="5059680" imgH="1231265" progId="">
                  <p:embed/>
                  <p:pic>
                    <p:nvPicPr>
                      <p:cNvPr id="0" name="图片 9218"/>
                      <p:cNvPicPr>
                        <a:picLocks noChangeAspect="1"/>
                      </p:cNvPicPr>
                      <p:nvPr/>
                    </p:nvPicPr>
                    <p:blipFill>
                      <a:blip r:embed="rId6"/>
                      <a:stretch>
                        <a:fillRect/>
                      </a:stretch>
                    </p:blipFill>
                    <p:spPr>
                      <a:xfrm>
                        <a:off x="309563" y="4649788"/>
                        <a:ext cx="5057775" cy="1228725"/>
                      </a:xfrm>
                      <a:prstGeom prst="rect">
                        <a:avLst/>
                      </a:prstGeom>
                      <a:noFill/>
                      <a:ln w="9525">
                        <a:noFill/>
                      </a:ln>
                    </p:spPr>
                  </p:pic>
                </p:oleObj>
              </mc:Fallback>
            </mc:AlternateContent>
          </a:graphicData>
        </a:graphic>
      </p:graphicFrame>
      <p:graphicFrame>
        <p:nvGraphicFramePr>
          <p:cNvPr id="11" name="Object 87"/>
          <p:cNvGraphicFramePr>
            <a:graphicFrameLocks noChangeAspect="1"/>
          </p:cNvGraphicFramePr>
          <p:nvPr/>
        </p:nvGraphicFramePr>
        <p:xfrm>
          <a:off x="309563" y="5526088"/>
          <a:ext cx="4300537" cy="1360487"/>
        </p:xfrm>
        <a:graphic>
          <a:graphicData uri="http://schemas.openxmlformats.org/presentationml/2006/ole">
            <mc:AlternateContent xmlns:mc="http://schemas.openxmlformats.org/markup-compatibility/2006">
              <mc:Choice xmlns:v="urn:schemas-microsoft-com:vml" Requires="v">
                <p:oleObj spid="_x0000_s9220" name="文档" r:id="rId7" imgW="4289425" imgH="1365250" progId="">
                  <p:embed/>
                </p:oleObj>
              </mc:Choice>
              <mc:Fallback>
                <p:oleObj name="文档" r:id="rId7" imgW="4289425" imgH="1365250" progId="">
                  <p:embed/>
                  <p:pic>
                    <p:nvPicPr>
                      <p:cNvPr id="0" name="图片 9219"/>
                      <p:cNvPicPr>
                        <a:picLocks noChangeAspect="1"/>
                      </p:cNvPicPr>
                      <p:nvPr/>
                    </p:nvPicPr>
                    <p:blipFill>
                      <a:blip r:embed="rId8"/>
                      <a:stretch>
                        <a:fillRect/>
                      </a:stretch>
                    </p:blipFill>
                    <p:spPr>
                      <a:xfrm>
                        <a:off x="309563" y="5526088"/>
                        <a:ext cx="4300537" cy="1360487"/>
                      </a:xfrm>
                      <a:prstGeom prst="rect">
                        <a:avLst/>
                      </a:prstGeom>
                      <a:noFill/>
                      <a:ln w="9525">
                        <a:noFill/>
                      </a:ln>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5">
                                            <p:txEl>
                                              <p:pRg st="0" end="0"/>
                                            </p:txEl>
                                          </p:spTgt>
                                        </p:tgtEl>
                                      </p:cBhvr>
                                    </p:animEffect>
                                    <p:set>
                                      <p:cBhvr>
                                        <p:cTn id="37" dur="1" fill="hold">
                                          <p:stCondLst>
                                            <p:cond delay="499"/>
                                          </p:stCondLst>
                                        </p:cTn>
                                        <p:tgtEl>
                                          <p:spTgt spid="5">
                                            <p:txEl>
                                              <p:pRg st="0" end="0"/>
                                            </p:txEl>
                                          </p:spTgt>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500"/>
                                        <p:tgtEl>
                                          <p:spTgt spid="5">
                                            <p:txEl>
                                              <p:pRg st="1" end="1"/>
                                            </p:txEl>
                                          </p:spTgt>
                                        </p:tgtEl>
                                      </p:cBhvr>
                                    </p:animEffect>
                                    <p:set>
                                      <p:cBhvr>
                                        <p:cTn id="40" dur="1" fill="hold">
                                          <p:stCondLst>
                                            <p:cond delay="499"/>
                                          </p:stCondLst>
                                        </p:cTn>
                                        <p:tgtEl>
                                          <p:spTgt spid="5">
                                            <p:txEl>
                                              <p:pRg st="1" end="1"/>
                                            </p:txEl>
                                          </p:spTgt>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500"/>
                                        <p:tgtEl>
                                          <p:spTgt spid="5">
                                            <p:txEl>
                                              <p:pRg st="2" end="2"/>
                                            </p:txEl>
                                          </p:spTgt>
                                        </p:tgtEl>
                                      </p:cBhvr>
                                    </p:animEffect>
                                    <p:set>
                                      <p:cBhvr>
                                        <p:cTn id="43" dur="1" fill="hold">
                                          <p:stCondLst>
                                            <p:cond delay="499"/>
                                          </p:stCondLst>
                                        </p:cTn>
                                        <p:tgtEl>
                                          <p:spTgt spid="5">
                                            <p:txEl>
                                              <p:pRg st="2" end="2"/>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7"/>
                                        </p:tgtEl>
                                      </p:cBhvr>
                                    </p:animEffect>
                                    <p:set>
                                      <p:cBhvr>
                                        <p:cTn id="46" dur="1" fill="hold">
                                          <p:stCondLst>
                                            <p:cond delay="499"/>
                                          </p:stCondLst>
                                        </p:cTn>
                                        <p:tgtEl>
                                          <p:spTgt spid="7"/>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10"/>
                                        </p:tgtEl>
                                      </p:cBhvr>
                                    </p:animEffect>
                                    <p:set>
                                      <p:cBhvr>
                                        <p:cTn id="49" dur="1" fill="hold">
                                          <p:stCondLst>
                                            <p:cond delay="499"/>
                                          </p:stCondLst>
                                        </p:cTn>
                                        <p:tgtEl>
                                          <p:spTgt spid="10"/>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11"/>
                                        </p:tgtEl>
                                      </p:cBhvr>
                                    </p:animEffect>
                                    <p:set>
                                      <p:cBhvr>
                                        <p:cTn id="5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5"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550863" y="261938"/>
            <a:ext cx="10145712" cy="1333500"/>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en-US" altLang="zh-CN" sz="2800" kern="1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已知两圆</a:t>
            </a:r>
            <a:r>
              <a:rPr lang="en-US" altLang="zh-CN" sz="2800" i="1" kern="100" dirty="0">
                <a:latin typeface="Times New Roman" panose="02020603050405020304"/>
                <a:ea typeface="华文细黑"/>
                <a:cs typeface="Courier New" panose="02070309020205020404"/>
              </a:rPr>
              <a:t>x</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y</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en-US" altLang="zh-CN" sz="2800" i="1" kern="100" dirty="0">
                <a:latin typeface="Times New Roman" panose="02020603050405020304"/>
                <a:ea typeface="华文细黑"/>
                <a:cs typeface="Courier New" panose="02070309020205020404"/>
              </a:rPr>
              <a:t>x</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6</a:t>
            </a:r>
            <a:r>
              <a:rPr lang="en-US" altLang="zh-CN" sz="2800" i="1" kern="100" dirty="0">
                <a:latin typeface="Times New Roman" panose="02020603050405020304"/>
                <a:ea typeface="华文细黑"/>
                <a:cs typeface="Courier New" panose="02070309020205020404"/>
              </a:rPr>
              <a:t>y</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0</a:t>
            </a:r>
            <a:r>
              <a:rPr lang="zh-CN" altLang="zh-CN" sz="2800" kern="100" dirty="0">
                <a:latin typeface="Times New Roman" panose="02020603050405020304"/>
                <a:ea typeface="华文细黑"/>
                <a:cs typeface="Times New Roman" panose="02020603050405020304"/>
              </a:rPr>
              <a:t>和</a:t>
            </a:r>
            <a:r>
              <a:rPr lang="en-US" altLang="zh-CN" sz="2800" i="1" kern="100" dirty="0">
                <a:latin typeface="Times New Roman" panose="02020603050405020304"/>
                <a:ea typeface="华文细黑"/>
                <a:cs typeface="Courier New" panose="02070309020205020404"/>
              </a:rPr>
              <a:t>x</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y</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10</a:t>
            </a:r>
            <a:r>
              <a:rPr lang="en-US" altLang="zh-CN" sz="2800" i="1" kern="100" dirty="0">
                <a:latin typeface="Times New Roman" panose="02020603050405020304"/>
                <a:ea typeface="华文细黑"/>
                <a:cs typeface="Courier New" panose="02070309020205020404"/>
              </a:rPr>
              <a:t>x</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12</a:t>
            </a:r>
            <a:r>
              <a:rPr lang="en-US" altLang="zh-CN" sz="2800" i="1" kern="100" dirty="0">
                <a:latin typeface="Times New Roman" panose="02020603050405020304"/>
                <a:ea typeface="华文细黑"/>
                <a:cs typeface="Courier New" panose="02070309020205020404"/>
              </a:rPr>
              <a:t>y</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m</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0.</a:t>
            </a:r>
            <a:r>
              <a:rPr lang="zh-CN" altLang="zh-CN" sz="2800" kern="100" dirty="0">
                <a:latin typeface="Times New Roman" panose="02020603050405020304"/>
                <a:ea typeface="华文细黑"/>
                <a:cs typeface="Times New Roman" panose="02020603050405020304"/>
              </a:rPr>
              <a:t>求：</a:t>
            </a:r>
            <a:endParaRPr lang="zh-CN" altLang="zh-CN" sz="1050" kern="100" dirty="0">
              <a:latin typeface="宋体" panose="02010600030101010101" pitchFamily="2" charset="-122"/>
              <a:ea typeface="+mn-ea"/>
              <a:cs typeface="Courier New" panose="02070309020205020404"/>
            </a:endParaRPr>
          </a:p>
          <a:p>
            <a:pPr algn="just" defTabSz="1218565" fontAlgn="auto">
              <a:lnSpc>
                <a:spcPct val="150000"/>
              </a:lnSpc>
              <a:spcBef>
                <a:spcPts val="0"/>
              </a:spcBef>
              <a:spcAft>
                <a:spcPts val="0"/>
              </a:spcAft>
              <a:defRPr/>
            </a:pPr>
            <a:r>
              <a:rPr lang="en-US" altLang="zh-CN" sz="2800" kern="100" dirty="0">
                <a:latin typeface="宋体" panose="02010600030101010101" pitchFamily="2" charset="-122"/>
                <a:ea typeface="华文细黑"/>
                <a:cs typeface="Times New Roman" panose="02020603050405020304"/>
              </a:rPr>
              <a:t>①</a:t>
            </a:r>
            <a:r>
              <a:rPr lang="en-US" altLang="zh-CN" sz="2800" i="1" kern="100" dirty="0">
                <a:latin typeface="Times New Roman" panose="02020603050405020304"/>
                <a:ea typeface="华文细黑"/>
                <a:cs typeface="Courier New" panose="02070309020205020404"/>
              </a:rPr>
              <a:t>m</a:t>
            </a:r>
            <a:r>
              <a:rPr lang="zh-CN" altLang="zh-CN" sz="2800" kern="100" dirty="0">
                <a:latin typeface="Times New Roman" panose="02020603050405020304"/>
                <a:ea typeface="华文细黑"/>
                <a:cs typeface="Times New Roman" panose="02020603050405020304"/>
              </a:rPr>
              <a:t>取何值时两圆外切</a:t>
            </a:r>
            <a:r>
              <a:rPr lang="en-US" altLang="zh-CN" sz="2800" kern="100" dirty="0">
                <a:latin typeface="Times New Roman" panose="02020603050405020304"/>
                <a:ea typeface="华文细黑"/>
                <a:cs typeface="Courier New" panose="02070309020205020404"/>
              </a:rPr>
              <a:t>.</a:t>
            </a:r>
            <a:endParaRPr lang="zh-CN" altLang="zh-CN" sz="1050" kern="100" dirty="0">
              <a:latin typeface="宋体" panose="02010600030101010101" pitchFamily="2" charset="-122"/>
              <a:ea typeface="+mn-ea"/>
              <a:cs typeface="Courier New" panose="02070309020205020404"/>
            </a:endParaRPr>
          </a:p>
        </p:txBody>
      </p:sp>
      <p:sp>
        <p:nvSpPr>
          <p:cNvPr id="4" name="矩形 3"/>
          <p:cNvSpPr/>
          <p:nvPr/>
        </p:nvSpPr>
        <p:spPr>
          <a:xfrm>
            <a:off x="0" y="6664325"/>
            <a:ext cx="12195175" cy="195263"/>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5" name="圆角矩形 4">
            <a:hlinkClick r:id="rId1" action="ppaction://hlinksldjump"/>
          </p:cNvPr>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sp>
        <p:nvSpPr>
          <p:cNvPr id="10" name="矩形 9"/>
          <p:cNvSpPr/>
          <p:nvPr/>
        </p:nvSpPr>
        <p:spPr>
          <a:xfrm>
            <a:off x="550863" y="1590675"/>
            <a:ext cx="10145712" cy="687388"/>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en-US" altLang="zh-CN" sz="2800" kern="100" dirty="0">
                <a:latin typeface="宋体" panose="02010600030101010101" pitchFamily="2" charset="-122"/>
                <a:ea typeface="华文细黑"/>
                <a:cs typeface="Times New Roman" panose="02020603050405020304"/>
              </a:rPr>
              <a:t>②</a:t>
            </a:r>
            <a:r>
              <a:rPr lang="en-US" altLang="zh-CN" sz="2800" i="1" kern="100" dirty="0">
                <a:latin typeface="Times New Roman" panose="02020603050405020304"/>
                <a:ea typeface="华文细黑"/>
                <a:cs typeface="Courier New" panose="02070309020205020404"/>
              </a:rPr>
              <a:t>m</a:t>
            </a:r>
            <a:r>
              <a:rPr lang="zh-CN" altLang="zh-CN" sz="2800" kern="100" dirty="0">
                <a:latin typeface="Times New Roman" panose="02020603050405020304"/>
                <a:ea typeface="华文细黑"/>
                <a:cs typeface="Times New Roman" panose="02020603050405020304"/>
              </a:rPr>
              <a:t>取何值时两圆内切，此时公切线方程是什么？</a:t>
            </a:r>
            <a:endParaRPr lang="zh-CN" altLang="zh-CN" sz="1050" kern="100" dirty="0">
              <a:latin typeface="宋体" panose="02010600030101010101" pitchFamily="2" charset="-122"/>
              <a:ea typeface="+mn-ea"/>
              <a:cs typeface="Courier New" panose="02070309020205020404"/>
            </a:endParaRP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矩形 3"/>
          <p:cNvSpPr/>
          <p:nvPr/>
        </p:nvSpPr>
        <p:spPr>
          <a:xfrm>
            <a:off x="0" y="6664325"/>
            <a:ext cx="12195175" cy="195263"/>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5" name="圆角矩形 4">
            <a:hlinkClick r:id="rId1" action="ppaction://hlinksldjump"/>
          </p:cNvPr>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sp>
        <p:nvSpPr>
          <p:cNvPr id="3" name="矩形 2"/>
          <p:cNvSpPr>
            <a:spLocks noChangeArrowheads="1"/>
          </p:cNvSpPr>
          <p:nvPr/>
        </p:nvSpPr>
        <p:spPr bwMode="auto">
          <a:xfrm>
            <a:off x="481013" y="374650"/>
            <a:ext cx="9812337" cy="2030413"/>
          </a:xfrm>
          <a:prstGeom prst="rect">
            <a:avLst/>
          </a:prstGeom>
          <a:noFill/>
          <a:ln w="9525">
            <a:noFill/>
            <a:miter lim="800000"/>
          </a:ln>
        </p:spPr>
        <p:txBody>
          <a:bodyPr>
            <a:spAutoFit/>
          </a:bodyPr>
          <a:lstStyle/>
          <a:p>
            <a:pPr algn="just">
              <a:lnSpc>
                <a:spcPct val="150000"/>
              </a:lnSpc>
            </a:pPr>
            <a:r>
              <a:rPr lang="zh-CN" altLang="zh-CN" sz="2800" b="1">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a:latin typeface="Times New Roman" panose="02020603050405020304" pitchFamily="18" charset="0"/>
                <a:ea typeface="华文细黑"/>
                <a:cs typeface="Times New Roman" panose="02020603050405020304" pitchFamily="18" charset="0"/>
              </a:rPr>
              <a:t>　</a:t>
            </a:r>
            <a:r>
              <a:rPr lang="en-US" altLang="zh-CN" sz="2800">
                <a:latin typeface="宋体" panose="02010600030101010101" pitchFamily="2" charset="-122"/>
                <a:ea typeface="华文细黑"/>
                <a:cs typeface="Times New Roman" panose="02020603050405020304" pitchFamily="18" charset="0"/>
              </a:rPr>
              <a:t> </a:t>
            </a:r>
            <a:r>
              <a:rPr lang="zh-CN" altLang="zh-CN" sz="2800">
                <a:latin typeface="Times New Roman" panose="02020603050405020304" pitchFamily="18" charset="0"/>
                <a:ea typeface="华文细黑"/>
                <a:cs typeface="Times New Roman" panose="02020603050405020304" pitchFamily="18" charset="0"/>
              </a:rPr>
              <a:t>两圆的标准方程分别为</a:t>
            </a:r>
            <a:endParaRPr lang="en-US" altLang="zh-CN" sz="2800">
              <a:latin typeface="Times New Roman" panose="02020603050405020304" pitchFamily="18" charset="0"/>
              <a:ea typeface="华文细黑"/>
              <a:cs typeface="Times New Roman" panose="02020603050405020304" pitchFamily="18" charset="0"/>
            </a:endParaRPr>
          </a:p>
          <a:p>
            <a:pPr algn="just">
              <a:lnSpc>
                <a:spcPct val="150000"/>
              </a:lnSpc>
            </a:pPr>
            <a:r>
              <a:rPr lang="en-US"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Courier New" panose="02070309020205020404" pitchFamily="49" charset="0"/>
              </a:rPr>
              <a:t>x</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1)</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Courier New" panose="02070309020205020404" pitchFamily="49" charset="0"/>
              </a:rPr>
              <a:t>y</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3)</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11</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宋体" panose="02010600030101010101" pitchFamily="2" charset="-122"/>
                <a:ea typeface="华文细黑"/>
                <a:cs typeface="Courier New" panose="02070309020205020404" pitchFamily="49" charset="0"/>
              </a:rPr>
              <a:t> </a:t>
            </a:r>
            <a:r>
              <a:rPr lang="en-US"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x</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5)</a:t>
            </a:r>
            <a:r>
              <a:rPr lang="en-US" altLang="zh-CN" sz="2800" baseline="300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y</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6)</a:t>
            </a:r>
            <a:r>
              <a:rPr lang="en-US" altLang="zh-CN" sz="2800" baseline="300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61</a:t>
            </a:r>
            <a:r>
              <a:rPr lang="zh-CN"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m</a:t>
            </a:r>
            <a:r>
              <a:rPr lang="en-US" altLang="zh-CN" sz="2800">
                <a:latin typeface="Times New Roman" panose="02020603050405020304" pitchFamily="18" charset="0"/>
                <a:ea typeface="华文细黑"/>
                <a:cs typeface="华文细黑"/>
              </a:rPr>
              <a:t>.</a:t>
            </a:r>
            <a:endParaRPr lang="zh-CN" altLang="zh-CN" sz="2800">
              <a:latin typeface="宋体" panose="02010600030101010101" pitchFamily="2" charset="-122"/>
              <a:ea typeface="华文细黑"/>
              <a:cs typeface="华文细黑"/>
            </a:endParaRPr>
          </a:p>
          <a:p>
            <a:pPr algn="just">
              <a:lnSpc>
                <a:spcPct val="150000"/>
              </a:lnSpc>
            </a:pPr>
            <a:r>
              <a:rPr lang="zh-CN" altLang="zh-CN" sz="2800">
                <a:latin typeface="Times New Roman" panose="02020603050405020304" pitchFamily="18" charset="0"/>
                <a:ea typeface="华文细黑"/>
                <a:cs typeface="华文细黑"/>
              </a:rPr>
              <a:t>圆心分别为</a:t>
            </a:r>
            <a:r>
              <a:rPr lang="en-US" altLang="zh-CN" sz="2800" i="1">
                <a:latin typeface="Times New Roman" panose="02020603050405020304" pitchFamily="18" charset="0"/>
                <a:ea typeface="华文细黑"/>
                <a:cs typeface="华文细黑"/>
              </a:rPr>
              <a:t>C</a:t>
            </a:r>
            <a:r>
              <a:rPr lang="en-US" altLang="zh-CN" sz="2800" baseline="-25000">
                <a:latin typeface="Times New Roman" panose="02020603050405020304" pitchFamily="18" charset="0"/>
                <a:ea typeface="华文细黑"/>
                <a:cs typeface="华文细黑"/>
              </a:rPr>
              <a:t>1</a:t>
            </a:r>
            <a:r>
              <a:rPr lang="en-US" altLang="zh-CN" sz="2800">
                <a:latin typeface="Times New Roman" panose="02020603050405020304" pitchFamily="18" charset="0"/>
                <a:ea typeface="华文细黑"/>
                <a:cs typeface="华文细黑"/>
              </a:rPr>
              <a:t>(1,3)</a:t>
            </a:r>
            <a:r>
              <a:rPr lang="zh-CN"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C</a:t>
            </a:r>
            <a:r>
              <a:rPr lang="en-US" altLang="zh-CN" sz="2800" baseline="-25000">
                <a:latin typeface="Times New Roman" panose="02020603050405020304" pitchFamily="18" charset="0"/>
                <a:ea typeface="华文细黑"/>
                <a:cs typeface="华文细黑"/>
              </a:rPr>
              <a:t>2</a:t>
            </a:r>
            <a:r>
              <a:rPr lang="en-US" altLang="zh-CN" sz="2800">
                <a:latin typeface="Times New Roman" panose="02020603050405020304" pitchFamily="18" charset="0"/>
                <a:ea typeface="华文细黑"/>
                <a:cs typeface="华文细黑"/>
              </a:rPr>
              <a:t>(5,6).</a:t>
            </a:r>
            <a:endParaRPr lang="zh-CN" altLang="zh-CN" sz="2800">
              <a:latin typeface="宋体" panose="02010600030101010101" pitchFamily="2" charset="-122"/>
              <a:ea typeface="黑体" panose="02010609060101010101" pitchFamily="49" charset="-122"/>
            </a:endParaRPr>
          </a:p>
        </p:txBody>
      </p:sp>
      <p:graphicFrame>
        <p:nvGraphicFramePr>
          <p:cNvPr id="8" name="Object 39"/>
          <p:cNvGraphicFramePr>
            <a:graphicFrameLocks noChangeAspect="1"/>
          </p:cNvGraphicFramePr>
          <p:nvPr/>
        </p:nvGraphicFramePr>
        <p:xfrm>
          <a:off x="515938" y="2405063"/>
          <a:ext cx="4560887" cy="1131887"/>
        </p:xfrm>
        <a:graphic>
          <a:graphicData uri="http://schemas.openxmlformats.org/presentationml/2006/ole">
            <mc:AlternateContent xmlns:mc="http://schemas.openxmlformats.org/markup-compatibility/2006">
              <mc:Choice xmlns:v="urn:schemas-microsoft-com:vml" Requires="v">
                <p:oleObj spid="_x0000_s10241" name="文档" r:id="rId2" imgW="4547870" imgH="1136650" progId="">
                  <p:embed/>
                </p:oleObj>
              </mc:Choice>
              <mc:Fallback>
                <p:oleObj name="文档" r:id="rId2" imgW="4547870" imgH="1136650" progId="">
                  <p:embed/>
                  <p:pic>
                    <p:nvPicPr>
                      <p:cNvPr id="0" name="图片 10240"/>
                      <p:cNvPicPr>
                        <a:picLocks noChangeAspect="1"/>
                      </p:cNvPicPr>
                      <p:nvPr/>
                    </p:nvPicPr>
                    <p:blipFill>
                      <a:blip r:embed="rId3"/>
                      <a:stretch>
                        <a:fillRect/>
                      </a:stretch>
                    </p:blipFill>
                    <p:spPr>
                      <a:xfrm>
                        <a:off x="515938" y="2405063"/>
                        <a:ext cx="4560887" cy="1131887"/>
                      </a:xfrm>
                      <a:prstGeom prst="rect">
                        <a:avLst/>
                      </a:prstGeom>
                      <a:noFill/>
                      <a:ln w="9525">
                        <a:noFill/>
                      </a:ln>
                    </p:spPr>
                  </p:pic>
                </p:oleObj>
              </mc:Fallback>
            </mc:AlternateContent>
          </a:graphicData>
        </a:graphic>
      </p:graphicFrame>
      <p:sp>
        <p:nvSpPr>
          <p:cNvPr id="11" name="矩形 10"/>
          <p:cNvSpPr>
            <a:spLocks noChangeArrowheads="1"/>
          </p:cNvSpPr>
          <p:nvPr/>
        </p:nvSpPr>
        <p:spPr bwMode="auto">
          <a:xfrm>
            <a:off x="515938" y="2906713"/>
            <a:ext cx="3057525" cy="739775"/>
          </a:xfrm>
          <a:prstGeom prst="rect">
            <a:avLst/>
          </a:prstGeom>
          <a:noFill/>
          <a:ln w="9525">
            <a:noFill/>
            <a:miter lim="800000"/>
          </a:ln>
        </p:spPr>
        <p:txBody>
          <a:bodyPr wrap="none">
            <a:spAutoFit/>
          </a:bodyPr>
          <a:lstStyle/>
          <a:p>
            <a:pPr algn="just">
              <a:lnSpc>
                <a:spcPct val="150000"/>
              </a:lnSpc>
            </a:pPr>
            <a:r>
              <a:rPr lang="en-US" altLang="zh-CN" sz="2800">
                <a:latin typeface="宋体" panose="02010600030101010101" pitchFamily="2" charset="-122"/>
                <a:ea typeface="华文细黑"/>
                <a:cs typeface="Times New Roman" panose="02020603050405020304" pitchFamily="18" charset="0"/>
              </a:rPr>
              <a:t>①</a:t>
            </a:r>
            <a:r>
              <a:rPr lang="zh-CN" altLang="zh-CN" sz="2800">
                <a:latin typeface="Times New Roman" panose="02020603050405020304" pitchFamily="18" charset="0"/>
                <a:ea typeface="华文细黑"/>
                <a:cs typeface="Times New Roman" panose="02020603050405020304" pitchFamily="18" charset="0"/>
              </a:rPr>
              <a:t>当两圆外切时，</a:t>
            </a:r>
            <a:endParaRPr lang="zh-CN" altLang="zh-CN" sz="2800">
              <a:latin typeface="宋体" panose="02010600030101010101" pitchFamily="2" charset="-122"/>
              <a:ea typeface="华文细黑"/>
              <a:cs typeface="Courier New" panose="02070309020205020404" pitchFamily="49" charset="0"/>
            </a:endParaRPr>
          </a:p>
        </p:txBody>
      </p:sp>
      <p:graphicFrame>
        <p:nvGraphicFramePr>
          <p:cNvPr id="13" name="Object 40"/>
          <p:cNvGraphicFramePr>
            <a:graphicFrameLocks noChangeAspect="1"/>
          </p:cNvGraphicFramePr>
          <p:nvPr/>
        </p:nvGraphicFramePr>
        <p:xfrm>
          <a:off x="406400" y="3686175"/>
          <a:ext cx="5761038" cy="1104900"/>
        </p:xfrm>
        <a:graphic>
          <a:graphicData uri="http://schemas.openxmlformats.org/presentationml/2006/ole">
            <mc:AlternateContent xmlns:mc="http://schemas.openxmlformats.org/markup-compatibility/2006">
              <mc:Choice xmlns:v="urn:schemas-microsoft-com:vml" Requires="v">
                <p:oleObj spid="_x0000_s10242" name="文档" r:id="rId4" imgW="5763895" imgH="1106170" progId="">
                  <p:embed/>
                </p:oleObj>
              </mc:Choice>
              <mc:Fallback>
                <p:oleObj name="文档" r:id="rId4" imgW="5763895" imgH="1106170" progId="">
                  <p:embed/>
                  <p:pic>
                    <p:nvPicPr>
                      <p:cNvPr id="0" name="图片 10241"/>
                      <p:cNvPicPr>
                        <a:picLocks noChangeAspect="1"/>
                      </p:cNvPicPr>
                      <p:nvPr/>
                    </p:nvPicPr>
                    <p:blipFill>
                      <a:blip r:embed="rId5"/>
                      <a:stretch>
                        <a:fillRect/>
                      </a:stretch>
                    </p:blipFill>
                    <p:spPr>
                      <a:xfrm>
                        <a:off x="406400" y="3686175"/>
                        <a:ext cx="5761038" cy="1104900"/>
                      </a:xfrm>
                      <a:prstGeom prst="rect">
                        <a:avLst/>
                      </a:prstGeom>
                      <a:noFill/>
                      <a:ln w="9525">
                        <a:noFill/>
                      </a:ln>
                    </p:spPr>
                  </p:pic>
                </p:oleObj>
              </mc:Fallback>
            </mc:AlternateContent>
          </a:graphicData>
        </a:graphic>
      </p:graphicFrame>
      <p:graphicFrame>
        <p:nvGraphicFramePr>
          <p:cNvPr id="14" name="Object 41"/>
          <p:cNvGraphicFramePr>
            <a:graphicFrameLocks noChangeAspect="1"/>
          </p:cNvGraphicFramePr>
          <p:nvPr/>
        </p:nvGraphicFramePr>
        <p:xfrm>
          <a:off x="455613" y="4406900"/>
          <a:ext cx="3508375" cy="895350"/>
        </p:xfrm>
        <a:graphic>
          <a:graphicData uri="http://schemas.openxmlformats.org/presentationml/2006/ole">
            <mc:AlternateContent xmlns:mc="http://schemas.openxmlformats.org/markup-compatibility/2006">
              <mc:Choice xmlns:v="urn:schemas-microsoft-com:vml" Requires="v">
                <p:oleObj spid="_x0000_s10243" name="文档" r:id="rId6" imgW="3499485" imgH="899160" progId="">
                  <p:embed/>
                </p:oleObj>
              </mc:Choice>
              <mc:Fallback>
                <p:oleObj name="文档" r:id="rId6" imgW="3499485" imgH="899160" progId="">
                  <p:embed/>
                  <p:pic>
                    <p:nvPicPr>
                      <p:cNvPr id="0" name="图片 10242"/>
                      <p:cNvPicPr>
                        <a:picLocks noChangeAspect="1"/>
                      </p:cNvPicPr>
                      <p:nvPr/>
                    </p:nvPicPr>
                    <p:blipFill>
                      <a:blip r:embed="rId7"/>
                      <a:stretch>
                        <a:fillRect/>
                      </a:stretch>
                    </p:blipFill>
                    <p:spPr>
                      <a:xfrm>
                        <a:off x="455613" y="4406900"/>
                        <a:ext cx="3508375" cy="895350"/>
                      </a:xfrm>
                      <a:prstGeom prst="rect">
                        <a:avLst/>
                      </a:prstGeom>
                      <a:noFill/>
                      <a:ln w="9525">
                        <a:noFill/>
                      </a:ln>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750"/>
                                        <p:tgtEl>
                                          <p:spTgt spid="3">
                                            <p:txEl>
                                              <p:pRg st="0" end="0"/>
                                            </p:txEl>
                                          </p:spTgt>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750"/>
                                        <p:tgtEl>
                                          <p:spTgt spid="3">
                                            <p:txEl>
                                              <p:pRg st="1" end="1"/>
                                            </p:txEl>
                                          </p:spTgt>
                                        </p:tgtEl>
                                      </p:cBhvr>
                                    </p:animEffect>
                                  </p:childTnLst>
                                </p:cTn>
                              </p:par>
                            </p:childTnLst>
                          </p:cTn>
                        </p:par>
                        <p:par>
                          <p:cTn id="12" fill="hold">
                            <p:stCondLst>
                              <p:cond delay="2000"/>
                            </p:stCondLst>
                            <p:childTnLst>
                              <p:par>
                                <p:cTn id="13" presetID="3"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750"/>
                                        <p:tgtEl>
                                          <p:spTgt spid="3">
                                            <p:txEl>
                                              <p:pRg st="2" end="2"/>
                                            </p:txEl>
                                          </p:spTgt>
                                        </p:tgtEl>
                                      </p:cBhvr>
                                    </p:animEffect>
                                  </p:childTnLst>
                                </p:cTn>
                              </p:par>
                            </p:childTnLst>
                          </p:cTn>
                        </p:par>
                        <p:par>
                          <p:cTn id="16" fill="hold">
                            <p:stCondLst>
                              <p:cond delay="3000"/>
                            </p:stCondLst>
                            <p:childTnLst>
                              <p:par>
                                <p:cTn id="17" presetID="3" presetClass="entr" presetSubtype="1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750"/>
                                        <p:tgtEl>
                                          <p:spTgt spid="8"/>
                                        </p:tgtEl>
                                      </p:cBhvr>
                                    </p:animEffect>
                                  </p:childTnLst>
                                </p:cTn>
                              </p:par>
                            </p:childTnLst>
                          </p:cTn>
                        </p:par>
                        <p:par>
                          <p:cTn id="20" fill="hold">
                            <p:stCondLst>
                              <p:cond delay="4000"/>
                            </p:stCondLst>
                            <p:childTnLst>
                              <p:par>
                                <p:cTn id="21" presetID="3" presetClass="entr" presetSubtype="1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750"/>
                                        <p:tgtEl>
                                          <p:spTgt spid="11"/>
                                        </p:tgtEl>
                                      </p:cBhvr>
                                    </p:animEffect>
                                  </p:childTnLst>
                                </p:cTn>
                              </p:par>
                            </p:childTnLst>
                          </p:cTn>
                        </p:par>
                        <p:par>
                          <p:cTn id="24" fill="hold">
                            <p:stCondLst>
                              <p:cond delay="5000"/>
                            </p:stCondLst>
                            <p:childTnLst>
                              <p:par>
                                <p:cTn id="25" presetID="3" presetClass="entr" presetSubtype="10"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750"/>
                                        <p:tgtEl>
                                          <p:spTgt spid="13"/>
                                        </p:tgtEl>
                                      </p:cBhvr>
                                    </p:animEffect>
                                  </p:childTnLst>
                                </p:cTn>
                              </p:par>
                            </p:childTnLst>
                          </p:cTn>
                        </p:par>
                        <p:par>
                          <p:cTn id="28" fill="hold">
                            <p:stCondLst>
                              <p:cond delay="6000"/>
                            </p:stCondLst>
                            <p:childTnLst>
                              <p:par>
                                <p:cTn id="29" presetID="3" presetClass="entr" presetSubtype="1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矩形 3"/>
          <p:cNvSpPr/>
          <p:nvPr/>
        </p:nvSpPr>
        <p:spPr>
          <a:xfrm>
            <a:off x="0" y="6664325"/>
            <a:ext cx="12195175" cy="195263"/>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6" name="圆角矩形 5">
            <a:hlinkClick r:id="rId1" action="ppaction://hlinksldjump"/>
          </p:cNvPr>
          <p:cNvSpPr/>
          <p:nvPr/>
        </p:nvSpPr>
        <p:spPr>
          <a:xfrm>
            <a:off x="11063288"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反思与感悟</a:t>
            </a:r>
            <a:endParaRPr lang="zh-CN" altLang="en-US" sz="1400" dirty="0">
              <a:solidFill>
                <a:srgbClr val="C00000"/>
              </a:solidFill>
              <a:latin typeface="黑体" panose="02010609060101010101" pitchFamily="49" charset="-122"/>
            </a:endParaRPr>
          </a:p>
        </p:txBody>
      </p:sp>
      <p:graphicFrame>
        <p:nvGraphicFramePr>
          <p:cNvPr id="10" name="Object 81"/>
          <p:cNvGraphicFramePr>
            <a:graphicFrameLocks noChangeAspect="1"/>
          </p:cNvGraphicFramePr>
          <p:nvPr/>
        </p:nvGraphicFramePr>
        <p:xfrm>
          <a:off x="414338" y="1196975"/>
          <a:ext cx="3657600" cy="1366838"/>
        </p:xfrm>
        <a:graphic>
          <a:graphicData uri="http://schemas.openxmlformats.org/presentationml/2006/ole">
            <mc:AlternateContent xmlns:mc="http://schemas.openxmlformats.org/markup-compatibility/2006">
              <mc:Choice xmlns:v="urn:schemas-microsoft-com:vml" Requires="v">
                <p:oleObj spid="_x0000_s11265" name="文档" r:id="rId2" imgW="3663950" imgH="1374775" progId="">
                  <p:embed/>
                </p:oleObj>
              </mc:Choice>
              <mc:Fallback>
                <p:oleObj name="文档" r:id="rId2" imgW="3663950" imgH="1374775" progId="">
                  <p:embed/>
                  <p:pic>
                    <p:nvPicPr>
                      <p:cNvPr id="0" name="图片 11264"/>
                      <p:cNvPicPr>
                        <a:picLocks noChangeAspect="1"/>
                      </p:cNvPicPr>
                      <p:nvPr/>
                    </p:nvPicPr>
                    <p:blipFill>
                      <a:blip r:embed="rId3"/>
                      <a:stretch>
                        <a:fillRect/>
                      </a:stretch>
                    </p:blipFill>
                    <p:spPr>
                      <a:xfrm>
                        <a:off x="414338" y="1196975"/>
                        <a:ext cx="3657600" cy="1366838"/>
                      </a:xfrm>
                      <a:prstGeom prst="rect">
                        <a:avLst/>
                      </a:prstGeom>
                      <a:noFill/>
                      <a:ln w="9525">
                        <a:noFill/>
                      </a:ln>
                    </p:spPr>
                  </p:pic>
                </p:oleObj>
              </mc:Fallback>
            </mc:AlternateContent>
          </a:graphicData>
        </a:graphic>
      </p:graphicFrame>
      <p:graphicFrame>
        <p:nvGraphicFramePr>
          <p:cNvPr id="11" name="Object 82"/>
          <p:cNvGraphicFramePr>
            <a:graphicFrameLocks noChangeAspect="1"/>
          </p:cNvGraphicFramePr>
          <p:nvPr/>
        </p:nvGraphicFramePr>
        <p:xfrm>
          <a:off x="477838" y="1939925"/>
          <a:ext cx="4949825" cy="1079500"/>
        </p:xfrm>
        <a:graphic>
          <a:graphicData uri="http://schemas.openxmlformats.org/presentationml/2006/ole">
            <mc:AlternateContent xmlns:mc="http://schemas.openxmlformats.org/markup-compatibility/2006">
              <mc:Choice xmlns:v="urn:schemas-microsoft-com:vml" Requires="v">
                <p:oleObj spid="_x0000_s11266" name="文档" r:id="rId4" imgW="4936490" imgH="1082040" progId="">
                  <p:embed/>
                </p:oleObj>
              </mc:Choice>
              <mc:Fallback>
                <p:oleObj name="文档" r:id="rId4" imgW="4936490" imgH="1082040" progId="">
                  <p:embed/>
                  <p:pic>
                    <p:nvPicPr>
                      <p:cNvPr id="0" name="图片 11265"/>
                      <p:cNvPicPr>
                        <a:picLocks noChangeAspect="1"/>
                      </p:cNvPicPr>
                      <p:nvPr/>
                    </p:nvPicPr>
                    <p:blipFill>
                      <a:blip r:embed="rId5"/>
                      <a:stretch>
                        <a:fillRect/>
                      </a:stretch>
                    </p:blipFill>
                    <p:spPr>
                      <a:xfrm>
                        <a:off x="477838" y="1939925"/>
                        <a:ext cx="4949825" cy="1079500"/>
                      </a:xfrm>
                      <a:prstGeom prst="rect">
                        <a:avLst/>
                      </a:prstGeom>
                      <a:noFill/>
                      <a:ln w="9525">
                        <a:noFill/>
                      </a:ln>
                    </p:spPr>
                  </p:pic>
                </p:oleObj>
              </mc:Fallback>
            </mc:AlternateContent>
          </a:graphicData>
        </a:graphic>
      </p:graphicFrame>
      <p:graphicFrame>
        <p:nvGraphicFramePr>
          <p:cNvPr id="2" name="Object 83"/>
          <p:cNvGraphicFramePr>
            <a:graphicFrameLocks noChangeAspect="1"/>
          </p:cNvGraphicFramePr>
          <p:nvPr/>
        </p:nvGraphicFramePr>
        <p:xfrm>
          <a:off x="398463" y="2697163"/>
          <a:ext cx="4356100" cy="1181100"/>
        </p:xfrm>
        <a:graphic>
          <a:graphicData uri="http://schemas.openxmlformats.org/presentationml/2006/ole">
            <mc:AlternateContent xmlns:mc="http://schemas.openxmlformats.org/markup-compatibility/2006">
              <mc:Choice xmlns:v="urn:schemas-microsoft-com:vml" Requires="v">
                <p:oleObj spid="_x0000_s11267" name="文档" r:id="rId6" imgW="4344035" imgH="1182370" progId="">
                  <p:embed/>
                </p:oleObj>
              </mc:Choice>
              <mc:Fallback>
                <p:oleObj name="文档" r:id="rId6" imgW="4344035" imgH="1182370" progId="">
                  <p:embed/>
                  <p:pic>
                    <p:nvPicPr>
                      <p:cNvPr id="0" name="图片 11266"/>
                      <p:cNvPicPr>
                        <a:picLocks noChangeAspect="1"/>
                      </p:cNvPicPr>
                      <p:nvPr/>
                    </p:nvPicPr>
                    <p:blipFill>
                      <a:blip r:embed="rId7"/>
                      <a:stretch>
                        <a:fillRect/>
                      </a:stretch>
                    </p:blipFill>
                    <p:spPr>
                      <a:xfrm>
                        <a:off x="398463" y="2697163"/>
                        <a:ext cx="4356100" cy="1181100"/>
                      </a:xfrm>
                      <a:prstGeom prst="rect">
                        <a:avLst/>
                      </a:prstGeom>
                      <a:noFill/>
                      <a:ln w="9525">
                        <a:noFill/>
                      </a:ln>
                    </p:spPr>
                  </p:pic>
                </p:oleObj>
              </mc:Fallback>
            </mc:AlternateContent>
          </a:graphicData>
        </a:graphic>
      </p:graphicFrame>
      <p:graphicFrame>
        <p:nvGraphicFramePr>
          <p:cNvPr id="3" name="Object 84"/>
          <p:cNvGraphicFramePr>
            <a:graphicFrameLocks noChangeAspect="1"/>
          </p:cNvGraphicFramePr>
          <p:nvPr/>
        </p:nvGraphicFramePr>
        <p:xfrm>
          <a:off x="4889500" y="2249488"/>
          <a:ext cx="4014788" cy="1989137"/>
        </p:xfrm>
        <a:graphic>
          <a:graphicData uri="http://schemas.openxmlformats.org/presentationml/2006/ole">
            <mc:AlternateContent xmlns:mc="http://schemas.openxmlformats.org/markup-compatibility/2006">
              <mc:Choice xmlns:v="urn:schemas-microsoft-com:vml" Requires="v">
                <p:oleObj spid="_x0000_s11268" name="文档" r:id="rId8" imgW="4003675" imgH="1993265" progId="">
                  <p:embed/>
                </p:oleObj>
              </mc:Choice>
              <mc:Fallback>
                <p:oleObj name="文档" r:id="rId8" imgW="4003675" imgH="1993265" progId="">
                  <p:embed/>
                  <p:pic>
                    <p:nvPicPr>
                      <p:cNvPr id="0" name="图片 11267"/>
                      <p:cNvPicPr>
                        <a:picLocks noChangeAspect="1"/>
                      </p:cNvPicPr>
                      <p:nvPr/>
                    </p:nvPicPr>
                    <p:blipFill>
                      <a:blip r:embed="rId9"/>
                      <a:stretch>
                        <a:fillRect/>
                      </a:stretch>
                    </p:blipFill>
                    <p:spPr>
                      <a:xfrm>
                        <a:off x="4889500" y="2249488"/>
                        <a:ext cx="4014788" cy="1989137"/>
                      </a:xfrm>
                      <a:prstGeom prst="rect">
                        <a:avLst/>
                      </a:prstGeom>
                      <a:noFill/>
                      <a:ln w="9525">
                        <a:noFill/>
                      </a:ln>
                    </p:spPr>
                  </p:pic>
                </p:oleObj>
              </mc:Fallback>
            </mc:AlternateContent>
          </a:graphicData>
        </a:graphic>
      </p:graphicFrame>
      <p:graphicFrame>
        <p:nvGraphicFramePr>
          <p:cNvPr id="14" name="Object 85"/>
          <p:cNvGraphicFramePr>
            <a:graphicFrameLocks noChangeAspect="1"/>
          </p:cNvGraphicFramePr>
          <p:nvPr/>
        </p:nvGraphicFramePr>
        <p:xfrm>
          <a:off x="398463" y="3590925"/>
          <a:ext cx="3195637" cy="1209675"/>
        </p:xfrm>
        <a:graphic>
          <a:graphicData uri="http://schemas.openxmlformats.org/presentationml/2006/ole">
            <mc:AlternateContent xmlns:mc="http://schemas.openxmlformats.org/markup-compatibility/2006">
              <mc:Choice xmlns:v="urn:schemas-microsoft-com:vml" Requires="v">
                <p:oleObj spid="_x0000_s11269" name="文档" r:id="rId10" imgW="3197225" imgH="1212850" progId="">
                  <p:embed/>
                </p:oleObj>
              </mc:Choice>
              <mc:Fallback>
                <p:oleObj name="文档" r:id="rId10" imgW="3197225" imgH="1212850" progId="">
                  <p:embed/>
                  <p:pic>
                    <p:nvPicPr>
                      <p:cNvPr id="0" name="图片 11268"/>
                      <p:cNvPicPr>
                        <a:picLocks noChangeAspect="1"/>
                      </p:cNvPicPr>
                      <p:nvPr/>
                    </p:nvPicPr>
                    <p:blipFill>
                      <a:blip r:embed="rId11"/>
                      <a:stretch>
                        <a:fillRect/>
                      </a:stretch>
                    </p:blipFill>
                    <p:spPr>
                      <a:xfrm>
                        <a:off x="398463" y="3590925"/>
                        <a:ext cx="3195637" cy="1209675"/>
                      </a:xfrm>
                      <a:prstGeom prst="rect">
                        <a:avLst/>
                      </a:prstGeom>
                      <a:noFill/>
                      <a:ln w="9525">
                        <a:noFill/>
                      </a:ln>
                    </p:spPr>
                  </p:pic>
                </p:oleObj>
              </mc:Fallback>
            </mc:AlternateContent>
          </a:graphicData>
        </a:graphic>
      </p:graphicFrame>
      <p:graphicFrame>
        <p:nvGraphicFramePr>
          <p:cNvPr id="15" name="Object 86"/>
          <p:cNvGraphicFramePr>
            <a:graphicFrameLocks noChangeAspect="1"/>
          </p:cNvGraphicFramePr>
          <p:nvPr/>
        </p:nvGraphicFramePr>
        <p:xfrm>
          <a:off x="406400" y="4365625"/>
          <a:ext cx="8124825" cy="1079500"/>
        </p:xfrm>
        <a:graphic>
          <a:graphicData uri="http://schemas.openxmlformats.org/presentationml/2006/ole">
            <mc:AlternateContent xmlns:mc="http://schemas.openxmlformats.org/markup-compatibility/2006">
              <mc:Choice xmlns:v="urn:schemas-microsoft-com:vml" Requires="v">
                <p:oleObj spid="_x0000_s11270" name="文档" r:id="rId12" imgW="8129270" imgH="1082040" progId="">
                  <p:embed/>
                </p:oleObj>
              </mc:Choice>
              <mc:Fallback>
                <p:oleObj name="文档" r:id="rId12" imgW="8129270" imgH="1082040" progId="">
                  <p:embed/>
                  <p:pic>
                    <p:nvPicPr>
                      <p:cNvPr id="0" name="图片 11269"/>
                      <p:cNvPicPr>
                        <a:picLocks noChangeAspect="1"/>
                      </p:cNvPicPr>
                      <p:nvPr/>
                    </p:nvPicPr>
                    <p:blipFill>
                      <a:blip r:embed="rId13"/>
                      <a:stretch>
                        <a:fillRect/>
                      </a:stretch>
                    </p:blipFill>
                    <p:spPr>
                      <a:xfrm>
                        <a:off x="406400" y="4365625"/>
                        <a:ext cx="8124825" cy="1079500"/>
                      </a:xfrm>
                      <a:prstGeom prst="rect">
                        <a:avLst/>
                      </a:prstGeom>
                      <a:noFill/>
                      <a:ln w="9525">
                        <a:noFill/>
                      </a:ln>
                    </p:spPr>
                  </p:pic>
                </p:oleObj>
              </mc:Fallback>
            </mc:AlternateContent>
          </a:graphicData>
        </a:graphic>
      </p:graphicFrame>
      <p:graphicFrame>
        <p:nvGraphicFramePr>
          <p:cNvPr id="16" name="Object 87"/>
          <p:cNvGraphicFramePr>
            <a:graphicFrameLocks noChangeAspect="1"/>
          </p:cNvGraphicFramePr>
          <p:nvPr/>
        </p:nvGraphicFramePr>
        <p:xfrm>
          <a:off x="398463" y="5086350"/>
          <a:ext cx="6867525" cy="1123950"/>
        </p:xfrm>
        <a:graphic>
          <a:graphicData uri="http://schemas.openxmlformats.org/presentationml/2006/ole">
            <mc:AlternateContent xmlns:mc="http://schemas.openxmlformats.org/markup-compatibility/2006">
              <mc:Choice xmlns:v="urn:schemas-microsoft-com:vml" Requires="v">
                <p:oleObj spid="_x0000_s11271" name="文档" r:id="rId14" imgW="6847205" imgH="1127760" progId="">
                  <p:embed/>
                </p:oleObj>
              </mc:Choice>
              <mc:Fallback>
                <p:oleObj name="文档" r:id="rId14" imgW="6847205" imgH="1127760" progId="">
                  <p:embed/>
                  <p:pic>
                    <p:nvPicPr>
                      <p:cNvPr id="0" name="图片 11270"/>
                      <p:cNvPicPr>
                        <a:picLocks noChangeAspect="1"/>
                      </p:cNvPicPr>
                      <p:nvPr/>
                    </p:nvPicPr>
                    <p:blipFill>
                      <a:blip r:embed="rId15"/>
                      <a:stretch>
                        <a:fillRect/>
                      </a:stretch>
                    </p:blipFill>
                    <p:spPr>
                      <a:xfrm>
                        <a:off x="398463" y="5086350"/>
                        <a:ext cx="6867525" cy="1123950"/>
                      </a:xfrm>
                      <a:prstGeom prst="rect">
                        <a:avLst/>
                      </a:prstGeom>
                      <a:noFill/>
                      <a:ln w="9525">
                        <a:noFill/>
                      </a:ln>
                    </p:spPr>
                  </p:pic>
                </p:oleObj>
              </mc:Fallback>
            </mc:AlternateContent>
          </a:graphicData>
        </a:graphic>
      </p:graphicFrame>
      <p:graphicFrame>
        <p:nvGraphicFramePr>
          <p:cNvPr id="17" name="Object 88"/>
          <p:cNvGraphicFramePr>
            <a:graphicFrameLocks noChangeAspect="1"/>
          </p:cNvGraphicFramePr>
          <p:nvPr/>
        </p:nvGraphicFramePr>
        <p:xfrm>
          <a:off x="334963" y="5878513"/>
          <a:ext cx="4567237" cy="1063625"/>
        </p:xfrm>
        <a:graphic>
          <a:graphicData uri="http://schemas.openxmlformats.org/presentationml/2006/ole">
            <mc:AlternateContent xmlns:mc="http://schemas.openxmlformats.org/markup-compatibility/2006">
              <mc:Choice xmlns:v="urn:schemas-microsoft-com:vml" Requires="v">
                <p:oleObj spid="_x0000_s11272" name="文档" r:id="rId16" imgW="4572000" imgH="1066800" progId="">
                  <p:embed/>
                </p:oleObj>
              </mc:Choice>
              <mc:Fallback>
                <p:oleObj name="文档" r:id="rId16" imgW="4572000" imgH="1066800" progId="">
                  <p:embed/>
                  <p:pic>
                    <p:nvPicPr>
                      <p:cNvPr id="0" name="图片 11271"/>
                      <p:cNvPicPr>
                        <a:picLocks noChangeAspect="1"/>
                      </p:cNvPicPr>
                      <p:nvPr/>
                    </p:nvPicPr>
                    <p:blipFill>
                      <a:blip r:embed="rId17"/>
                      <a:stretch>
                        <a:fillRect/>
                      </a:stretch>
                    </p:blipFill>
                    <p:spPr>
                      <a:xfrm>
                        <a:off x="334963" y="5878513"/>
                        <a:ext cx="4567237" cy="1063625"/>
                      </a:xfrm>
                      <a:prstGeom prst="rect">
                        <a:avLst/>
                      </a:prstGeom>
                      <a:noFill/>
                      <a:ln w="9525">
                        <a:noFill/>
                      </a:ln>
                    </p:spPr>
                  </p:pic>
                </p:oleObj>
              </mc:Fallback>
            </mc:AlternateContent>
          </a:graphicData>
        </a:graphic>
      </p:graphicFrame>
      <p:graphicFrame>
        <p:nvGraphicFramePr>
          <p:cNvPr id="13" name="Object 89"/>
          <p:cNvGraphicFramePr>
            <a:graphicFrameLocks noChangeAspect="1"/>
          </p:cNvGraphicFramePr>
          <p:nvPr/>
        </p:nvGraphicFramePr>
        <p:xfrm>
          <a:off x="838200" y="-14288"/>
          <a:ext cx="9434513" cy="1230313"/>
        </p:xfrm>
        <a:graphic>
          <a:graphicData uri="http://schemas.openxmlformats.org/presentationml/2006/ole">
            <mc:AlternateContent xmlns:mc="http://schemas.openxmlformats.org/markup-compatibility/2006">
              <mc:Choice xmlns:v="urn:schemas-microsoft-com:vml" Requires="v">
                <p:oleObj spid="_x0000_s11273" name="文档" r:id="rId18" imgW="9436735" imgH="1230630" progId="">
                  <p:embed/>
                </p:oleObj>
              </mc:Choice>
              <mc:Fallback>
                <p:oleObj name="文档" r:id="rId18" imgW="9436735" imgH="1230630" progId="">
                  <p:embed/>
                  <p:pic>
                    <p:nvPicPr>
                      <p:cNvPr id="0" name="图片 11272"/>
                      <p:cNvPicPr>
                        <a:picLocks noChangeAspect="1"/>
                      </p:cNvPicPr>
                      <p:nvPr/>
                    </p:nvPicPr>
                    <p:blipFill>
                      <a:blip r:embed="rId19"/>
                      <a:stretch>
                        <a:fillRect/>
                      </a:stretch>
                    </p:blipFill>
                    <p:spPr>
                      <a:xfrm>
                        <a:off x="838200" y="-14288"/>
                        <a:ext cx="9434513" cy="1230313"/>
                      </a:xfrm>
                      <a:prstGeom prst="rect">
                        <a:avLst/>
                      </a:prstGeom>
                      <a:noFill/>
                      <a:ln w="9525">
                        <a:noFill/>
                      </a:ln>
                    </p:spPr>
                  </p:pic>
                </p:oleObj>
              </mc:Fallback>
            </mc:AlternateContent>
          </a:graphicData>
        </a:graphic>
      </p:graphicFrame>
      <p:graphicFrame>
        <p:nvGraphicFramePr>
          <p:cNvPr id="18" name="Object 90"/>
          <p:cNvGraphicFramePr>
            <a:graphicFrameLocks noChangeAspect="1"/>
          </p:cNvGraphicFramePr>
          <p:nvPr/>
        </p:nvGraphicFramePr>
        <p:xfrm>
          <a:off x="406400" y="677863"/>
          <a:ext cx="4276725" cy="1114425"/>
        </p:xfrm>
        <a:graphic>
          <a:graphicData uri="http://schemas.openxmlformats.org/presentationml/2006/ole">
            <mc:AlternateContent xmlns:mc="http://schemas.openxmlformats.org/markup-compatibility/2006">
              <mc:Choice xmlns:v="urn:schemas-microsoft-com:vml" Requires="v">
                <p:oleObj spid="_x0000_s11274" name="文档" r:id="rId20" imgW="4280535" imgH="1118870" progId="">
                  <p:embed/>
                </p:oleObj>
              </mc:Choice>
              <mc:Fallback>
                <p:oleObj name="文档" r:id="rId20" imgW="4280535" imgH="1118870" progId="">
                  <p:embed/>
                  <p:pic>
                    <p:nvPicPr>
                      <p:cNvPr id="0" name="图片 11273"/>
                      <p:cNvPicPr>
                        <a:picLocks noChangeAspect="1"/>
                      </p:cNvPicPr>
                      <p:nvPr/>
                    </p:nvPicPr>
                    <p:blipFill>
                      <a:blip r:embed="rId21"/>
                      <a:stretch>
                        <a:fillRect/>
                      </a:stretch>
                    </p:blipFill>
                    <p:spPr>
                      <a:xfrm>
                        <a:off x="406400" y="677863"/>
                        <a:ext cx="4276725" cy="1114425"/>
                      </a:xfrm>
                      <a:prstGeom prst="rect">
                        <a:avLst/>
                      </a:prstGeom>
                      <a:noFill/>
                      <a:ln w="9525">
                        <a:noFill/>
                      </a:ln>
                    </p:spPr>
                  </p:pic>
                </p:oleObj>
              </mc:Fallback>
            </mc:AlternateContent>
          </a:graphicData>
        </a:graphic>
      </p:graphicFrame>
      <p:sp>
        <p:nvSpPr>
          <p:cNvPr id="19" name="矩形 18"/>
          <p:cNvSpPr>
            <a:spLocks noChangeArrowheads="1"/>
          </p:cNvSpPr>
          <p:nvPr/>
        </p:nvSpPr>
        <p:spPr bwMode="auto">
          <a:xfrm>
            <a:off x="334963" y="-26988"/>
            <a:ext cx="542925" cy="523876"/>
          </a:xfrm>
          <a:prstGeom prst="rect">
            <a:avLst/>
          </a:prstGeom>
          <a:noFill/>
          <a:ln w="9525">
            <a:noFill/>
            <a:miter lim="800000"/>
          </a:ln>
        </p:spPr>
        <p:txBody>
          <a:bodyPr wrap="none">
            <a:spAutoFit/>
          </a:bodyPr>
          <a:lstStyle/>
          <a:p>
            <a:r>
              <a:rPr lang="en-US" altLang="zh-CN" sz="2800">
                <a:solidFill>
                  <a:srgbClr val="000000"/>
                </a:solidFill>
                <a:latin typeface="宋体" panose="02010600030101010101" pitchFamily="2" charset="-122"/>
                <a:ea typeface="华文细黑"/>
                <a:cs typeface="Times New Roman" panose="02020603050405020304" pitchFamily="18" charset="0"/>
              </a:rPr>
              <a:t>②</a:t>
            </a:r>
            <a:endParaRPr lang="zh-CN" altLang="en-US">
              <a:ea typeface="华文细黑"/>
              <a:cs typeface="Times New Roman" panose="02020603050405020304" pitchFamily="18" charset="0"/>
            </a:endParaRPr>
          </a:p>
        </p:txBody>
      </p:sp>
      <p:graphicFrame>
        <p:nvGraphicFramePr>
          <p:cNvPr id="20" name="Object 91"/>
          <p:cNvGraphicFramePr>
            <a:graphicFrameLocks noChangeAspect="1"/>
          </p:cNvGraphicFramePr>
          <p:nvPr/>
        </p:nvGraphicFramePr>
        <p:xfrm>
          <a:off x="4367213" y="693738"/>
          <a:ext cx="3714750" cy="885825"/>
        </p:xfrm>
        <a:graphic>
          <a:graphicData uri="http://schemas.openxmlformats.org/presentationml/2006/ole">
            <mc:AlternateContent xmlns:mc="http://schemas.openxmlformats.org/markup-compatibility/2006">
              <mc:Choice xmlns:v="urn:schemas-microsoft-com:vml" Requires="v">
                <p:oleObj spid="_x0000_s11275" name="文档" r:id="rId22" imgW="3706495" imgH="887095" progId="">
                  <p:embed/>
                </p:oleObj>
              </mc:Choice>
              <mc:Fallback>
                <p:oleObj name="文档" r:id="rId22" imgW="3706495" imgH="887095" progId="">
                  <p:embed/>
                  <p:pic>
                    <p:nvPicPr>
                      <p:cNvPr id="0" name="图片 11274"/>
                      <p:cNvPicPr>
                        <a:picLocks noChangeAspect="1"/>
                      </p:cNvPicPr>
                      <p:nvPr/>
                    </p:nvPicPr>
                    <p:blipFill>
                      <a:blip r:embed="rId23"/>
                      <a:stretch>
                        <a:fillRect/>
                      </a:stretch>
                    </p:blipFill>
                    <p:spPr>
                      <a:xfrm>
                        <a:off x="4367213" y="693738"/>
                        <a:ext cx="3714750" cy="885825"/>
                      </a:xfrm>
                      <a:prstGeom prst="rect">
                        <a:avLst/>
                      </a:prstGeom>
                      <a:noFill/>
                      <a:ln w="9525">
                        <a:noFill/>
                      </a:ln>
                    </p:spPr>
                  </p:pic>
                </p:oleObj>
              </mc:Fallback>
            </mc:AlternateContent>
          </a:graphicData>
        </a:graphic>
      </p:graphicFrame>
      <p:graphicFrame>
        <p:nvGraphicFramePr>
          <p:cNvPr id="7" name="Object 92"/>
          <p:cNvGraphicFramePr>
            <a:graphicFrameLocks noChangeAspect="1"/>
          </p:cNvGraphicFramePr>
          <p:nvPr/>
        </p:nvGraphicFramePr>
        <p:xfrm>
          <a:off x="1360488" y="1404938"/>
          <a:ext cx="614362" cy="614362"/>
        </p:xfrm>
        <a:graphic>
          <a:graphicData uri="http://schemas.openxmlformats.org/presentationml/2006/ole">
            <mc:AlternateContent xmlns:mc="http://schemas.openxmlformats.org/markup-compatibility/2006">
              <mc:Choice xmlns:v="urn:schemas-microsoft-com:vml" Requires="v">
                <p:oleObj spid="_x0000_s11276" name="Equation" r:id="rId24" imgW="5791200" imgH="5791200" progId="Equation.DSMT4">
                  <p:embed/>
                </p:oleObj>
              </mc:Choice>
              <mc:Fallback>
                <p:oleObj name="Equation" r:id="rId24" imgW="5791200" imgH="5791200" progId="Equation.DSMT4">
                  <p:embed/>
                  <p:pic>
                    <p:nvPicPr>
                      <p:cNvPr id="0" name="图片 11275"/>
                      <p:cNvPicPr>
                        <a:picLocks noChangeAspect="1"/>
                      </p:cNvPicPr>
                      <p:nvPr/>
                    </p:nvPicPr>
                    <p:blipFill>
                      <a:blip r:embed="rId25"/>
                      <a:stretch>
                        <a:fillRect/>
                      </a:stretch>
                    </p:blipFill>
                    <p:spPr>
                      <a:xfrm>
                        <a:off x="1360488" y="1404938"/>
                        <a:ext cx="614362" cy="614362"/>
                      </a:xfrm>
                      <a:prstGeom prst="rect">
                        <a:avLst/>
                      </a:prstGeom>
                      <a:noFill/>
                      <a:ln w="9525">
                        <a:noFill/>
                      </a:ln>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75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linds(horizontal)">
                                      <p:cBhvr>
                                        <p:cTn id="10" dur="750"/>
                                        <p:tgtEl>
                                          <p:spTgt spid="19"/>
                                        </p:tgtEl>
                                      </p:cBhvr>
                                    </p:animEffect>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blinds(horizontal)">
                                      <p:cBhvr>
                                        <p:cTn id="14" dur="750"/>
                                        <p:tgtEl>
                                          <p:spTgt spid="18"/>
                                        </p:tgtEl>
                                      </p:cBhvr>
                                    </p:animEffect>
                                  </p:childTnLst>
                                </p:cTn>
                              </p:par>
                              <p:par>
                                <p:cTn id="15" presetID="3" presetClass="entr" presetSubtype="1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750"/>
                                        <p:tgtEl>
                                          <p:spTgt spid="20"/>
                                        </p:tgtEl>
                                      </p:cBhvr>
                                    </p:animEffect>
                                  </p:childTnLst>
                                </p:cTn>
                              </p:par>
                            </p:childTnLst>
                          </p:cTn>
                        </p:par>
                        <p:par>
                          <p:cTn id="18" fill="hold">
                            <p:stCondLst>
                              <p:cond delay="2000"/>
                            </p:stCondLst>
                            <p:childTnLst>
                              <p:par>
                                <p:cTn id="19" presetID="3" presetClass="entr" presetSubtype="10"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750"/>
                                        <p:tgtEl>
                                          <p:spTgt spid="10"/>
                                        </p:tgtEl>
                                      </p:cBhvr>
                                    </p:animEffect>
                                  </p:childTnLst>
                                </p:cTn>
                              </p:par>
                              <p:par>
                                <p:cTn id="22" presetID="3" presetClass="entr" presetSubtype="1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linds(horizontal)">
                                      <p:cBhvr>
                                        <p:cTn id="24" dur="750"/>
                                        <p:tgtEl>
                                          <p:spTgt spid="7"/>
                                        </p:tgtEl>
                                      </p:cBhvr>
                                    </p:animEffect>
                                  </p:childTnLst>
                                </p:cTn>
                              </p:par>
                            </p:childTnLst>
                          </p:cTn>
                        </p:par>
                        <p:par>
                          <p:cTn id="25" fill="hold">
                            <p:stCondLst>
                              <p:cond delay="3000"/>
                            </p:stCondLst>
                            <p:childTnLst>
                              <p:par>
                                <p:cTn id="26" presetID="3" presetClass="entr" presetSubtype="10"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750"/>
                                        <p:tgtEl>
                                          <p:spTgt spid="11"/>
                                        </p:tgtEl>
                                      </p:cBhvr>
                                    </p:animEffect>
                                  </p:childTnLst>
                                </p:cTn>
                              </p:par>
                            </p:childTnLst>
                          </p:cTn>
                        </p:par>
                        <p:par>
                          <p:cTn id="29" fill="hold">
                            <p:stCondLst>
                              <p:cond delay="4000"/>
                            </p:stCondLst>
                            <p:childTnLst>
                              <p:par>
                                <p:cTn id="30" presetID="3" presetClass="entr" presetSubtype="1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linds(horizontal)">
                                      <p:cBhvr>
                                        <p:cTn id="32" dur="750"/>
                                        <p:tgtEl>
                                          <p:spTgt spid="2"/>
                                        </p:tgtEl>
                                      </p:cBhvr>
                                    </p:animEffect>
                                  </p:childTnLst>
                                </p:cTn>
                              </p:par>
                              <p:par>
                                <p:cTn id="33" presetID="3" presetClass="entr" presetSubtype="10"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blinds(horizontal)">
                                      <p:cBhvr>
                                        <p:cTn id="35" dur="750"/>
                                        <p:tgtEl>
                                          <p:spTgt spid="3"/>
                                        </p:tgtEl>
                                      </p:cBhvr>
                                    </p:animEffect>
                                  </p:childTnLst>
                                </p:cTn>
                              </p:par>
                            </p:childTnLst>
                          </p:cTn>
                        </p:par>
                        <p:par>
                          <p:cTn id="36" fill="hold">
                            <p:stCondLst>
                              <p:cond delay="5000"/>
                            </p:stCondLst>
                            <p:childTnLst>
                              <p:par>
                                <p:cTn id="37" presetID="3" presetClass="entr" presetSubtype="10" fill="hold"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linds(horizontal)">
                                      <p:cBhvr>
                                        <p:cTn id="39" dur="750"/>
                                        <p:tgtEl>
                                          <p:spTgt spid="14"/>
                                        </p:tgtEl>
                                      </p:cBhvr>
                                    </p:animEffect>
                                  </p:childTnLst>
                                </p:cTn>
                              </p:par>
                            </p:childTnLst>
                          </p:cTn>
                        </p:par>
                        <p:par>
                          <p:cTn id="40" fill="hold">
                            <p:stCondLst>
                              <p:cond delay="6000"/>
                            </p:stCondLst>
                            <p:childTnLst>
                              <p:par>
                                <p:cTn id="41" presetID="3" presetClass="entr" presetSubtype="10"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linds(horizontal)">
                                      <p:cBhvr>
                                        <p:cTn id="43" dur="750"/>
                                        <p:tgtEl>
                                          <p:spTgt spid="15"/>
                                        </p:tgtEl>
                                      </p:cBhvr>
                                    </p:animEffect>
                                  </p:childTnLst>
                                </p:cTn>
                              </p:par>
                            </p:childTnLst>
                          </p:cTn>
                        </p:par>
                        <p:par>
                          <p:cTn id="44" fill="hold">
                            <p:stCondLst>
                              <p:cond delay="7000"/>
                            </p:stCondLst>
                            <p:childTnLst>
                              <p:par>
                                <p:cTn id="45" presetID="3" presetClass="entr" presetSubtype="10"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750"/>
                                        <p:tgtEl>
                                          <p:spTgt spid="16"/>
                                        </p:tgtEl>
                                      </p:cBhvr>
                                    </p:animEffect>
                                  </p:childTnLst>
                                </p:cTn>
                              </p:par>
                            </p:childTnLst>
                          </p:cTn>
                        </p:par>
                        <p:par>
                          <p:cTn id="48" fill="hold">
                            <p:stCondLst>
                              <p:cond delay="8000"/>
                            </p:stCondLst>
                            <p:childTnLst>
                              <p:par>
                                <p:cTn id="49" presetID="3" presetClass="entr" presetSubtype="10" fill="hold"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blinds(horizontal)">
                                      <p:cBhvr>
                                        <p:cTn id="51"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6661150"/>
            <a:ext cx="12195175" cy="193675"/>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17" name="圆角矩形 16">
            <a:hlinkClick r:id="rId1" action="ppaction://hlinksldjump"/>
          </p:cNvPr>
          <p:cNvSpPr/>
          <p:nvPr/>
        </p:nvSpPr>
        <p:spPr>
          <a:xfrm>
            <a:off x="11382375" y="6654800"/>
            <a:ext cx="808038" cy="20161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0000CC"/>
                </a:solidFill>
                <a:latin typeface="黑体" panose="02010609060101010101" pitchFamily="49" charset="-122"/>
              </a:rPr>
              <a:t>返回</a:t>
            </a:r>
            <a:endParaRPr lang="zh-CN" altLang="en-US" sz="1400" dirty="0">
              <a:solidFill>
                <a:srgbClr val="0000CC"/>
              </a:solidFill>
              <a:latin typeface="黑体" panose="02010609060101010101" pitchFamily="49" charset="-122"/>
            </a:endParaRPr>
          </a:p>
        </p:txBody>
      </p:sp>
      <p:sp>
        <p:nvSpPr>
          <p:cNvPr id="38982" name="矩形 17"/>
          <p:cNvSpPr>
            <a:spLocks noChangeArrowheads="1"/>
          </p:cNvSpPr>
          <p:nvPr/>
        </p:nvSpPr>
        <p:spPr bwMode="auto">
          <a:xfrm>
            <a:off x="406400" y="188913"/>
            <a:ext cx="11161713" cy="1981200"/>
          </a:xfrm>
          <a:prstGeom prst="rect">
            <a:avLst/>
          </a:prstGeom>
          <a:noFill/>
          <a:ln w="9525">
            <a:noFill/>
            <a:miter lim="800000"/>
          </a:ln>
        </p:spPr>
        <p:txBody>
          <a:bodyPr lIns="121898" tIns="60948" rIns="121898" bIns="60948">
            <a:spAutoFit/>
          </a:bodyPr>
          <a:lstStyle/>
          <a:p>
            <a:pPr algn="just">
              <a:lnSpc>
                <a:spcPct val="150000"/>
              </a:lnSpc>
            </a:pPr>
            <a:r>
              <a:rPr lang="zh-CN" altLang="zh-CN" sz="2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跟踪训练</a:t>
            </a:r>
            <a:r>
              <a:rPr lang="en-US" altLang="zh-CN" sz="2800" b="1" dirty="0">
                <a:solidFill>
                  <a:srgbClr val="0000FF"/>
                </a:solidFill>
                <a:latin typeface="Times New Roman" panose="02020603050405020304" pitchFamily="18" charset="0"/>
                <a:ea typeface="微软雅黑" panose="020B0503020204020204" pitchFamily="34" charset="-122"/>
                <a:cs typeface="Courier New" panose="02070309020205020404" pitchFamily="49" charset="0"/>
              </a:rPr>
              <a:t>3</a:t>
            </a:r>
            <a:r>
              <a:rPr lang="zh-CN" altLang="zh-CN" sz="2800" dirty="0">
                <a:latin typeface="Times New Roman" panose="02020603050405020304" pitchFamily="18" charset="0"/>
                <a:ea typeface="华文细黑"/>
                <a:cs typeface="Times New Roman" panose="02020603050405020304" pitchFamily="18" charset="0"/>
              </a:rPr>
              <a:t>　若圆</a:t>
            </a:r>
            <a:r>
              <a:rPr lang="en-US" altLang="zh-CN" sz="2800" i="1" dirty="0">
                <a:latin typeface="Times New Roman" panose="02020603050405020304" pitchFamily="18" charset="0"/>
                <a:ea typeface="华文细黑"/>
                <a:cs typeface="Courier New" panose="02070309020205020404" pitchFamily="49" charset="0"/>
              </a:rPr>
              <a:t>C</a:t>
            </a:r>
            <a:r>
              <a:rPr lang="en-US" altLang="zh-CN" sz="2800" baseline="-25000" dirty="0">
                <a:latin typeface="Times New Roman" panose="02020603050405020304" pitchFamily="18" charset="0"/>
                <a:ea typeface="华文细黑"/>
                <a:cs typeface="Courier New" panose="02070309020205020404" pitchFamily="49" charset="0"/>
              </a:rPr>
              <a:t>1</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x</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y</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1</a:t>
            </a:r>
            <a:r>
              <a:rPr lang="zh-CN" altLang="zh-CN" sz="2800" dirty="0">
                <a:latin typeface="Times New Roman" panose="02020603050405020304" pitchFamily="18" charset="0"/>
                <a:ea typeface="华文细黑"/>
                <a:cs typeface="Times New Roman" panose="02020603050405020304" pitchFamily="18" charset="0"/>
              </a:rPr>
              <a:t>与圆</a:t>
            </a:r>
            <a:r>
              <a:rPr lang="en-US" altLang="zh-CN" sz="2800" i="1" dirty="0">
                <a:latin typeface="Times New Roman" panose="02020603050405020304" pitchFamily="18" charset="0"/>
                <a:ea typeface="华文细黑"/>
                <a:cs typeface="Courier New" panose="02070309020205020404" pitchFamily="49" charset="0"/>
              </a:rPr>
              <a:t>C</a:t>
            </a:r>
            <a:r>
              <a:rPr lang="en-US" altLang="zh-CN" sz="2800" baseline="-25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x</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y</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6</a:t>
            </a:r>
            <a:r>
              <a:rPr lang="en-US" altLang="zh-CN" sz="2800" i="1" dirty="0">
                <a:latin typeface="Times New Roman" panose="02020603050405020304" pitchFamily="18" charset="0"/>
                <a:ea typeface="华文细黑"/>
                <a:cs typeface="Courier New" panose="02070309020205020404" pitchFamily="49" charset="0"/>
              </a:rPr>
              <a:t>x</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8</a:t>
            </a:r>
            <a:r>
              <a:rPr lang="en-US" altLang="zh-CN" sz="2800" i="1" dirty="0">
                <a:latin typeface="Times New Roman" panose="02020603050405020304" pitchFamily="18" charset="0"/>
                <a:ea typeface="华文细黑"/>
                <a:cs typeface="Courier New" panose="02070309020205020404" pitchFamily="49" charset="0"/>
              </a:rPr>
              <a:t>y</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m</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0</a:t>
            </a:r>
            <a:r>
              <a:rPr lang="zh-CN" altLang="zh-CN" sz="2800" dirty="0">
                <a:latin typeface="Times New Roman" panose="02020603050405020304" pitchFamily="18" charset="0"/>
                <a:ea typeface="华文细黑"/>
                <a:cs typeface="Times New Roman" panose="02020603050405020304" pitchFamily="18" charset="0"/>
              </a:rPr>
              <a:t>外切，则</a:t>
            </a:r>
            <a:r>
              <a:rPr lang="en-US" altLang="zh-CN" sz="2800" i="1" dirty="0">
                <a:latin typeface="Times New Roman" panose="02020603050405020304" pitchFamily="18" charset="0"/>
                <a:ea typeface="华文细黑"/>
                <a:cs typeface="Courier New" panose="02070309020205020404" pitchFamily="49" charset="0"/>
              </a:rPr>
              <a:t>m</a:t>
            </a:r>
            <a:r>
              <a:rPr lang="zh-CN" altLang="zh-CN" sz="2800" dirty="0">
                <a:latin typeface="Times New Roman" panose="02020603050405020304" pitchFamily="18" charset="0"/>
                <a:ea typeface="华文细黑"/>
                <a:cs typeface="Times New Roman" panose="02020603050405020304" pitchFamily="18" charset="0"/>
              </a:rPr>
              <a:t>等于</a:t>
            </a:r>
            <a:r>
              <a:rPr lang="en-US" altLang="zh-CN" sz="2800" dirty="0">
                <a:latin typeface="Times New Roman" panose="02020603050405020304" pitchFamily="18" charset="0"/>
                <a:ea typeface="华文细黑"/>
                <a:cs typeface="Courier New" panose="02070309020205020404" pitchFamily="49" charset="0"/>
              </a:rPr>
              <a:t>(</a:t>
            </a:r>
            <a:r>
              <a:rPr lang="zh-CN" altLang="zh-CN" sz="2800" dirty="0">
                <a:latin typeface="Times New Roman" panose="02020603050405020304" pitchFamily="18" charset="0"/>
                <a:ea typeface="华文细黑"/>
                <a:cs typeface="Times New Roman" panose="02020603050405020304" pitchFamily="18" charset="0"/>
              </a:rPr>
              <a:t>　　</a:t>
            </a:r>
            <a:r>
              <a:rPr lang="en-US" altLang="zh-CN" sz="2800" dirty="0">
                <a:latin typeface="Times New Roman" panose="02020603050405020304" pitchFamily="18" charset="0"/>
                <a:ea typeface="华文细黑"/>
                <a:cs typeface="Courier New" panose="02070309020205020404" pitchFamily="49" charset="0"/>
              </a:rPr>
              <a:t>)</a:t>
            </a:r>
            <a:endParaRPr lang="zh-CN" altLang="zh-CN" sz="1000" dirty="0">
              <a:latin typeface="宋体" panose="02010600030101010101" pitchFamily="2" charset="-122"/>
              <a:ea typeface="华文细黑"/>
              <a:cs typeface="Courier New" panose="02070309020205020404" pitchFamily="49" charset="0"/>
            </a:endParaRPr>
          </a:p>
          <a:p>
            <a:pPr algn="just">
              <a:lnSpc>
                <a:spcPct val="150000"/>
              </a:lnSpc>
            </a:pPr>
            <a:r>
              <a:rPr lang="en-US" altLang="zh-CN" sz="2800" dirty="0">
                <a:latin typeface="Times New Roman" panose="02020603050405020304" pitchFamily="18" charset="0"/>
                <a:ea typeface="华文细黑"/>
                <a:cs typeface="华文细黑"/>
              </a:rPr>
              <a:t>A.21  		B.19  		C.9  		D.</a:t>
            </a:r>
            <a:r>
              <a:rPr lang="zh-CN" altLang="zh-CN" sz="2800" dirty="0">
                <a:latin typeface="Times New Roman" panose="02020603050405020304" pitchFamily="18" charset="0"/>
                <a:ea typeface="华文细黑"/>
                <a:cs typeface="华文细黑"/>
              </a:rPr>
              <a:t>－</a:t>
            </a:r>
            <a:r>
              <a:rPr lang="en-US" altLang="zh-CN" sz="2800" dirty="0">
                <a:latin typeface="Times New Roman" panose="02020603050405020304" pitchFamily="18" charset="0"/>
                <a:ea typeface="华文细黑"/>
                <a:cs typeface="华文细黑"/>
              </a:rPr>
              <a:t>11</a:t>
            </a:r>
            <a:endParaRPr lang="zh-CN" altLang="zh-CN" sz="1000" dirty="0">
              <a:latin typeface="宋体" panose="02010600030101010101" pitchFamily="2" charset="-122"/>
              <a:ea typeface="黑体" panose="02010609060101010101" pitchFamily="49" charset="-122"/>
            </a:endParaRPr>
          </a:p>
        </p:txBody>
      </p:sp>
      <p:sp>
        <p:nvSpPr>
          <p:cNvPr id="6" name="矩形 5"/>
          <p:cNvSpPr>
            <a:spLocks noChangeArrowheads="1"/>
          </p:cNvSpPr>
          <p:nvPr/>
        </p:nvSpPr>
        <p:spPr bwMode="auto">
          <a:xfrm>
            <a:off x="406400" y="2062163"/>
            <a:ext cx="11161713" cy="1333500"/>
          </a:xfrm>
          <a:prstGeom prst="rect">
            <a:avLst/>
          </a:prstGeom>
          <a:noFill/>
          <a:ln w="9525">
            <a:noFill/>
            <a:miter lim="800000"/>
          </a:ln>
        </p:spPr>
        <p:txBody>
          <a:bodyPr lIns="121898" tIns="60948" rIns="121898" bIns="60948">
            <a:spAutoFit/>
          </a:bodyPr>
          <a:lstStyle/>
          <a:p>
            <a:pPr algn="just">
              <a:lnSpc>
                <a:spcPct val="150000"/>
              </a:lnSpc>
            </a:pPr>
            <a:r>
              <a:rPr lang="zh-CN" altLang="zh-CN" sz="2800" b="1">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800">
                <a:latin typeface="Times New Roman" panose="02020603050405020304" pitchFamily="18" charset="0"/>
                <a:ea typeface="华文细黑"/>
                <a:cs typeface="Times New Roman" panose="02020603050405020304" pitchFamily="18" charset="0"/>
              </a:rPr>
              <a:t>　</a:t>
            </a:r>
            <a:r>
              <a:rPr lang="en-US" altLang="zh-CN" sz="2800" i="1">
                <a:latin typeface="Times New Roman" panose="02020603050405020304" pitchFamily="18" charset="0"/>
                <a:ea typeface="华文细黑"/>
                <a:cs typeface="Courier New" panose="02070309020205020404" pitchFamily="49" charset="0"/>
              </a:rPr>
              <a:t>C</a:t>
            </a:r>
            <a:r>
              <a:rPr lang="en-US" altLang="zh-CN" sz="2800" baseline="-25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x</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y</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6</a:t>
            </a:r>
            <a:r>
              <a:rPr lang="en-US" altLang="zh-CN" sz="2800" i="1">
                <a:latin typeface="Times New Roman" panose="02020603050405020304" pitchFamily="18" charset="0"/>
                <a:ea typeface="华文细黑"/>
                <a:cs typeface="Courier New" panose="02070309020205020404" pitchFamily="49" charset="0"/>
              </a:rPr>
              <a:t>x</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8</a:t>
            </a:r>
            <a:r>
              <a:rPr lang="en-US" altLang="zh-CN" sz="2800" i="1">
                <a:latin typeface="Times New Roman" panose="02020603050405020304" pitchFamily="18" charset="0"/>
                <a:ea typeface="华文细黑"/>
                <a:cs typeface="Courier New" panose="02070309020205020404" pitchFamily="49" charset="0"/>
              </a:rPr>
              <a:t>y</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m</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0</a:t>
            </a:r>
            <a:r>
              <a:rPr lang="zh-CN" altLang="zh-CN" sz="2800">
                <a:latin typeface="Times New Roman" panose="02020603050405020304" pitchFamily="18" charset="0"/>
                <a:ea typeface="华文细黑"/>
                <a:cs typeface="Times New Roman" panose="02020603050405020304" pitchFamily="18" charset="0"/>
              </a:rPr>
              <a:t>化为</a:t>
            </a:r>
            <a:r>
              <a:rPr lang="en-US"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Courier New" panose="02070309020205020404" pitchFamily="49" charset="0"/>
              </a:rPr>
              <a:t>x</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3)</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a:t>
            </a:r>
            <a:r>
              <a:rPr lang="en-US" altLang="zh-CN" sz="2800" i="1">
                <a:latin typeface="Times New Roman" panose="02020603050405020304" pitchFamily="18" charset="0"/>
                <a:ea typeface="华文细黑"/>
                <a:cs typeface="Courier New" panose="02070309020205020404" pitchFamily="49" charset="0"/>
              </a:rPr>
              <a:t>y</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4)</a:t>
            </a:r>
            <a:r>
              <a:rPr lang="en-US" altLang="zh-CN" sz="2800" baseline="30000">
                <a:latin typeface="Times New Roman" panose="02020603050405020304" pitchFamily="18" charset="0"/>
                <a:ea typeface="华文细黑"/>
                <a:cs typeface="Courier New" panose="02070309020205020404" pitchFamily="49" charset="0"/>
              </a:rPr>
              <a:t>2</a:t>
            </a:r>
            <a:r>
              <a:rPr lang="zh-CN" altLang="zh-CN" sz="2800">
                <a:latin typeface="Times New Roman" panose="02020603050405020304" pitchFamily="18" charset="0"/>
                <a:ea typeface="华文细黑"/>
                <a:cs typeface="Times New Roman" panose="02020603050405020304" pitchFamily="18" charset="0"/>
              </a:rPr>
              <a:t>＝</a:t>
            </a:r>
            <a:r>
              <a:rPr lang="en-US" altLang="zh-CN" sz="2800">
                <a:latin typeface="Times New Roman" panose="02020603050405020304" pitchFamily="18" charset="0"/>
                <a:ea typeface="华文细黑"/>
                <a:cs typeface="Courier New" panose="02070309020205020404" pitchFamily="49" charset="0"/>
              </a:rPr>
              <a:t>25</a:t>
            </a:r>
            <a:r>
              <a:rPr lang="zh-CN" altLang="zh-CN" sz="2800">
                <a:latin typeface="Times New Roman" panose="02020603050405020304" pitchFamily="18" charset="0"/>
                <a:ea typeface="华文细黑"/>
                <a:cs typeface="Times New Roman" panose="02020603050405020304" pitchFamily="18" charset="0"/>
              </a:rPr>
              <a:t>－</a:t>
            </a:r>
            <a:r>
              <a:rPr lang="en-US" altLang="zh-CN" sz="2800" i="1">
                <a:latin typeface="Times New Roman" panose="02020603050405020304" pitchFamily="18" charset="0"/>
                <a:ea typeface="华文细黑"/>
                <a:cs typeface="Courier New" panose="02070309020205020404" pitchFamily="49" charset="0"/>
              </a:rPr>
              <a:t>m</a:t>
            </a:r>
            <a:r>
              <a:rPr lang="en-US" altLang="zh-CN" sz="2800">
                <a:latin typeface="Times New Roman" panose="02020603050405020304" pitchFamily="18" charset="0"/>
                <a:ea typeface="华文细黑"/>
                <a:cs typeface="Courier New" panose="02070309020205020404" pitchFamily="49" charset="0"/>
              </a:rPr>
              <a:t>.</a:t>
            </a:r>
            <a:endParaRPr lang="zh-CN" altLang="zh-CN" sz="1000">
              <a:latin typeface="宋体" panose="02010600030101010101" pitchFamily="2" charset="-122"/>
              <a:ea typeface="华文细黑"/>
              <a:cs typeface="Courier New" panose="02070309020205020404" pitchFamily="49" charset="0"/>
            </a:endParaRPr>
          </a:p>
          <a:p>
            <a:pPr algn="just">
              <a:lnSpc>
                <a:spcPct val="150000"/>
              </a:lnSpc>
            </a:pPr>
            <a:r>
              <a:rPr lang="en-US" altLang="zh-CN" sz="2800">
                <a:latin typeface="宋体" panose="02010600030101010101" pitchFamily="2" charset="-122"/>
                <a:ea typeface="华文细黑"/>
                <a:cs typeface="华文细黑"/>
              </a:rPr>
              <a:t>∵</a:t>
            </a:r>
            <a:r>
              <a:rPr lang="en-US" altLang="zh-CN" sz="2800" i="1">
                <a:latin typeface="Times New Roman" panose="02020603050405020304" pitchFamily="18" charset="0"/>
                <a:ea typeface="华文细黑"/>
                <a:cs typeface="华文细黑"/>
              </a:rPr>
              <a:t>C</a:t>
            </a:r>
            <a:r>
              <a:rPr lang="en-US" altLang="zh-CN" sz="2800" baseline="-25000">
                <a:latin typeface="Times New Roman" panose="02020603050405020304" pitchFamily="18" charset="0"/>
                <a:ea typeface="华文细黑"/>
                <a:cs typeface="华文细黑"/>
              </a:rPr>
              <a:t>1</a:t>
            </a:r>
            <a:r>
              <a:rPr lang="zh-CN" altLang="zh-CN" sz="2800">
                <a:latin typeface="Times New Roman" panose="02020603050405020304" pitchFamily="18" charset="0"/>
                <a:ea typeface="华文细黑"/>
                <a:cs typeface="华文细黑"/>
              </a:rPr>
              <a:t>，</a:t>
            </a:r>
            <a:r>
              <a:rPr lang="en-US" altLang="zh-CN" sz="2800" i="1">
                <a:latin typeface="Times New Roman" panose="02020603050405020304" pitchFamily="18" charset="0"/>
                <a:ea typeface="华文细黑"/>
                <a:cs typeface="华文细黑"/>
              </a:rPr>
              <a:t>C</a:t>
            </a:r>
            <a:r>
              <a:rPr lang="en-US" altLang="zh-CN" sz="2800" baseline="-25000">
                <a:latin typeface="Times New Roman" panose="02020603050405020304" pitchFamily="18" charset="0"/>
                <a:ea typeface="华文细黑"/>
                <a:cs typeface="华文细黑"/>
              </a:rPr>
              <a:t>2</a:t>
            </a:r>
            <a:r>
              <a:rPr lang="zh-CN" altLang="zh-CN" sz="2800">
                <a:latin typeface="Times New Roman" panose="02020603050405020304" pitchFamily="18" charset="0"/>
                <a:ea typeface="华文细黑"/>
                <a:cs typeface="华文细黑"/>
              </a:rPr>
              <a:t>两圆的圆心分别为</a:t>
            </a:r>
            <a:r>
              <a:rPr lang="en-US" altLang="zh-CN" sz="2800">
                <a:latin typeface="Times New Roman" panose="02020603050405020304" pitchFamily="18" charset="0"/>
                <a:ea typeface="华文细黑"/>
                <a:cs typeface="华文细黑"/>
              </a:rPr>
              <a:t>(0,0)</a:t>
            </a:r>
            <a:r>
              <a:rPr lang="zh-CN" altLang="zh-CN" sz="2800">
                <a:latin typeface="Times New Roman" panose="02020603050405020304" pitchFamily="18" charset="0"/>
                <a:ea typeface="华文细黑"/>
                <a:cs typeface="华文细黑"/>
              </a:rPr>
              <a:t>，</a:t>
            </a:r>
            <a:r>
              <a:rPr lang="en-US" altLang="zh-CN" sz="2800">
                <a:latin typeface="Times New Roman" panose="02020603050405020304" pitchFamily="18" charset="0"/>
                <a:ea typeface="华文细黑"/>
                <a:cs typeface="华文细黑"/>
              </a:rPr>
              <a:t>(3,4)</a:t>
            </a:r>
            <a:r>
              <a:rPr lang="zh-CN" altLang="zh-CN" sz="2800">
                <a:latin typeface="Times New Roman" panose="02020603050405020304" pitchFamily="18" charset="0"/>
                <a:ea typeface="华文细黑"/>
                <a:cs typeface="华文细黑"/>
              </a:rPr>
              <a:t>，</a:t>
            </a:r>
            <a:endParaRPr lang="zh-CN" altLang="zh-CN" sz="1000">
              <a:latin typeface="宋体" panose="02010600030101010101" pitchFamily="2" charset="-122"/>
              <a:ea typeface="黑体" panose="02010609060101010101" pitchFamily="49" charset="-122"/>
            </a:endParaRPr>
          </a:p>
        </p:txBody>
      </p:sp>
      <p:sp>
        <p:nvSpPr>
          <p:cNvPr id="7" name="圆角矩形 6"/>
          <p:cNvSpPr/>
          <p:nvPr/>
        </p:nvSpPr>
        <p:spPr>
          <a:xfrm>
            <a:off x="10002838" y="6661150"/>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sp>
        <p:nvSpPr>
          <p:cNvPr id="3" name="矩形 2"/>
          <p:cNvSpPr>
            <a:spLocks noChangeArrowheads="1"/>
          </p:cNvSpPr>
          <p:nvPr/>
        </p:nvSpPr>
        <p:spPr bwMode="auto">
          <a:xfrm>
            <a:off x="2062163" y="1035050"/>
            <a:ext cx="444500" cy="522288"/>
          </a:xfrm>
          <a:prstGeom prst="rect">
            <a:avLst/>
          </a:prstGeom>
          <a:noFill/>
          <a:ln w="9525">
            <a:noFill/>
            <a:miter lim="800000"/>
          </a:ln>
        </p:spPr>
        <p:txBody>
          <a:bodyPr wrap="none">
            <a:spAutoFit/>
          </a:bodyPr>
          <a:lstStyle/>
          <a:p>
            <a:r>
              <a:rPr lang="en-US" altLang="zh-CN" sz="2800" b="1">
                <a:solidFill>
                  <a:srgbClr val="C00000"/>
                </a:solidFill>
                <a:latin typeface="Times New Roman" panose="02020603050405020304" pitchFamily="18" charset="0"/>
                <a:ea typeface="华文细黑"/>
                <a:cs typeface="Courier New" panose="02070309020205020404" pitchFamily="49" charset="0"/>
              </a:rPr>
              <a:t>C</a:t>
            </a:r>
            <a:endParaRPr lang="zh-CN" altLang="en-US">
              <a:ea typeface="华文细黑"/>
              <a:cs typeface="Courier New" panose="02070309020205020404" pitchFamily="49" charset="0"/>
            </a:endParaRPr>
          </a:p>
        </p:txBody>
      </p:sp>
      <p:graphicFrame>
        <p:nvGraphicFramePr>
          <p:cNvPr id="4" name="Object 65"/>
          <p:cNvGraphicFramePr>
            <a:graphicFrameLocks noChangeAspect="1"/>
          </p:cNvGraphicFramePr>
          <p:nvPr/>
        </p:nvGraphicFramePr>
        <p:xfrm>
          <a:off x="519113" y="3562350"/>
          <a:ext cx="6727825" cy="1019175"/>
        </p:xfrm>
        <a:graphic>
          <a:graphicData uri="http://schemas.openxmlformats.org/presentationml/2006/ole">
            <mc:AlternateContent xmlns:mc="http://schemas.openxmlformats.org/markup-compatibility/2006">
              <mc:Choice xmlns:v="urn:schemas-microsoft-com:vml" Requires="v">
                <p:oleObj spid="_x0000_s12289" name="文档" r:id="rId2" imgW="6707505" imgH="1021080" progId="">
                  <p:embed/>
                </p:oleObj>
              </mc:Choice>
              <mc:Fallback>
                <p:oleObj name="文档" r:id="rId2" imgW="6707505" imgH="1021080" progId="">
                  <p:embed/>
                  <p:pic>
                    <p:nvPicPr>
                      <p:cNvPr id="0" name="图片 12288"/>
                      <p:cNvPicPr>
                        <a:picLocks noChangeAspect="1"/>
                      </p:cNvPicPr>
                      <p:nvPr/>
                    </p:nvPicPr>
                    <p:blipFill>
                      <a:blip r:embed="rId3"/>
                      <a:stretch>
                        <a:fillRect/>
                      </a:stretch>
                    </p:blipFill>
                    <p:spPr>
                      <a:xfrm>
                        <a:off x="519113" y="3562350"/>
                        <a:ext cx="6727825" cy="1019175"/>
                      </a:xfrm>
                      <a:prstGeom prst="rect">
                        <a:avLst/>
                      </a:prstGeom>
                      <a:noFill/>
                      <a:ln w="9525">
                        <a:noFill/>
                      </a:ln>
                    </p:spPr>
                  </p:pic>
                </p:oleObj>
              </mc:Fallback>
            </mc:AlternateContent>
          </a:graphicData>
        </a:graphic>
      </p:graphicFrame>
      <p:graphicFrame>
        <p:nvGraphicFramePr>
          <p:cNvPr id="5" name="Object 66"/>
          <p:cNvGraphicFramePr>
            <a:graphicFrameLocks noChangeAspect="1"/>
          </p:cNvGraphicFramePr>
          <p:nvPr/>
        </p:nvGraphicFramePr>
        <p:xfrm>
          <a:off x="477838" y="4270375"/>
          <a:ext cx="4787900" cy="962025"/>
        </p:xfrm>
        <a:graphic>
          <a:graphicData uri="http://schemas.openxmlformats.org/presentationml/2006/ole">
            <mc:AlternateContent xmlns:mc="http://schemas.openxmlformats.org/markup-compatibility/2006">
              <mc:Choice xmlns:v="urn:schemas-microsoft-com:vml" Requires="v">
                <p:oleObj spid="_x0000_s12290" name="文档" r:id="rId4" imgW="4849495" imgH="975360" progId="">
                  <p:embed/>
                </p:oleObj>
              </mc:Choice>
              <mc:Fallback>
                <p:oleObj name="文档" r:id="rId4" imgW="4849495" imgH="975360" progId="">
                  <p:embed/>
                  <p:pic>
                    <p:nvPicPr>
                      <p:cNvPr id="0" name="图片 12289"/>
                      <p:cNvPicPr>
                        <a:picLocks noChangeAspect="1"/>
                      </p:cNvPicPr>
                      <p:nvPr/>
                    </p:nvPicPr>
                    <p:blipFill>
                      <a:blip r:embed="rId5"/>
                      <a:stretch>
                        <a:fillRect/>
                      </a:stretch>
                    </p:blipFill>
                    <p:spPr>
                      <a:xfrm>
                        <a:off x="477838" y="4270375"/>
                        <a:ext cx="4787900" cy="962025"/>
                      </a:xfrm>
                      <a:prstGeom prst="rect">
                        <a:avLst/>
                      </a:prstGeom>
                      <a:noFill/>
                      <a:ln w="9525">
                        <a:noFill/>
                      </a:ln>
                    </p:spPr>
                  </p:pic>
                </p:oleObj>
              </mc:Fallback>
            </mc:AlternateContent>
          </a:graphicData>
        </a:graphic>
      </p:graphicFrame>
      <p:graphicFrame>
        <p:nvGraphicFramePr>
          <p:cNvPr id="8" name="Object 67"/>
          <p:cNvGraphicFramePr>
            <a:graphicFrameLocks noChangeAspect="1"/>
          </p:cNvGraphicFramePr>
          <p:nvPr/>
        </p:nvGraphicFramePr>
        <p:xfrm>
          <a:off x="549275" y="5665788"/>
          <a:ext cx="3817938" cy="792162"/>
        </p:xfrm>
        <a:graphic>
          <a:graphicData uri="http://schemas.openxmlformats.org/presentationml/2006/ole">
            <mc:AlternateContent xmlns:mc="http://schemas.openxmlformats.org/markup-compatibility/2006">
              <mc:Choice xmlns:v="urn:schemas-microsoft-com:vml" Requires="v">
                <p:oleObj spid="_x0000_s12291" name="文档" r:id="rId6" imgW="3863975" imgH="801370" progId="">
                  <p:embed/>
                </p:oleObj>
              </mc:Choice>
              <mc:Fallback>
                <p:oleObj name="文档" r:id="rId6" imgW="3863975" imgH="801370" progId="">
                  <p:embed/>
                  <p:pic>
                    <p:nvPicPr>
                      <p:cNvPr id="0" name="图片 12290"/>
                      <p:cNvPicPr>
                        <a:picLocks noChangeAspect="1"/>
                      </p:cNvPicPr>
                      <p:nvPr/>
                    </p:nvPicPr>
                    <p:blipFill>
                      <a:blip r:embed="rId7"/>
                      <a:stretch>
                        <a:fillRect/>
                      </a:stretch>
                    </p:blipFill>
                    <p:spPr>
                      <a:xfrm>
                        <a:off x="549275" y="5665788"/>
                        <a:ext cx="3817938" cy="792162"/>
                      </a:xfrm>
                      <a:prstGeom prst="rect">
                        <a:avLst/>
                      </a:prstGeom>
                      <a:noFill/>
                      <a:ln w="9525">
                        <a:noFill/>
                      </a:ln>
                    </p:spPr>
                  </p:pic>
                </p:oleObj>
              </mc:Fallback>
            </mc:AlternateContent>
          </a:graphicData>
        </a:graphic>
      </p:graphicFrame>
      <p:sp>
        <p:nvSpPr>
          <p:cNvPr id="10" name="矩形 9"/>
          <p:cNvSpPr/>
          <p:nvPr/>
        </p:nvSpPr>
        <p:spPr>
          <a:xfrm>
            <a:off x="406400" y="4789488"/>
            <a:ext cx="2319338" cy="657225"/>
          </a:xfrm>
          <a:prstGeom prst="rect">
            <a:avLst/>
          </a:prstGeom>
        </p:spPr>
        <p:txBody>
          <a:bodyPr wrap="none">
            <a:spAutoFit/>
          </a:bodyPr>
          <a:lstStyle/>
          <a:p>
            <a:pPr algn="just" defTabSz="1218565" fontAlgn="auto">
              <a:lnSpc>
                <a:spcPct val="150000"/>
              </a:lnSpc>
              <a:spcBef>
                <a:spcPts val="0"/>
              </a:spcBef>
              <a:spcAft>
                <a:spcPts val="0"/>
              </a:spcAft>
              <a:defRPr/>
            </a:pPr>
            <a:r>
              <a:rPr lang="zh-CN" altLang="zh-CN" sz="2800" kern="100" dirty="0">
                <a:latin typeface="Times New Roman" panose="02020603050405020304"/>
                <a:ea typeface="华文细黑"/>
                <a:cs typeface="Times New Roman" panose="02020603050405020304"/>
              </a:rPr>
              <a:t>则</a:t>
            </a:r>
            <a:r>
              <a:rPr lang="en-US" altLang="zh-CN" sz="2800" i="1" kern="100" dirty="0">
                <a:latin typeface="Times New Roman" panose="02020603050405020304"/>
                <a:ea typeface="华文细黑"/>
                <a:cs typeface="Courier New" panose="02070309020205020404"/>
              </a:rPr>
              <a:t>d</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r</a:t>
            </a:r>
            <a:r>
              <a:rPr lang="en-US" altLang="zh-CN" sz="2800" kern="100" baseline="-25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endParaRPr lang="zh-CN" altLang="zh-CN" sz="2800" kern="100" dirty="0">
              <a:latin typeface="宋体" panose="02010600030101010101" pitchFamily="2" charset="-122"/>
              <a:ea typeface="+mn-ea"/>
              <a:cs typeface="Courier New" panose="02070309020205020404"/>
            </a:endParaRPr>
          </a:p>
        </p:txBody>
      </p:sp>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linds(horizontal)">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6">
                                            <p:txEl>
                                              <p:pRg st="0" end="0"/>
                                            </p:txEl>
                                          </p:spTgt>
                                        </p:tgtEl>
                                      </p:cBhvr>
                                    </p:animEffect>
                                    <p:set>
                                      <p:cBhvr>
                                        <p:cTn id="42" dur="1" fill="hold">
                                          <p:stCondLst>
                                            <p:cond delay="499"/>
                                          </p:stCondLst>
                                        </p:cTn>
                                        <p:tgtEl>
                                          <p:spTgt spid="6">
                                            <p:txEl>
                                              <p:pRg st="0" end="0"/>
                                            </p:txEl>
                                          </p:spTgt>
                                        </p:tgtEl>
                                        <p:attrNameLst>
                                          <p:attrName>style.visibility</p:attrName>
                                        </p:attrNameLst>
                                      </p:cBhvr>
                                      <p:to>
                                        <p:strVal val="hidden"/>
                                      </p:to>
                                    </p:set>
                                  </p:childTnLst>
                                </p:cTn>
                              </p:par>
                              <p:par>
                                <p:cTn id="43" presetID="10" presetClass="exit" presetSubtype="0" fill="hold" grpId="0" nodeType="withEffect">
                                  <p:stCondLst>
                                    <p:cond delay="0"/>
                                  </p:stCondLst>
                                  <p:childTnLst>
                                    <p:animEffect transition="out" filter="fade">
                                      <p:cBhvr>
                                        <p:cTn id="44" dur="500"/>
                                        <p:tgtEl>
                                          <p:spTgt spid="6">
                                            <p:txEl>
                                              <p:pRg st="1" end="1"/>
                                            </p:txEl>
                                          </p:spTgt>
                                        </p:tgtEl>
                                      </p:cBhvr>
                                    </p:animEffect>
                                    <p:set>
                                      <p:cBhvr>
                                        <p:cTn id="45" dur="1" fill="hold">
                                          <p:stCondLst>
                                            <p:cond delay="499"/>
                                          </p:stCondLst>
                                        </p:cTn>
                                        <p:tgtEl>
                                          <p:spTgt spid="6">
                                            <p:txEl>
                                              <p:pRg st="1" end="1"/>
                                            </p:txEl>
                                          </p:spTgt>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4"/>
                                        </p:tgtEl>
                                      </p:cBhvr>
                                    </p:animEffect>
                                    <p:set>
                                      <p:cBhvr>
                                        <p:cTn id="48" dur="1" fill="hold">
                                          <p:stCondLst>
                                            <p:cond delay="499"/>
                                          </p:stCondLst>
                                        </p:cTn>
                                        <p:tgtEl>
                                          <p:spTgt spid="4"/>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5"/>
                                        </p:tgtEl>
                                      </p:cBhvr>
                                    </p:animEffect>
                                    <p:set>
                                      <p:cBhvr>
                                        <p:cTn id="51" dur="1" fill="hold">
                                          <p:stCondLst>
                                            <p:cond delay="499"/>
                                          </p:stCondLst>
                                        </p:cTn>
                                        <p:tgtEl>
                                          <p:spTgt spid="5"/>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10"/>
                                        </p:tgtEl>
                                      </p:cBhvr>
                                    </p:animEffect>
                                    <p:set>
                                      <p:cBhvr>
                                        <p:cTn id="54" dur="1" fill="hold">
                                          <p:stCondLst>
                                            <p:cond delay="499"/>
                                          </p:stCondLst>
                                        </p:cTn>
                                        <p:tgtEl>
                                          <p:spTgt spid="10"/>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500"/>
                                        <p:tgtEl>
                                          <p:spTgt spid="8"/>
                                        </p:tgtEl>
                                      </p:cBhvr>
                                    </p:animEffect>
                                    <p:set>
                                      <p:cBhvr>
                                        <p:cTn id="57" dur="1" fill="hold">
                                          <p:stCondLst>
                                            <p:cond delay="499"/>
                                          </p:stCondLst>
                                        </p:cTn>
                                        <p:tgtEl>
                                          <p:spTgt spid="8"/>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3"/>
                                        </p:tgtEl>
                                      </p:cBhvr>
                                    </p:animEffect>
                                    <p:set>
                                      <p:cBhvr>
                                        <p:cTn id="60"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bldLst>
      <p:bldP spid="6" grpId="0" build="allAtOnce"/>
      <p:bldP spid="3" grpId="0"/>
      <p:bldP spid="3" grpId="1"/>
      <p:bldP spid="10" grpId="0"/>
      <p:bldP spid="1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1270000" y="0"/>
            <a:ext cx="10920413" cy="635000"/>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spcBef>
                <a:spcPts val="0"/>
              </a:spcBef>
              <a:spcAft>
                <a:spcPts val="0"/>
              </a:spcAft>
              <a:defRPr/>
            </a:pPr>
            <a:endParaRPr lang="zh-CN" altLang="en-US" sz="1800" dirty="0">
              <a:solidFill>
                <a:schemeClr val="bg1"/>
              </a:solidFill>
              <a:ea typeface="微软雅黑" panose="020B0503020204020204" pitchFamily="34" charset="-122"/>
            </a:endParaRPr>
          </a:p>
        </p:txBody>
      </p:sp>
      <p:grpSp>
        <p:nvGrpSpPr>
          <p:cNvPr id="24" name="组合 23"/>
          <p:cNvGrpSpPr/>
          <p:nvPr/>
        </p:nvGrpSpPr>
        <p:grpSpPr>
          <a:xfrm>
            <a:off x="1" y="-2"/>
            <a:ext cx="2710829" cy="634848"/>
            <a:chOff x="0" y="-2"/>
            <a:chExt cx="1377891" cy="634701"/>
          </a:xfrm>
          <a:solidFill>
            <a:srgbClr val="00CCFF"/>
          </a:solidFill>
        </p:grpSpPr>
        <p:sp>
          <p:nvSpPr>
            <p:cNvPr id="25" name="矩形 24"/>
            <p:cNvSpPr/>
            <p:nvPr/>
          </p:nvSpPr>
          <p:spPr>
            <a:xfrm>
              <a:off x="0" y="0"/>
              <a:ext cx="708343" cy="634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spcBef>
                  <a:spcPts val="0"/>
                </a:spcBef>
                <a:spcAft>
                  <a:spcPts val="0"/>
                </a:spcAft>
                <a:defRPr/>
              </a:pPr>
              <a:endParaRPr lang="zh-CN" altLang="en-US" sz="1800" b="1" dirty="0">
                <a:ea typeface="微软雅黑" panose="020B0503020204020204" pitchFamily="34" charset="-122"/>
              </a:endParaRPr>
            </a:p>
          </p:txBody>
        </p:sp>
        <p:sp>
          <p:nvSpPr>
            <p:cNvPr id="26" name="直角三角形 25"/>
            <p:cNvSpPr/>
            <p:nvPr/>
          </p:nvSpPr>
          <p:spPr>
            <a:xfrm flipV="1">
              <a:off x="708342" y="-2"/>
              <a:ext cx="669549" cy="63469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spcBef>
                  <a:spcPts val="0"/>
                </a:spcBef>
                <a:spcAft>
                  <a:spcPts val="0"/>
                </a:spcAft>
                <a:defRPr/>
              </a:pPr>
              <a:endParaRPr lang="zh-CN" altLang="en-US" sz="1800" b="1" dirty="0">
                <a:ea typeface="微软雅黑" panose="020B0503020204020204" pitchFamily="34" charset="-122"/>
              </a:endParaRPr>
            </a:p>
          </p:txBody>
        </p:sp>
      </p:grpSp>
      <p:sp>
        <p:nvSpPr>
          <p:cNvPr id="27" name="矩形 26"/>
          <p:cNvSpPr/>
          <p:nvPr/>
        </p:nvSpPr>
        <p:spPr>
          <a:xfrm>
            <a:off x="-25400" y="36513"/>
            <a:ext cx="12528550" cy="584200"/>
          </a:xfrm>
          <a:prstGeom prst="rect">
            <a:avLst/>
          </a:prstGeom>
        </p:spPr>
        <p:txBody>
          <a:bodyPr>
            <a:spAutoFit/>
          </a:bodyPr>
          <a:lstStyle/>
          <a:p>
            <a:pPr defTabSz="1218565" fontAlgn="auto">
              <a:spcBef>
                <a:spcPts val="0"/>
              </a:spcBef>
              <a:spcAft>
                <a:spcPts val="0"/>
              </a:spcAft>
              <a:defRPr/>
            </a:pPr>
            <a:r>
              <a:rPr lang="zh-CN" altLang="en-US" sz="3200" b="1" dirty="0">
                <a:solidFill>
                  <a:schemeClr val="bg1"/>
                </a:solidFill>
                <a:latin typeface="微软雅黑" panose="020B0503020204020204" pitchFamily="34" charset="-122"/>
                <a:ea typeface="微软雅黑" panose="020B0503020204020204" pitchFamily="34" charset="-122"/>
              </a:rPr>
              <a:t>问题导学  </a:t>
            </a:r>
            <a:r>
              <a:rPr lang="en-US" altLang="zh-CN" sz="3200" b="1" dirty="0">
                <a:solidFill>
                  <a:schemeClr val="bg1"/>
                </a:solidFill>
                <a:latin typeface="微软雅黑" panose="020B0503020204020204" pitchFamily="34" charset="-122"/>
                <a:ea typeface="微软雅黑" panose="020B0503020204020204" pitchFamily="34" charset="-122"/>
              </a:rPr>
              <a:t>					   </a:t>
            </a:r>
            <a:r>
              <a:rPr lang="zh-CN" altLang="en-US" sz="3200" b="1" dirty="0">
                <a:solidFill>
                  <a:schemeClr val="bg1"/>
                </a:solidFill>
                <a:latin typeface="微软雅黑" panose="020B0503020204020204" pitchFamily="34" charset="-122"/>
                <a:ea typeface="微软雅黑" panose="020B0503020204020204" pitchFamily="34" charset="-122"/>
              </a:rPr>
              <a:t>　　　　</a:t>
            </a:r>
            <a:r>
              <a:rPr lang="zh-CN" altLang="en-US" dirty="0">
                <a:solidFill>
                  <a:schemeClr val="tx2">
                    <a:lumMod val="40000"/>
                    <a:lumOff val="60000"/>
                  </a:schemeClr>
                </a:solidFill>
                <a:latin typeface="微软雅黑" panose="020B0503020204020204" pitchFamily="34" charset="-122"/>
                <a:ea typeface="微软雅黑" panose="020B0503020204020204" pitchFamily="34" charset="-122"/>
              </a:rPr>
              <a:t>新知探究  点点落实</a:t>
            </a:r>
            <a:endParaRPr lang="zh-CN" altLang="en-US" dirty="0">
              <a:solidFill>
                <a:schemeClr val="tx2">
                  <a:lumMod val="40000"/>
                  <a:lumOff val="60000"/>
                </a:schemeClr>
              </a:solidFill>
              <a:latin typeface="微软雅黑" panose="020B0503020204020204" pitchFamily="34" charset="-122"/>
              <a:ea typeface="微软雅黑" panose="020B0503020204020204" pitchFamily="34" charset="-122"/>
            </a:endParaRPr>
          </a:p>
        </p:txBody>
      </p:sp>
      <p:sp>
        <p:nvSpPr>
          <p:cNvPr id="12" name="矩形 11"/>
          <p:cNvSpPr/>
          <p:nvPr/>
        </p:nvSpPr>
        <p:spPr>
          <a:xfrm>
            <a:off x="477838" y="935038"/>
            <a:ext cx="11161712" cy="722312"/>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zh-CN" altLang="zh-CN" sz="2600" b="1" kern="100" dirty="0">
                <a:solidFill>
                  <a:srgbClr val="C00000"/>
                </a:solidFill>
                <a:latin typeface="Times New Roman" panose="02020603050405020304"/>
                <a:ea typeface="微软雅黑" panose="020B0503020204020204" pitchFamily="34" charset="-122"/>
                <a:cs typeface="Times New Roman" panose="02020603050405020304"/>
              </a:rPr>
              <a:t>知识点　两圆位置关系的判定</a:t>
            </a:r>
            <a:endParaRPr lang="zh-CN" altLang="zh-CN" sz="2600" b="1" kern="100" dirty="0">
              <a:solidFill>
                <a:srgbClr val="C00000"/>
              </a:solidFill>
              <a:latin typeface="Times New Roman" panose="02020603050405020304"/>
              <a:ea typeface="微软雅黑" panose="020B0503020204020204" pitchFamily="34" charset="-122"/>
              <a:cs typeface="Times New Roman" panose="02020603050405020304"/>
            </a:endParaRPr>
          </a:p>
        </p:txBody>
      </p:sp>
      <p:sp>
        <p:nvSpPr>
          <p:cNvPr id="15365" name="矩形 13"/>
          <p:cNvSpPr>
            <a:spLocks noChangeArrowheads="1"/>
          </p:cNvSpPr>
          <p:nvPr/>
        </p:nvSpPr>
        <p:spPr bwMode="auto">
          <a:xfrm>
            <a:off x="477838" y="1630363"/>
            <a:ext cx="11161712" cy="3677906"/>
          </a:xfrm>
          <a:prstGeom prst="rect">
            <a:avLst/>
          </a:prstGeom>
          <a:noFill/>
          <a:ln w="9525">
            <a:noFill/>
            <a:miter lim="800000"/>
          </a:ln>
        </p:spPr>
        <p:txBody>
          <a:bodyPr lIns="121898" tIns="60948" rIns="121898" bIns="60948">
            <a:spAutoFit/>
          </a:bodyPr>
          <a:lstStyle/>
          <a:p>
            <a:pPr algn="just">
              <a:lnSpc>
                <a:spcPct val="150000"/>
              </a:lnSpc>
            </a:pPr>
            <a:r>
              <a:rPr lang="en-US" altLang="zh-CN" sz="1800" dirty="0" smtClean="0"/>
              <a:t>         </a:t>
            </a:r>
            <a:r>
              <a:rPr lang="zh-CN" altLang="zh-CN" sz="1800" dirty="0" smtClean="0"/>
              <a:t>古时候</a:t>
            </a:r>
            <a:r>
              <a:rPr lang="en-US" altLang="zh-CN" sz="1800" dirty="0" smtClean="0"/>
              <a:t>,</a:t>
            </a:r>
            <a:r>
              <a:rPr lang="zh-CN" altLang="zh-CN" sz="1800" dirty="0" smtClean="0"/>
              <a:t>人们不懂得月食发生的科学道理</a:t>
            </a:r>
            <a:r>
              <a:rPr lang="en-US" altLang="zh-CN" sz="1800" dirty="0" smtClean="0"/>
              <a:t>,</a:t>
            </a:r>
            <a:r>
              <a:rPr lang="zh-CN" altLang="zh-CN" sz="1800" dirty="0" smtClean="0"/>
              <a:t>像害怕日食一样</a:t>
            </a:r>
            <a:r>
              <a:rPr lang="en-US" altLang="zh-CN" sz="1800" dirty="0" smtClean="0"/>
              <a:t>,</a:t>
            </a:r>
            <a:r>
              <a:rPr lang="zh-CN" altLang="zh-CN" sz="1800" dirty="0" smtClean="0"/>
              <a:t>对月食也心怀恐惧</a:t>
            </a:r>
            <a:r>
              <a:rPr lang="en-US" altLang="zh-CN" sz="1800" i="1" dirty="0" smtClean="0"/>
              <a:t>.</a:t>
            </a:r>
            <a:r>
              <a:rPr lang="zh-CN" altLang="zh-CN" sz="1800" dirty="0" smtClean="0"/>
              <a:t>外国有人传说</a:t>
            </a:r>
            <a:r>
              <a:rPr lang="en-US" altLang="zh-CN" sz="1800" dirty="0" smtClean="0"/>
              <a:t>,16</a:t>
            </a:r>
            <a:r>
              <a:rPr lang="zh-CN" altLang="zh-CN" sz="1800" dirty="0" smtClean="0"/>
              <a:t>世纪初</a:t>
            </a:r>
            <a:r>
              <a:rPr lang="en-US" altLang="zh-CN" sz="1800" dirty="0" smtClean="0"/>
              <a:t>,</a:t>
            </a:r>
            <a:r>
              <a:rPr lang="zh-CN" altLang="zh-CN" sz="1800" dirty="0" smtClean="0"/>
              <a:t>哥伦布航海到了南美洲的牙买加</a:t>
            </a:r>
            <a:r>
              <a:rPr lang="en-US" altLang="zh-CN" sz="1800" dirty="0" smtClean="0"/>
              <a:t>,</a:t>
            </a:r>
            <a:r>
              <a:rPr lang="zh-CN" altLang="zh-CN" sz="1800" dirty="0" smtClean="0"/>
              <a:t>与当地的土著人发生了冲突</a:t>
            </a:r>
            <a:r>
              <a:rPr lang="en-US" altLang="zh-CN" sz="1800" i="1" dirty="0" smtClean="0"/>
              <a:t>.</a:t>
            </a:r>
            <a:r>
              <a:rPr lang="zh-CN" altLang="zh-CN" sz="1800" dirty="0" smtClean="0"/>
              <a:t>哥伦布和他的水手被困在一个墙角</a:t>
            </a:r>
            <a:r>
              <a:rPr lang="en-US" altLang="zh-CN" sz="1800" dirty="0" smtClean="0"/>
              <a:t>,</a:t>
            </a:r>
            <a:r>
              <a:rPr lang="zh-CN" altLang="zh-CN" sz="1800" dirty="0" smtClean="0"/>
              <a:t>断粮断水</a:t>
            </a:r>
            <a:r>
              <a:rPr lang="en-US" altLang="zh-CN" sz="1800" dirty="0" smtClean="0"/>
              <a:t>,</a:t>
            </a:r>
            <a:r>
              <a:rPr lang="zh-CN" altLang="zh-CN" sz="1800" dirty="0" smtClean="0"/>
              <a:t>情况十分危急</a:t>
            </a:r>
            <a:r>
              <a:rPr lang="en-US" altLang="zh-CN" sz="1800" i="1" dirty="0" smtClean="0"/>
              <a:t>.</a:t>
            </a:r>
            <a:r>
              <a:rPr lang="zh-CN" altLang="zh-CN" sz="1800" dirty="0" smtClean="0"/>
              <a:t>懂点天文知识的哥伦布知道这天晚上要发生月全食</a:t>
            </a:r>
            <a:r>
              <a:rPr lang="en-US" altLang="zh-CN" sz="1800" dirty="0" smtClean="0"/>
              <a:t>,</a:t>
            </a:r>
            <a:r>
              <a:rPr lang="zh-CN" altLang="zh-CN" sz="1800" dirty="0" smtClean="0"/>
              <a:t>就向土著人大喊</a:t>
            </a:r>
            <a:r>
              <a:rPr lang="en-US" altLang="zh-CN" sz="1800" dirty="0" smtClean="0"/>
              <a:t>,“</a:t>
            </a:r>
            <a:r>
              <a:rPr lang="zh-CN" altLang="zh-CN" sz="1800" dirty="0" smtClean="0"/>
              <a:t>再不拿食物来</a:t>
            </a:r>
            <a:r>
              <a:rPr lang="en-US" altLang="zh-CN" sz="1800" dirty="0" smtClean="0"/>
              <a:t>,</a:t>
            </a:r>
            <a:r>
              <a:rPr lang="zh-CN" altLang="zh-CN" sz="1800" dirty="0" smtClean="0"/>
              <a:t>就不给你们月光</a:t>
            </a:r>
            <a:r>
              <a:rPr lang="en-US" altLang="zh-CN" sz="1800" dirty="0" smtClean="0"/>
              <a:t>!”</a:t>
            </a:r>
            <a:r>
              <a:rPr lang="zh-CN" altLang="zh-CN" sz="1800" dirty="0" smtClean="0"/>
              <a:t>到了晚上</a:t>
            </a:r>
            <a:r>
              <a:rPr lang="en-US" altLang="zh-CN" sz="1800" dirty="0" smtClean="0"/>
              <a:t>,</a:t>
            </a:r>
            <a:r>
              <a:rPr lang="zh-CN" altLang="zh-CN" sz="1800" dirty="0" smtClean="0"/>
              <a:t>哥伦布的话应验了</a:t>
            </a:r>
            <a:r>
              <a:rPr lang="en-US" altLang="zh-CN" sz="1800" dirty="0" smtClean="0"/>
              <a:t>,</a:t>
            </a:r>
            <a:r>
              <a:rPr lang="zh-CN" altLang="zh-CN" sz="1800" dirty="0" smtClean="0"/>
              <a:t>果然没有了月光</a:t>
            </a:r>
            <a:r>
              <a:rPr lang="en-US" altLang="zh-CN" sz="1800" i="1" dirty="0" smtClean="0"/>
              <a:t>.</a:t>
            </a:r>
            <a:r>
              <a:rPr lang="zh-CN" altLang="zh-CN" sz="1800" dirty="0" smtClean="0"/>
              <a:t>土著人见状诚惶诚恐</a:t>
            </a:r>
            <a:r>
              <a:rPr lang="en-US" altLang="zh-CN" sz="1800" dirty="0" smtClean="0"/>
              <a:t>,</a:t>
            </a:r>
            <a:r>
              <a:rPr lang="zh-CN" altLang="zh-CN" sz="1800" dirty="0" smtClean="0"/>
              <a:t>赶快和哥伦布化干戈为玉帛</a:t>
            </a:r>
            <a:r>
              <a:rPr lang="en-US" altLang="zh-CN" sz="1800" i="1" dirty="0" smtClean="0"/>
              <a:t>.</a:t>
            </a:r>
            <a:r>
              <a:rPr lang="zh-CN" altLang="zh-CN" sz="1800" dirty="0" smtClean="0"/>
              <a:t>你能否从月食过程归纳出圆与圆有哪几种位置关系呢</a:t>
            </a:r>
            <a:r>
              <a:rPr lang="en-US" altLang="zh-CN" sz="1800" dirty="0" smtClean="0"/>
              <a:t>?</a:t>
            </a:r>
            <a:endParaRPr lang="zh-CN" altLang="zh-CN" sz="1800" dirty="0" smtClean="0"/>
          </a:p>
          <a:p>
            <a:pPr algn="just">
              <a:lnSpc>
                <a:spcPct val="150000"/>
              </a:lnSpc>
            </a:pPr>
            <a:r>
              <a:rPr lang="zh-CN" altLang="zh-CN" sz="3600" b="1"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思</a:t>
            </a:r>
            <a:r>
              <a:rPr lang="zh-CN" altLang="zh-CN" sz="36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考</a:t>
            </a:r>
            <a:r>
              <a:rPr lang="en-US" altLang="zh-CN" sz="3600" b="1" dirty="0">
                <a:solidFill>
                  <a:srgbClr val="0000FF"/>
                </a:solidFill>
                <a:latin typeface="Times New Roman" panose="02020603050405020304" pitchFamily="18" charset="0"/>
                <a:ea typeface="微软雅黑" panose="020B0503020204020204" pitchFamily="34" charset="-122"/>
                <a:cs typeface="Courier New" panose="02070309020205020404" pitchFamily="49" charset="0"/>
              </a:rPr>
              <a:t>1</a:t>
            </a:r>
            <a:r>
              <a:rPr lang="zh-CN" altLang="zh-CN" sz="3600" dirty="0">
                <a:latin typeface="Times New Roman" panose="02020603050405020304" pitchFamily="18" charset="0"/>
                <a:ea typeface="华文细黑"/>
                <a:cs typeface="Times New Roman" panose="02020603050405020304" pitchFamily="18" charset="0"/>
              </a:rPr>
              <a:t>　</a:t>
            </a:r>
            <a:r>
              <a:rPr lang="zh-CN" altLang="zh-CN" dirty="0">
                <a:latin typeface="Times New Roman" panose="02020603050405020304" pitchFamily="18" charset="0"/>
                <a:ea typeface="华文细黑"/>
                <a:cs typeface="Times New Roman" panose="02020603050405020304" pitchFamily="18" charset="0"/>
              </a:rPr>
              <a:t>圆与圆的位置关系有几种？</a:t>
            </a:r>
            <a:endParaRPr lang="zh-CN" altLang="en-US" dirty="0">
              <a:latin typeface="Times New Roman" panose="02020603050405020304" pitchFamily="18" charset="0"/>
              <a:ea typeface="华文细黑"/>
              <a:cs typeface="Times New Roman" panose="02020603050405020304" pitchFamily="18" charset="0"/>
            </a:endParaRPr>
          </a:p>
          <a:p>
            <a:pPr algn="just">
              <a:lnSpc>
                <a:spcPct val="150000"/>
              </a:lnSpc>
            </a:pPr>
            <a:r>
              <a:rPr lang="zh-CN" altLang="zh-CN" sz="2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答案</a:t>
            </a:r>
            <a:r>
              <a:rPr lang="zh-CN" altLang="zh-CN" sz="2800" dirty="0">
                <a:latin typeface="Times New Roman" panose="02020603050405020304" pitchFamily="18" charset="0"/>
                <a:ea typeface="华文细黑"/>
                <a:cs typeface="Times New Roman" panose="02020603050405020304" pitchFamily="18" charset="0"/>
              </a:rPr>
              <a:t>　</a:t>
            </a:r>
            <a:r>
              <a:rPr lang="zh-CN" altLang="zh-CN" dirty="0">
                <a:latin typeface="Times New Roman" panose="02020603050405020304" pitchFamily="18" charset="0"/>
                <a:ea typeface="华文细黑"/>
                <a:cs typeface="Times New Roman" panose="02020603050405020304" pitchFamily="18" charset="0"/>
              </a:rPr>
              <a:t>圆与圆的位置关系有五种，分别为：外离、外切、相交、内切、内含</a:t>
            </a:r>
            <a:r>
              <a:rPr lang="en-US" altLang="zh-CN" dirty="0">
                <a:latin typeface="Times New Roman" panose="02020603050405020304" pitchFamily="18" charset="0"/>
                <a:ea typeface="华文细黑"/>
                <a:cs typeface="Courier New" panose="02070309020205020404" pitchFamily="49" charset="0"/>
              </a:rPr>
              <a:t>.</a:t>
            </a:r>
            <a:endParaRPr lang="zh-CN" altLang="zh-CN" dirty="0">
              <a:latin typeface="宋体" panose="02010600030101010101" pitchFamily="2" charset="-122"/>
              <a:ea typeface="黑体" panose="02010609060101010101" pitchFamily="49" charset="-122"/>
              <a:cs typeface="Courier New" panose="02070309020205020404" pitchFamily="49" charset="0"/>
            </a:endParaRPr>
          </a:p>
        </p:txBody>
      </p:sp>
      <p:sp>
        <p:nvSpPr>
          <p:cNvPr id="11" name="矩形 10"/>
          <p:cNvSpPr/>
          <p:nvPr/>
        </p:nvSpPr>
        <p:spPr>
          <a:xfrm>
            <a:off x="-4763" y="6664325"/>
            <a:ext cx="12195176" cy="193675"/>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13" name="圆角矩形 12"/>
          <p:cNvSpPr/>
          <p:nvPr/>
        </p:nvSpPr>
        <p:spPr>
          <a:xfrm>
            <a:off x="11382375" y="6657975"/>
            <a:ext cx="808038" cy="20161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答案</a:t>
            </a:r>
            <a:endParaRPr lang="zh-CN" altLang="en-US" sz="1400" dirty="0">
              <a:solidFill>
                <a:srgbClr val="C00000"/>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5">
                                            <p:txEl>
                                              <p:pRg st="2" end="2"/>
                                            </p:txEl>
                                          </p:spTgt>
                                        </p:tgtEl>
                                        <p:attrNameLst>
                                          <p:attrName>style.visibility</p:attrName>
                                        </p:attrNameLst>
                                      </p:cBhvr>
                                      <p:to>
                                        <p:strVal val="visible"/>
                                      </p:to>
                                    </p:set>
                                    <p:animEffect transition="in" filter="blinds(horizontal)">
                                      <p:cBhvr>
                                        <p:cTn id="7" dur="500"/>
                                        <p:tgtEl>
                                          <p:spTgt spid="153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p:cNvPicPr>
            <a:picLocks noChangeAspect="1" noChangeArrowheads="1"/>
          </p:cNvPicPr>
          <p:nvPr/>
        </p:nvPicPr>
        <p:blipFill>
          <a:blip r:embed="rId1" cstate="print"/>
          <a:srcRect/>
          <a:stretch>
            <a:fillRect/>
          </a:stretch>
        </p:blipFill>
        <p:spPr bwMode="auto">
          <a:xfrm>
            <a:off x="1414463" y="1341438"/>
            <a:ext cx="3671887" cy="1873250"/>
          </a:xfrm>
          <a:prstGeom prst="rect">
            <a:avLst/>
          </a:prstGeom>
          <a:noFill/>
          <a:ln w="9525">
            <a:noFill/>
            <a:miter lim="800000"/>
            <a:headEnd/>
            <a:tailEnd/>
          </a:ln>
        </p:spPr>
      </p:pic>
      <p:pic>
        <p:nvPicPr>
          <p:cNvPr id="17410" name="Picture 3"/>
          <p:cNvPicPr>
            <a:picLocks noChangeAspect="1" noChangeArrowheads="1"/>
          </p:cNvPicPr>
          <p:nvPr/>
        </p:nvPicPr>
        <p:blipFill>
          <a:blip r:embed="rId2" cstate="print"/>
          <a:srcRect/>
          <a:stretch>
            <a:fillRect/>
          </a:stretch>
        </p:blipFill>
        <p:spPr bwMode="auto">
          <a:xfrm>
            <a:off x="6167438" y="1412875"/>
            <a:ext cx="2879725" cy="1593850"/>
          </a:xfrm>
          <a:prstGeom prst="rect">
            <a:avLst/>
          </a:prstGeom>
          <a:noFill/>
          <a:ln w="9525">
            <a:noFill/>
            <a:miter lim="800000"/>
            <a:headEnd/>
            <a:tailEnd/>
          </a:ln>
        </p:spPr>
      </p:pic>
      <p:pic>
        <p:nvPicPr>
          <p:cNvPr id="17411" name="Picture 4"/>
          <p:cNvPicPr>
            <a:picLocks noChangeAspect="1" noChangeArrowheads="1"/>
          </p:cNvPicPr>
          <p:nvPr/>
        </p:nvPicPr>
        <p:blipFill>
          <a:blip r:embed="rId3" cstate="print"/>
          <a:srcRect/>
          <a:stretch>
            <a:fillRect/>
          </a:stretch>
        </p:blipFill>
        <p:spPr bwMode="auto">
          <a:xfrm>
            <a:off x="911225" y="3646488"/>
            <a:ext cx="2808288" cy="1795462"/>
          </a:xfrm>
          <a:prstGeom prst="rect">
            <a:avLst/>
          </a:prstGeom>
          <a:noFill/>
          <a:ln w="9525">
            <a:noFill/>
            <a:miter lim="800000"/>
            <a:headEnd/>
            <a:tailEnd/>
          </a:ln>
        </p:spPr>
      </p:pic>
      <p:pic>
        <p:nvPicPr>
          <p:cNvPr id="17412" name="Picture 5"/>
          <p:cNvPicPr>
            <a:picLocks noChangeAspect="1" noChangeArrowheads="1"/>
          </p:cNvPicPr>
          <p:nvPr/>
        </p:nvPicPr>
        <p:blipFill>
          <a:blip r:embed="rId4" cstate="print"/>
          <a:srcRect/>
          <a:stretch>
            <a:fillRect/>
          </a:stretch>
        </p:blipFill>
        <p:spPr bwMode="auto">
          <a:xfrm>
            <a:off x="4583113" y="3573463"/>
            <a:ext cx="2160587" cy="2058987"/>
          </a:xfrm>
          <a:prstGeom prst="rect">
            <a:avLst/>
          </a:prstGeom>
          <a:noFill/>
          <a:ln w="9525">
            <a:noFill/>
            <a:miter lim="800000"/>
            <a:headEnd/>
            <a:tailEnd/>
          </a:ln>
        </p:spPr>
      </p:pic>
      <p:pic>
        <p:nvPicPr>
          <p:cNvPr id="17413" name="Picture 6"/>
          <p:cNvPicPr>
            <a:picLocks noChangeAspect="1" noChangeArrowheads="1"/>
          </p:cNvPicPr>
          <p:nvPr/>
        </p:nvPicPr>
        <p:blipFill>
          <a:blip r:embed="rId5" cstate="print"/>
          <a:srcRect/>
          <a:stretch>
            <a:fillRect/>
          </a:stretch>
        </p:blipFill>
        <p:spPr bwMode="auto">
          <a:xfrm>
            <a:off x="8039100" y="3646488"/>
            <a:ext cx="2016125" cy="2052637"/>
          </a:xfrm>
          <a:prstGeom prst="rect">
            <a:avLst/>
          </a:prstGeom>
          <a:noFill/>
          <a:ln w="9525">
            <a:noFill/>
            <a:miter lim="800000"/>
            <a:headEnd/>
            <a:tailEnd/>
          </a:ln>
        </p:spPr>
      </p:pic>
      <p:sp>
        <p:nvSpPr>
          <p:cNvPr id="17414" name="Text Box 7"/>
          <p:cNvSpPr txBox="1">
            <a:spLocks noChangeArrowheads="1"/>
          </p:cNvSpPr>
          <p:nvPr/>
        </p:nvSpPr>
        <p:spPr bwMode="auto">
          <a:xfrm>
            <a:off x="3070225" y="3070225"/>
            <a:ext cx="2495550" cy="763588"/>
          </a:xfrm>
          <a:prstGeom prst="rect">
            <a:avLst/>
          </a:prstGeom>
          <a:noFill/>
          <a:ln w="9525">
            <a:noFill/>
            <a:miter lim="800000"/>
          </a:ln>
        </p:spPr>
        <p:txBody>
          <a:bodyPr lIns="108850" tIns="54425" rIns="108850" bIns="54425">
            <a:spAutoFit/>
          </a:bodyPr>
          <a:lstStyle/>
          <a:p>
            <a:pPr defTabSz="1449070">
              <a:spcBef>
                <a:spcPct val="50000"/>
              </a:spcBef>
            </a:pPr>
            <a:r>
              <a:rPr lang="zh-CN" altLang="en-US" sz="4300" b="1">
                <a:latin typeface="Times New Roman" panose="02020603050405020304" pitchFamily="18" charset="0"/>
                <a:ea typeface="华文新魏"/>
                <a:cs typeface="华文新魏"/>
              </a:rPr>
              <a:t>外离</a:t>
            </a:r>
            <a:endParaRPr lang="zh-CN" altLang="en-US" sz="4300" b="1">
              <a:latin typeface="Times New Roman" panose="02020603050405020304" pitchFamily="18" charset="0"/>
              <a:ea typeface="华文新魏"/>
              <a:cs typeface="华文新魏"/>
            </a:endParaRPr>
          </a:p>
        </p:txBody>
      </p:sp>
      <p:sp>
        <p:nvSpPr>
          <p:cNvPr id="17415" name="Text Box 8"/>
          <p:cNvSpPr txBox="1">
            <a:spLocks noChangeArrowheads="1"/>
          </p:cNvSpPr>
          <p:nvPr/>
        </p:nvSpPr>
        <p:spPr bwMode="auto">
          <a:xfrm>
            <a:off x="7212013" y="2971800"/>
            <a:ext cx="2400300" cy="642938"/>
          </a:xfrm>
          <a:prstGeom prst="rect">
            <a:avLst/>
          </a:prstGeom>
          <a:noFill/>
          <a:ln w="9525">
            <a:noFill/>
            <a:miter lim="800000"/>
          </a:ln>
        </p:spPr>
        <p:txBody>
          <a:bodyPr lIns="108850" tIns="54425" rIns="108850" bIns="54425">
            <a:spAutoFit/>
          </a:bodyPr>
          <a:lstStyle/>
          <a:p>
            <a:pPr defTabSz="1449070">
              <a:spcBef>
                <a:spcPct val="50000"/>
              </a:spcBef>
            </a:pPr>
            <a:r>
              <a:rPr lang="zh-CN" altLang="en-US" sz="4300" b="1">
                <a:latin typeface="Times New Roman" panose="02020603050405020304" pitchFamily="18" charset="0"/>
                <a:ea typeface="华文新魏"/>
                <a:cs typeface="华文新魏"/>
              </a:rPr>
              <a:t>外切</a:t>
            </a:r>
            <a:endParaRPr lang="zh-CN" altLang="en-US" sz="4300" b="1">
              <a:latin typeface="Times New Roman" panose="02020603050405020304" pitchFamily="18" charset="0"/>
              <a:ea typeface="华文新魏"/>
              <a:cs typeface="华文新魏"/>
            </a:endParaRPr>
          </a:p>
        </p:txBody>
      </p:sp>
      <p:sp>
        <p:nvSpPr>
          <p:cNvPr id="17416" name="Text Box 9"/>
          <p:cNvSpPr txBox="1">
            <a:spLocks noChangeArrowheads="1"/>
          </p:cNvSpPr>
          <p:nvPr/>
        </p:nvSpPr>
        <p:spPr bwMode="auto">
          <a:xfrm>
            <a:off x="1524000" y="5564188"/>
            <a:ext cx="1728788" cy="641350"/>
          </a:xfrm>
          <a:prstGeom prst="rect">
            <a:avLst/>
          </a:prstGeom>
          <a:noFill/>
          <a:ln w="9525">
            <a:noFill/>
            <a:miter lim="800000"/>
          </a:ln>
        </p:spPr>
        <p:txBody>
          <a:bodyPr lIns="108850" tIns="54425" rIns="108850" bIns="54425">
            <a:spAutoFit/>
          </a:bodyPr>
          <a:lstStyle/>
          <a:p>
            <a:pPr defTabSz="1449070">
              <a:spcBef>
                <a:spcPct val="50000"/>
              </a:spcBef>
            </a:pPr>
            <a:r>
              <a:rPr lang="zh-CN" altLang="en-US" sz="4300" b="1">
                <a:latin typeface="Times New Roman" panose="02020603050405020304" pitchFamily="18" charset="0"/>
                <a:ea typeface="华文新魏"/>
                <a:cs typeface="华文新魏"/>
              </a:rPr>
              <a:t>相交</a:t>
            </a:r>
            <a:endParaRPr lang="zh-CN" altLang="en-US" sz="4300" b="1">
              <a:latin typeface="Times New Roman" panose="02020603050405020304" pitchFamily="18" charset="0"/>
              <a:ea typeface="华文新魏"/>
              <a:cs typeface="华文新魏"/>
            </a:endParaRPr>
          </a:p>
        </p:txBody>
      </p:sp>
      <p:sp>
        <p:nvSpPr>
          <p:cNvPr id="17417" name="Text Box 10"/>
          <p:cNvSpPr txBox="1">
            <a:spLocks noChangeArrowheads="1"/>
          </p:cNvSpPr>
          <p:nvPr/>
        </p:nvSpPr>
        <p:spPr bwMode="auto">
          <a:xfrm>
            <a:off x="5080000" y="5640388"/>
            <a:ext cx="1919288" cy="641350"/>
          </a:xfrm>
          <a:prstGeom prst="rect">
            <a:avLst/>
          </a:prstGeom>
          <a:noFill/>
          <a:ln w="9525">
            <a:noFill/>
            <a:miter lim="800000"/>
          </a:ln>
        </p:spPr>
        <p:txBody>
          <a:bodyPr lIns="108850" tIns="54425" rIns="108850" bIns="54425">
            <a:spAutoFit/>
          </a:bodyPr>
          <a:lstStyle/>
          <a:p>
            <a:pPr defTabSz="1449070">
              <a:spcBef>
                <a:spcPct val="50000"/>
              </a:spcBef>
            </a:pPr>
            <a:r>
              <a:rPr lang="zh-CN" altLang="en-US" sz="4300" b="1">
                <a:latin typeface="Times New Roman" panose="02020603050405020304" pitchFamily="18" charset="0"/>
                <a:ea typeface="华文新魏"/>
                <a:cs typeface="华文新魏"/>
              </a:rPr>
              <a:t>内切</a:t>
            </a:r>
            <a:endParaRPr lang="zh-CN" altLang="en-US" sz="4300" b="1">
              <a:latin typeface="Times New Roman" panose="02020603050405020304" pitchFamily="18" charset="0"/>
              <a:ea typeface="华文新魏"/>
              <a:cs typeface="华文新魏"/>
            </a:endParaRPr>
          </a:p>
        </p:txBody>
      </p:sp>
      <p:sp>
        <p:nvSpPr>
          <p:cNvPr id="17418" name="Text Box 11"/>
          <p:cNvSpPr txBox="1">
            <a:spLocks noChangeArrowheads="1"/>
          </p:cNvSpPr>
          <p:nvPr/>
        </p:nvSpPr>
        <p:spPr bwMode="auto">
          <a:xfrm>
            <a:off x="8736013" y="5640388"/>
            <a:ext cx="2112962" cy="641350"/>
          </a:xfrm>
          <a:prstGeom prst="rect">
            <a:avLst/>
          </a:prstGeom>
          <a:noFill/>
          <a:ln w="9525">
            <a:noFill/>
            <a:miter lim="800000"/>
          </a:ln>
        </p:spPr>
        <p:txBody>
          <a:bodyPr lIns="108850" tIns="54425" rIns="108850" bIns="54425">
            <a:spAutoFit/>
          </a:bodyPr>
          <a:lstStyle/>
          <a:p>
            <a:pPr defTabSz="1449070">
              <a:spcBef>
                <a:spcPct val="50000"/>
              </a:spcBef>
            </a:pPr>
            <a:r>
              <a:rPr lang="zh-CN" altLang="en-US" sz="4300" b="1">
                <a:latin typeface="Times New Roman" panose="02020603050405020304" pitchFamily="18" charset="0"/>
                <a:ea typeface="华文新魏"/>
                <a:cs typeface="华文新魏"/>
              </a:rPr>
              <a:t>内含</a:t>
            </a:r>
            <a:endParaRPr lang="zh-CN" altLang="en-US" sz="4300" b="1">
              <a:latin typeface="Times New Roman" panose="02020603050405020304" pitchFamily="18" charset="0"/>
              <a:ea typeface="华文新魏"/>
              <a:cs typeface="华文新魏"/>
            </a:endParaRPr>
          </a:p>
        </p:txBody>
      </p:sp>
      <p:sp>
        <p:nvSpPr>
          <p:cNvPr id="56332" name="Text Box 12"/>
          <p:cNvSpPr txBox="1">
            <a:spLocks noChangeArrowheads="1"/>
          </p:cNvSpPr>
          <p:nvPr/>
        </p:nvSpPr>
        <p:spPr bwMode="auto">
          <a:xfrm>
            <a:off x="1727200" y="533400"/>
            <a:ext cx="5688013" cy="579438"/>
          </a:xfrm>
          <a:prstGeom prst="rect">
            <a:avLst/>
          </a:prstGeom>
          <a:noFill/>
          <a:ln w="9525">
            <a:noFill/>
            <a:miter lim="800000"/>
          </a:ln>
          <a:effectLst/>
        </p:spPr>
        <p:txBody>
          <a:bodyPr lIns="108850" tIns="54425" rIns="108850" bIns="54425">
            <a:spAutoFit/>
          </a:bodyPr>
          <a:lstStyle/>
          <a:p>
            <a:pPr defTabSz="1449070">
              <a:spcBef>
                <a:spcPct val="50000"/>
              </a:spcBef>
              <a:defRPr/>
            </a:pPr>
            <a:r>
              <a:rPr lang="zh-CN" altLang="en-US" sz="3800" b="1">
                <a:solidFill>
                  <a:srgbClr val="FF0000"/>
                </a:solidFill>
                <a:effectLst>
                  <a:outerShdw blurRad="38100" dist="38100" dir="2700000" algn="tl">
                    <a:srgbClr val="C0C0C0"/>
                  </a:outerShdw>
                </a:effectLst>
              </a:rPr>
              <a:t>两圆的位置关系</a:t>
            </a:r>
            <a:endParaRPr lang="zh-CN" altLang="en-US" sz="3800" b="1">
              <a:solidFill>
                <a:srgbClr val="FF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2"/>
          <p:cNvSpPr txBox="1">
            <a:spLocks noChangeArrowheads="1"/>
          </p:cNvSpPr>
          <p:nvPr/>
        </p:nvSpPr>
        <p:spPr bwMode="auto">
          <a:xfrm>
            <a:off x="527050" y="620713"/>
            <a:ext cx="11231563" cy="641350"/>
          </a:xfrm>
          <a:prstGeom prst="rect">
            <a:avLst/>
          </a:prstGeom>
          <a:noFill/>
          <a:ln w="9525">
            <a:noFill/>
            <a:miter lim="800000"/>
          </a:ln>
        </p:spPr>
        <p:txBody>
          <a:bodyPr lIns="108850" tIns="54425" rIns="108850" bIns="54425">
            <a:spAutoFit/>
          </a:bodyPr>
          <a:lstStyle/>
          <a:p>
            <a:pPr defTabSz="1449070">
              <a:spcBef>
                <a:spcPct val="50000"/>
              </a:spcBef>
            </a:pPr>
            <a:r>
              <a:rPr lang="zh-CN" altLang="en-US" sz="4300" b="1" dirty="0">
                <a:solidFill>
                  <a:srgbClr val="FF0000"/>
                </a:solidFill>
                <a:latin typeface="Times New Roman" panose="02020603050405020304" pitchFamily="18" charset="0"/>
                <a:ea typeface="华文新魏"/>
                <a:cs typeface="华文新魏"/>
              </a:rPr>
              <a:t>一．两圆的位置关系 </a:t>
            </a:r>
            <a:endParaRPr lang="zh-CN" altLang="en-US" sz="4300" b="1" dirty="0">
              <a:solidFill>
                <a:srgbClr val="FF0000"/>
              </a:solidFill>
              <a:latin typeface="Times New Roman" panose="02020603050405020304" pitchFamily="18" charset="0"/>
              <a:ea typeface="华文新魏"/>
              <a:cs typeface="华文新魏"/>
            </a:endParaRPr>
          </a:p>
        </p:txBody>
      </p:sp>
      <p:sp>
        <p:nvSpPr>
          <p:cNvPr id="57347" name="Text Box 3"/>
          <p:cNvSpPr txBox="1">
            <a:spLocks noChangeArrowheads="1"/>
          </p:cNvSpPr>
          <p:nvPr/>
        </p:nvSpPr>
        <p:spPr bwMode="auto">
          <a:xfrm>
            <a:off x="239713" y="1557338"/>
            <a:ext cx="11710987" cy="4379912"/>
          </a:xfrm>
          <a:prstGeom prst="rect">
            <a:avLst/>
          </a:prstGeom>
          <a:noFill/>
          <a:ln w="9525">
            <a:noFill/>
            <a:miter lim="800000"/>
          </a:ln>
        </p:spPr>
        <p:txBody>
          <a:bodyPr lIns="108850" tIns="54425" rIns="108850" bIns="54425">
            <a:spAutoFit/>
          </a:bodyPr>
          <a:lstStyle/>
          <a:p>
            <a:pPr defTabSz="1449070">
              <a:lnSpc>
                <a:spcPct val="130000"/>
              </a:lnSpc>
            </a:pPr>
            <a:r>
              <a:rPr lang="zh-CN" altLang="en-US" sz="4300" b="1">
                <a:latin typeface="Times New Roman" panose="02020603050405020304" pitchFamily="18" charset="0"/>
                <a:ea typeface="华文新魏"/>
                <a:cs typeface="华文新魏"/>
              </a:rPr>
              <a:t>   平面上两圆的位置关系有五种：</a:t>
            </a:r>
            <a:endParaRPr lang="zh-CN" altLang="en-US" sz="4300" b="1">
              <a:latin typeface="Times New Roman" panose="02020603050405020304" pitchFamily="18" charset="0"/>
              <a:ea typeface="华文新魏"/>
              <a:cs typeface="华文新魏"/>
            </a:endParaRPr>
          </a:p>
          <a:p>
            <a:pPr defTabSz="1449070">
              <a:lnSpc>
                <a:spcPct val="130000"/>
              </a:lnSpc>
            </a:pPr>
            <a:r>
              <a:rPr lang="zh-CN" altLang="en-US" sz="4300" b="1">
                <a:latin typeface="Times New Roman" panose="02020603050405020304" pitchFamily="18" charset="0"/>
                <a:ea typeface="华文新魏"/>
                <a:cs typeface="华文新魏"/>
              </a:rPr>
              <a:t>（</a:t>
            </a:r>
            <a:r>
              <a:rPr lang="en-US" altLang="zh-CN" sz="4300" b="1">
                <a:latin typeface="Times New Roman" panose="02020603050405020304" pitchFamily="18" charset="0"/>
                <a:ea typeface="华文新魏"/>
                <a:cs typeface="华文新魏"/>
              </a:rPr>
              <a:t>1</a:t>
            </a:r>
            <a:r>
              <a:rPr lang="zh-CN" altLang="en-US" sz="4300" b="1">
                <a:latin typeface="Times New Roman" panose="02020603050405020304" pitchFamily="18" charset="0"/>
                <a:ea typeface="华文新魏"/>
                <a:cs typeface="华文新魏"/>
              </a:rPr>
              <a:t>）两圆外离：两圆没有公共点；</a:t>
            </a:r>
            <a:endParaRPr lang="zh-CN" altLang="en-US" sz="4300" b="1">
              <a:latin typeface="Times New Roman" panose="02020603050405020304" pitchFamily="18" charset="0"/>
              <a:ea typeface="华文新魏"/>
              <a:cs typeface="华文新魏"/>
            </a:endParaRPr>
          </a:p>
          <a:p>
            <a:pPr defTabSz="1449070">
              <a:lnSpc>
                <a:spcPct val="130000"/>
              </a:lnSpc>
            </a:pPr>
            <a:r>
              <a:rPr lang="zh-CN" altLang="en-US" sz="4300" b="1">
                <a:latin typeface="Times New Roman" panose="02020603050405020304" pitchFamily="18" charset="0"/>
                <a:ea typeface="华文新魏"/>
                <a:cs typeface="华文新魏"/>
              </a:rPr>
              <a:t>（</a:t>
            </a:r>
            <a:r>
              <a:rPr lang="en-US" altLang="zh-CN" sz="4300" b="1">
                <a:latin typeface="Times New Roman" panose="02020603050405020304" pitchFamily="18" charset="0"/>
                <a:ea typeface="华文新魏"/>
                <a:cs typeface="华文新魏"/>
              </a:rPr>
              <a:t>2</a:t>
            </a:r>
            <a:r>
              <a:rPr lang="zh-CN" altLang="en-US" sz="4300" b="1">
                <a:latin typeface="Times New Roman" panose="02020603050405020304" pitchFamily="18" charset="0"/>
                <a:ea typeface="华文新魏"/>
                <a:cs typeface="华文新魏"/>
              </a:rPr>
              <a:t>）两圆外切：两圆有且仅有一个公共点</a:t>
            </a:r>
            <a:r>
              <a:rPr lang="en-US" altLang="zh-CN" sz="4300" b="1">
                <a:latin typeface="Times New Roman" panose="02020603050405020304" pitchFamily="18" charset="0"/>
                <a:ea typeface="华文新魏"/>
                <a:cs typeface="华文新魏"/>
              </a:rPr>
              <a:t>;</a:t>
            </a:r>
            <a:endParaRPr lang="en-US" altLang="zh-CN" sz="4300" b="1">
              <a:latin typeface="Times New Roman" panose="02020603050405020304" pitchFamily="18" charset="0"/>
              <a:ea typeface="华文新魏"/>
              <a:cs typeface="华文新魏"/>
            </a:endParaRPr>
          </a:p>
          <a:p>
            <a:pPr defTabSz="1449070">
              <a:lnSpc>
                <a:spcPct val="130000"/>
              </a:lnSpc>
            </a:pPr>
            <a:r>
              <a:rPr lang="zh-CN" altLang="en-US" sz="4300" b="1">
                <a:latin typeface="Times New Roman" panose="02020603050405020304" pitchFamily="18" charset="0"/>
                <a:ea typeface="华文新魏"/>
                <a:cs typeface="华文新魏"/>
              </a:rPr>
              <a:t>（</a:t>
            </a:r>
            <a:r>
              <a:rPr lang="en-US" altLang="zh-CN" sz="4300" b="1">
                <a:latin typeface="Times New Roman" panose="02020603050405020304" pitchFamily="18" charset="0"/>
                <a:ea typeface="华文新魏"/>
                <a:cs typeface="华文新魏"/>
              </a:rPr>
              <a:t>3</a:t>
            </a:r>
            <a:r>
              <a:rPr lang="zh-CN" altLang="en-US" sz="4300" b="1">
                <a:latin typeface="Times New Roman" panose="02020603050405020304" pitchFamily="18" charset="0"/>
                <a:ea typeface="华文新魏"/>
                <a:cs typeface="华文新魏"/>
              </a:rPr>
              <a:t>）两圆相交：两圆有两个公共点；</a:t>
            </a:r>
            <a:endParaRPr lang="zh-CN" altLang="en-US" sz="4300" b="1">
              <a:latin typeface="Times New Roman" panose="02020603050405020304" pitchFamily="18" charset="0"/>
              <a:ea typeface="华文新魏"/>
              <a:cs typeface="华文新魏"/>
            </a:endParaRPr>
          </a:p>
          <a:p>
            <a:pPr defTabSz="1449070">
              <a:lnSpc>
                <a:spcPct val="130000"/>
              </a:lnSpc>
            </a:pPr>
            <a:r>
              <a:rPr lang="zh-CN" altLang="en-US" sz="4300" b="1">
                <a:latin typeface="Times New Roman" panose="02020603050405020304" pitchFamily="18" charset="0"/>
                <a:ea typeface="华文新魏"/>
                <a:cs typeface="华文新魏"/>
              </a:rPr>
              <a:t>（</a:t>
            </a:r>
            <a:r>
              <a:rPr lang="en-US" altLang="zh-CN" sz="4300" b="1">
                <a:latin typeface="Times New Roman" panose="02020603050405020304" pitchFamily="18" charset="0"/>
                <a:ea typeface="华文新魏"/>
                <a:cs typeface="华文新魏"/>
              </a:rPr>
              <a:t>4</a:t>
            </a:r>
            <a:r>
              <a:rPr lang="zh-CN" altLang="en-US" sz="4300" b="1">
                <a:latin typeface="Times New Roman" panose="02020603050405020304" pitchFamily="18" charset="0"/>
                <a:ea typeface="华文新魏"/>
                <a:cs typeface="华文新魏"/>
              </a:rPr>
              <a:t>）两圆内切：两圆有一个公共点；</a:t>
            </a:r>
            <a:endParaRPr lang="zh-CN" altLang="en-US" sz="4300" b="1">
              <a:latin typeface="Times New Roman" panose="02020603050405020304" pitchFamily="18" charset="0"/>
              <a:ea typeface="华文新魏"/>
              <a:cs typeface="华文新魏"/>
            </a:endParaRPr>
          </a:p>
          <a:p>
            <a:pPr defTabSz="1449070">
              <a:lnSpc>
                <a:spcPct val="130000"/>
              </a:lnSpc>
            </a:pPr>
            <a:r>
              <a:rPr lang="zh-CN" altLang="en-US" sz="4300" b="1">
                <a:latin typeface="Times New Roman" panose="02020603050405020304" pitchFamily="18" charset="0"/>
                <a:ea typeface="华文新魏"/>
                <a:cs typeface="华文新魏"/>
              </a:rPr>
              <a:t>（</a:t>
            </a:r>
            <a:r>
              <a:rPr lang="en-US" altLang="zh-CN" sz="4300" b="1">
                <a:latin typeface="Times New Roman" panose="02020603050405020304" pitchFamily="18" charset="0"/>
                <a:ea typeface="华文新魏"/>
                <a:cs typeface="华文新魏"/>
              </a:rPr>
              <a:t>5</a:t>
            </a:r>
            <a:r>
              <a:rPr lang="zh-CN" altLang="en-US" sz="4300" b="1">
                <a:latin typeface="Times New Roman" panose="02020603050405020304" pitchFamily="18" charset="0"/>
                <a:ea typeface="华文新魏"/>
                <a:cs typeface="华文新魏"/>
              </a:rPr>
              <a:t>）两圆内含：两圆没有公共点</a:t>
            </a:r>
            <a:r>
              <a:rPr lang="en-US" altLang="zh-CN" sz="4300" b="1">
                <a:latin typeface="Times New Roman" panose="02020603050405020304" pitchFamily="18" charset="0"/>
                <a:ea typeface="华文新魏"/>
                <a:cs typeface="华文新魏"/>
              </a:rPr>
              <a:t>.</a:t>
            </a:r>
            <a:endParaRPr lang="en-US" altLang="zh-CN" sz="4300" b="1">
              <a:latin typeface="Times New Roman" panose="02020603050405020304" pitchFamily="18" charset="0"/>
              <a:ea typeface="华文新魏"/>
              <a:cs typeface="华文新魏"/>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blinds(horizontal)">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blinds(horizontal)">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blinds(horizontal)">
                                      <p:cBhvr>
                                        <p:cTn id="17" dur="500"/>
                                        <p:tgtEl>
                                          <p:spTgt spid="57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blinds(horizontal)">
                                      <p:cBhvr>
                                        <p:cTn id="22" dur="500"/>
                                        <p:tgtEl>
                                          <p:spTgt spid="57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Effect transition="in" filter="blinds(horizontal)">
                                      <p:cBhvr>
                                        <p:cTn id="27" dur="500"/>
                                        <p:tgtEl>
                                          <p:spTgt spid="57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7347">
                                            <p:txEl>
                                              <p:pRg st="5" end="5"/>
                                            </p:txEl>
                                          </p:spTgt>
                                        </p:tgtEl>
                                        <p:attrNameLst>
                                          <p:attrName>style.visibility</p:attrName>
                                        </p:attrNameLst>
                                      </p:cBhvr>
                                      <p:to>
                                        <p:strVal val="visible"/>
                                      </p:to>
                                    </p:set>
                                    <p:animEffect transition="in" filter="blinds(horizontal)">
                                      <p:cBhvr>
                                        <p:cTn id="32" dur="500"/>
                                        <p:tgtEl>
                                          <p:spTgt spid="57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334963" y="1270000"/>
            <a:ext cx="11328400" cy="763588"/>
          </a:xfrm>
          <a:prstGeom prst="rect">
            <a:avLst/>
          </a:prstGeom>
          <a:noFill/>
          <a:ln w="9525">
            <a:noFill/>
            <a:miter lim="800000"/>
          </a:ln>
        </p:spPr>
        <p:txBody>
          <a:bodyPr lIns="108850" tIns="54425" rIns="108850" bIns="54425">
            <a:spAutoFit/>
          </a:bodyPr>
          <a:lstStyle/>
          <a:p>
            <a:pPr defTabSz="1449070">
              <a:spcBef>
                <a:spcPct val="50000"/>
              </a:spcBef>
            </a:pPr>
            <a:r>
              <a:rPr lang="zh-CN" altLang="en-US" sz="4300" b="1" dirty="0">
                <a:solidFill>
                  <a:srgbClr val="FF0000"/>
                </a:solidFill>
                <a:latin typeface="Times New Roman" panose="02020603050405020304" pitchFamily="18" charset="0"/>
                <a:ea typeface="华文新魏"/>
                <a:cs typeface="华文新魏"/>
              </a:rPr>
              <a:t>（</a:t>
            </a:r>
            <a:r>
              <a:rPr lang="en-US" altLang="zh-CN" sz="4300" b="1" dirty="0">
                <a:solidFill>
                  <a:srgbClr val="FF0000"/>
                </a:solidFill>
                <a:latin typeface="Times New Roman" panose="02020603050405020304" pitchFamily="18" charset="0"/>
                <a:ea typeface="华文新魏"/>
                <a:cs typeface="华文新魏"/>
              </a:rPr>
              <a:t>1</a:t>
            </a:r>
            <a:r>
              <a:rPr lang="zh-CN" altLang="en-US" sz="4300" b="1" dirty="0">
                <a:solidFill>
                  <a:srgbClr val="FF0000"/>
                </a:solidFill>
                <a:latin typeface="Times New Roman" panose="02020603050405020304" pitchFamily="18" charset="0"/>
                <a:ea typeface="华文新魏"/>
                <a:cs typeface="华文新魏"/>
              </a:rPr>
              <a:t>）代数法判断圆与圆的位置关系： </a:t>
            </a:r>
            <a:endParaRPr lang="zh-CN" altLang="en-US" sz="4300" b="1" dirty="0">
              <a:solidFill>
                <a:srgbClr val="FF0000"/>
              </a:solidFill>
              <a:latin typeface="Times New Roman" panose="02020603050405020304" pitchFamily="18" charset="0"/>
              <a:ea typeface="华文新魏"/>
              <a:cs typeface="华文新魏"/>
            </a:endParaRPr>
          </a:p>
        </p:txBody>
      </p:sp>
      <p:sp>
        <p:nvSpPr>
          <p:cNvPr id="58372" name="Text Box 4"/>
          <p:cNvSpPr txBox="1">
            <a:spLocks noChangeArrowheads="1"/>
          </p:cNvSpPr>
          <p:nvPr/>
        </p:nvSpPr>
        <p:spPr bwMode="auto">
          <a:xfrm>
            <a:off x="838200" y="549275"/>
            <a:ext cx="6000750" cy="763588"/>
          </a:xfrm>
          <a:prstGeom prst="rect">
            <a:avLst/>
          </a:prstGeom>
          <a:noFill/>
          <a:ln w="9525">
            <a:noFill/>
            <a:miter lim="800000"/>
          </a:ln>
          <a:effectLst/>
        </p:spPr>
        <p:txBody>
          <a:bodyPr wrap="none" lIns="108850" tIns="54425" rIns="108850" bIns="54425">
            <a:spAutoFit/>
          </a:bodyPr>
          <a:lstStyle/>
          <a:p>
            <a:pPr defTabSz="1449070">
              <a:defRPr/>
            </a:pPr>
            <a:r>
              <a:rPr lang="zh-CN" altLang="en-US" sz="4300" b="1" dirty="0">
                <a:solidFill>
                  <a:srgbClr val="FF0000"/>
                </a:solidFill>
                <a:effectLst>
                  <a:outerShdw blurRad="38100" dist="38100" dir="2700000" algn="tl">
                    <a:srgbClr val="C0C0C0"/>
                  </a:outerShdw>
                </a:effectLst>
              </a:rPr>
              <a:t>二</a:t>
            </a:r>
            <a:r>
              <a:rPr lang="en-US" altLang="zh-CN" sz="4300" b="1" dirty="0">
                <a:solidFill>
                  <a:srgbClr val="FF0000"/>
                </a:solidFill>
                <a:effectLst>
                  <a:outerShdw blurRad="38100" dist="38100" dir="2700000" algn="tl">
                    <a:srgbClr val="C0C0C0"/>
                  </a:outerShdw>
                </a:effectLst>
              </a:rPr>
              <a:t>. </a:t>
            </a:r>
            <a:r>
              <a:rPr lang="zh-CN" altLang="en-US" sz="4300" b="1" dirty="0">
                <a:solidFill>
                  <a:srgbClr val="FF0000"/>
                </a:solidFill>
                <a:effectLst>
                  <a:outerShdw blurRad="38100" dist="38100" dir="2700000" algn="tl">
                    <a:srgbClr val="C0C0C0"/>
                  </a:outerShdw>
                </a:effectLst>
              </a:rPr>
              <a:t>两圆位置关系的判断</a:t>
            </a:r>
            <a:endParaRPr lang="zh-CN" altLang="en-US" sz="4300" b="1" dirty="0">
              <a:solidFill>
                <a:srgbClr val="FF0000"/>
              </a:solidFill>
              <a:effectLst>
                <a:outerShdw blurRad="38100" dist="38100" dir="2700000" algn="tl">
                  <a:srgbClr val="C0C0C0"/>
                </a:outerShdw>
              </a:effectLst>
            </a:endParaRPr>
          </a:p>
        </p:txBody>
      </p:sp>
      <p:sp>
        <p:nvSpPr>
          <p:cNvPr id="58373" name="矩形 5"/>
          <p:cNvSpPr>
            <a:spLocks noChangeArrowheads="1"/>
          </p:cNvSpPr>
          <p:nvPr/>
        </p:nvSpPr>
        <p:spPr bwMode="auto">
          <a:xfrm>
            <a:off x="0" y="2493963"/>
            <a:ext cx="12190413" cy="3779837"/>
          </a:xfrm>
          <a:prstGeom prst="rect">
            <a:avLst/>
          </a:prstGeom>
          <a:noFill/>
          <a:ln w="9525">
            <a:noFill/>
            <a:miter lim="800000"/>
          </a:ln>
        </p:spPr>
        <p:txBody>
          <a:bodyPr lIns="121898" tIns="60948" rIns="121898" bIns="60948">
            <a:spAutoFit/>
          </a:bodyPr>
          <a:lstStyle/>
          <a:p>
            <a:pPr algn="just">
              <a:lnSpc>
                <a:spcPct val="150000"/>
              </a:lnSpc>
              <a:defRPr/>
            </a:pPr>
            <a:r>
              <a:rPr lang="zh-CN" altLang="zh-CN" sz="2800">
                <a:latin typeface="Times New Roman" panose="02020603050405020304" pitchFamily="18" charset="0"/>
                <a:ea typeface="华文细黑"/>
                <a:cs typeface="Times New Roman" panose="02020603050405020304" pitchFamily="18" charset="0"/>
              </a:rPr>
              <a:t>　</a:t>
            </a:r>
            <a:r>
              <a:rPr lang="zh-CN" altLang="zh-CN" sz="3200">
                <a:latin typeface="Times New Roman" panose="02020603050405020304" pitchFamily="18" charset="0"/>
                <a:ea typeface="华文细黑"/>
                <a:cs typeface="Times New Roman" panose="02020603050405020304" pitchFamily="18" charset="0"/>
              </a:rPr>
              <a:t>已知两圆</a:t>
            </a:r>
            <a:r>
              <a:rPr lang="en-US" altLang="zh-CN" sz="3200" i="1">
                <a:latin typeface="Times New Roman" panose="02020603050405020304" pitchFamily="18" charset="0"/>
                <a:ea typeface="华文细黑"/>
                <a:cs typeface="Courier New" panose="02070309020205020404" pitchFamily="49" charset="0"/>
              </a:rPr>
              <a:t>C</a:t>
            </a:r>
            <a:r>
              <a:rPr lang="en-US" altLang="zh-CN" sz="3200" baseline="-25000">
                <a:latin typeface="Times New Roman" panose="02020603050405020304" pitchFamily="18" charset="0"/>
                <a:ea typeface="华文细黑"/>
                <a:cs typeface="Courier New" panose="02070309020205020404" pitchFamily="49" charset="0"/>
              </a:rPr>
              <a:t>1</a:t>
            </a:r>
            <a:r>
              <a:rPr lang="zh-CN" altLang="zh-CN" sz="3200">
                <a:latin typeface="Times New Roman" panose="02020603050405020304" pitchFamily="18" charset="0"/>
                <a:ea typeface="华文细黑"/>
                <a:cs typeface="Times New Roman" panose="02020603050405020304" pitchFamily="18" charset="0"/>
              </a:rPr>
              <a:t>：</a:t>
            </a:r>
            <a:r>
              <a:rPr lang="en-US" altLang="zh-CN" sz="3200" i="1">
                <a:latin typeface="Times New Roman" panose="02020603050405020304" pitchFamily="18" charset="0"/>
                <a:ea typeface="华文细黑"/>
                <a:cs typeface="Courier New" panose="02070309020205020404" pitchFamily="49" charset="0"/>
              </a:rPr>
              <a:t>x</a:t>
            </a:r>
            <a:r>
              <a:rPr lang="en-US" altLang="zh-CN" sz="3200" baseline="30000">
                <a:latin typeface="Times New Roman" panose="02020603050405020304" pitchFamily="18" charset="0"/>
                <a:ea typeface="华文细黑"/>
                <a:cs typeface="Courier New" panose="02070309020205020404" pitchFamily="49" charset="0"/>
              </a:rPr>
              <a:t>2</a:t>
            </a:r>
            <a:r>
              <a:rPr lang="zh-CN" altLang="zh-CN" sz="3200">
                <a:latin typeface="Times New Roman" panose="02020603050405020304" pitchFamily="18" charset="0"/>
                <a:ea typeface="华文细黑"/>
                <a:cs typeface="Times New Roman" panose="02020603050405020304" pitchFamily="18" charset="0"/>
              </a:rPr>
              <a:t>＋</a:t>
            </a:r>
            <a:r>
              <a:rPr lang="en-US" altLang="zh-CN" sz="3200" i="1">
                <a:latin typeface="Times New Roman" panose="02020603050405020304" pitchFamily="18" charset="0"/>
                <a:ea typeface="华文细黑"/>
                <a:cs typeface="Courier New" panose="02070309020205020404" pitchFamily="49" charset="0"/>
              </a:rPr>
              <a:t>y</a:t>
            </a:r>
            <a:r>
              <a:rPr lang="en-US" altLang="zh-CN" sz="3200" baseline="30000">
                <a:latin typeface="Times New Roman" panose="02020603050405020304" pitchFamily="18" charset="0"/>
                <a:ea typeface="华文细黑"/>
                <a:cs typeface="Courier New" panose="02070309020205020404" pitchFamily="49" charset="0"/>
              </a:rPr>
              <a:t>2</a:t>
            </a:r>
            <a:r>
              <a:rPr lang="zh-CN" altLang="zh-CN" sz="3200">
                <a:latin typeface="Times New Roman" panose="02020603050405020304" pitchFamily="18" charset="0"/>
                <a:ea typeface="华文细黑"/>
                <a:cs typeface="Times New Roman" panose="02020603050405020304" pitchFamily="18" charset="0"/>
              </a:rPr>
              <a:t>＋</a:t>
            </a:r>
            <a:r>
              <a:rPr lang="en-US" altLang="zh-CN" sz="3200" i="1">
                <a:latin typeface="Times New Roman" panose="02020603050405020304" pitchFamily="18" charset="0"/>
                <a:ea typeface="华文细黑"/>
                <a:cs typeface="Courier New" panose="02070309020205020404" pitchFamily="49" charset="0"/>
              </a:rPr>
              <a:t>D</a:t>
            </a:r>
            <a:r>
              <a:rPr lang="en-US" altLang="zh-CN" sz="3200" baseline="-25000">
                <a:latin typeface="Times New Roman" panose="02020603050405020304" pitchFamily="18" charset="0"/>
                <a:ea typeface="华文细黑"/>
                <a:cs typeface="Courier New" panose="02070309020205020404" pitchFamily="49" charset="0"/>
              </a:rPr>
              <a:t>1</a:t>
            </a:r>
            <a:r>
              <a:rPr lang="en-US" altLang="zh-CN" sz="3200" i="1">
                <a:latin typeface="Times New Roman" panose="02020603050405020304" pitchFamily="18" charset="0"/>
                <a:ea typeface="华文细黑"/>
                <a:cs typeface="Courier New" panose="02070309020205020404" pitchFamily="49" charset="0"/>
              </a:rPr>
              <a:t>x</a:t>
            </a:r>
            <a:r>
              <a:rPr lang="zh-CN" altLang="zh-CN" sz="3200">
                <a:latin typeface="Times New Roman" panose="02020603050405020304" pitchFamily="18" charset="0"/>
                <a:ea typeface="华文细黑"/>
                <a:cs typeface="Times New Roman" panose="02020603050405020304" pitchFamily="18" charset="0"/>
              </a:rPr>
              <a:t>＋</a:t>
            </a:r>
            <a:r>
              <a:rPr lang="en-US" altLang="zh-CN" sz="3200" i="1">
                <a:latin typeface="Times New Roman" panose="02020603050405020304" pitchFamily="18" charset="0"/>
                <a:ea typeface="华文细黑"/>
                <a:cs typeface="Courier New" panose="02070309020205020404" pitchFamily="49" charset="0"/>
              </a:rPr>
              <a:t>E</a:t>
            </a:r>
            <a:r>
              <a:rPr lang="en-US" altLang="zh-CN" sz="3200" baseline="-25000">
                <a:latin typeface="Times New Roman" panose="02020603050405020304" pitchFamily="18" charset="0"/>
                <a:ea typeface="华文细黑"/>
                <a:cs typeface="Courier New" panose="02070309020205020404" pitchFamily="49" charset="0"/>
              </a:rPr>
              <a:t>1</a:t>
            </a:r>
            <a:r>
              <a:rPr lang="en-US" altLang="zh-CN" sz="3200" i="1">
                <a:latin typeface="Times New Roman" panose="02020603050405020304" pitchFamily="18" charset="0"/>
                <a:ea typeface="华文细黑"/>
                <a:cs typeface="Courier New" panose="02070309020205020404" pitchFamily="49" charset="0"/>
              </a:rPr>
              <a:t>y</a:t>
            </a:r>
            <a:r>
              <a:rPr lang="zh-CN" altLang="zh-CN" sz="3200">
                <a:latin typeface="Times New Roman" panose="02020603050405020304" pitchFamily="18" charset="0"/>
                <a:ea typeface="华文细黑"/>
                <a:cs typeface="Times New Roman" panose="02020603050405020304" pitchFamily="18" charset="0"/>
              </a:rPr>
              <a:t>＋</a:t>
            </a:r>
            <a:r>
              <a:rPr lang="en-US" altLang="zh-CN" sz="3200" i="1">
                <a:latin typeface="Times New Roman" panose="02020603050405020304" pitchFamily="18" charset="0"/>
                <a:ea typeface="华文细黑"/>
                <a:cs typeface="Courier New" panose="02070309020205020404" pitchFamily="49" charset="0"/>
              </a:rPr>
              <a:t>F</a:t>
            </a:r>
            <a:r>
              <a:rPr lang="en-US" altLang="zh-CN" sz="3200" baseline="-25000">
                <a:latin typeface="Times New Roman" panose="02020603050405020304" pitchFamily="18" charset="0"/>
                <a:ea typeface="华文细黑"/>
                <a:cs typeface="Courier New" panose="02070309020205020404" pitchFamily="49" charset="0"/>
              </a:rPr>
              <a:t>1</a:t>
            </a:r>
            <a:r>
              <a:rPr lang="zh-CN" altLang="zh-CN" sz="3200">
                <a:latin typeface="Times New Roman" panose="02020603050405020304" pitchFamily="18" charset="0"/>
                <a:ea typeface="华文细黑"/>
                <a:cs typeface="Times New Roman" panose="02020603050405020304" pitchFamily="18" charset="0"/>
              </a:rPr>
              <a:t>＝</a:t>
            </a:r>
            <a:r>
              <a:rPr lang="en-US" altLang="zh-CN" sz="3200">
                <a:latin typeface="Times New Roman" panose="02020603050405020304" pitchFamily="18" charset="0"/>
                <a:ea typeface="华文细黑"/>
                <a:cs typeface="Courier New" panose="02070309020205020404" pitchFamily="49" charset="0"/>
              </a:rPr>
              <a:t>0</a:t>
            </a:r>
            <a:endParaRPr lang="en-US" altLang="zh-CN" sz="3200">
              <a:latin typeface="Times New Roman" panose="02020603050405020304" pitchFamily="18" charset="0"/>
              <a:ea typeface="华文细黑"/>
              <a:cs typeface="Times New Roman" panose="02020603050405020304" pitchFamily="18" charset="0"/>
            </a:endParaRPr>
          </a:p>
          <a:p>
            <a:pPr algn="just">
              <a:lnSpc>
                <a:spcPct val="150000"/>
              </a:lnSpc>
              <a:defRPr/>
            </a:pPr>
            <a:r>
              <a:rPr lang="en-US" altLang="zh-CN" sz="3200">
                <a:latin typeface="Times New Roman" panose="02020603050405020304" pitchFamily="18" charset="0"/>
                <a:ea typeface="华文细黑"/>
                <a:cs typeface="Times New Roman" panose="02020603050405020304" pitchFamily="18" charset="0"/>
              </a:rPr>
              <a:t>                   </a:t>
            </a:r>
            <a:r>
              <a:rPr lang="en-US" altLang="zh-CN" sz="3200" i="1">
                <a:latin typeface="Times New Roman" panose="02020603050405020304" pitchFamily="18" charset="0"/>
                <a:ea typeface="华文细黑"/>
                <a:cs typeface="Courier New" panose="02070309020205020404" pitchFamily="49" charset="0"/>
              </a:rPr>
              <a:t>C</a:t>
            </a:r>
            <a:r>
              <a:rPr lang="en-US" altLang="zh-CN" sz="3200" baseline="-25000">
                <a:latin typeface="Times New Roman" panose="02020603050405020304" pitchFamily="18" charset="0"/>
                <a:ea typeface="华文细黑"/>
                <a:cs typeface="Courier New" panose="02070309020205020404" pitchFamily="49" charset="0"/>
              </a:rPr>
              <a:t>2</a:t>
            </a:r>
            <a:r>
              <a:rPr lang="zh-CN" altLang="zh-CN" sz="3200">
                <a:latin typeface="Times New Roman" panose="02020603050405020304" pitchFamily="18" charset="0"/>
                <a:ea typeface="华文细黑"/>
                <a:cs typeface="Times New Roman" panose="02020603050405020304" pitchFamily="18" charset="0"/>
              </a:rPr>
              <a:t>：</a:t>
            </a:r>
            <a:r>
              <a:rPr lang="en-US" altLang="zh-CN" sz="3200" i="1">
                <a:latin typeface="Times New Roman" panose="02020603050405020304" pitchFamily="18" charset="0"/>
                <a:ea typeface="华文细黑"/>
                <a:cs typeface="Courier New" panose="02070309020205020404" pitchFamily="49" charset="0"/>
              </a:rPr>
              <a:t>x</a:t>
            </a:r>
            <a:r>
              <a:rPr lang="en-US" altLang="zh-CN" sz="3200" baseline="30000">
                <a:latin typeface="Times New Roman" panose="02020603050405020304" pitchFamily="18" charset="0"/>
                <a:ea typeface="华文细黑"/>
                <a:cs typeface="Courier New" panose="02070309020205020404" pitchFamily="49" charset="0"/>
              </a:rPr>
              <a:t>2</a:t>
            </a:r>
            <a:r>
              <a:rPr lang="zh-CN" altLang="zh-CN" sz="3200">
                <a:latin typeface="Times New Roman" panose="02020603050405020304" pitchFamily="18" charset="0"/>
                <a:ea typeface="华文细黑"/>
                <a:cs typeface="Times New Roman" panose="02020603050405020304" pitchFamily="18" charset="0"/>
              </a:rPr>
              <a:t>＋</a:t>
            </a:r>
            <a:r>
              <a:rPr lang="en-US" altLang="zh-CN" sz="3200" i="1">
                <a:latin typeface="Times New Roman" panose="02020603050405020304" pitchFamily="18" charset="0"/>
                <a:ea typeface="华文细黑"/>
                <a:cs typeface="Courier New" panose="02070309020205020404" pitchFamily="49" charset="0"/>
              </a:rPr>
              <a:t>y</a:t>
            </a:r>
            <a:r>
              <a:rPr lang="en-US" altLang="zh-CN" sz="3200" baseline="30000">
                <a:latin typeface="Times New Roman" panose="02020603050405020304" pitchFamily="18" charset="0"/>
                <a:ea typeface="华文细黑"/>
                <a:cs typeface="Courier New" panose="02070309020205020404" pitchFamily="49" charset="0"/>
              </a:rPr>
              <a:t>2</a:t>
            </a:r>
            <a:r>
              <a:rPr lang="zh-CN" altLang="zh-CN" sz="3200">
                <a:latin typeface="Times New Roman" panose="02020603050405020304" pitchFamily="18" charset="0"/>
                <a:ea typeface="华文细黑"/>
                <a:cs typeface="Times New Roman" panose="02020603050405020304" pitchFamily="18" charset="0"/>
              </a:rPr>
              <a:t>＋</a:t>
            </a:r>
            <a:r>
              <a:rPr lang="en-US" altLang="zh-CN" sz="3200" i="1">
                <a:latin typeface="Times New Roman" panose="02020603050405020304" pitchFamily="18" charset="0"/>
                <a:ea typeface="华文细黑"/>
                <a:cs typeface="Courier New" panose="02070309020205020404" pitchFamily="49" charset="0"/>
              </a:rPr>
              <a:t>D</a:t>
            </a:r>
            <a:r>
              <a:rPr lang="en-US" altLang="zh-CN" sz="3200" baseline="-25000">
                <a:latin typeface="Times New Roman" panose="02020603050405020304" pitchFamily="18" charset="0"/>
                <a:ea typeface="华文细黑"/>
                <a:cs typeface="Courier New" panose="02070309020205020404" pitchFamily="49" charset="0"/>
              </a:rPr>
              <a:t>2</a:t>
            </a:r>
            <a:r>
              <a:rPr lang="en-US" altLang="zh-CN" sz="3200" i="1">
                <a:latin typeface="Times New Roman" panose="02020603050405020304" pitchFamily="18" charset="0"/>
                <a:ea typeface="华文细黑"/>
                <a:cs typeface="Courier New" panose="02070309020205020404" pitchFamily="49" charset="0"/>
              </a:rPr>
              <a:t>x</a:t>
            </a:r>
            <a:r>
              <a:rPr lang="zh-CN" altLang="zh-CN" sz="3200">
                <a:latin typeface="Times New Roman" panose="02020603050405020304" pitchFamily="18" charset="0"/>
                <a:ea typeface="华文细黑"/>
                <a:cs typeface="Times New Roman" panose="02020603050405020304" pitchFamily="18" charset="0"/>
              </a:rPr>
              <a:t>＋</a:t>
            </a:r>
            <a:r>
              <a:rPr lang="en-US" altLang="zh-CN" sz="3200" i="1">
                <a:latin typeface="Times New Roman" panose="02020603050405020304" pitchFamily="18" charset="0"/>
                <a:ea typeface="华文细黑"/>
                <a:cs typeface="Courier New" panose="02070309020205020404" pitchFamily="49" charset="0"/>
              </a:rPr>
              <a:t>E</a:t>
            </a:r>
            <a:r>
              <a:rPr lang="en-US" altLang="zh-CN" sz="3200" baseline="-25000">
                <a:latin typeface="Times New Roman" panose="02020603050405020304" pitchFamily="18" charset="0"/>
                <a:ea typeface="华文细黑"/>
                <a:cs typeface="Courier New" panose="02070309020205020404" pitchFamily="49" charset="0"/>
              </a:rPr>
              <a:t>2</a:t>
            </a:r>
            <a:r>
              <a:rPr lang="en-US" altLang="zh-CN" sz="3200" i="1">
                <a:latin typeface="Times New Roman" panose="02020603050405020304" pitchFamily="18" charset="0"/>
                <a:ea typeface="华文细黑"/>
                <a:cs typeface="Courier New" panose="02070309020205020404" pitchFamily="49" charset="0"/>
              </a:rPr>
              <a:t>y</a:t>
            </a:r>
            <a:r>
              <a:rPr lang="zh-CN" altLang="zh-CN" sz="3200">
                <a:latin typeface="Times New Roman" panose="02020603050405020304" pitchFamily="18" charset="0"/>
                <a:ea typeface="华文细黑"/>
                <a:cs typeface="Times New Roman" panose="02020603050405020304" pitchFamily="18" charset="0"/>
              </a:rPr>
              <a:t>＋</a:t>
            </a:r>
            <a:r>
              <a:rPr lang="en-US" altLang="zh-CN" sz="3200" i="1">
                <a:latin typeface="Times New Roman" panose="02020603050405020304" pitchFamily="18" charset="0"/>
                <a:ea typeface="华文细黑"/>
                <a:cs typeface="Courier New" panose="02070309020205020404" pitchFamily="49" charset="0"/>
              </a:rPr>
              <a:t>F</a:t>
            </a:r>
            <a:r>
              <a:rPr lang="en-US" altLang="zh-CN" sz="3200" baseline="-25000">
                <a:latin typeface="Times New Roman" panose="02020603050405020304" pitchFamily="18" charset="0"/>
                <a:ea typeface="华文细黑"/>
                <a:cs typeface="Courier New" panose="02070309020205020404" pitchFamily="49" charset="0"/>
              </a:rPr>
              <a:t>2</a:t>
            </a:r>
            <a:r>
              <a:rPr lang="zh-CN" altLang="zh-CN" sz="3200">
                <a:latin typeface="Times New Roman" panose="02020603050405020304" pitchFamily="18" charset="0"/>
                <a:ea typeface="华文细黑"/>
                <a:cs typeface="Times New Roman" panose="02020603050405020304" pitchFamily="18" charset="0"/>
              </a:rPr>
              <a:t>＝</a:t>
            </a:r>
            <a:r>
              <a:rPr lang="en-US" altLang="zh-CN" sz="3200">
                <a:latin typeface="Times New Roman" panose="02020603050405020304" pitchFamily="18" charset="0"/>
                <a:ea typeface="华文细黑"/>
                <a:cs typeface="Courier New" panose="02070309020205020404" pitchFamily="49" charset="0"/>
              </a:rPr>
              <a:t>0</a:t>
            </a:r>
            <a:r>
              <a:rPr lang="zh-CN" altLang="zh-CN" sz="3200">
                <a:latin typeface="Times New Roman" panose="02020603050405020304" pitchFamily="18" charset="0"/>
                <a:ea typeface="华文细黑"/>
                <a:cs typeface="Times New Roman" panose="02020603050405020304" pitchFamily="18" charset="0"/>
              </a:rPr>
              <a:t>，</a:t>
            </a:r>
            <a:endParaRPr lang="zh-CN" altLang="en-US" sz="3200">
              <a:latin typeface="Times New Roman" panose="02020603050405020304" pitchFamily="18" charset="0"/>
              <a:ea typeface="华文细黑"/>
              <a:cs typeface="Times New Roman" panose="02020603050405020304" pitchFamily="18" charset="0"/>
            </a:endParaRPr>
          </a:p>
          <a:p>
            <a:pPr algn="just">
              <a:lnSpc>
                <a:spcPct val="150000"/>
              </a:lnSpc>
              <a:defRPr/>
            </a:pPr>
            <a:r>
              <a:rPr lang="zh-CN" altLang="zh-CN" sz="3200">
                <a:latin typeface="Times New Roman" panose="02020603050405020304" pitchFamily="18" charset="0"/>
                <a:ea typeface="华文细黑"/>
                <a:cs typeface="Times New Roman" panose="02020603050405020304" pitchFamily="18" charset="0"/>
              </a:rPr>
              <a:t>　联立两圆的方程，消去</a:t>
            </a:r>
            <a:r>
              <a:rPr lang="en-US" altLang="zh-CN" sz="3200" i="1">
                <a:latin typeface="Times New Roman" panose="02020603050405020304" pitchFamily="18" charset="0"/>
                <a:ea typeface="华文细黑"/>
                <a:cs typeface="Courier New" panose="02070309020205020404" pitchFamily="49" charset="0"/>
              </a:rPr>
              <a:t>y</a:t>
            </a:r>
            <a:r>
              <a:rPr lang="zh-CN" altLang="zh-CN" sz="3200">
                <a:latin typeface="Times New Roman" panose="02020603050405020304" pitchFamily="18" charset="0"/>
                <a:ea typeface="华文细黑"/>
                <a:cs typeface="Times New Roman" panose="02020603050405020304" pitchFamily="18" charset="0"/>
              </a:rPr>
              <a:t>后得到一个关于</a:t>
            </a:r>
            <a:r>
              <a:rPr lang="en-US" altLang="zh-CN" sz="3200" i="1">
                <a:latin typeface="Times New Roman" panose="02020603050405020304" pitchFamily="18" charset="0"/>
                <a:ea typeface="华文细黑"/>
                <a:cs typeface="Courier New" panose="02070309020205020404" pitchFamily="49" charset="0"/>
              </a:rPr>
              <a:t>x</a:t>
            </a:r>
            <a:r>
              <a:rPr lang="zh-CN" altLang="zh-CN" sz="3200">
                <a:latin typeface="Times New Roman" panose="02020603050405020304" pitchFamily="18" charset="0"/>
                <a:ea typeface="华文细黑"/>
                <a:cs typeface="Times New Roman" panose="02020603050405020304" pitchFamily="18" charset="0"/>
              </a:rPr>
              <a:t>的一元二次方程，</a:t>
            </a:r>
            <a:endParaRPr lang="en-US" altLang="zh-CN" sz="3200">
              <a:latin typeface="Times New Roman" panose="02020603050405020304" pitchFamily="18" charset="0"/>
              <a:ea typeface="华文细黑"/>
              <a:cs typeface="Times New Roman" panose="02020603050405020304" pitchFamily="18" charset="0"/>
            </a:endParaRPr>
          </a:p>
          <a:p>
            <a:pPr algn="just">
              <a:lnSpc>
                <a:spcPct val="150000"/>
              </a:lnSpc>
              <a:defRPr/>
            </a:pPr>
            <a:r>
              <a:rPr lang="zh-CN" altLang="zh-CN" sz="3200">
                <a:latin typeface="Times New Roman" panose="02020603050405020304" pitchFamily="18" charset="0"/>
                <a:ea typeface="华文细黑"/>
                <a:cs typeface="Times New Roman" panose="02020603050405020304" pitchFamily="18" charset="0"/>
              </a:rPr>
              <a:t>当判别式</a:t>
            </a:r>
            <a:r>
              <a:rPr lang="en-US" altLang="zh-CN" sz="3200" b="1" i="1">
                <a:solidFill>
                  <a:srgbClr val="FF6600"/>
                </a:solidFill>
                <a:effectLst>
                  <a:outerShdw blurRad="38100" dist="38100" dir="2700000" algn="tl">
                    <a:srgbClr val="C0C0C0"/>
                  </a:outerShdw>
                </a:effectLst>
                <a:latin typeface="Times New Roman" panose="02020603050405020304" pitchFamily="18" charset="0"/>
                <a:ea typeface="华文细黑"/>
                <a:cs typeface="Courier New" panose="02070309020205020404" pitchFamily="49" charset="0"/>
              </a:rPr>
              <a:t>Δ</a:t>
            </a:r>
            <a:r>
              <a:rPr lang="en-US" altLang="zh-CN" sz="3200" b="1">
                <a:solidFill>
                  <a:srgbClr val="FF6600"/>
                </a:solidFill>
                <a:effectLst>
                  <a:outerShdw blurRad="38100" dist="38100" dir="2700000" algn="tl">
                    <a:srgbClr val="C0C0C0"/>
                  </a:outerShdw>
                </a:effectLst>
                <a:latin typeface="Times New Roman" panose="02020603050405020304" pitchFamily="18" charset="0"/>
                <a:ea typeface="华文细黑"/>
                <a:cs typeface="Courier New" panose="02070309020205020404" pitchFamily="49" charset="0"/>
              </a:rPr>
              <a:t>&gt;0</a:t>
            </a:r>
            <a:r>
              <a:rPr lang="zh-CN" altLang="zh-CN" sz="3200">
                <a:latin typeface="Times New Roman" panose="02020603050405020304" pitchFamily="18" charset="0"/>
                <a:ea typeface="华文细黑"/>
                <a:cs typeface="Times New Roman" panose="02020603050405020304" pitchFamily="18" charset="0"/>
              </a:rPr>
              <a:t>时，两圆</a:t>
            </a:r>
            <a:r>
              <a:rPr lang="zh-CN" altLang="zh-CN" sz="3200" b="1">
                <a:solidFill>
                  <a:srgbClr val="FF6600"/>
                </a:solidFill>
                <a:effectLst>
                  <a:outerShdw blurRad="38100" dist="38100" dir="2700000" algn="tl">
                    <a:srgbClr val="C0C0C0"/>
                  </a:outerShdw>
                </a:effectLst>
                <a:latin typeface="Times New Roman" panose="02020603050405020304" pitchFamily="18" charset="0"/>
                <a:ea typeface="华文细黑"/>
                <a:cs typeface="Times New Roman" panose="02020603050405020304" pitchFamily="18" charset="0"/>
              </a:rPr>
              <a:t>相交</a:t>
            </a:r>
            <a:r>
              <a:rPr lang="zh-CN" altLang="zh-CN" sz="3200">
                <a:latin typeface="Times New Roman" panose="02020603050405020304" pitchFamily="18" charset="0"/>
                <a:ea typeface="华文细黑"/>
                <a:cs typeface="Times New Roman" panose="02020603050405020304" pitchFamily="18" charset="0"/>
              </a:rPr>
              <a:t>，当</a:t>
            </a:r>
            <a:r>
              <a:rPr lang="en-US" altLang="zh-CN" sz="3200" b="1" i="1">
                <a:solidFill>
                  <a:srgbClr val="FF6600"/>
                </a:solidFill>
                <a:effectLst>
                  <a:outerShdw blurRad="38100" dist="38100" dir="2700000" algn="tl">
                    <a:srgbClr val="C0C0C0"/>
                  </a:outerShdw>
                </a:effectLst>
                <a:latin typeface="Times New Roman" panose="02020603050405020304" pitchFamily="18" charset="0"/>
                <a:ea typeface="华文细黑"/>
                <a:cs typeface="Courier New" panose="02070309020205020404" pitchFamily="49" charset="0"/>
              </a:rPr>
              <a:t>Δ</a:t>
            </a:r>
            <a:r>
              <a:rPr lang="zh-CN" altLang="zh-CN" sz="3200" b="1">
                <a:solidFill>
                  <a:srgbClr val="FF6600"/>
                </a:solidFill>
                <a:effectLst>
                  <a:outerShdw blurRad="38100" dist="38100" dir="2700000" algn="tl">
                    <a:srgbClr val="C0C0C0"/>
                  </a:outerShdw>
                </a:effectLst>
                <a:latin typeface="Times New Roman" panose="02020603050405020304" pitchFamily="18" charset="0"/>
                <a:ea typeface="华文细黑"/>
                <a:cs typeface="Times New Roman" panose="02020603050405020304" pitchFamily="18" charset="0"/>
              </a:rPr>
              <a:t>＝</a:t>
            </a:r>
            <a:r>
              <a:rPr lang="en-US" altLang="zh-CN" sz="3200" b="1">
                <a:solidFill>
                  <a:srgbClr val="FF6600"/>
                </a:solidFill>
                <a:effectLst>
                  <a:outerShdw blurRad="38100" dist="38100" dir="2700000" algn="tl">
                    <a:srgbClr val="C0C0C0"/>
                  </a:outerShdw>
                </a:effectLst>
                <a:latin typeface="Times New Roman" panose="02020603050405020304" pitchFamily="18" charset="0"/>
                <a:ea typeface="华文细黑"/>
                <a:cs typeface="Courier New" panose="02070309020205020404" pitchFamily="49" charset="0"/>
              </a:rPr>
              <a:t>0</a:t>
            </a:r>
            <a:r>
              <a:rPr lang="zh-CN" altLang="zh-CN" sz="3200">
                <a:latin typeface="Times New Roman" panose="02020603050405020304" pitchFamily="18" charset="0"/>
                <a:ea typeface="华文细黑"/>
                <a:cs typeface="Times New Roman" panose="02020603050405020304" pitchFamily="18" charset="0"/>
              </a:rPr>
              <a:t>时，两圆</a:t>
            </a:r>
            <a:r>
              <a:rPr lang="zh-CN" altLang="zh-CN" sz="3200" b="1">
                <a:solidFill>
                  <a:srgbClr val="FF6600"/>
                </a:solidFill>
                <a:effectLst>
                  <a:outerShdw blurRad="38100" dist="38100" dir="2700000" algn="tl">
                    <a:srgbClr val="C0C0C0"/>
                  </a:outerShdw>
                </a:effectLst>
                <a:latin typeface="Times New Roman" panose="02020603050405020304" pitchFamily="18" charset="0"/>
                <a:ea typeface="华文细黑"/>
                <a:cs typeface="Times New Roman" panose="02020603050405020304" pitchFamily="18" charset="0"/>
              </a:rPr>
              <a:t>外切</a:t>
            </a:r>
            <a:r>
              <a:rPr lang="zh-CN" altLang="zh-CN" sz="3200">
                <a:latin typeface="Times New Roman" panose="02020603050405020304" pitchFamily="18" charset="0"/>
                <a:ea typeface="华文细黑"/>
                <a:cs typeface="Times New Roman" panose="02020603050405020304" pitchFamily="18" charset="0"/>
              </a:rPr>
              <a:t>或</a:t>
            </a:r>
            <a:r>
              <a:rPr lang="zh-CN" altLang="zh-CN" sz="3200" b="1">
                <a:solidFill>
                  <a:srgbClr val="FF6600"/>
                </a:solidFill>
                <a:effectLst>
                  <a:outerShdw blurRad="38100" dist="38100" dir="2700000" algn="tl">
                    <a:srgbClr val="C0C0C0"/>
                  </a:outerShdw>
                </a:effectLst>
                <a:latin typeface="Times New Roman" panose="02020603050405020304" pitchFamily="18" charset="0"/>
                <a:ea typeface="华文细黑"/>
                <a:cs typeface="Times New Roman" panose="02020603050405020304" pitchFamily="18" charset="0"/>
              </a:rPr>
              <a:t>内切</a:t>
            </a:r>
            <a:r>
              <a:rPr lang="zh-CN" altLang="zh-CN" sz="3200">
                <a:latin typeface="Times New Roman" panose="02020603050405020304" pitchFamily="18" charset="0"/>
                <a:ea typeface="华文细黑"/>
                <a:cs typeface="Times New Roman" panose="02020603050405020304" pitchFamily="18" charset="0"/>
              </a:rPr>
              <a:t>，</a:t>
            </a:r>
            <a:endParaRPr lang="en-US" altLang="zh-CN" sz="3200">
              <a:latin typeface="Times New Roman" panose="02020603050405020304" pitchFamily="18" charset="0"/>
              <a:ea typeface="华文细黑"/>
              <a:cs typeface="Times New Roman" panose="02020603050405020304" pitchFamily="18" charset="0"/>
            </a:endParaRPr>
          </a:p>
          <a:p>
            <a:pPr algn="just">
              <a:lnSpc>
                <a:spcPct val="150000"/>
              </a:lnSpc>
              <a:defRPr/>
            </a:pPr>
            <a:r>
              <a:rPr lang="zh-CN" altLang="zh-CN" sz="3200">
                <a:latin typeface="Times New Roman" panose="02020603050405020304" pitchFamily="18" charset="0"/>
                <a:ea typeface="华文细黑"/>
                <a:cs typeface="Times New Roman" panose="02020603050405020304" pitchFamily="18" charset="0"/>
              </a:rPr>
              <a:t>当</a:t>
            </a:r>
            <a:r>
              <a:rPr lang="en-US" altLang="zh-CN" sz="3200" b="1" i="1">
                <a:solidFill>
                  <a:srgbClr val="FF6600"/>
                </a:solidFill>
                <a:latin typeface="Times New Roman" panose="02020603050405020304" pitchFamily="18" charset="0"/>
                <a:ea typeface="华文细黑"/>
                <a:cs typeface="Courier New" panose="02070309020205020404" pitchFamily="49" charset="0"/>
              </a:rPr>
              <a:t>Δ</a:t>
            </a:r>
            <a:r>
              <a:rPr lang="en-US" altLang="zh-CN" sz="3200" b="1">
                <a:solidFill>
                  <a:srgbClr val="FF6600"/>
                </a:solidFill>
                <a:latin typeface="Times New Roman" panose="02020603050405020304" pitchFamily="18" charset="0"/>
                <a:ea typeface="华文细黑"/>
                <a:cs typeface="Courier New" panose="02070309020205020404" pitchFamily="49" charset="0"/>
              </a:rPr>
              <a:t>&lt;0</a:t>
            </a:r>
            <a:r>
              <a:rPr lang="zh-CN" altLang="zh-CN" sz="3200">
                <a:latin typeface="Times New Roman" panose="02020603050405020304" pitchFamily="18" charset="0"/>
                <a:ea typeface="华文细黑"/>
                <a:cs typeface="Times New Roman" panose="02020603050405020304" pitchFamily="18" charset="0"/>
              </a:rPr>
              <a:t>时，两圆</a:t>
            </a:r>
            <a:r>
              <a:rPr lang="zh-CN" altLang="zh-CN" sz="3200" b="1">
                <a:solidFill>
                  <a:srgbClr val="FF6600"/>
                </a:solidFill>
                <a:effectLst>
                  <a:outerShdw blurRad="38100" dist="38100" dir="2700000" algn="tl">
                    <a:srgbClr val="C0C0C0"/>
                  </a:outerShdw>
                </a:effectLst>
                <a:latin typeface="Times New Roman" panose="02020603050405020304" pitchFamily="18" charset="0"/>
                <a:ea typeface="华文细黑"/>
                <a:cs typeface="Times New Roman" panose="02020603050405020304" pitchFamily="18" charset="0"/>
              </a:rPr>
              <a:t>外离</a:t>
            </a:r>
            <a:r>
              <a:rPr lang="zh-CN" altLang="zh-CN" sz="3200">
                <a:latin typeface="Times New Roman" panose="02020603050405020304" pitchFamily="18" charset="0"/>
                <a:ea typeface="华文细黑"/>
                <a:cs typeface="Times New Roman" panose="02020603050405020304" pitchFamily="18" charset="0"/>
              </a:rPr>
              <a:t>或</a:t>
            </a:r>
            <a:r>
              <a:rPr lang="zh-CN" altLang="zh-CN" sz="3200" b="1">
                <a:solidFill>
                  <a:srgbClr val="FF6600"/>
                </a:solidFill>
                <a:effectLst>
                  <a:outerShdw blurRad="38100" dist="38100" dir="2700000" algn="tl">
                    <a:srgbClr val="C0C0C0"/>
                  </a:outerShdw>
                </a:effectLst>
                <a:latin typeface="Times New Roman" panose="02020603050405020304" pitchFamily="18" charset="0"/>
                <a:ea typeface="华文细黑"/>
                <a:cs typeface="Times New Roman" panose="02020603050405020304" pitchFamily="18" charset="0"/>
              </a:rPr>
              <a:t>内含</a:t>
            </a:r>
            <a:r>
              <a:rPr lang="en-US" altLang="zh-CN" sz="3200">
                <a:latin typeface="Times New Roman" panose="02020603050405020304" pitchFamily="18" charset="0"/>
                <a:ea typeface="华文细黑"/>
                <a:cs typeface="Courier New" panose="02070309020205020404" pitchFamily="49" charset="0"/>
              </a:rPr>
              <a:t>.</a:t>
            </a:r>
            <a:endParaRPr lang="zh-CN" altLang="zh-CN" sz="1200">
              <a:latin typeface="宋体" panose="02010600030101010101" pitchFamily="2" charset="-122"/>
              <a:ea typeface="黑体" panose="02010609060101010101" pitchFamily="49"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blinds(horizontal)">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8373">
                                            <p:txEl>
                                              <p:pRg st="0" end="0"/>
                                            </p:txEl>
                                          </p:spTgt>
                                        </p:tgtEl>
                                        <p:attrNameLst>
                                          <p:attrName>style.visibility</p:attrName>
                                        </p:attrNameLst>
                                      </p:cBhvr>
                                      <p:to>
                                        <p:strVal val="visible"/>
                                      </p:to>
                                    </p:set>
                                    <p:animEffect transition="in" filter="blinds(horizontal)">
                                      <p:cBhvr>
                                        <p:cTn id="12" dur="500"/>
                                        <p:tgtEl>
                                          <p:spTgt spid="5837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8373">
                                            <p:txEl>
                                              <p:pRg st="1" end="1"/>
                                            </p:txEl>
                                          </p:spTgt>
                                        </p:tgtEl>
                                        <p:attrNameLst>
                                          <p:attrName>style.visibility</p:attrName>
                                        </p:attrNameLst>
                                      </p:cBhvr>
                                      <p:to>
                                        <p:strVal val="visible"/>
                                      </p:to>
                                    </p:set>
                                    <p:animEffect transition="in" filter="blinds(horizontal)">
                                      <p:cBhvr>
                                        <p:cTn id="15" dur="500"/>
                                        <p:tgtEl>
                                          <p:spTgt spid="5837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8373">
                                            <p:txEl>
                                              <p:pRg st="2" end="2"/>
                                            </p:txEl>
                                          </p:spTgt>
                                        </p:tgtEl>
                                        <p:attrNameLst>
                                          <p:attrName>style.visibility</p:attrName>
                                        </p:attrNameLst>
                                      </p:cBhvr>
                                      <p:to>
                                        <p:strVal val="visible"/>
                                      </p:to>
                                    </p:set>
                                    <p:animEffect transition="in" filter="blinds(horizontal)">
                                      <p:cBhvr>
                                        <p:cTn id="20" dur="500"/>
                                        <p:tgtEl>
                                          <p:spTgt spid="58373">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58373">
                                            <p:txEl>
                                              <p:pRg st="3" end="3"/>
                                            </p:txEl>
                                          </p:spTgt>
                                        </p:tgtEl>
                                        <p:attrNameLst>
                                          <p:attrName>style.visibility</p:attrName>
                                        </p:attrNameLst>
                                      </p:cBhvr>
                                      <p:to>
                                        <p:strVal val="visible"/>
                                      </p:to>
                                    </p:set>
                                    <p:animEffect transition="in" filter="blinds(horizontal)">
                                      <p:cBhvr>
                                        <p:cTn id="23" dur="500"/>
                                        <p:tgtEl>
                                          <p:spTgt spid="58373">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58373">
                                            <p:txEl>
                                              <p:pRg st="4" end="4"/>
                                            </p:txEl>
                                          </p:spTgt>
                                        </p:tgtEl>
                                        <p:attrNameLst>
                                          <p:attrName>style.visibility</p:attrName>
                                        </p:attrNameLst>
                                      </p:cBhvr>
                                      <p:to>
                                        <p:strVal val="visible"/>
                                      </p:to>
                                    </p:set>
                                    <p:animEffect transition="in" filter="blinds(horizontal)">
                                      <p:cBhvr>
                                        <p:cTn id="26" dur="500"/>
                                        <p:tgtEl>
                                          <p:spTgt spid="583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914400" y="2209800"/>
            <a:ext cx="10080625" cy="3665538"/>
          </a:xfrm>
          <a:prstGeom prst="rect">
            <a:avLst/>
          </a:prstGeom>
          <a:noFill/>
          <a:ln w="9525">
            <a:noFill/>
            <a:miter lim="800000"/>
          </a:ln>
        </p:spPr>
        <p:txBody>
          <a:bodyPr lIns="108850" tIns="54425" rIns="108850" bIns="54425">
            <a:spAutoFit/>
          </a:bodyPr>
          <a:lstStyle/>
          <a:p>
            <a:pPr defTabSz="1449070">
              <a:lnSpc>
                <a:spcPct val="130000"/>
              </a:lnSpc>
            </a:pPr>
            <a:r>
              <a:rPr lang="zh-CN" altLang="en-US" sz="4300" b="1">
                <a:latin typeface="Times New Roman" panose="02020603050405020304" pitchFamily="18" charset="0"/>
                <a:ea typeface="华文新魏"/>
                <a:cs typeface="华文新魏"/>
              </a:rPr>
              <a:t>两圆外离：</a:t>
            </a:r>
            <a:r>
              <a:rPr lang="en-US" altLang="zh-CN" sz="4300" b="1" i="1">
                <a:latin typeface="Times New Roman" panose="02020603050405020304" pitchFamily="18" charset="0"/>
                <a:ea typeface="华文新魏"/>
                <a:cs typeface="华文新魏"/>
              </a:rPr>
              <a:t>d</a:t>
            </a:r>
            <a:r>
              <a:rPr lang="en-US" altLang="zh-CN" sz="4300" b="1">
                <a:latin typeface="Times New Roman" panose="02020603050405020304" pitchFamily="18" charset="0"/>
                <a:ea typeface="华文新魏"/>
                <a:cs typeface="华文新魏"/>
              </a:rPr>
              <a:t>&gt;</a:t>
            </a:r>
            <a:r>
              <a:rPr lang="en-US" altLang="zh-CN" sz="4300" b="1" i="1">
                <a:latin typeface="Times New Roman" panose="02020603050405020304" pitchFamily="18" charset="0"/>
                <a:ea typeface="华文新魏"/>
                <a:cs typeface="华文新魏"/>
              </a:rPr>
              <a:t>r</a:t>
            </a:r>
            <a:r>
              <a:rPr lang="en-US" altLang="zh-CN" sz="4300" b="1" baseline="-25000">
                <a:latin typeface="Times New Roman" panose="02020603050405020304" pitchFamily="18" charset="0"/>
                <a:ea typeface="华文新魏"/>
                <a:cs typeface="华文新魏"/>
              </a:rPr>
              <a:t>1</a:t>
            </a:r>
            <a:r>
              <a:rPr lang="en-US" altLang="zh-CN" sz="4300" b="1">
                <a:latin typeface="Times New Roman" panose="02020603050405020304" pitchFamily="18" charset="0"/>
                <a:ea typeface="华文新魏"/>
                <a:cs typeface="华文新魏"/>
              </a:rPr>
              <a:t>+</a:t>
            </a:r>
            <a:r>
              <a:rPr lang="en-US" altLang="zh-CN" sz="4300" b="1" i="1">
                <a:latin typeface="Times New Roman" panose="02020603050405020304" pitchFamily="18" charset="0"/>
                <a:ea typeface="华文新魏"/>
                <a:cs typeface="华文新魏"/>
              </a:rPr>
              <a:t>r</a:t>
            </a:r>
            <a:r>
              <a:rPr lang="en-US" altLang="zh-CN" sz="4300" b="1" baseline="-25000">
                <a:latin typeface="Times New Roman" panose="02020603050405020304" pitchFamily="18" charset="0"/>
                <a:ea typeface="华文新魏"/>
                <a:cs typeface="华文新魏"/>
              </a:rPr>
              <a:t>2</a:t>
            </a:r>
            <a:r>
              <a:rPr lang="zh-CN" altLang="en-US" sz="4300" b="1">
                <a:latin typeface="Times New Roman" panose="02020603050405020304" pitchFamily="18" charset="0"/>
                <a:ea typeface="华文新魏"/>
                <a:cs typeface="华文新魏"/>
              </a:rPr>
              <a:t>；</a:t>
            </a:r>
            <a:endParaRPr lang="zh-CN" altLang="en-US" sz="4300" b="1">
              <a:latin typeface="Times New Roman" panose="02020603050405020304" pitchFamily="18" charset="0"/>
              <a:ea typeface="华文新魏"/>
              <a:cs typeface="华文新魏"/>
            </a:endParaRPr>
          </a:p>
          <a:p>
            <a:pPr defTabSz="1449070">
              <a:lnSpc>
                <a:spcPct val="130000"/>
              </a:lnSpc>
            </a:pPr>
            <a:r>
              <a:rPr lang="zh-CN" altLang="en-US" sz="4300" b="1">
                <a:latin typeface="Times New Roman" panose="02020603050405020304" pitchFamily="18" charset="0"/>
                <a:ea typeface="华文新魏"/>
                <a:cs typeface="华文新魏"/>
              </a:rPr>
              <a:t>两圆外切：</a:t>
            </a:r>
            <a:r>
              <a:rPr lang="en-US" altLang="zh-CN" sz="4300" b="1" i="1">
                <a:latin typeface="Times New Roman" panose="02020603050405020304" pitchFamily="18" charset="0"/>
                <a:ea typeface="华文新魏"/>
                <a:cs typeface="华文新魏"/>
              </a:rPr>
              <a:t>d</a:t>
            </a:r>
            <a:r>
              <a:rPr lang="en-US" altLang="zh-CN" sz="4300" b="1">
                <a:latin typeface="Times New Roman" panose="02020603050405020304" pitchFamily="18" charset="0"/>
                <a:ea typeface="华文新魏"/>
                <a:cs typeface="华文新魏"/>
              </a:rPr>
              <a:t>=</a:t>
            </a:r>
            <a:r>
              <a:rPr lang="en-US" altLang="zh-CN" sz="4300" b="1" i="1">
                <a:latin typeface="Times New Roman" panose="02020603050405020304" pitchFamily="18" charset="0"/>
                <a:ea typeface="华文新魏"/>
                <a:cs typeface="华文新魏"/>
              </a:rPr>
              <a:t>r</a:t>
            </a:r>
            <a:r>
              <a:rPr lang="en-US" altLang="zh-CN" sz="4300" b="1" baseline="-25000">
                <a:latin typeface="Times New Roman" panose="02020603050405020304" pitchFamily="18" charset="0"/>
                <a:ea typeface="华文新魏"/>
                <a:cs typeface="华文新魏"/>
              </a:rPr>
              <a:t>1</a:t>
            </a:r>
            <a:r>
              <a:rPr lang="en-US" altLang="zh-CN" sz="4300" b="1">
                <a:latin typeface="Times New Roman" panose="02020603050405020304" pitchFamily="18" charset="0"/>
                <a:ea typeface="华文新魏"/>
                <a:cs typeface="华文新魏"/>
              </a:rPr>
              <a:t>+</a:t>
            </a:r>
            <a:r>
              <a:rPr lang="en-US" altLang="zh-CN" sz="4300" b="1" i="1">
                <a:latin typeface="Times New Roman" panose="02020603050405020304" pitchFamily="18" charset="0"/>
                <a:ea typeface="华文新魏"/>
                <a:cs typeface="华文新魏"/>
              </a:rPr>
              <a:t>r</a:t>
            </a:r>
            <a:r>
              <a:rPr lang="en-US" altLang="zh-CN" sz="4300" b="1" baseline="-25000">
                <a:latin typeface="Times New Roman" panose="02020603050405020304" pitchFamily="18" charset="0"/>
                <a:ea typeface="华文新魏"/>
                <a:cs typeface="华文新魏"/>
              </a:rPr>
              <a:t>2</a:t>
            </a:r>
            <a:r>
              <a:rPr lang="zh-CN" altLang="en-US" sz="4300" b="1">
                <a:latin typeface="Times New Roman" panose="02020603050405020304" pitchFamily="18" charset="0"/>
                <a:ea typeface="华文新魏"/>
                <a:cs typeface="华文新魏"/>
              </a:rPr>
              <a:t>；</a:t>
            </a:r>
            <a:endParaRPr lang="zh-CN" altLang="en-US" sz="4300" b="1">
              <a:latin typeface="Times New Roman" panose="02020603050405020304" pitchFamily="18" charset="0"/>
              <a:ea typeface="华文新魏"/>
              <a:cs typeface="华文新魏"/>
            </a:endParaRPr>
          </a:p>
          <a:p>
            <a:pPr defTabSz="1449070">
              <a:lnSpc>
                <a:spcPct val="130000"/>
              </a:lnSpc>
            </a:pPr>
            <a:r>
              <a:rPr lang="zh-CN" altLang="en-US" sz="4300" b="1">
                <a:latin typeface="Times New Roman" panose="02020603050405020304" pitchFamily="18" charset="0"/>
                <a:ea typeface="华文新魏"/>
                <a:cs typeface="华文新魏"/>
              </a:rPr>
              <a:t>两圆相交：</a:t>
            </a:r>
            <a:r>
              <a:rPr lang="en-US" altLang="zh-CN" sz="4300" b="1">
                <a:latin typeface="Times New Roman" panose="02020603050405020304" pitchFamily="18" charset="0"/>
                <a:ea typeface="华文新魏"/>
                <a:cs typeface="华文新魏"/>
              </a:rPr>
              <a:t>|</a:t>
            </a:r>
            <a:r>
              <a:rPr lang="en-US" altLang="zh-CN" sz="4300" b="1" i="1">
                <a:latin typeface="Times New Roman" panose="02020603050405020304" pitchFamily="18" charset="0"/>
                <a:ea typeface="华文新魏"/>
                <a:cs typeface="华文新魏"/>
              </a:rPr>
              <a:t>r</a:t>
            </a:r>
            <a:r>
              <a:rPr lang="en-US" altLang="zh-CN" sz="4300" b="1" baseline="-25000">
                <a:latin typeface="Times New Roman" panose="02020603050405020304" pitchFamily="18" charset="0"/>
                <a:ea typeface="华文新魏"/>
                <a:cs typeface="华文新魏"/>
              </a:rPr>
              <a:t>1</a:t>
            </a:r>
            <a:r>
              <a:rPr lang="zh-CN" altLang="en-US" sz="4300" b="1">
                <a:latin typeface="Times New Roman" panose="02020603050405020304" pitchFamily="18" charset="0"/>
                <a:ea typeface="华文新魏"/>
                <a:cs typeface="华文新魏"/>
              </a:rPr>
              <a:t>－</a:t>
            </a:r>
            <a:r>
              <a:rPr lang="en-US" altLang="zh-CN" sz="4300" b="1" i="1">
                <a:latin typeface="Times New Roman" panose="02020603050405020304" pitchFamily="18" charset="0"/>
                <a:ea typeface="华文新魏"/>
                <a:cs typeface="华文新魏"/>
              </a:rPr>
              <a:t>r</a:t>
            </a:r>
            <a:r>
              <a:rPr lang="en-US" altLang="zh-CN" sz="4300" b="1" baseline="-25000">
                <a:latin typeface="Times New Roman" panose="02020603050405020304" pitchFamily="18" charset="0"/>
                <a:ea typeface="华文新魏"/>
                <a:cs typeface="华文新魏"/>
              </a:rPr>
              <a:t>2</a:t>
            </a:r>
            <a:r>
              <a:rPr lang="en-US" altLang="zh-CN" sz="4300" b="1">
                <a:latin typeface="Times New Roman" panose="02020603050405020304" pitchFamily="18" charset="0"/>
                <a:ea typeface="华文新魏"/>
                <a:cs typeface="华文新魏"/>
              </a:rPr>
              <a:t>|&lt;</a:t>
            </a:r>
            <a:r>
              <a:rPr lang="en-US" altLang="zh-CN" sz="4300" b="1" i="1">
                <a:latin typeface="Times New Roman" panose="02020603050405020304" pitchFamily="18" charset="0"/>
                <a:ea typeface="华文新魏"/>
                <a:cs typeface="华文新魏"/>
              </a:rPr>
              <a:t>d</a:t>
            </a:r>
            <a:r>
              <a:rPr lang="en-US" altLang="zh-CN" sz="4300" b="1">
                <a:latin typeface="Times New Roman" panose="02020603050405020304" pitchFamily="18" charset="0"/>
                <a:ea typeface="华文新魏"/>
                <a:cs typeface="华文新魏"/>
              </a:rPr>
              <a:t>&lt;</a:t>
            </a:r>
            <a:r>
              <a:rPr lang="en-US" altLang="zh-CN" sz="4300" b="1" i="1">
                <a:latin typeface="Times New Roman" panose="02020603050405020304" pitchFamily="18" charset="0"/>
                <a:ea typeface="华文新魏"/>
                <a:cs typeface="华文新魏"/>
              </a:rPr>
              <a:t>r</a:t>
            </a:r>
            <a:r>
              <a:rPr lang="en-US" altLang="zh-CN" sz="4300" b="1" baseline="-25000">
                <a:latin typeface="Times New Roman" panose="02020603050405020304" pitchFamily="18" charset="0"/>
                <a:ea typeface="华文新魏"/>
                <a:cs typeface="华文新魏"/>
              </a:rPr>
              <a:t>1</a:t>
            </a:r>
            <a:r>
              <a:rPr lang="en-US" altLang="zh-CN" sz="4300" b="1">
                <a:latin typeface="Times New Roman" panose="02020603050405020304" pitchFamily="18" charset="0"/>
                <a:ea typeface="华文新魏"/>
                <a:cs typeface="华文新魏"/>
              </a:rPr>
              <a:t>+</a:t>
            </a:r>
            <a:r>
              <a:rPr lang="en-US" altLang="zh-CN" sz="4300" b="1" i="1">
                <a:latin typeface="Times New Roman" panose="02020603050405020304" pitchFamily="18" charset="0"/>
                <a:ea typeface="华文新魏"/>
                <a:cs typeface="华文新魏"/>
              </a:rPr>
              <a:t>r</a:t>
            </a:r>
            <a:r>
              <a:rPr lang="en-US" altLang="zh-CN" sz="4300" b="1" baseline="-25000">
                <a:latin typeface="Times New Roman" panose="02020603050405020304" pitchFamily="18" charset="0"/>
                <a:ea typeface="华文新魏"/>
                <a:cs typeface="华文新魏"/>
              </a:rPr>
              <a:t>2</a:t>
            </a:r>
            <a:r>
              <a:rPr lang="zh-CN" altLang="en-US" sz="4300" b="1">
                <a:latin typeface="Times New Roman" panose="02020603050405020304" pitchFamily="18" charset="0"/>
                <a:ea typeface="华文新魏"/>
                <a:cs typeface="华文新魏"/>
              </a:rPr>
              <a:t>；</a:t>
            </a:r>
            <a:endParaRPr lang="zh-CN" altLang="en-US" sz="4300" b="1">
              <a:latin typeface="Times New Roman" panose="02020603050405020304" pitchFamily="18" charset="0"/>
              <a:ea typeface="华文新魏"/>
              <a:cs typeface="华文新魏"/>
            </a:endParaRPr>
          </a:p>
          <a:p>
            <a:pPr defTabSz="1449070">
              <a:lnSpc>
                <a:spcPct val="130000"/>
              </a:lnSpc>
            </a:pPr>
            <a:r>
              <a:rPr lang="zh-CN" altLang="en-US" sz="4300" b="1">
                <a:latin typeface="Times New Roman" panose="02020603050405020304" pitchFamily="18" charset="0"/>
                <a:ea typeface="华文新魏"/>
                <a:cs typeface="华文新魏"/>
              </a:rPr>
              <a:t>两圆内切：</a:t>
            </a:r>
            <a:r>
              <a:rPr lang="en-US" altLang="zh-CN" sz="4300" b="1" i="1">
                <a:latin typeface="Times New Roman" panose="02020603050405020304" pitchFamily="18" charset="0"/>
                <a:ea typeface="华文新魏"/>
                <a:cs typeface="华文新魏"/>
              </a:rPr>
              <a:t>d=</a:t>
            </a:r>
            <a:r>
              <a:rPr lang="en-US" altLang="zh-CN" sz="4300" b="1">
                <a:latin typeface="Times New Roman" panose="02020603050405020304" pitchFamily="18" charset="0"/>
                <a:ea typeface="华文新魏"/>
                <a:cs typeface="华文新魏"/>
              </a:rPr>
              <a:t>|</a:t>
            </a:r>
            <a:r>
              <a:rPr lang="en-US" altLang="zh-CN" sz="4300" b="1" i="1">
                <a:latin typeface="Times New Roman" panose="02020603050405020304" pitchFamily="18" charset="0"/>
                <a:ea typeface="华文新魏"/>
                <a:cs typeface="华文新魏"/>
              </a:rPr>
              <a:t>r</a:t>
            </a:r>
            <a:r>
              <a:rPr lang="en-US" altLang="zh-CN" sz="4300" b="1" baseline="-25000">
                <a:latin typeface="Times New Roman" panose="02020603050405020304" pitchFamily="18" charset="0"/>
                <a:ea typeface="华文新魏"/>
                <a:cs typeface="华文新魏"/>
              </a:rPr>
              <a:t>1</a:t>
            </a:r>
            <a:r>
              <a:rPr lang="zh-CN" altLang="en-US" sz="4300" b="1">
                <a:latin typeface="Times New Roman" panose="02020603050405020304" pitchFamily="18" charset="0"/>
                <a:ea typeface="华文新魏"/>
                <a:cs typeface="华文新魏"/>
              </a:rPr>
              <a:t>－</a:t>
            </a:r>
            <a:r>
              <a:rPr lang="en-US" altLang="zh-CN" sz="4300" b="1" i="1">
                <a:latin typeface="Times New Roman" panose="02020603050405020304" pitchFamily="18" charset="0"/>
                <a:ea typeface="华文新魏"/>
                <a:cs typeface="华文新魏"/>
              </a:rPr>
              <a:t>r</a:t>
            </a:r>
            <a:r>
              <a:rPr lang="en-US" altLang="zh-CN" sz="4300" b="1" baseline="-25000">
                <a:latin typeface="Times New Roman" panose="02020603050405020304" pitchFamily="18" charset="0"/>
                <a:ea typeface="华文新魏"/>
                <a:cs typeface="华文新魏"/>
              </a:rPr>
              <a:t>2</a:t>
            </a:r>
            <a:r>
              <a:rPr lang="en-US" altLang="zh-CN" sz="4300" b="1">
                <a:latin typeface="Times New Roman" panose="02020603050405020304" pitchFamily="18" charset="0"/>
                <a:ea typeface="华文新魏"/>
                <a:cs typeface="华文新魏"/>
              </a:rPr>
              <a:t>|</a:t>
            </a:r>
            <a:r>
              <a:rPr lang="zh-CN" altLang="en-US" sz="4300" b="1">
                <a:latin typeface="Times New Roman" panose="02020603050405020304" pitchFamily="18" charset="0"/>
                <a:ea typeface="华文新魏"/>
                <a:cs typeface="华文新魏"/>
              </a:rPr>
              <a:t>；</a:t>
            </a:r>
            <a:endParaRPr lang="zh-CN" altLang="en-US" sz="4300" b="1">
              <a:latin typeface="Times New Roman" panose="02020603050405020304" pitchFamily="18" charset="0"/>
              <a:ea typeface="华文新魏"/>
              <a:cs typeface="华文新魏"/>
            </a:endParaRPr>
          </a:p>
          <a:p>
            <a:pPr defTabSz="1449070">
              <a:lnSpc>
                <a:spcPct val="130000"/>
              </a:lnSpc>
            </a:pPr>
            <a:r>
              <a:rPr lang="zh-CN" altLang="en-US" sz="4300" b="1">
                <a:latin typeface="Times New Roman" panose="02020603050405020304" pitchFamily="18" charset="0"/>
                <a:ea typeface="华文新魏"/>
                <a:cs typeface="华文新魏"/>
              </a:rPr>
              <a:t>两圆内含：</a:t>
            </a:r>
            <a:r>
              <a:rPr lang="en-US" altLang="zh-CN" sz="4300" b="1" i="1">
                <a:latin typeface="Times New Roman" panose="02020603050405020304" pitchFamily="18" charset="0"/>
                <a:ea typeface="华文新魏"/>
                <a:cs typeface="华文新魏"/>
              </a:rPr>
              <a:t>d&lt;</a:t>
            </a:r>
            <a:r>
              <a:rPr lang="en-US" altLang="zh-CN" sz="4300" b="1">
                <a:latin typeface="Times New Roman" panose="02020603050405020304" pitchFamily="18" charset="0"/>
                <a:ea typeface="华文新魏"/>
                <a:cs typeface="华文新魏"/>
              </a:rPr>
              <a:t>|</a:t>
            </a:r>
            <a:r>
              <a:rPr lang="en-US" altLang="zh-CN" sz="4300" b="1" i="1">
                <a:latin typeface="Times New Roman" panose="02020603050405020304" pitchFamily="18" charset="0"/>
                <a:ea typeface="华文新魏"/>
                <a:cs typeface="华文新魏"/>
              </a:rPr>
              <a:t>r</a:t>
            </a:r>
            <a:r>
              <a:rPr lang="en-US" altLang="zh-CN" sz="4300" b="1" baseline="-25000">
                <a:latin typeface="Times New Roman" panose="02020603050405020304" pitchFamily="18" charset="0"/>
                <a:ea typeface="华文新魏"/>
                <a:cs typeface="华文新魏"/>
              </a:rPr>
              <a:t>1</a:t>
            </a:r>
            <a:r>
              <a:rPr lang="zh-CN" altLang="en-US" sz="4300" b="1">
                <a:latin typeface="Times New Roman" panose="02020603050405020304" pitchFamily="18" charset="0"/>
                <a:ea typeface="华文新魏"/>
                <a:cs typeface="华文新魏"/>
              </a:rPr>
              <a:t>－</a:t>
            </a:r>
            <a:r>
              <a:rPr lang="en-US" altLang="zh-CN" sz="4300" b="1" i="1">
                <a:latin typeface="Times New Roman" panose="02020603050405020304" pitchFamily="18" charset="0"/>
                <a:ea typeface="华文新魏"/>
                <a:cs typeface="华文新魏"/>
              </a:rPr>
              <a:t>r</a:t>
            </a:r>
            <a:r>
              <a:rPr lang="en-US" altLang="zh-CN" sz="4300" b="1" baseline="-25000">
                <a:latin typeface="Times New Roman" panose="02020603050405020304" pitchFamily="18" charset="0"/>
                <a:ea typeface="华文新魏"/>
                <a:cs typeface="华文新魏"/>
              </a:rPr>
              <a:t>2</a:t>
            </a:r>
            <a:r>
              <a:rPr lang="en-US" altLang="zh-CN" sz="4300" b="1">
                <a:latin typeface="Times New Roman" panose="02020603050405020304" pitchFamily="18" charset="0"/>
                <a:ea typeface="华文新魏"/>
                <a:cs typeface="华文新魏"/>
              </a:rPr>
              <a:t>|.</a:t>
            </a:r>
            <a:endParaRPr lang="en-US" altLang="zh-CN" sz="4300" b="1">
              <a:latin typeface="Times New Roman" panose="02020603050405020304" pitchFamily="18" charset="0"/>
              <a:ea typeface="华文新魏"/>
              <a:cs typeface="华文新魏"/>
            </a:endParaRPr>
          </a:p>
        </p:txBody>
      </p:sp>
      <p:sp>
        <p:nvSpPr>
          <p:cNvPr id="20482" name="Text Box 3"/>
          <p:cNvSpPr txBox="1">
            <a:spLocks noChangeArrowheads="1"/>
          </p:cNvSpPr>
          <p:nvPr/>
        </p:nvSpPr>
        <p:spPr bwMode="auto">
          <a:xfrm>
            <a:off x="0" y="1524000"/>
            <a:ext cx="11479213" cy="641350"/>
          </a:xfrm>
          <a:prstGeom prst="rect">
            <a:avLst/>
          </a:prstGeom>
          <a:noFill/>
          <a:ln w="9525">
            <a:noFill/>
            <a:miter lim="800000"/>
          </a:ln>
        </p:spPr>
        <p:txBody>
          <a:bodyPr lIns="108850" tIns="54425" rIns="108850" bIns="54425">
            <a:spAutoFit/>
          </a:bodyPr>
          <a:lstStyle/>
          <a:p>
            <a:pPr defTabSz="1449070"/>
            <a:r>
              <a:rPr lang="zh-CN" altLang="en-US" sz="4300" b="1" dirty="0">
                <a:solidFill>
                  <a:srgbClr val="FF0000"/>
                </a:solidFill>
              </a:rPr>
              <a:t>（</a:t>
            </a:r>
            <a:r>
              <a:rPr lang="en-US" altLang="zh-CN" sz="4300" b="1" dirty="0">
                <a:solidFill>
                  <a:srgbClr val="FF0000"/>
                </a:solidFill>
              </a:rPr>
              <a:t>2</a:t>
            </a:r>
            <a:r>
              <a:rPr lang="zh-CN" altLang="en-US" sz="4300" b="1" dirty="0">
                <a:solidFill>
                  <a:srgbClr val="FF0000"/>
                </a:solidFill>
              </a:rPr>
              <a:t>）几何法判断圆与圆的位置关系：</a:t>
            </a:r>
            <a:endParaRPr lang="zh-CN" altLang="en-US" sz="4300" b="1" dirty="0">
              <a:solidFill>
                <a:srgbClr val="FF0000"/>
              </a:solidFill>
            </a:endParaRPr>
          </a:p>
        </p:txBody>
      </p:sp>
      <p:sp>
        <p:nvSpPr>
          <p:cNvPr id="59396" name="Text Box 4"/>
          <p:cNvSpPr txBox="1">
            <a:spLocks noChangeArrowheads="1"/>
          </p:cNvSpPr>
          <p:nvPr/>
        </p:nvSpPr>
        <p:spPr bwMode="auto">
          <a:xfrm>
            <a:off x="508000" y="533400"/>
            <a:ext cx="7415213" cy="701675"/>
          </a:xfrm>
          <a:prstGeom prst="rect">
            <a:avLst/>
          </a:prstGeom>
          <a:noFill/>
          <a:ln w="9525">
            <a:noFill/>
            <a:miter lim="800000"/>
          </a:ln>
          <a:effectLst/>
        </p:spPr>
        <p:txBody>
          <a:bodyPr wrap="none" lIns="108850" tIns="54425" rIns="108850" bIns="54425">
            <a:spAutoFit/>
          </a:bodyPr>
          <a:lstStyle/>
          <a:p>
            <a:pPr defTabSz="1449070">
              <a:defRPr/>
            </a:pPr>
            <a:r>
              <a:rPr lang="zh-CN" altLang="en-US" sz="4800" b="1">
                <a:solidFill>
                  <a:srgbClr val="FF0000"/>
                </a:solidFill>
                <a:effectLst>
                  <a:outerShdw blurRad="38100" dist="38100" dir="2700000" algn="tl">
                    <a:srgbClr val="C0C0C0"/>
                  </a:outerShdw>
                </a:effectLst>
              </a:rPr>
              <a:t>二</a:t>
            </a:r>
            <a:r>
              <a:rPr lang="en-US" altLang="zh-CN" sz="4800" b="1">
                <a:solidFill>
                  <a:srgbClr val="FF0000"/>
                </a:solidFill>
                <a:effectLst>
                  <a:outerShdw blurRad="38100" dist="38100" dir="2700000" algn="tl">
                    <a:srgbClr val="C0C0C0"/>
                  </a:outerShdw>
                </a:effectLst>
              </a:rPr>
              <a:t>. </a:t>
            </a:r>
            <a:r>
              <a:rPr lang="zh-CN" altLang="en-US" sz="4800" b="1">
                <a:solidFill>
                  <a:srgbClr val="FF0000"/>
                </a:solidFill>
                <a:effectLst>
                  <a:outerShdw blurRad="38100" dist="38100" dir="2700000" algn="tl">
                    <a:srgbClr val="C0C0C0"/>
                  </a:outerShdw>
                </a:effectLst>
              </a:rPr>
              <a:t>两圆位置关系的判断</a:t>
            </a:r>
            <a:endParaRPr lang="zh-CN" altLang="en-US" sz="4800" b="1">
              <a:solidFill>
                <a:srgbClr val="FF00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394">
                                            <p:txEl>
                                              <p:pRg st="0" end="0"/>
                                            </p:txEl>
                                          </p:spTgt>
                                        </p:tgtEl>
                                        <p:attrNameLst>
                                          <p:attrName>style.visibility</p:attrName>
                                        </p:attrNameLst>
                                      </p:cBhvr>
                                      <p:to>
                                        <p:strVal val="visible"/>
                                      </p:to>
                                    </p:set>
                                    <p:animEffect transition="in" filter="blinds(horizontal)">
                                      <p:cBhvr>
                                        <p:cTn id="7" dur="500"/>
                                        <p:tgtEl>
                                          <p:spTgt spid="593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394">
                                            <p:txEl>
                                              <p:pRg st="1" end="1"/>
                                            </p:txEl>
                                          </p:spTgt>
                                        </p:tgtEl>
                                        <p:attrNameLst>
                                          <p:attrName>style.visibility</p:attrName>
                                        </p:attrNameLst>
                                      </p:cBhvr>
                                      <p:to>
                                        <p:strVal val="visible"/>
                                      </p:to>
                                    </p:set>
                                    <p:animEffect transition="in" filter="blinds(horizontal)">
                                      <p:cBhvr>
                                        <p:cTn id="12" dur="500"/>
                                        <p:tgtEl>
                                          <p:spTgt spid="593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9394">
                                            <p:txEl>
                                              <p:pRg st="2" end="2"/>
                                            </p:txEl>
                                          </p:spTgt>
                                        </p:tgtEl>
                                        <p:attrNameLst>
                                          <p:attrName>style.visibility</p:attrName>
                                        </p:attrNameLst>
                                      </p:cBhvr>
                                      <p:to>
                                        <p:strVal val="visible"/>
                                      </p:to>
                                    </p:set>
                                    <p:animEffect transition="in" filter="blinds(horizontal)">
                                      <p:cBhvr>
                                        <p:cTn id="17" dur="500"/>
                                        <p:tgtEl>
                                          <p:spTgt spid="593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9394">
                                            <p:txEl>
                                              <p:pRg st="3" end="3"/>
                                            </p:txEl>
                                          </p:spTgt>
                                        </p:tgtEl>
                                        <p:attrNameLst>
                                          <p:attrName>style.visibility</p:attrName>
                                        </p:attrNameLst>
                                      </p:cBhvr>
                                      <p:to>
                                        <p:strVal val="visible"/>
                                      </p:to>
                                    </p:set>
                                    <p:animEffect transition="in" filter="blinds(horizontal)">
                                      <p:cBhvr>
                                        <p:cTn id="22" dur="500"/>
                                        <p:tgtEl>
                                          <p:spTgt spid="593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9394">
                                            <p:txEl>
                                              <p:pRg st="4" end="4"/>
                                            </p:txEl>
                                          </p:spTgt>
                                        </p:tgtEl>
                                        <p:attrNameLst>
                                          <p:attrName>style.visibility</p:attrName>
                                        </p:attrNameLst>
                                      </p:cBhvr>
                                      <p:to>
                                        <p:strVal val="visible"/>
                                      </p:to>
                                    </p:set>
                                    <p:animEffect transition="in" filter="blinds(horizontal)">
                                      <p:cBhvr>
                                        <p:cTn id="27" dur="500"/>
                                        <p:tgtEl>
                                          <p:spTgt spid="593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270000" y="0"/>
            <a:ext cx="10920413" cy="635000"/>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spcBef>
                <a:spcPts val="0"/>
              </a:spcBef>
              <a:spcAft>
                <a:spcPts val="0"/>
              </a:spcAft>
              <a:defRPr/>
            </a:pPr>
            <a:endParaRPr lang="zh-CN" altLang="en-US" sz="1800" dirty="0">
              <a:solidFill>
                <a:schemeClr val="bg1"/>
              </a:solidFill>
              <a:ea typeface="微软雅黑" panose="020B0503020204020204" pitchFamily="34" charset="-122"/>
            </a:endParaRPr>
          </a:p>
        </p:txBody>
      </p:sp>
      <p:grpSp>
        <p:nvGrpSpPr>
          <p:cNvPr id="20" name="组合 19"/>
          <p:cNvGrpSpPr/>
          <p:nvPr/>
        </p:nvGrpSpPr>
        <p:grpSpPr>
          <a:xfrm>
            <a:off x="1" y="-2"/>
            <a:ext cx="2710829" cy="634848"/>
            <a:chOff x="0" y="-2"/>
            <a:chExt cx="1377891" cy="634701"/>
          </a:xfrm>
          <a:solidFill>
            <a:srgbClr val="00CCFF"/>
          </a:solidFill>
        </p:grpSpPr>
        <p:sp>
          <p:nvSpPr>
            <p:cNvPr id="21" name="矩形 20"/>
            <p:cNvSpPr/>
            <p:nvPr/>
          </p:nvSpPr>
          <p:spPr>
            <a:xfrm>
              <a:off x="0" y="0"/>
              <a:ext cx="708343" cy="634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spcBef>
                  <a:spcPts val="0"/>
                </a:spcBef>
                <a:spcAft>
                  <a:spcPts val="0"/>
                </a:spcAft>
                <a:defRPr/>
              </a:pPr>
              <a:endParaRPr lang="zh-CN" altLang="en-US" sz="1800" b="1" dirty="0">
                <a:ea typeface="微软雅黑" panose="020B0503020204020204" pitchFamily="34" charset="-122"/>
              </a:endParaRPr>
            </a:p>
          </p:txBody>
        </p:sp>
        <p:sp>
          <p:nvSpPr>
            <p:cNvPr id="22" name="直角三角形 21"/>
            <p:cNvSpPr/>
            <p:nvPr/>
          </p:nvSpPr>
          <p:spPr>
            <a:xfrm flipV="1">
              <a:off x="708342" y="-2"/>
              <a:ext cx="669549" cy="63469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spcBef>
                  <a:spcPts val="0"/>
                </a:spcBef>
                <a:spcAft>
                  <a:spcPts val="0"/>
                </a:spcAft>
                <a:defRPr/>
              </a:pPr>
              <a:endParaRPr lang="zh-CN" altLang="en-US" sz="1800" b="1" dirty="0">
                <a:ea typeface="微软雅黑" panose="020B0503020204020204" pitchFamily="34" charset="-122"/>
              </a:endParaRPr>
            </a:p>
          </p:txBody>
        </p:sp>
      </p:grpSp>
      <p:sp>
        <p:nvSpPr>
          <p:cNvPr id="23" name="矩形 22"/>
          <p:cNvSpPr/>
          <p:nvPr/>
        </p:nvSpPr>
        <p:spPr>
          <a:xfrm>
            <a:off x="-25400" y="36513"/>
            <a:ext cx="12528550" cy="584200"/>
          </a:xfrm>
          <a:prstGeom prst="rect">
            <a:avLst/>
          </a:prstGeom>
        </p:spPr>
        <p:txBody>
          <a:bodyPr>
            <a:spAutoFit/>
          </a:bodyPr>
          <a:lstStyle/>
          <a:p>
            <a:pPr defTabSz="1218565" fontAlgn="auto">
              <a:spcBef>
                <a:spcPts val="0"/>
              </a:spcBef>
              <a:spcAft>
                <a:spcPts val="0"/>
              </a:spcAft>
              <a:defRPr/>
            </a:pPr>
            <a:r>
              <a:rPr lang="zh-CN" altLang="en-US" sz="3200" b="1" dirty="0">
                <a:solidFill>
                  <a:schemeClr val="bg1"/>
                </a:solidFill>
                <a:latin typeface="微软雅黑" panose="020B0503020204020204" pitchFamily="34" charset="-122"/>
                <a:ea typeface="微软雅黑" panose="020B0503020204020204" pitchFamily="34" charset="-122"/>
              </a:rPr>
              <a:t>题型探究  </a:t>
            </a:r>
            <a:r>
              <a:rPr lang="en-US" altLang="zh-CN" sz="3200" b="1" dirty="0">
                <a:solidFill>
                  <a:schemeClr val="bg1"/>
                </a:solidFill>
                <a:latin typeface="微软雅黑" panose="020B0503020204020204" pitchFamily="34" charset="-122"/>
                <a:ea typeface="微软雅黑" panose="020B0503020204020204" pitchFamily="34" charset="-122"/>
              </a:rPr>
              <a:t>					   </a:t>
            </a:r>
            <a:r>
              <a:rPr lang="zh-CN" altLang="en-US" sz="3200" b="1" dirty="0">
                <a:solidFill>
                  <a:schemeClr val="bg1"/>
                </a:solidFill>
                <a:latin typeface="微软雅黑" panose="020B0503020204020204" pitchFamily="34" charset="-122"/>
                <a:ea typeface="微软雅黑" panose="020B0503020204020204" pitchFamily="34" charset="-122"/>
              </a:rPr>
              <a:t>　　　　</a:t>
            </a:r>
            <a:r>
              <a:rPr lang="zh-CN" altLang="en-US" dirty="0">
                <a:solidFill>
                  <a:schemeClr val="tx2">
                    <a:lumMod val="40000"/>
                    <a:lumOff val="60000"/>
                  </a:schemeClr>
                </a:solidFill>
                <a:latin typeface="微软雅黑" panose="020B0503020204020204" pitchFamily="34" charset="-122"/>
                <a:ea typeface="微软雅黑" panose="020B0503020204020204" pitchFamily="34" charset="-122"/>
              </a:rPr>
              <a:t>重点难点  个个击破</a:t>
            </a:r>
            <a:endParaRPr lang="zh-CN" altLang="en-US" dirty="0">
              <a:solidFill>
                <a:schemeClr val="tx2">
                  <a:lumMod val="40000"/>
                  <a:lumOff val="60000"/>
                </a:schemeClr>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477838" y="762000"/>
            <a:ext cx="11458575" cy="687388"/>
          </a:xfrm>
          <a:prstGeom prst="rect">
            <a:avLst/>
          </a:prstGeom>
          <a:noFill/>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C00000"/>
                </a:solidFill>
                <a:latin typeface="Times New Roman" panose="02020603050405020304"/>
                <a:ea typeface="微软雅黑" panose="020B0503020204020204" pitchFamily="34" charset="-122"/>
                <a:cs typeface="Times New Roman" panose="02020603050405020304"/>
              </a:rPr>
              <a:t>类型一　两圆位置关系的判定</a:t>
            </a:r>
            <a:endParaRPr lang="zh-CN" altLang="zh-CN" sz="2800" b="1" kern="100" dirty="0">
              <a:solidFill>
                <a:srgbClr val="C00000"/>
              </a:solidFill>
              <a:latin typeface="Times New Roman" panose="02020603050405020304"/>
              <a:ea typeface="微软雅黑" panose="020B0503020204020204" pitchFamily="34" charset="-122"/>
              <a:cs typeface="Times New Roman" panose="02020603050405020304"/>
            </a:endParaRPr>
          </a:p>
        </p:txBody>
      </p:sp>
      <p:sp>
        <p:nvSpPr>
          <p:cNvPr id="19" name="矩形 18"/>
          <p:cNvSpPr/>
          <p:nvPr/>
        </p:nvSpPr>
        <p:spPr>
          <a:xfrm>
            <a:off x="550590" y="1413570"/>
            <a:ext cx="11161712" cy="3354387"/>
          </a:xfrm>
          <a:prstGeom prst="rect">
            <a:avLst/>
          </a:prstGeom>
        </p:spPr>
        <p:txBody>
          <a:bodyPr lIns="121898" tIns="60948" rIns="121898" bIns="60948">
            <a:spAutoFit/>
          </a:bodyPr>
          <a:lstStyle/>
          <a:p>
            <a:pPr algn="just" defTabSz="1218565" fontAlgn="auto">
              <a:lnSpc>
                <a:spcPct val="150000"/>
              </a:lnSpc>
              <a:spcBef>
                <a:spcPts val="0"/>
              </a:spcBef>
              <a:spcAft>
                <a:spcPts val="0"/>
              </a:spcAft>
              <a:defRPr/>
            </a:pPr>
            <a:r>
              <a:rPr lang="zh-CN" altLang="zh-CN" sz="2800" b="1" kern="100" dirty="0">
                <a:solidFill>
                  <a:srgbClr val="0000FF"/>
                </a:solidFill>
                <a:latin typeface="Times New Roman" panose="02020603050405020304"/>
                <a:ea typeface="微软雅黑" panose="020B0503020204020204" pitchFamily="34" charset="-122"/>
                <a:cs typeface="Times New Roman" panose="02020603050405020304"/>
              </a:rPr>
              <a:t>例</a:t>
            </a:r>
            <a:r>
              <a:rPr lang="en-US" altLang="zh-CN" sz="2800" b="1" kern="100" dirty="0">
                <a:solidFill>
                  <a:srgbClr val="0000FF"/>
                </a:solidFill>
                <a:latin typeface="Times New Roman" panose="02020603050405020304"/>
                <a:ea typeface="微软雅黑" panose="020B0503020204020204" pitchFamily="34" charset="-122"/>
                <a:cs typeface="Courier New" panose="02070309020205020404"/>
              </a:rPr>
              <a:t>1</a:t>
            </a:r>
            <a:r>
              <a:rPr lang="zh-CN" altLang="zh-CN" sz="2800" kern="100" dirty="0">
                <a:latin typeface="Times New Roman" panose="02020603050405020304"/>
                <a:ea typeface="华文细黑"/>
                <a:cs typeface="Times New Roman" panose="02020603050405020304"/>
              </a:rPr>
              <a:t>　</a:t>
            </a:r>
            <a:r>
              <a:rPr lang="en-US" altLang="zh-CN" sz="2800" i="1" kern="100" dirty="0">
                <a:latin typeface="Times New Roman" panose="02020603050405020304"/>
                <a:ea typeface="华文细黑"/>
                <a:cs typeface="Courier New" panose="02070309020205020404"/>
              </a:rPr>
              <a:t>a</a:t>
            </a:r>
            <a:r>
              <a:rPr lang="zh-CN" altLang="zh-CN" sz="2800" kern="100" dirty="0">
                <a:latin typeface="Times New Roman" panose="02020603050405020304"/>
                <a:ea typeface="华文细黑"/>
                <a:cs typeface="Times New Roman" panose="02020603050405020304"/>
              </a:rPr>
              <a:t>为何值时，两圆</a:t>
            </a:r>
            <a:r>
              <a:rPr lang="en-US" altLang="zh-CN" sz="2800" i="1" kern="100" dirty="0">
                <a:latin typeface="Times New Roman" panose="02020603050405020304"/>
                <a:ea typeface="华文细黑"/>
                <a:cs typeface="Courier New" panose="02070309020205020404"/>
              </a:rPr>
              <a:t>C</a:t>
            </a:r>
            <a:r>
              <a:rPr lang="en-US" altLang="zh-CN" sz="2800" kern="100" baseline="-25000" dirty="0">
                <a:latin typeface="Times New Roman" panose="02020603050405020304"/>
                <a:ea typeface="华文细黑"/>
                <a:cs typeface="Courier New" panose="02070309020205020404"/>
              </a:rPr>
              <a:t>1</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x</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y</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en-US" altLang="zh-CN" sz="2800" i="1" kern="100" dirty="0">
                <a:latin typeface="Times New Roman" panose="02020603050405020304"/>
                <a:ea typeface="华文细黑"/>
                <a:cs typeface="Courier New" panose="02070309020205020404"/>
              </a:rPr>
              <a:t>ax</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4</a:t>
            </a:r>
            <a:r>
              <a:rPr lang="en-US" altLang="zh-CN" sz="2800" i="1" kern="100" dirty="0">
                <a:latin typeface="Times New Roman" panose="02020603050405020304"/>
                <a:ea typeface="华文细黑"/>
                <a:cs typeface="Courier New" panose="02070309020205020404"/>
              </a:rPr>
              <a:t>y</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a</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5</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0</a:t>
            </a:r>
            <a:r>
              <a:rPr lang="zh-CN" altLang="zh-CN" sz="2800" kern="100" dirty="0">
                <a:latin typeface="Times New Roman" panose="02020603050405020304"/>
                <a:ea typeface="华文细黑"/>
                <a:cs typeface="Times New Roman" panose="02020603050405020304"/>
              </a:rPr>
              <a:t>和</a:t>
            </a:r>
            <a:r>
              <a:rPr lang="en-US" altLang="zh-CN" sz="2800" i="1" kern="100" dirty="0">
                <a:latin typeface="Times New Roman" panose="02020603050405020304"/>
                <a:ea typeface="华文细黑"/>
                <a:cs typeface="Courier New" panose="02070309020205020404"/>
              </a:rPr>
              <a:t>C</a:t>
            </a:r>
            <a:r>
              <a:rPr lang="en-US" altLang="zh-CN" sz="2800" kern="100" baseline="-25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x</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y</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en-US" altLang="zh-CN" sz="2800" i="1" kern="100" dirty="0">
                <a:latin typeface="Times New Roman" panose="02020603050405020304"/>
                <a:ea typeface="华文细黑"/>
                <a:cs typeface="Courier New" panose="02070309020205020404"/>
              </a:rPr>
              <a:t>x</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2</a:t>
            </a:r>
            <a:r>
              <a:rPr lang="en-US" altLang="zh-CN" sz="2800" i="1" kern="100" dirty="0">
                <a:latin typeface="Times New Roman" panose="02020603050405020304"/>
                <a:ea typeface="华文细黑"/>
                <a:cs typeface="Courier New" panose="02070309020205020404"/>
              </a:rPr>
              <a:t>ay</a:t>
            </a:r>
            <a:r>
              <a:rPr lang="zh-CN" altLang="zh-CN" sz="2800" kern="100" dirty="0">
                <a:latin typeface="Times New Roman" panose="02020603050405020304"/>
                <a:ea typeface="华文细黑"/>
                <a:cs typeface="Times New Roman" panose="02020603050405020304"/>
              </a:rPr>
              <a:t>＋</a:t>
            </a:r>
            <a:r>
              <a:rPr lang="en-US" altLang="zh-CN" sz="2800" i="1" kern="100" dirty="0">
                <a:latin typeface="Times New Roman" panose="02020603050405020304"/>
                <a:ea typeface="华文细黑"/>
                <a:cs typeface="Courier New" panose="02070309020205020404"/>
              </a:rPr>
              <a:t>a</a:t>
            </a:r>
            <a:r>
              <a:rPr lang="en-US" altLang="zh-CN" sz="2800" kern="100" baseline="30000" dirty="0">
                <a:latin typeface="Times New Roman" panose="02020603050405020304"/>
                <a:ea typeface="华文细黑"/>
                <a:cs typeface="Courier New" panose="02070309020205020404"/>
              </a:rPr>
              <a:t>2</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3</a:t>
            </a:r>
            <a:r>
              <a:rPr lang="zh-CN" altLang="zh-CN" sz="2800" kern="100" dirty="0">
                <a:latin typeface="Times New Roman" panose="02020603050405020304"/>
                <a:ea typeface="华文细黑"/>
                <a:cs typeface="Times New Roman" panose="02020603050405020304"/>
              </a:rPr>
              <a:t>＝</a:t>
            </a:r>
            <a:r>
              <a:rPr lang="en-US" altLang="zh-CN" sz="2800" kern="100" dirty="0">
                <a:latin typeface="Times New Roman" panose="02020603050405020304"/>
                <a:ea typeface="华文细黑"/>
                <a:cs typeface="Courier New" panose="02070309020205020404"/>
              </a:rPr>
              <a:t>0</a:t>
            </a:r>
            <a:endParaRPr lang="zh-CN" altLang="zh-CN" sz="1050" kern="100" dirty="0">
              <a:latin typeface="宋体" panose="02010600030101010101" pitchFamily="2" charset="-122"/>
              <a:ea typeface="+mn-ea"/>
              <a:cs typeface="Courier New" panose="02070309020205020404"/>
            </a:endParaRPr>
          </a:p>
          <a:p>
            <a:pPr defTabSz="1218565" fontAlgn="auto">
              <a:lnSpc>
                <a:spcPct val="150000"/>
              </a:lnSpc>
              <a:spcBef>
                <a:spcPts val="0"/>
              </a:spcBef>
              <a:spcAft>
                <a:spcPts val="0"/>
              </a:spcAft>
              <a:defRPr/>
            </a:pPr>
            <a:r>
              <a:rPr lang="en-US" altLang="zh-CN" sz="2800" kern="100" dirty="0">
                <a:latin typeface="Times New Roman" panose="02020603050405020304"/>
                <a:ea typeface="华文细黑"/>
              </a:rPr>
              <a:t>(1)</a:t>
            </a:r>
            <a:r>
              <a:rPr lang="zh-CN" altLang="zh-CN" sz="2800" kern="100" dirty="0">
                <a:latin typeface="Times New Roman" panose="02020603050405020304"/>
                <a:ea typeface="华文细黑"/>
                <a:cs typeface="Times New Roman" panose="02020603050405020304"/>
              </a:rPr>
              <a:t>外切；</a:t>
            </a:r>
            <a:endParaRPr lang="en-US" altLang="zh-CN" sz="2800" kern="100" dirty="0">
              <a:latin typeface="Times New Roman" panose="02020603050405020304"/>
              <a:ea typeface="华文细黑"/>
              <a:cs typeface="Times New Roman" panose="02020603050405020304"/>
            </a:endParaRPr>
          </a:p>
          <a:p>
            <a:pPr defTabSz="1218565" fontAlgn="auto">
              <a:lnSpc>
                <a:spcPct val="150000"/>
              </a:lnSpc>
              <a:spcBef>
                <a:spcPts val="0"/>
              </a:spcBef>
              <a:spcAft>
                <a:spcPts val="0"/>
              </a:spcAft>
              <a:defRPr/>
            </a:pPr>
            <a:r>
              <a:rPr lang="en-US" altLang="zh-CN" sz="2800" kern="100" dirty="0">
                <a:latin typeface="Times New Roman" panose="02020603050405020304"/>
                <a:ea typeface="华文细黑"/>
              </a:rPr>
              <a:t>(2)</a:t>
            </a:r>
            <a:r>
              <a:rPr lang="zh-CN" altLang="zh-CN" sz="2800" kern="100" dirty="0">
                <a:latin typeface="Times New Roman" panose="02020603050405020304"/>
                <a:ea typeface="华文细黑"/>
                <a:cs typeface="Times New Roman" panose="02020603050405020304"/>
              </a:rPr>
              <a:t>相交；</a:t>
            </a:r>
            <a:endParaRPr lang="en-US" altLang="zh-CN" sz="2800" kern="100" dirty="0">
              <a:latin typeface="Times New Roman" panose="02020603050405020304"/>
              <a:ea typeface="华文细黑"/>
              <a:cs typeface="Times New Roman" panose="02020603050405020304"/>
            </a:endParaRPr>
          </a:p>
          <a:p>
            <a:pPr defTabSz="1218565" fontAlgn="auto">
              <a:lnSpc>
                <a:spcPct val="150000"/>
              </a:lnSpc>
              <a:spcBef>
                <a:spcPts val="0"/>
              </a:spcBef>
              <a:spcAft>
                <a:spcPts val="0"/>
              </a:spcAft>
              <a:defRPr/>
            </a:pPr>
            <a:r>
              <a:rPr lang="en-US" altLang="zh-CN" sz="2800" kern="100" dirty="0">
                <a:latin typeface="Times New Roman" panose="02020603050405020304"/>
                <a:ea typeface="华文细黑"/>
                <a:cs typeface="Courier New" panose="02070309020205020404"/>
              </a:rPr>
              <a:t>(3)</a:t>
            </a:r>
            <a:r>
              <a:rPr lang="zh-CN" altLang="zh-CN" sz="2800" kern="100" dirty="0">
                <a:latin typeface="Times New Roman" panose="02020603050405020304"/>
                <a:ea typeface="华文细黑"/>
                <a:cs typeface="Times New Roman" panose="02020603050405020304"/>
              </a:rPr>
              <a:t>外离</a:t>
            </a:r>
            <a:r>
              <a:rPr lang="en-US" altLang="zh-CN" sz="2800" kern="100" dirty="0">
                <a:latin typeface="Times New Roman" panose="02020603050405020304"/>
                <a:ea typeface="华文细黑"/>
                <a:cs typeface="Courier New" panose="02070309020205020404"/>
              </a:rPr>
              <a:t>.</a:t>
            </a:r>
            <a:endParaRPr lang="en-US" altLang="zh-CN" sz="2800" b="1" kern="100" dirty="0">
              <a:solidFill>
                <a:srgbClr val="0000FF"/>
              </a:solidFill>
              <a:latin typeface="Times New Roman" panose="02020603050405020304"/>
              <a:ea typeface="微软雅黑" panose="020B0503020204020204" pitchFamily="34" charset="-122"/>
              <a:cs typeface="Times New Roman" panose="02020603050405020304"/>
            </a:endParaRPr>
          </a:p>
        </p:txBody>
      </p:sp>
      <p:sp>
        <p:nvSpPr>
          <p:cNvPr id="16" name="矩形 15"/>
          <p:cNvSpPr/>
          <p:nvPr/>
        </p:nvSpPr>
        <p:spPr>
          <a:xfrm>
            <a:off x="0" y="6664325"/>
            <a:ext cx="12195175" cy="195263"/>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13" name="圆角矩形 12">
            <a:hlinkClick r:id="rId1" action="ppaction://hlinksldjump"/>
          </p:cNvPr>
          <p:cNvSpPr/>
          <p:nvPr/>
        </p:nvSpPr>
        <p:spPr>
          <a:xfrm>
            <a:off x="11068050"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解析答案</a:t>
            </a:r>
            <a:endParaRPr lang="zh-CN" altLang="en-US" sz="1400" dirty="0">
              <a:solidFill>
                <a:srgbClr val="C00000"/>
              </a:solidFill>
              <a:latin typeface="黑体" panose="02010609060101010101" pitchFamily="49" charset="-122"/>
            </a:endParaRPr>
          </a:p>
        </p:txBody>
      </p:sp>
      <p:sp>
        <p:nvSpPr>
          <p:cNvPr id="11" name="圆角矩形 10">
            <a:hlinkClick r:id="rId2" action="ppaction://hlinksldjump"/>
          </p:cNvPr>
          <p:cNvSpPr/>
          <p:nvPr/>
        </p:nvSpPr>
        <p:spPr>
          <a:xfrm>
            <a:off x="9648825"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反思与感悟</a:t>
            </a:r>
            <a:endParaRPr lang="zh-CN" altLang="en-US" sz="1400" dirty="0">
              <a:solidFill>
                <a:srgbClr val="C00000"/>
              </a:solidFill>
              <a:latin typeface="黑体" panose="02010609060101010101" pitchFamily="49" charset="-122"/>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矩形 9"/>
          <p:cNvSpPr>
            <a:spLocks noChangeArrowheads="1"/>
          </p:cNvSpPr>
          <p:nvPr/>
        </p:nvSpPr>
        <p:spPr bwMode="auto">
          <a:xfrm>
            <a:off x="71438" y="298450"/>
            <a:ext cx="11999912" cy="5940425"/>
          </a:xfrm>
          <a:prstGeom prst="rect">
            <a:avLst/>
          </a:prstGeom>
          <a:noFill/>
          <a:ln w="9525">
            <a:noFill/>
            <a:miter lim="800000"/>
          </a:ln>
        </p:spPr>
        <p:txBody>
          <a:bodyPr lIns="121898" tIns="60948" rIns="121898" bIns="60948">
            <a:spAutoFit/>
          </a:bodyPr>
          <a:lstStyle/>
          <a:p>
            <a:pPr algn="just">
              <a:lnSpc>
                <a:spcPct val="150000"/>
              </a:lnSpc>
            </a:pPr>
            <a:r>
              <a:rPr lang="zh-CN" altLang="zh-CN" sz="2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zh-CN" sz="2800" dirty="0">
                <a:latin typeface="Times New Roman" panose="02020603050405020304" pitchFamily="18" charset="0"/>
                <a:ea typeface="华文细黑"/>
                <a:cs typeface="Times New Roman" panose="02020603050405020304" pitchFamily="18" charset="0"/>
              </a:rPr>
              <a:t>　将两圆方程写成标准方程，</a:t>
            </a:r>
            <a:endParaRPr lang="zh-CN" altLang="zh-CN" sz="1000" dirty="0">
              <a:latin typeface="宋体" panose="02010600030101010101" pitchFamily="2" charset="-122"/>
              <a:ea typeface="华文细黑"/>
              <a:cs typeface="Courier New" panose="02070309020205020404" pitchFamily="49" charset="0"/>
            </a:endParaRPr>
          </a:p>
          <a:p>
            <a:pPr algn="just">
              <a:lnSpc>
                <a:spcPct val="150000"/>
              </a:lnSpc>
            </a:pPr>
            <a:r>
              <a:rPr lang="en-US" altLang="zh-CN" sz="2800" i="1" dirty="0">
                <a:latin typeface="Times New Roman" panose="02020603050405020304" pitchFamily="18" charset="0"/>
                <a:ea typeface="华文细黑"/>
                <a:cs typeface="Courier New" panose="02070309020205020404" pitchFamily="49" charset="0"/>
              </a:rPr>
              <a:t>C</a:t>
            </a:r>
            <a:r>
              <a:rPr lang="en-US" altLang="zh-CN" sz="2800" baseline="-25000" dirty="0">
                <a:latin typeface="Times New Roman" panose="02020603050405020304" pitchFamily="18" charset="0"/>
                <a:ea typeface="华文细黑"/>
                <a:cs typeface="Courier New" panose="02070309020205020404" pitchFamily="49" charset="0"/>
              </a:rPr>
              <a:t>1</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a:t>
            </a:r>
            <a:r>
              <a:rPr lang="en-US" altLang="zh-CN" sz="2800" i="1" dirty="0">
                <a:latin typeface="Times New Roman" panose="02020603050405020304" pitchFamily="18" charset="0"/>
                <a:ea typeface="华文细黑"/>
                <a:cs typeface="Courier New" panose="02070309020205020404" pitchFamily="49" charset="0"/>
              </a:rPr>
              <a:t>x</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a</a:t>
            </a:r>
            <a:r>
              <a:rPr lang="en-US" altLang="zh-CN" sz="2800" dirty="0">
                <a:latin typeface="Times New Roman" panose="02020603050405020304" pitchFamily="18" charset="0"/>
                <a:ea typeface="华文细黑"/>
                <a:cs typeface="Courier New" panose="02070309020205020404" pitchFamily="49" charset="0"/>
              </a:rPr>
              <a:t>)</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a:t>
            </a:r>
            <a:r>
              <a:rPr lang="en-US" altLang="zh-CN" sz="2800" i="1" dirty="0">
                <a:latin typeface="Times New Roman" panose="02020603050405020304" pitchFamily="18" charset="0"/>
                <a:ea typeface="华文细黑"/>
                <a:cs typeface="Courier New" panose="02070309020205020404" pitchFamily="49" charset="0"/>
              </a:rPr>
              <a:t>y</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2)</a:t>
            </a:r>
            <a:r>
              <a:rPr lang="en-US" altLang="zh-CN" sz="2800" baseline="300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Courier New" panose="02070309020205020404" pitchFamily="49" charset="0"/>
              </a:rPr>
              <a:t>＝</a:t>
            </a:r>
            <a:r>
              <a:rPr lang="en-US" altLang="zh-CN" sz="2800" dirty="0">
                <a:latin typeface="Times New Roman" panose="02020603050405020304" pitchFamily="18" charset="0"/>
                <a:ea typeface="华文细黑"/>
                <a:cs typeface="Times New Roman" panose="02020603050405020304" pitchFamily="18" charset="0"/>
              </a:rPr>
              <a:t>9</a:t>
            </a:r>
            <a:r>
              <a:rPr lang="zh-CN" altLang="zh-CN" sz="2800" dirty="0">
                <a:latin typeface="Times New Roman" panose="02020603050405020304" pitchFamily="18" charset="0"/>
                <a:ea typeface="华文细黑"/>
                <a:cs typeface="Courier New" panose="02070309020205020404" pitchFamily="49" charset="0"/>
              </a:rPr>
              <a:t>，</a:t>
            </a:r>
            <a:endParaRPr lang="en-US" altLang="zh-CN" sz="2800" dirty="0">
              <a:latin typeface="Times New Roman" panose="02020603050405020304" pitchFamily="18" charset="0"/>
              <a:ea typeface="华文细黑"/>
              <a:cs typeface="Courier New" panose="02070309020205020404" pitchFamily="49" charset="0"/>
            </a:endParaRPr>
          </a:p>
          <a:p>
            <a:pPr algn="just">
              <a:lnSpc>
                <a:spcPct val="150000"/>
              </a:lnSpc>
            </a:pPr>
            <a:r>
              <a:rPr lang="en-US" altLang="zh-CN" sz="2800" i="1" dirty="0">
                <a:latin typeface="Times New Roman" panose="02020603050405020304" pitchFamily="18" charset="0"/>
                <a:ea typeface="华文细黑"/>
                <a:cs typeface="Times New Roman" panose="02020603050405020304" pitchFamily="18" charset="0"/>
              </a:rPr>
              <a:t>C</a:t>
            </a:r>
            <a:r>
              <a:rPr lang="en-US" altLang="zh-CN" sz="2800" baseline="-250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Courier New" panose="02070309020205020404" pitchFamily="49" charset="0"/>
              </a:rPr>
              <a:t>：</a:t>
            </a:r>
            <a:r>
              <a:rPr lang="en-US"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Times New Roman" panose="02020603050405020304" pitchFamily="18" charset="0"/>
              </a:rPr>
              <a:t>x</a:t>
            </a:r>
            <a:r>
              <a:rPr lang="zh-CN" altLang="zh-CN" sz="2800" dirty="0">
                <a:latin typeface="Times New Roman" panose="02020603050405020304" pitchFamily="18" charset="0"/>
                <a:ea typeface="华文细黑"/>
                <a:cs typeface="Courier New" panose="02070309020205020404" pitchFamily="49" charset="0"/>
              </a:rPr>
              <a:t>＋</a:t>
            </a:r>
            <a:r>
              <a:rPr lang="en-US" altLang="zh-CN" sz="2800" dirty="0">
                <a:latin typeface="Times New Roman" panose="02020603050405020304" pitchFamily="18" charset="0"/>
                <a:ea typeface="华文细黑"/>
                <a:cs typeface="Courier New" panose="02070309020205020404" pitchFamily="49" charset="0"/>
              </a:rPr>
              <a:t>1)</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a:t>
            </a:r>
            <a:r>
              <a:rPr lang="en-US" altLang="zh-CN" sz="2800" i="1" dirty="0">
                <a:latin typeface="Times New Roman" panose="02020603050405020304" pitchFamily="18" charset="0"/>
                <a:ea typeface="华文细黑"/>
                <a:cs typeface="Courier New" panose="02070309020205020404" pitchFamily="49" charset="0"/>
              </a:rPr>
              <a:t>y</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a</a:t>
            </a:r>
            <a:r>
              <a:rPr lang="en-US" altLang="zh-CN" sz="2800" dirty="0">
                <a:latin typeface="Times New Roman" panose="02020603050405020304" pitchFamily="18" charset="0"/>
                <a:ea typeface="华文细黑"/>
                <a:cs typeface="Courier New" panose="02070309020205020404" pitchFamily="49" charset="0"/>
              </a:rPr>
              <a:t>)</a:t>
            </a:r>
            <a:r>
              <a:rPr lang="en-US" altLang="zh-CN" sz="2800" baseline="300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4.</a:t>
            </a:r>
            <a:endParaRPr lang="zh-CN" altLang="zh-CN" sz="1000" dirty="0">
              <a:latin typeface="宋体" panose="02010600030101010101" pitchFamily="2" charset="-122"/>
              <a:ea typeface="华文细黑"/>
              <a:cs typeface="Times New Roman" panose="02020603050405020304" pitchFamily="18" charset="0"/>
            </a:endParaRPr>
          </a:p>
          <a:p>
            <a:pPr algn="just">
              <a:lnSpc>
                <a:spcPct val="150000"/>
              </a:lnSpc>
            </a:pPr>
            <a:r>
              <a:rPr lang="en-US" altLang="zh-CN" sz="2800" dirty="0">
                <a:latin typeface="宋体" panose="02010600030101010101" pitchFamily="2" charset="-122"/>
                <a:ea typeface="华文细黑"/>
                <a:cs typeface="Times New Roman" panose="02020603050405020304" pitchFamily="18" charset="0"/>
              </a:rPr>
              <a:t>∴</a:t>
            </a:r>
            <a:r>
              <a:rPr lang="zh-CN" altLang="zh-CN" sz="2800" dirty="0">
                <a:latin typeface="Times New Roman" panose="02020603050405020304" pitchFamily="18" charset="0"/>
                <a:ea typeface="华文细黑"/>
                <a:cs typeface="Times New Roman" panose="02020603050405020304" pitchFamily="18" charset="0"/>
              </a:rPr>
              <a:t>两圆的圆心和半径分别为</a:t>
            </a:r>
            <a:r>
              <a:rPr lang="en-US" altLang="zh-CN" sz="2800" i="1" dirty="0">
                <a:latin typeface="Times New Roman" panose="02020603050405020304" pitchFamily="18" charset="0"/>
                <a:ea typeface="华文细黑"/>
                <a:cs typeface="Courier New" panose="02070309020205020404" pitchFamily="49" charset="0"/>
              </a:rPr>
              <a:t>C</a:t>
            </a:r>
            <a:r>
              <a:rPr lang="en-US" altLang="zh-CN" sz="2800" baseline="-25000" dirty="0">
                <a:latin typeface="Times New Roman" panose="02020603050405020304" pitchFamily="18" charset="0"/>
                <a:ea typeface="华文细黑"/>
                <a:cs typeface="Courier New" panose="02070309020205020404" pitchFamily="49" charset="0"/>
              </a:rPr>
              <a:t>1</a:t>
            </a:r>
            <a:r>
              <a:rPr lang="en-US" altLang="zh-CN" sz="2800" dirty="0">
                <a:latin typeface="Times New Roman" panose="02020603050405020304" pitchFamily="18" charset="0"/>
                <a:ea typeface="华文细黑"/>
                <a:cs typeface="Courier New" panose="02070309020205020404" pitchFamily="49" charset="0"/>
              </a:rPr>
              <a:t>(</a:t>
            </a:r>
            <a:r>
              <a:rPr lang="en-US" altLang="zh-CN" sz="2800" i="1" dirty="0">
                <a:latin typeface="Times New Roman" panose="02020603050405020304" pitchFamily="18" charset="0"/>
                <a:ea typeface="华文细黑"/>
                <a:cs typeface="Courier New" panose="02070309020205020404" pitchFamily="49" charset="0"/>
              </a:rPr>
              <a:t>a</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Courier New" panose="02070309020205020404" pitchFamily="49" charset="0"/>
              </a:rPr>
              <a:t>r</a:t>
            </a:r>
            <a:r>
              <a:rPr lang="en-US" altLang="zh-CN" sz="2800" baseline="-25000" dirty="0">
                <a:latin typeface="Times New Roman" panose="02020603050405020304" pitchFamily="18" charset="0"/>
                <a:ea typeface="华文细黑"/>
                <a:cs typeface="Courier New" panose="02070309020205020404" pitchFamily="49" charset="0"/>
              </a:rPr>
              <a:t>1</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Courier New" panose="02070309020205020404" pitchFamily="49" charset="0"/>
              </a:rPr>
              <a:t>3</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Times New Roman" panose="02020603050405020304" pitchFamily="18" charset="0"/>
              </a:rPr>
              <a:t>C</a:t>
            </a:r>
            <a:r>
              <a:rPr lang="en-US" altLang="zh-CN" sz="2800" baseline="-25000" dirty="0">
                <a:latin typeface="Times New Roman" panose="02020603050405020304" pitchFamily="18" charset="0"/>
                <a:ea typeface="华文细黑"/>
                <a:cs typeface="Times New Roman" panose="02020603050405020304" pitchFamily="18" charset="0"/>
              </a:rPr>
              <a:t>2</a:t>
            </a:r>
            <a:r>
              <a:rPr lang="en-US" altLang="zh-CN" sz="2800" dirty="0">
                <a:latin typeface="Times New Roman" panose="02020603050405020304" pitchFamily="18" charset="0"/>
                <a:ea typeface="华文细黑"/>
                <a:cs typeface="Times New Roman" panose="02020603050405020304" pitchFamily="18" charset="0"/>
              </a:rPr>
              <a:t>(</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1</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Times New Roman" panose="02020603050405020304" pitchFamily="18" charset="0"/>
              </a:rPr>
              <a:t>a</a:t>
            </a:r>
            <a:r>
              <a:rPr lang="en-US" altLang="zh-CN" sz="2800" dirty="0">
                <a:latin typeface="Times New Roman" panose="02020603050405020304" pitchFamily="18" charset="0"/>
                <a:ea typeface="华文细黑"/>
                <a:cs typeface="Times New Roman" panose="02020603050405020304" pitchFamily="18" charset="0"/>
              </a:rPr>
              <a:t>)</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Times New Roman" panose="02020603050405020304" pitchFamily="18" charset="0"/>
              </a:rPr>
              <a:t>r</a:t>
            </a:r>
            <a:r>
              <a:rPr lang="en-US" altLang="zh-CN" sz="2800" baseline="-250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2.</a:t>
            </a:r>
            <a:endParaRPr lang="zh-CN" altLang="zh-CN" sz="1000" dirty="0">
              <a:latin typeface="宋体" panose="02010600030101010101" pitchFamily="2" charset="-122"/>
              <a:ea typeface="华文细黑"/>
              <a:cs typeface="Times New Roman" panose="02020603050405020304" pitchFamily="18" charset="0"/>
            </a:endParaRPr>
          </a:p>
          <a:p>
            <a:pPr algn="just">
              <a:lnSpc>
                <a:spcPct val="150000"/>
              </a:lnSpc>
            </a:pPr>
            <a:r>
              <a:rPr lang="zh-CN" altLang="zh-CN" sz="2800" dirty="0">
                <a:latin typeface="Times New Roman" panose="02020603050405020304" pitchFamily="18" charset="0"/>
                <a:ea typeface="华文细黑"/>
                <a:cs typeface="Times New Roman" panose="02020603050405020304" pitchFamily="18" charset="0"/>
              </a:rPr>
              <a:t>设两圆的圆心距为</a:t>
            </a:r>
            <a:r>
              <a:rPr lang="en-US" altLang="zh-CN" sz="2800" i="1" dirty="0">
                <a:latin typeface="Times New Roman" panose="02020603050405020304" pitchFamily="18" charset="0"/>
                <a:ea typeface="华文细黑"/>
                <a:cs typeface="Times New Roman" panose="02020603050405020304" pitchFamily="18" charset="0"/>
              </a:rPr>
              <a:t>d</a:t>
            </a:r>
            <a:r>
              <a:rPr lang="zh-CN" altLang="zh-CN" sz="2800" dirty="0">
                <a:latin typeface="Times New Roman" panose="02020603050405020304" pitchFamily="18" charset="0"/>
                <a:ea typeface="华文细黑"/>
                <a:cs typeface="Times New Roman" panose="02020603050405020304" pitchFamily="18" charset="0"/>
              </a:rPr>
              <a:t>，</a:t>
            </a:r>
            <a:endParaRPr lang="zh-CN" altLang="zh-CN" sz="1000" dirty="0">
              <a:latin typeface="宋体" panose="02010600030101010101" pitchFamily="2" charset="-122"/>
              <a:ea typeface="华文细黑"/>
              <a:cs typeface="Times New Roman" panose="02020603050405020304" pitchFamily="18" charset="0"/>
            </a:endParaRPr>
          </a:p>
          <a:p>
            <a:pPr algn="just">
              <a:lnSpc>
                <a:spcPct val="150000"/>
              </a:lnSpc>
            </a:pPr>
            <a:r>
              <a:rPr lang="zh-CN" altLang="zh-CN" sz="2800" dirty="0">
                <a:latin typeface="Times New Roman" panose="02020603050405020304" pitchFamily="18" charset="0"/>
                <a:ea typeface="华文细黑"/>
                <a:cs typeface="Times New Roman" panose="02020603050405020304" pitchFamily="18" charset="0"/>
              </a:rPr>
              <a:t>则</a:t>
            </a:r>
            <a:r>
              <a:rPr lang="en-US" altLang="zh-CN" sz="2800" i="1" dirty="0">
                <a:latin typeface="Times New Roman" panose="02020603050405020304" pitchFamily="18" charset="0"/>
                <a:ea typeface="华文细黑"/>
                <a:cs typeface="Times New Roman" panose="02020603050405020304" pitchFamily="18" charset="0"/>
              </a:rPr>
              <a:t>d</a:t>
            </a:r>
            <a:r>
              <a:rPr lang="en-US" altLang="zh-CN" sz="2800" baseline="300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Times New Roman" panose="02020603050405020304" pitchFamily="18" charset="0"/>
              </a:rPr>
              <a:t>a</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1)</a:t>
            </a:r>
            <a:r>
              <a:rPr lang="en-US" altLang="zh-CN" sz="2800" baseline="300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i="1" dirty="0">
                <a:latin typeface="Times New Roman" panose="02020603050405020304" pitchFamily="18" charset="0"/>
                <a:ea typeface="华文细黑"/>
                <a:cs typeface="Times New Roman" panose="02020603050405020304" pitchFamily="18" charset="0"/>
              </a:rPr>
              <a:t>a</a:t>
            </a:r>
            <a:r>
              <a:rPr lang="en-US" altLang="zh-CN" sz="2800" dirty="0">
                <a:latin typeface="Times New Roman" panose="02020603050405020304" pitchFamily="18" charset="0"/>
                <a:ea typeface="华文细黑"/>
                <a:cs typeface="Times New Roman" panose="02020603050405020304" pitchFamily="18" charset="0"/>
              </a:rPr>
              <a:t>)</a:t>
            </a:r>
            <a:r>
              <a:rPr lang="en-US" altLang="zh-CN" sz="2800" baseline="300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2</a:t>
            </a:r>
            <a:r>
              <a:rPr lang="en-US" altLang="zh-CN" sz="2800" i="1" dirty="0">
                <a:latin typeface="Times New Roman" panose="02020603050405020304" pitchFamily="18" charset="0"/>
                <a:ea typeface="华文细黑"/>
                <a:cs typeface="Times New Roman" panose="02020603050405020304" pitchFamily="18" charset="0"/>
              </a:rPr>
              <a:t>a</a:t>
            </a:r>
            <a:r>
              <a:rPr lang="en-US" altLang="zh-CN" sz="2800" baseline="300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6</a:t>
            </a:r>
            <a:r>
              <a:rPr lang="en-US" altLang="zh-CN" sz="2800" i="1" dirty="0">
                <a:latin typeface="Times New Roman" panose="02020603050405020304" pitchFamily="18" charset="0"/>
                <a:ea typeface="华文细黑"/>
                <a:cs typeface="Times New Roman" panose="02020603050405020304" pitchFamily="18" charset="0"/>
              </a:rPr>
              <a:t>a</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5.</a:t>
            </a:r>
            <a:endParaRPr lang="en-US" altLang="zh-CN" sz="2800" dirty="0">
              <a:latin typeface="Times New Roman" panose="02020603050405020304" pitchFamily="18" charset="0"/>
              <a:ea typeface="华文细黑"/>
              <a:cs typeface="Times New Roman" panose="02020603050405020304" pitchFamily="18" charset="0"/>
            </a:endParaRPr>
          </a:p>
          <a:p>
            <a:pPr algn="just">
              <a:lnSpc>
                <a:spcPct val="150000"/>
              </a:lnSpc>
            </a:pPr>
            <a:r>
              <a:rPr lang="en-US" altLang="zh-CN" sz="2800" dirty="0">
                <a:latin typeface="Times New Roman" panose="02020603050405020304" pitchFamily="18" charset="0"/>
                <a:ea typeface="华文细黑"/>
                <a:cs typeface="Times New Roman" panose="02020603050405020304" pitchFamily="18" charset="0"/>
              </a:rPr>
              <a:t>(1)</a:t>
            </a:r>
            <a:r>
              <a:rPr lang="zh-CN" altLang="zh-CN" sz="2800" dirty="0">
                <a:latin typeface="Times New Roman" panose="02020603050405020304" pitchFamily="18" charset="0"/>
                <a:ea typeface="华文细黑"/>
                <a:cs typeface="Times New Roman" panose="02020603050405020304" pitchFamily="18" charset="0"/>
              </a:rPr>
              <a:t>当</a:t>
            </a:r>
            <a:r>
              <a:rPr lang="en-US" altLang="zh-CN" sz="2800" i="1" dirty="0">
                <a:latin typeface="Times New Roman" panose="02020603050405020304" pitchFamily="18" charset="0"/>
                <a:ea typeface="华文细黑"/>
                <a:cs typeface="Times New Roman" panose="02020603050405020304" pitchFamily="18" charset="0"/>
              </a:rPr>
              <a:t>d</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5</a:t>
            </a:r>
            <a:r>
              <a:rPr lang="zh-CN" altLang="zh-CN" sz="2800" dirty="0">
                <a:latin typeface="Times New Roman" panose="02020603050405020304" pitchFamily="18" charset="0"/>
                <a:ea typeface="华文细黑"/>
                <a:cs typeface="Times New Roman" panose="02020603050405020304" pitchFamily="18" charset="0"/>
              </a:rPr>
              <a:t>，即</a:t>
            </a:r>
            <a:r>
              <a:rPr lang="en-US" altLang="zh-CN" sz="2800" dirty="0">
                <a:latin typeface="Times New Roman" panose="02020603050405020304" pitchFamily="18" charset="0"/>
                <a:ea typeface="华文细黑"/>
                <a:cs typeface="Times New Roman" panose="02020603050405020304" pitchFamily="18" charset="0"/>
              </a:rPr>
              <a:t>2</a:t>
            </a:r>
            <a:r>
              <a:rPr lang="en-US" altLang="zh-CN" sz="2800" i="1" dirty="0">
                <a:latin typeface="Times New Roman" panose="02020603050405020304" pitchFamily="18" charset="0"/>
                <a:ea typeface="华文细黑"/>
                <a:cs typeface="Times New Roman" panose="02020603050405020304" pitchFamily="18" charset="0"/>
              </a:rPr>
              <a:t>a</a:t>
            </a:r>
            <a:r>
              <a:rPr lang="en-US" altLang="zh-CN" sz="2800" baseline="300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6</a:t>
            </a:r>
            <a:r>
              <a:rPr lang="en-US" altLang="zh-CN" sz="2800" i="1" dirty="0">
                <a:latin typeface="Times New Roman" panose="02020603050405020304" pitchFamily="18" charset="0"/>
                <a:ea typeface="华文细黑"/>
                <a:cs typeface="Times New Roman" panose="02020603050405020304" pitchFamily="18" charset="0"/>
              </a:rPr>
              <a:t>a</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5</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25</a:t>
            </a:r>
            <a:r>
              <a:rPr lang="zh-CN" altLang="zh-CN" sz="2800" dirty="0">
                <a:latin typeface="Times New Roman" panose="02020603050405020304" pitchFamily="18" charset="0"/>
                <a:ea typeface="华文细黑"/>
                <a:cs typeface="Times New Roman" panose="02020603050405020304" pitchFamily="18" charset="0"/>
              </a:rPr>
              <a:t>时，两圆外切，此时</a:t>
            </a:r>
            <a:r>
              <a:rPr lang="en-US" altLang="zh-CN" sz="2800" i="1" dirty="0">
                <a:latin typeface="Times New Roman" panose="02020603050405020304" pitchFamily="18" charset="0"/>
                <a:ea typeface="华文细黑"/>
                <a:cs typeface="Times New Roman" panose="02020603050405020304" pitchFamily="18" charset="0"/>
              </a:rPr>
              <a:t>a</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5</a:t>
            </a:r>
            <a:r>
              <a:rPr lang="zh-CN" altLang="zh-CN" sz="2800" dirty="0">
                <a:latin typeface="Times New Roman" panose="02020603050405020304" pitchFamily="18" charset="0"/>
                <a:ea typeface="华文细黑"/>
                <a:cs typeface="Times New Roman" panose="02020603050405020304" pitchFamily="18" charset="0"/>
              </a:rPr>
              <a:t>或</a:t>
            </a:r>
            <a:r>
              <a:rPr lang="en-US" altLang="zh-CN" sz="2800" i="1" dirty="0">
                <a:latin typeface="Times New Roman" panose="02020603050405020304" pitchFamily="18" charset="0"/>
                <a:ea typeface="华文细黑"/>
                <a:cs typeface="Times New Roman" panose="02020603050405020304" pitchFamily="18" charset="0"/>
              </a:rPr>
              <a:t>a</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2.</a:t>
            </a:r>
            <a:endParaRPr lang="en-US" altLang="zh-CN" sz="2800" dirty="0">
              <a:latin typeface="Times New Roman" panose="02020603050405020304" pitchFamily="18" charset="0"/>
              <a:ea typeface="华文细黑"/>
              <a:cs typeface="Times New Roman" panose="02020603050405020304" pitchFamily="18" charset="0"/>
            </a:endParaRPr>
          </a:p>
          <a:p>
            <a:pPr algn="just">
              <a:lnSpc>
                <a:spcPct val="150000"/>
              </a:lnSpc>
            </a:pPr>
            <a:r>
              <a:rPr lang="en-US" altLang="zh-CN" sz="28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Times New Roman" panose="02020603050405020304" pitchFamily="18" charset="0"/>
              </a:rPr>
              <a:t>当</a:t>
            </a:r>
            <a:r>
              <a:rPr lang="en-US" altLang="zh-CN" sz="2800" dirty="0">
                <a:latin typeface="Times New Roman" panose="02020603050405020304" pitchFamily="18" charset="0"/>
                <a:ea typeface="华文细黑"/>
                <a:cs typeface="Times New Roman" panose="02020603050405020304" pitchFamily="18" charset="0"/>
              </a:rPr>
              <a:t>1&lt;</a:t>
            </a:r>
            <a:r>
              <a:rPr lang="en-US" altLang="zh-CN" sz="2800" i="1" dirty="0">
                <a:latin typeface="Times New Roman" panose="02020603050405020304" pitchFamily="18" charset="0"/>
                <a:ea typeface="华文细黑"/>
                <a:cs typeface="Times New Roman" panose="02020603050405020304" pitchFamily="18" charset="0"/>
              </a:rPr>
              <a:t>d</a:t>
            </a:r>
            <a:r>
              <a:rPr lang="en-US" altLang="zh-CN" sz="2800" dirty="0">
                <a:latin typeface="Times New Roman" panose="02020603050405020304" pitchFamily="18" charset="0"/>
                <a:ea typeface="华文细黑"/>
                <a:cs typeface="Times New Roman" panose="02020603050405020304" pitchFamily="18" charset="0"/>
              </a:rPr>
              <a:t>&lt;5</a:t>
            </a:r>
            <a:r>
              <a:rPr lang="zh-CN" altLang="zh-CN" sz="2800" dirty="0">
                <a:latin typeface="Times New Roman" panose="02020603050405020304" pitchFamily="18" charset="0"/>
                <a:ea typeface="华文细黑"/>
                <a:cs typeface="Times New Roman" panose="02020603050405020304" pitchFamily="18" charset="0"/>
              </a:rPr>
              <a:t>，即</a:t>
            </a:r>
            <a:r>
              <a:rPr lang="en-US" altLang="zh-CN" sz="2800" dirty="0">
                <a:latin typeface="Times New Roman" panose="02020603050405020304" pitchFamily="18" charset="0"/>
                <a:ea typeface="华文细黑"/>
                <a:cs typeface="Times New Roman" panose="02020603050405020304" pitchFamily="18" charset="0"/>
              </a:rPr>
              <a:t>1&lt;2</a:t>
            </a:r>
            <a:r>
              <a:rPr lang="en-US" altLang="zh-CN" sz="2800" i="1" dirty="0">
                <a:latin typeface="Times New Roman" panose="02020603050405020304" pitchFamily="18" charset="0"/>
                <a:ea typeface="华文细黑"/>
                <a:cs typeface="Times New Roman" panose="02020603050405020304" pitchFamily="18" charset="0"/>
              </a:rPr>
              <a:t>a</a:t>
            </a:r>
            <a:r>
              <a:rPr lang="en-US" altLang="zh-CN" sz="2800" baseline="300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6</a:t>
            </a:r>
            <a:r>
              <a:rPr lang="en-US" altLang="zh-CN" sz="2800" i="1" dirty="0">
                <a:latin typeface="Times New Roman" panose="02020603050405020304" pitchFamily="18" charset="0"/>
                <a:ea typeface="华文细黑"/>
                <a:cs typeface="Times New Roman" panose="02020603050405020304" pitchFamily="18" charset="0"/>
              </a:rPr>
              <a:t>a</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5&lt;25</a:t>
            </a:r>
            <a:r>
              <a:rPr lang="zh-CN" altLang="zh-CN" sz="2800" dirty="0">
                <a:latin typeface="Times New Roman" panose="02020603050405020304" pitchFamily="18" charset="0"/>
                <a:ea typeface="华文细黑"/>
                <a:cs typeface="Times New Roman" panose="02020603050405020304" pitchFamily="18" charset="0"/>
              </a:rPr>
              <a:t>时，两圆相交，此时－</a:t>
            </a:r>
            <a:r>
              <a:rPr lang="en-US" altLang="zh-CN" sz="2800" dirty="0">
                <a:latin typeface="Times New Roman" panose="02020603050405020304" pitchFamily="18" charset="0"/>
                <a:ea typeface="华文细黑"/>
                <a:cs typeface="Times New Roman" panose="02020603050405020304" pitchFamily="18" charset="0"/>
              </a:rPr>
              <a:t>5&lt;</a:t>
            </a:r>
            <a:r>
              <a:rPr lang="en-US" altLang="zh-CN" sz="2800" i="1" dirty="0">
                <a:latin typeface="Times New Roman" panose="02020603050405020304" pitchFamily="18" charset="0"/>
                <a:ea typeface="华文细黑"/>
                <a:cs typeface="Times New Roman" panose="02020603050405020304" pitchFamily="18" charset="0"/>
              </a:rPr>
              <a:t>a</a:t>
            </a:r>
            <a:r>
              <a:rPr lang="en-US" altLang="zh-CN" sz="2800" dirty="0">
                <a:latin typeface="Times New Roman" panose="02020603050405020304" pitchFamily="18" charset="0"/>
                <a:ea typeface="华文细黑"/>
                <a:cs typeface="Times New Roman" panose="02020603050405020304" pitchFamily="18" charset="0"/>
              </a:rPr>
              <a:t>&lt;</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Times New Roman" panose="02020603050405020304" pitchFamily="18" charset="0"/>
              </a:rPr>
              <a:t>或－</a:t>
            </a:r>
            <a:r>
              <a:rPr lang="en-US" altLang="zh-CN" sz="2800" dirty="0">
                <a:latin typeface="Times New Roman" panose="02020603050405020304" pitchFamily="18" charset="0"/>
                <a:ea typeface="华文细黑"/>
                <a:cs typeface="Times New Roman" panose="02020603050405020304" pitchFamily="18" charset="0"/>
              </a:rPr>
              <a:t>1&lt;</a:t>
            </a:r>
            <a:r>
              <a:rPr lang="en-US" altLang="zh-CN" sz="2800" i="1" dirty="0">
                <a:latin typeface="Times New Roman" panose="02020603050405020304" pitchFamily="18" charset="0"/>
                <a:ea typeface="华文细黑"/>
                <a:cs typeface="Times New Roman" panose="02020603050405020304" pitchFamily="18" charset="0"/>
              </a:rPr>
              <a:t>a</a:t>
            </a:r>
            <a:r>
              <a:rPr lang="en-US" altLang="zh-CN" sz="2800" dirty="0">
                <a:latin typeface="Times New Roman" panose="02020603050405020304" pitchFamily="18" charset="0"/>
                <a:ea typeface="华文细黑"/>
                <a:cs typeface="Times New Roman" panose="02020603050405020304" pitchFamily="18" charset="0"/>
              </a:rPr>
              <a:t>&lt;2.</a:t>
            </a:r>
            <a:endParaRPr lang="en-US" altLang="zh-CN" sz="2800" dirty="0">
              <a:latin typeface="Times New Roman" panose="02020603050405020304" pitchFamily="18" charset="0"/>
              <a:ea typeface="华文细黑"/>
              <a:cs typeface="Times New Roman" panose="02020603050405020304" pitchFamily="18" charset="0"/>
            </a:endParaRPr>
          </a:p>
          <a:p>
            <a:pPr algn="just">
              <a:lnSpc>
                <a:spcPct val="150000"/>
              </a:lnSpc>
            </a:pPr>
            <a:r>
              <a:rPr lang="en-US" altLang="zh-CN" sz="2800" dirty="0">
                <a:latin typeface="Times New Roman" panose="02020603050405020304" pitchFamily="18" charset="0"/>
                <a:ea typeface="华文细黑"/>
                <a:cs typeface="Times New Roman" panose="02020603050405020304" pitchFamily="18" charset="0"/>
              </a:rPr>
              <a:t>(3)</a:t>
            </a:r>
            <a:r>
              <a:rPr lang="zh-CN" altLang="zh-CN" sz="2800" dirty="0">
                <a:latin typeface="Times New Roman" panose="02020603050405020304" pitchFamily="18" charset="0"/>
                <a:ea typeface="华文细黑"/>
                <a:cs typeface="Times New Roman" panose="02020603050405020304" pitchFamily="18" charset="0"/>
              </a:rPr>
              <a:t>当</a:t>
            </a:r>
            <a:r>
              <a:rPr lang="en-US" altLang="zh-CN" sz="2800" i="1" dirty="0">
                <a:latin typeface="Times New Roman" panose="02020603050405020304" pitchFamily="18" charset="0"/>
                <a:ea typeface="华文细黑"/>
                <a:cs typeface="Times New Roman" panose="02020603050405020304" pitchFamily="18" charset="0"/>
              </a:rPr>
              <a:t>d</a:t>
            </a:r>
            <a:r>
              <a:rPr lang="en-US" altLang="zh-CN" sz="2800" dirty="0">
                <a:latin typeface="Times New Roman" panose="02020603050405020304" pitchFamily="18" charset="0"/>
                <a:ea typeface="华文细黑"/>
                <a:cs typeface="Times New Roman" panose="02020603050405020304" pitchFamily="18" charset="0"/>
              </a:rPr>
              <a:t>&gt;5</a:t>
            </a:r>
            <a:r>
              <a:rPr lang="zh-CN" altLang="zh-CN" sz="2800" dirty="0">
                <a:latin typeface="Times New Roman" panose="02020603050405020304" pitchFamily="18" charset="0"/>
                <a:ea typeface="华文细黑"/>
                <a:cs typeface="Times New Roman" panose="02020603050405020304" pitchFamily="18" charset="0"/>
              </a:rPr>
              <a:t>，即</a:t>
            </a:r>
            <a:r>
              <a:rPr lang="en-US" altLang="zh-CN" sz="2800" dirty="0">
                <a:latin typeface="Times New Roman" panose="02020603050405020304" pitchFamily="18" charset="0"/>
                <a:ea typeface="华文细黑"/>
                <a:cs typeface="Times New Roman" panose="02020603050405020304" pitchFamily="18" charset="0"/>
              </a:rPr>
              <a:t>2</a:t>
            </a:r>
            <a:r>
              <a:rPr lang="en-US" altLang="zh-CN" sz="2800" i="1" dirty="0">
                <a:latin typeface="Times New Roman" panose="02020603050405020304" pitchFamily="18" charset="0"/>
                <a:ea typeface="华文细黑"/>
                <a:cs typeface="Times New Roman" panose="02020603050405020304" pitchFamily="18" charset="0"/>
              </a:rPr>
              <a:t>a</a:t>
            </a:r>
            <a:r>
              <a:rPr lang="en-US" altLang="zh-CN" sz="2800" baseline="30000" dirty="0">
                <a:latin typeface="Times New Roman" panose="02020603050405020304" pitchFamily="18" charset="0"/>
                <a:ea typeface="华文细黑"/>
                <a:cs typeface="Times New Roman" panose="02020603050405020304" pitchFamily="18" charset="0"/>
              </a:rPr>
              <a:t>2</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6</a:t>
            </a:r>
            <a:r>
              <a:rPr lang="en-US" altLang="zh-CN" sz="2800" i="1" dirty="0">
                <a:latin typeface="Times New Roman" panose="02020603050405020304" pitchFamily="18" charset="0"/>
                <a:ea typeface="华文细黑"/>
                <a:cs typeface="Times New Roman" panose="02020603050405020304" pitchFamily="18" charset="0"/>
              </a:rPr>
              <a:t>a</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5&gt;25</a:t>
            </a:r>
            <a:r>
              <a:rPr lang="zh-CN" altLang="zh-CN" sz="2800" dirty="0">
                <a:latin typeface="Times New Roman" panose="02020603050405020304" pitchFamily="18" charset="0"/>
                <a:ea typeface="华文细黑"/>
                <a:cs typeface="Times New Roman" panose="02020603050405020304" pitchFamily="18" charset="0"/>
              </a:rPr>
              <a:t>时，两圆外离，此时</a:t>
            </a:r>
            <a:r>
              <a:rPr lang="en-US" altLang="zh-CN" sz="2800" i="1" dirty="0">
                <a:latin typeface="Times New Roman" panose="02020603050405020304" pitchFamily="18" charset="0"/>
                <a:ea typeface="华文细黑"/>
                <a:cs typeface="Times New Roman" panose="02020603050405020304" pitchFamily="18" charset="0"/>
              </a:rPr>
              <a:t>a</a:t>
            </a:r>
            <a:r>
              <a:rPr lang="en-US" altLang="zh-CN" sz="2800" dirty="0">
                <a:latin typeface="Times New Roman" panose="02020603050405020304" pitchFamily="18" charset="0"/>
                <a:ea typeface="华文细黑"/>
                <a:cs typeface="Times New Roman" panose="02020603050405020304" pitchFamily="18" charset="0"/>
              </a:rPr>
              <a:t>&gt;2</a:t>
            </a:r>
            <a:r>
              <a:rPr lang="zh-CN" altLang="zh-CN" sz="2800" dirty="0">
                <a:latin typeface="Times New Roman" panose="02020603050405020304" pitchFamily="18" charset="0"/>
                <a:ea typeface="华文细黑"/>
                <a:cs typeface="Times New Roman" panose="02020603050405020304" pitchFamily="18" charset="0"/>
              </a:rPr>
              <a:t>或</a:t>
            </a:r>
            <a:r>
              <a:rPr lang="en-US" altLang="zh-CN" sz="2800" i="1" dirty="0">
                <a:latin typeface="Times New Roman" panose="02020603050405020304" pitchFamily="18" charset="0"/>
                <a:ea typeface="华文细黑"/>
                <a:cs typeface="Times New Roman" panose="02020603050405020304" pitchFamily="18" charset="0"/>
              </a:rPr>
              <a:t>a</a:t>
            </a:r>
            <a:r>
              <a:rPr lang="en-US" altLang="zh-CN" sz="2800" dirty="0">
                <a:latin typeface="Times New Roman" panose="02020603050405020304" pitchFamily="18" charset="0"/>
                <a:ea typeface="华文细黑"/>
                <a:cs typeface="Times New Roman" panose="02020603050405020304" pitchFamily="18" charset="0"/>
              </a:rPr>
              <a:t>&lt;</a:t>
            </a:r>
            <a:r>
              <a:rPr lang="zh-CN" altLang="zh-CN" sz="2800" dirty="0">
                <a:latin typeface="Times New Roman" panose="02020603050405020304" pitchFamily="18" charset="0"/>
                <a:ea typeface="华文细黑"/>
                <a:cs typeface="Times New Roman" panose="02020603050405020304" pitchFamily="18" charset="0"/>
              </a:rPr>
              <a:t>－</a:t>
            </a:r>
            <a:r>
              <a:rPr lang="en-US" altLang="zh-CN" sz="2800" dirty="0">
                <a:latin typeface="Times New Roman" panose="02020603050405020304" pitchFamily="18" charset="0"/>
                <a:ea typeface="华文细黑"/>
                <a:cs typeface="Times New Roman" panose="02020603050405020304" pitchFamily="18" charset="0"/>
              </a:rPr>
              <a:t>5.</a:t>
            </a:r>
            <a:endParaRPr lang="en-US" altLang="zh-CN" sz="2800" dirty="0">
              <a:latin typeface="Times New Roman" panose="02020603050405020304" pitchFamily="18" charset="0"/>
              <a:ea typeface="华文细黑"/>
              <a:cs typeface="Times New Roman" panose="02020603050405020304" pitchFamily="18" charset="0"/>
            </a:endParaRPr>
          </a:p>
        </p:txBody>
      </p:sp>
      <p:sp>
        <p:nvSpPr>
          <p:cNvPr id="3" name="矩形 2"/>
          <p:cNvSpPr/>
          <p:nvPr/>
        </p:nvSpPr>
        <p:spPr>
          <a:xfrm>
            <a:off x="0" y="6664325"/>
            <a:ext cx="12195175" cy="195263"/>
          </a:xfrm>
          <a:prstGeom prst="rect">
            <a:avLst/>
          </a:prstGeom>
          <a:solidFill>
            <a:schemeClr val="accent5">
              <a:lumMod val="60000"/>
              <a:lumOff val="40000"/>
            </a:schemeClr>
          </a:solidFill>
          <a:ln>
            <a:noFill/>
          </a:ln>
        </p:spPr>
        <p:style>
          <a:lnRef idx="1">
            <a:schemeClr val="accent5"/>
          </a:lnRef>
          <a:fillRef idx="2">
            <a:schemeClr val="accent5"/>
          </a:fillRef>
          <a:effectRef idx="1">
            <a:schemeClr val="accent5"/>
          </a:effectRef>
          <a:fontRef idx="minor">
            <a:schemeClr val="dk1"/>
          </a:fontRef>
        </p:style>
        <p:txBody>
          <a:bodyPr anchor="ctr"/>
          <a:lstStyle/>
          <a:p>
            <a:pPr algn="ctr" defTabSz="1218565" fontAlgn="auto">
              <a:lnSpc>
                <a:spcPct val="150000"/>
              </a:lnSpc>
              <a:spcBef>
                <a:spcPts val="0"/>
              </a:spcBef>
              <a:spcAft>
                <a:spcPts val="0"/>
              </a:spcAft>
              <a:defRPr/>
            </a:pPr>
            <a:endParaRPr lang="zh-CN" altLang="en-US" kern="100" dirty="0">
              <a:solidFill>
                <a:srgbClr val="0000CC"/>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4" name="圆角矩形 3">
            <a:hlinkClick r:id="rId1" action="ppaction://hlinksldjump"/>
          </p:cNvPr>
          <p:cNvSpPr/>
          <p:nvPr/>
        </p:nvSpPr>
        <p:spPr>
          <a:xfrm>
            <a:off x="11063288" y="6664325"/>
            <a:ext cx="1127125" cy="195263"/>
          </a:xfrm>
          <a:prstGeom prst="roundRect">
            <a:avLst/>
          </a:prstGeom>
          <a:ln>
            <a:noFill/>
          </a:ln>
        </p:spPr>
        <p:style>
          <a:lnRef idx="1">
            <a:schemeClr val="dk1"/>
          </a:lnRef>
          <a:fillRef idx="2">
            <a:schemeClr val="dk1"/>
          </a:fillRef>
          <a:effectRef idx="1">
            <a:schemeClr val="dk1"/>
          </a:effectRef>
          <a:fontRef idx="minor">
            <a:schemeClr val="dk1"/>
          </a:fontRef>
        </p:style>
        <p:txBody>
          <a:bodyPr anchor="ctr"/>
          <a:lstStyle/>
          <a:p>
            <a:pPr algn="ctr" defTabSz="1218565" fontAlgn="auto">
              <a:spcBef>
                <a:spcPts val="0"/>
              </a:spcBef>
              <a:spcAft>
                <a:spcPts val="0"/>
              </a:spcAft>
              <a:defRPr/>
            </a:pPr>
            <a:r>
              <a:rPr lang="zh-CN" altLang="en-US" sz="1400" dirty="0">
                <a:solidFill>
                  <a:srgbClr val="C00000"/>
                </a:solidFill>
                <a:latin typeface="黑体" panose="02010609060101010101" pitchFamily="49" charset="-122"/>
              </a:rPr>
              <a:t>反思与感悟</a:t>
            </a:r>
            <a:endParaRPr lang="zh-CN" altLang="en-US" sz="1400" dirty="0">
              <a:solidFill>
                <a:srgbClr val="C00000"/>
              </a:solidFill>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linds(horizontal)">
                                      <p:cBhvr>
                                        <p:cTn id="12" dur="500"/>
                                        <p:tgtEl>
                                          <p:spTgt spid="10">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blinds(horizontal)">
                                      <p:cBhvr>
                                        <p:cTn id="15" dur="500"/>
                                        <p:tgtEl>
                                          <p:spTgt spid="1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0">
                                            <p:txEl>
                                              <p:pRg st="3" end="3"/>
                                            </p:txEl>
                                          </p:spTgt>
                                        </p:tgtEl>
                                        <p:attrNameLst>
                                          <p:attrName>style.visibility</p:attrName>
                                        </p:attrNameLst>
                                      </p:cBhvr>
                                      <p:to>
                                        <p:strVal val="visible"/>
                                      </p:to>
                                    </p:set>
                                    <p:animEffect transition="in" filter="blinds(horizontal)">
                                      <p:cBhvr>
                                        <p:cTn id="20" dur="500"/>
                                        <p:tgtEl>
                                          <p:spTgt spid="1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Effect transition="in" filter="blinds(horizontal)">
                                      <p:cBhvr>
                                        <p:cTn id="25" dur="500"/>
                                        <p:tgtEl>
                                          <p:spTgt spid="10">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0">
                                            <p:txEl>
                                              <p:pRg st="5" end="5"/>
                                            </p:txEl>
                                          </p:spTgt>
                                        </p:tgtEl>
                                        <p:attrNameLst>
                                          <p:attrName>style.visibility</p:attrName>
                                        </p:attrNameLst>
                                      </p:cBhvr>
                                      <p:to>
                                        <p:strVal val="visible"/>
                                      </p:to>
                                    </p:set>
                                    <p:animEffect transition="in" filter="blinds(horizontal)">
                                      <p:cBhvr>
                                        <p:cTn id="28" dur="500"/>
                                        <p:tgtEl>
                                          <p:spTgt spid="10">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0">
                                            <p:txEl>
                                              <p:pRg st="6" end="6"/>
                                            </p:txEl>
                                          </p:spTgt>
                                        </p:tgtEl>
                                        <p:attrNameLst>
                                          <p:attrName>style.visibility</p:attrName>
                                        </p:attrNameLst>
                                      </p:cBhvr>
                                      <p:to>
                                        <p:strVal val="visible"/>
                                      </p:to>
                                    </p:set>
                                    <p:animEffect transition="in" filter="blinds(horizontal)">
                                      <p:cBhvr>
                                        <p:cTn id="33" dur="1000"/>
                                        <p:tgtEl>
                                          <p:spTgt spid="10">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0">
                                            <p:txEl>
                                              <p:pRg st="7" end="7"/>
                                            </p:txEl>
                                          </p:spTgt>
                                        </p:tgtEl>
                                        <p:attrNameLst>
                                          <p:attrName>style.visibility</p:attrName>
                                        </p:attrNameLst>
                                      </p:cBhvr>
                                      <p:to>
                                        <p:strVal val="visible"/>
                                      </p:to>
                                    </p:set>
                                    <p:animEffect transition="in" filter="blinds(horizontal)">
                                      <p:cBhvr>
                                        <p:cTn id="38" dur="1000"/>
                                        <p:tgtEl>
                                          <p:spTgt spid="10">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10">
                                            <p:txEl>
                                              <p:pRg st="8" end="8"/>
                                            </p:txEl>
                                          </p:spTgt>
                                        </p:tgtEl>
                                        <p:attrNameLst>
                                          <p:attrName>style.visibility</p:attrName>
                                        </p:attrNameLst>
                                      </p:cBhvr>
                                      <p:to>
                                        <p:strVal val="visible"/>
                                      </p:to>
                                    </p:set>
                                    <p:animEffect transition="in" filter="blinds(horizontal)">
                                      <p:cBhvr>
                                        <p:cTn id="43" dur="10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6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3866</Words>
  <Application>WPS 演示</Application>
  <PresentationFormat>自定义</PresentationFormat>
  <Paragraphs>320</Paragraphs>
  <Slides>29</Slides>
  <Notes>2</Notes>
  <HiddenSlides>6</HiddenSlides>
  <MMClips>0</MMClips>
  <ScaleCrop>false</ScaleCrop>
  <HeadingPairs>
    <vt:vector size="8" baseType="variant">
      <vt:variant>
        <vt:lpstr>已用的字体</vt:lpstr>
      </vt:variant>
      <vt:variant>
        <vt:i4>20</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51" baseType="lpstr">
      <vt:lpstr>Arial</vt:lpstr>
      <vt:lpstr>宋体</vt:lpstr>
      <vt:lpstr>Wingdings</vt:lpstr>
      <vt:lpstr>Arial Black</vt:lpstr>
      <vt:lpstr>微软雅黑</vt:lpstr>
      <vt:lpstr>Times New Roman</vt:lpstr>
      <vt:lpstr>黑体</vt:lpstr>
      <vt:lpstr>Times New Roman</vt:lpstr>
      <vt:lpstr>华文细黑</vt:lpstr>
      <vt:lpstr>Courier New</vt:lpstr>
      <vt:lpstr>Courier New</vt:lpstr>
      <vt:lpstr>华文细黑</vt:lpstr>
      <vt:lpstr>华文新魏</vt:lpstr>
      <vt:lpstr>Arial Unicode MS</vt:lpstr>
      <vt:lpstr>Calibri</vt:lpstr>
      <vt:lpstr>Broadway</vt:lpstr>
      <vt:lpstr>楷体</vt:lpstr>
      <vt:lpstr>经典繁仿黑</vt:lpstr>
      <vt:lpstr>Arial</vt:lpstr>
      <vt:lpstr>Segoe Print</vt:lpstr>
      <vt:lpstr>6_Office 主题</vt:lpstr>
      <vt:lpstr>Equation.DSMT4</vt:lpstr>
      <vt:lpstr>4.2.2　圆与圆的位置关系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985</cp:revision>
  <dcterms:created xsi:type="dcterms:W3CDTF">2014-11-27T01:03:00Z</dcterms:created>
  <dcterms:modified xsi:type="dcterms:W3CDTF">2017-12-15T09:31:30Z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