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35" r:id="rId2"/>
    <p:sldId id="343" r:id="rId3"/>
    <p:sldId id="336" r:id="rId4"/>
    <p:sldId id="350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6" r:id="rId18"/>
    <p:sldId id="367" r:id="rId19"/>
    <p:sldId id="368" r:id="rId20"/>
    <p:sldId id="369" r:id="rId21"/>
    <p:sldId id="370" r:id="rId22"/>
    <p:sldId id="371" r:id="rId23"/>
    <p:sldId id="348" r:id="rId24"/>
    <p:sldId id="372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78946-CBF6-4925-A752-AC992F0637CD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7502A-A4A2-483D-BC7F-BDDAB4DD06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91AD0-6282-4676-9945-E6BA4DC9EBF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E524-186D-4A4A-8D41-BE6AA65CFF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幻灯片图像占位符 19865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15715" name="文本占位符 19865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5716" name="日期占位符 1"/>
          <p:cNvSpPr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Tx/>
              <a:buNone/>
            </a:pPr>
            <a:fld id="{E21D96D5-7548-4746-A644-D30CFB1FB823}" type="datetime1">
              <a:rPr lang="zh-CN" altLang="en-US" sz="1200">
                <a:solidFill>
                  <a:schemeClr val="folHlink"/>
                </a:solidFill>
              </a:rPr>
              <a:pPr algn="r">
                <a:spcBef>
                  <a:spcPct val="20000"/>
                </a:spcBef>
                <a:buFontTx/>
                <a:buNone/>
              </a:pPr>
              <a:t>2019/3/11</a:t>
            </a:fld>
            <a:endParaRPr lang="en-US" altLang="zh-CN" sz="1200">
              <a:solidFill>
                <a:schemeClr val="folHlink"/>
              </a:solidFill>
            </a:endParaRPr>
          </a:p>
        </p:txBody>
      </p:sp>
      <p:sp>
        <p:nvSpPr>
          <p:cNvPr id="115717" name="灯片编号占位符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FontTx/>
              <a:buNone/>
            </a:pPr>
            <a:fld id="{3E45A99C-3368-4086-B91F-AF1ADB11F626}" type="slidenum">
              <a:rPr lang="zh-CN" altLang="en-US" sz="1200">
                <a:solidFill>
                  <a:schemeClr val="folHlink"/>
                </a:solidFill>
              </a:rPr>
              <a:pPr algn="r">
                <a:spcBef>
                  <a:spcPct val="20000"/>
                </a:spcBef>
                <a:buFontTx/>
                <a:buNone/>
              </a:pPr>
              <a:t>22</a:t>
            </a:fld>
            <a:endParaRPr lang="en-US" altLang="zh-CN" sz="120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3/11/2019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453336"/>
            <a:ext cx="3062171" cy="467832"/>
          </a:xfrm>
          <a:prstGeom prst="rect">
            <a:avLst/>
          </a:prstGeom>
        </p:spPr>
      </p:pic>
      <p:pic>
        <p:nvPicPr>
          <p:cNvPr id="8" name="Picture 2" descr="C:\Users\czh\Desktop\育才中学校徽3.pn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085C4A">
                  <a:alpha val="61569"/>
                </a:srgbClr>
              </a:clrFrom>
              <a:clrTo>
                <a:srgbClr val="085C4A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6016"/>
            <a:ext cx="872728" cy="87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8975025929cb97935a80f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856895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1619672" y="476672"/>
            <a:ext cx="46805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叶根友毛笔行书2.0版" pitchFamily="2" charset="-122"/>
                <a:ea typeface="叶根友毛笔行书2.0版" pitchFamily="2" charset="-122"/>
              </a:rPr>
              <a:t>安 塞 腰 鼓</a:t>
            </a:r>
            <a:endParaRPr lang="zh-CN" altLang="en-US" sz="60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77281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atin typeface="宋体" pitchFamily="2" charset="-122"/>
                <a:ea typeface="宋体" pitchFamily="2" charset="-122"/>
              </a:rPr>
              <a:t>刘成章</a:t>
            </a:r>
            <a:endParaRPr lang="zh-CN" altLang="en-US" sz="44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zh-CN" altLang="en-US" sz="4000" b="1" dirty="0" smtClean="0"/>
              <a:t>        那一段描写了腰鼓表演的场面？运用了哪些修辞手法？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/>
              <a:t>                         </a:t>
            </a:r>
            <a:endParaRPr lang="zh-CN" alt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          </a:t>
            </a:r>
            <a:r>
              <a:rPr lang="zh-CN" altLang="en-US" b="1" dirty="0" smtClean="0">
                <a:solidFill>
                  <a:srgbClr val="002060"/>
                </a:solidFill>
              </a:rPr>
              <a:t>第七自然段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002060"/>
                </a:solidFill>
              </a:rPr>
              <a:t>          比喻、排比、反复</a:t>
            </a: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9900FF"/>
                </a:solidFill>
              </a:rPr>
              <a:t>         </a:t>
            </a:r>
            <a:r>
              <a:rPr lang="zh-CN" altLang="en-US" b="1" dirty="0" smtClean="0">
                <a:solidFill>
                  <a:srgbClr val="C00000"/>
                </a:solidFill>
              </a:rPr>
              <a:t>形象具体地写出了舞蹈场面的宏伟</a:t>
            </a:r>
            <a:r>
              <a:rPr lang="en-US" altLang="zh-CN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突出了安塞腰鼓壮阔、豪放、火烈的特点。</a:t>
            </a:r>
          </a:p>
          <a:p>
            <a:endParaRPr lang="zh-CN" alt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1916113"/>
            <a:ext cx="8569325" cy="3911600"/>
          </a:xfrm>
        </p:spPr>
        <p:txBody>
          <a:bodyPr/>
          <a:lstStyle/>
          <a:p>
            <a:pPr algn="l"/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sz="3200" b="1" i="1" dirty="0" smtClean="0">
                <a:solidFill>
                  <a:srgbClr val="FF3300"/>
                </a:solidFill>
                <a:ea typeface="黑体" pitchFamily="49" charset="-122"/>
              </a:rPr>
              <a:t>    </a:t>
            </a:r>
            <a:br>
              <a:rPr lang="zh-CN" altLang="en-US" sz="3200" b="1" i="1" dirty="0" smtClean="0">
                <a:solidFill>
                  <a:srgbClr val="FF3300"/>
                </a:solidFill>
                <a:ea typeface="黑体" pitchFamily="49" charset="-122"/>
              </a:rPr>
            </a:br>
            <a:r>
              <a:rPr lang="zh-CN" altLang="en-US" sz="3200" b="1" i="1" dirty="0" smtClean="0">
                <a:solidFill>
                  <a:srgbClr val="FF3300"/>
                </a:solidFill>
                <a:ea typeface="黑体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贫瘠的黄土地、闭塞的生活，让生活在这儿的人们在物质和精神上受到太多的压抑和束缚，安塞腰鼓正是要打破这种束缚，让生命宣泄在天地间，“痛快了山河、蓬勃了想像力”。运用了排比修辞手法。强烈的表达了情感。</a:t>
            </a:r>
            <a:r>
              <a:rPr lang="zh-CN" altLang="en-US" sz="2800" b="1" dirty="0" smtClean="0"/>
              <a:t/>
            </a:r>
            <a:br>
              <a:rPr lang="zh-CN" altLang="en-US" sz="2800" b="1" dirty="0" smtClean="0"/>
            </a:br>
            <a:endParaRPr lang="zh-CN" altLang="en-US" sz="2800" b="1" dirty="0" smtClean="0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539552" y="548680"/>
            <a:ext cx="8027987" cy="135421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      从</a:t>
            </a:r>
            <a:r>
              <a:rPr lang="en-US" altLang="zh-CN" sz="3200" b="1" dirty="0"/>
              <a:t>5-13</a:t>
            </a:r>
            <a:r>
              <a:rPr lang="zh-CN" altLang="en-US" sz="3200" b="1" dirty="0"/>
              <a:t>段中找出揭示安塞腰鼓文化内涵和生命意识的一句话：</a:t>
            </a:r>
            <a:r>
              <a:rPr lang="zh-CN" altLang="en-US" b="1" dirty="0">
                <a:solidFill>
                  <a:srgbClr val="9900CC"/>
                </a:solidFill>
              </a:rPr>
              <a:t/>
            </a:r>
            <a:br>
              <a:rPr lang="zh-CN" altLang="en-US" b="1" dirty="0">
                <a:solidFill>
                  <a:srgbClr val="9900CC"/>
                </a:solidFill>
              </a:rPr>
            </a:br>
            <a:r>
              <a:rPr lang="zh-CN" altLang="en-US" b="1" dirty="0" smtClean="0">
                <a:solidFill>
                  <a:srgbClr val="9900CC"/>
                </a:solidFill>
              </a:rPr>
              <a:t>   </a:t>
            </a:r>
            <a:endParaRPr lang="zh-CN" altLang="en-US" b="1" dirty="0">
              <a:solidFill>
                <a:srgbClr val="9900CC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611560" y="1988840"/>
            <a:ext cx="79930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i="1" dirty="0" smtClean="0">
                <a:solidFill>
                  <a:srgbClr val="FF3300"/>
                </a:solidFill>
              </a:rPr>
              <a:t>   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“</a:t>
            </a:r>
            <a:r>
              <a:rPr lang="zh-CN" altLang="en-US" sz="2800" b="1" dirty="0">
                <a:solidFill>
                  <a:srgbClr val="C00000"/>
                </a:solidFill>
              </a:rPr>
              <a:t>容不得束缚，容不得羁绊，容不得闭塞。是挣脱了、冲破了、撞开了的那么一股劲！”</a:t>
            </a:r>
            <a:r>
              <a:rPr lang="zh-CN" altLang="en-US" sz="2800" b="1" i="1" dirty="0">
                <a:solidFill>
                  <a:srgbClr val="FF3300"/>
                </a:solidFill>
              </a:rPr>
              <a:t/>
            </a:r>
            <a:br>
              <a:rPr lang="zh-CN" altLang="en-US" sz="2800" b="1" i="1" dirty="0">
                <a:solidFill>
                  <a:srgbClr val="FF3300"/>
                </a:solidFill>
              </a:rPr>
            </a:br>
            <a:endParaRPr lang="zh-CN" altLang="en-US" sz="2800" b="1" i="1" dirty="0">
              <a:solidFill>
                <a:srgbClr val="FF3300"/>
              </a:solidFill>
            </a:endParaRPr>
          </a:p>
        </p:txBody>
      </p:sp>
      <p:pic>
        <p:nvPicPr>
          <p:cNvPr id="5" name="Picture 2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73216"/>
            <a:ext cx="5544616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latin typeface="+mn-ea"/>
                <a:ea typeface="+mn-ea"/>
              </a:rPr>
              <a:t>    作者是怎样描写安塞腰鼓的响声的？齐读</a:t>
            </a:r>
            <a:r>
              <a:rPr lang="en-US" altLang="zh-CN" sz="3200" b="1" dirty="0" smtClean="0">
                <a:latin typeface="+mn-ea"/>
                <a:ea typeface="+mn-ea"/>
              </a:rPr>
              <a:t>14-17</a:t>
            </a:r>
            <a:r>
              <a:rPr lang="zh-CN" altLang="en-US" sz="3200" b="1" dirty="0" smtClean="0">
                <a:latin typeface="+mn-ea"/>
                <a:ea typeface="+mn-ea"/>
              </a:rPr>
              <a:t>段。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1</a:t>
            </a:r>
            <a:r>
              <a:rPr lang="zh-CN" altLang="en-US" b="1" dirty="0" smtClean="0">
                <a:solidFill>
                  <a:srgbClr val="002060"/>
                </a:solidFill>
              </a:rPr>
              <a:t>、用排比、比喻、反复写出安塞腰鼓声音的回响。</a:t>
            </a:r>
          </a:p>
          <a:p>
            <a:pPr>
              <a:buFontTx/>
              <a:buNone/>
            </a:pPr>
            <a:r>
              <a:rPr lang="zh-CN" altLang="en-US" b="1" dirty="0" smtClean="0">
                <a:solidFill>
                  <a:srgbClr val="9900FF"/>
                </a:solidFill>
              </a:rPr>
              <a:t>      </a:t>
            </a:r>
            <a:r>
              <a:rPr lang="zh-CN" altLang="en-US" b="1" dirty="0" smtClean="0">
                <a:solidFill>
                  <a:srgbClr val="C00000"/>
                </a:solidFill>
              </a:rPr>
              <a:t>表现出“安塞腰鼓”气吞河山的场面和震撼人心的力量。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9900FF"/>
                </a:solidFill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</a:rPr>
              <a:t>2</a:t>
            </a:r>
            <a:r>
              <a:rPr lang="zh-CN" altLang="en-US" b="1" dirty="0" smtClean="0">
                <a:solidFill>
                  <a:srgbClr val="002060"/>
                </a:solidFill>
              </a:rPr>
              <a:t>、运用侧面烘托的写法，用环境和观众的感受来烘托鼓声，使鼓声和周围的环境和观众融为一体，更能表现安塞腰鼓的震撼力。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643192" cy="114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l"/>
            <a:r>
              <a:rPr lang="zh-CN" altLang="en-US" sz="3200" b="1" dirty="0" smtClean="0"/>
              <a:t>      </a:t>
            </a:r>
            <a:r>
              <a:rPr lang="zh-CN" altLang="en-US" sz="3200" b="1" dirty="0" smtClean="0">
                <a:latin typeface="+mn-ea"/>
                <a:ea typeface="+mn-ea"/>
              </a:rPr>
              <a:t>当鼓声停止时，周围的环境是怎样的？为什么？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“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世界出奇的寂静，以致使人感到对她十分陌生了。</a:t>
            </a:r>
            <a:r>
              <a:rPr lang="zh-CN" altLang="en-US" dirty="0" smtClean="0">
                <a:solidFill>
                  <a:srgbClr val="002060"/>
                </a:solidFill>
              </a:rPr>
              <a:t>”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“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简直像来到另一个星球</a:t>
            </a:r>
            <a:r>
              <a:rPr lang="zh-CN" altLang="en-US" dirty="0" smtClean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67544" y="3645024"/>
            <a:ext cx="7848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因为这是人对闹声的一种感受，当闹声突然停止时，会感到特别的静。好像换了一个陌生的环境。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788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latin typeface="+mn-ea"/>
                <a:ea typeface="+mn-ea"/>
              </a:rPr>
              <a:t>    这部分的静和第一部分的静是不是一样的意思？这两部分对第二部分的表达有什么作用呢？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32686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 smtClean="0">
                <a:solidFill>
                  <a:srgbClr val="002060"/>
                </a:solidFill>
              </a:rPr>
              <a:t>明确：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       </a:t>
            </a:r>
            <a:r>
              <a:rPr lang="zh-CN" altLang="en-US" b="1" dirty="0" smtClean="0">
                <a:solidFill>
                  <a:srgbClr val="002060"/>
                </a:solidFill>
              </a:rPr>
              <a:t>不同，第一部分侧重于人的安静；第三部分侧重于声音的寂静，以静衬动，与第二部分形成鲜明的对比，第三部分与第一部分形成前后呼应。</a:t>
            </a:r>
          </a:p>
        </p:txBody>
      </p:sp>
      <p:pic>
        <p:nvPicPr>
          <p:cNvPr id="4" name="Picture 2" descr="5a3118098973799bd0581b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13176"/>
            <a:ext cx="4752528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78812" cy="11430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怎样理解“耳畔是一片渺远的鸡啼？”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    当鼓声停止时后，人们任然沉静在激情中，好像炽热后的沉寂，这是</a:t>
            </a:r>
            <a:r>
              <a:rPr lang="zh-CN" altLang="en-US" b="1" dirty="0" smtClean="0">
                <a:solidFill>
                  <a:srgbClr val="C00000"/>
                </a:solidFill>
              </a:rPr>
              <a:t>以“鸡啼”反衬寂静</a:t>
            </a:r>
            <a:r>
              <a:rPr lang="zh-CN" altLang="en-US" b="1" dirty="0" smtClean="0">
                <a:solidFill>
                  <a:srgbClr val="002060"/>
                </a:solidFill>
              </a:rPr>
              <a:t>；同时，鸡声是天亮的标志，</a:t>
            </a:r>
            <a:r>
              <a:rPr lang="zh-CN" altLang="en-US" b="1" dirty="0" smtClean="0">
                <a:solidFill>
                  <a:srgbClr val="C00000"/>
                </a:solidFill>
              </a:rPr>
              <a:t>是新的一天的开始，是希望的象征</a:t>
            </a:r>
            <a:r>
              <a:rPr lang="zh-CN" altLang="en-US" b="1" dirty="0" smtClean="0">
                <a:solidFill>
                  <a:srgbClr val="002060"/>
                </a:solidFill>
              </a:rPr>
              <a:t>，有这种喷发出来的力量，一定可以带动生命的奔腾升华，一定会创造出一个崭新的世界，这正是希望所在。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388" y="1989138"/>
            <a:ext cx="87137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altLang="zh-CN" sz="44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4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本文运用得最多的修辞方法是什么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?</a:t>
            </a:r>
          </a:p>
          <a:p>
            <a:pPr eaLnBrk="0" hangingPunct="0"/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0" hangingPunct="0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eaLnBrk="0" hangingPunct="0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2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、排比的形式有三种，“句内排比”、“句与句之间的排比”、“段与段之间的排比”，大家能举例说明吗？</a:t>
            </a:r>
          </a:p>
        </p:txBody>
      </p:sp>
      <p:sp>
        <p:nvSpPr>
          <p:cNvPr id="68616" name="WordArt 8"/>
          <p:cNvSpPr>
            <a:spLocks noChangeArrowheads="1" noChangeShapeType="1" noTextEdit="1"/>
          </p:cNvSpPr>
          <p:nvPr/>
        </p:nvSpPr>
        <p:spPr bwMode="auto">
          <a:xfrm>
            <a:off x="2771800" y="404664"/>
            <a:ext cx="3240360" cy="11509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品味语言</a:t>
            </a:r>
          </a:p>
        </p:txBody>
      </p:sp>
      <p:sp>
        <p:nvSpPr>
          <p:cNvPr id="68617" name="WordArt 9"/>
          <p:cNvSpPr>
            <a:spLocks noChangeArrowheads="1" noChangeShapeType="1" noTextEdit="1"/>
          </p:cNvSpPr>
          <p:nvPr/>
        </p:nvSpPr>
        <p:spPr bwMode="auto">
          <a:xfrm>
            <a:off x="3851275" y="2708275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/>
                <a:ea typeface="宋体"/>
              </a:rPr>
              <a:t>排比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250825" y="3141663"/>
            <a:ext cx="867568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4000" b="1" dirty="0">
                <a:solidFill>
                  <a:schemeClr val="accent2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en-US" altLang="zh-CN" sz="3200" b="1" dirty="0">
                <a:solidFill>
                  <a:srgbClr val="002060"/>
                </a:solidFill>
                <a:latin typeface="+mn-ea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+mn-ea"/>
              </a:rPr>
              <a:t>狂舞在你的面前，骤雨一样，是急促的鼓点；旋风一样，是飞扬的流苏；乱蛙一样，是蹦跳的脚步；火花一样，是闪射的瞳仁；斗虎一样，是强健的风姿。”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23850" y="1196975"/>
            <a:ext cx="85074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002060"/>
                </a:solidFill>
                <a:latin typeface="+mn-ea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+mn-ea"/>
              </a:rPr>
              <a:t>一锤起来就发狠了，忘情了，没命了！”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042988" y="260350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Times New Roman" pitchFamily="18" charset="0"/>
                <a:ea typeface="楷体_GB2312" pitchFamily="49" charset="-122"/>
              </a:rPr>
              <a:t>⑴</a:t>
            </a:r>
            <a:r>
              <a:rPr lang="zh-CN" altLang="en-US" sz="4000" b="1">
                <a:latin typeface="Times New Roman" pitchFamily="18" charset="0"/>
                <a:ea typeface="楷体_GB2312" pitchFamily="49" charset="-122"/>
              </a:rPr>
              <a:t>句内部的排比：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042988" y="2205038"/>
            <a:ext cx="526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Times New Roman" pitchFamily="18" charset="0"/>
                <a:ea typeface="楷体_GB2312" pitchFamily="49" charset="-122"/>
              </a:rPr>
              <a:t>⑵</a:t>
            </a:r>
            <a:r>
              <a:rPr lang="zh-CN" altLang="en-US" sz="4000" b="1">
                <a:latin typeface="Times New Roman" pitchFamily="18" charset="0"/>
                <a:ea typeface="楷体_GB2312" pitchFamily="49" charset="-122"/>
              </a:rPr>
              <a:t>句与句之间的排比：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autoUpdateAnimBg="0"/>
      <p:bldP spid="7066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1341438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>
                <a:solidFill>
                  <a:schemeClr val="accent2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dirty="0">
                <a:solidFill>
                  <a:srgbClr val="002060"/>
                </a:solidFill>
                <a:latin typeface="楷体_GB2312" pitchFamily="1" charset="-122"/>
                <a:ea typeface="楷体_GB2312" pitchFamily="1" charset="-122"/>
              </a:rPr>
              <a:t>使人想起：落日照大旗，马鸣风潇潇！</a:t>
            </a:r>
          </a:p>
          <a:p>
            <a:pPr eaLnBrk="0" hangingPunct="0">
              <a:defRPr/>
            </a:pPr>
            <a:r>
              <a:rPr lang="zh-CN" altLang="en-US" sz="3200" b="1" dirty="0">
                <a:solidFill>
                  <a:srgbClr val="002060"/>
                </a:solidFill>
                <a:latin typeface="楷体_GB2312" pitchFamily="1" charset="-122"/>
                <a:ea typeface="楷体_GB2312" pitchFamily="1" charset="-122"/>
              </a:rPr>
              <a:t>    使人想起：千里的雷声万里的闪！</a:t>
            </a:r>
          </a:p>
          <a:p>
            <a:pPr eaLnBrk="0" hangingPunct="0">
              <a:defRPr/>
            </a:pPr>
            <a:r>
              <a:rPr lang="zh-CN" altLang="en-US" sz="3200" b="1" dirty="0">
                <a:solidFill>
                  <a:srgbClr val="002060"/>
                </a:solidFill>
                <a:latin typeface="楷体_GB2312" pitchFamily="1" charset="-122"/>
                <a:ea typeface="楷体_GB2312" pitchFamily="1" charset="-122"/>
              </a:rPr>
              <a:t>    使人想起：晦暗了又明晰、明晰了又晦暗、而后最终永远明晰了的大彻大悟！ 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67544" y="3645024"/>
            <a:ext cx="7776864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600" b="1" dirty="0" smtClean="0">
                <a:solidFill>
                  <a:srgbClr val="C00000"/>
                </a:solidFill>
                <a:latin typeface="楷体_GB2312" pitchFamily="1" charset="-122"/>
                <a:ea typeface="楷体_GB2312" pitchFamily="1" charset="-122"/>
              </a:rPr>
              <a:t>这</a:t>
            </a:r>
            <a:r>
              <a:rPr lang="zh-CN" altLang="en-US" sz="3600" b="1" dirty="0">
                <a:solidFill>
                  <a:srgbClr val="C00000"/>
                </a:solidFill>
                <a:latin typeface="楷体_GB2312" pitchFamily="1" charset="-122"/>
                <a:ea typeface="楷体_GB2312" pitchFamily="1" charset="-122"/>
              </a:rPr>
              <a:t>些排比句使文章气势恢宏，语气连贯，节奏明快，语句铿锵，能表达出强烈的思想感情。 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043608" y="548680"/>
            <a:ext cx="526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Times New Roman" pitchFamily="18" charset="0"/>
                <a:ea typeface="楷体_GB2312" pitchFamily="49" charset="-122"/>
              </a:rPr>
              <a:t>⑶</a:t>
            </a:r>
            <a:r>
              <a:rPr lang="zh-CN" altLang="en-US" sz="4000" b="1">
                <a:latin typeface="Times New Roman" pitchFamily="18" charset="0"/>
                <a:ea typeface="楷体_GB2312" pitchFamily="49" charset="-122"/>
              </a:rPr>
              <a:t>段与段之间的排比：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836712"/>
            <a:ext cx="6408712" cy="78296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0000"/>
                </a:solidFill>
                <a:latin typeface="+mn-ea"/>
                <a:ea typeface="+mn-ea"/>
              </a:rPr>
              <a:t>这篇文章作者歌颂了什么？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113"/>
            <a:ext cx="6264696" cy="2520999"/>
          </a:xfrm>
          <a:ln/>
        </p:spPr>
        <p:txBody>
          <a:bodyPr/>
          <a:lstStyle/>
          <a:p>
            <a:pPr eaLnBrk="1" hangingPunct="1"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、歌颂了生命中奔腾的力量。</a:t>
            </a:r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、歌颂黄土地上的阳刚之美。</a:t>
            </a:r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、歌颂了承载生命的黄土地。</a:t>
            </a:r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b="1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、歌颂了黄土地上生活的人。</a:t>
            </a:r>
          </a:p>
        </p:txBody>
      </p:sp>
      <p:pic>
        <p:nvPicPr>
          <p:cNvPr id="4" name="Picture 2" descr="5a3118098973799bd0581b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09120"/>
            <a:ext cx="8568952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腰鼓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67544" y="548680"/>
            <a:ext cx="2800672" cy="34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712" y="5661248"/>
            <a:ext cx="1152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腰鼓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40425" y="2505075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陕北的安塞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9512" y="4221088"/>
            <a:ext cx="34559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en-US" altLang="zh-CN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 </a:t>
            </a:r>
            <a:r>
              <a:rPr lang="zh-CN" alt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你们知道这是什么鼓吗？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08400" y="376238"/>
            <a:ext cx="48958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en-US" altLang="zh-CN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   </a:t>
            </a:r>
            <a:r>
              <a:rPr lang="zh-CN" alt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你们知道中国的“腰鼓之乡”是哪里吗？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39750" y="6021388"/>
            <a:ext cx="1295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0" y="2968625"/>
            <a:ext cx="1447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860925" y="3429000"/>
            <a:ext cx="38163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1996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年，安塞县被国家文化部命名为“中国腰鼓之乡”。</a:t>
            </a:r>
            <a:endParaRPr lang="zh-CN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  <p:bldP spid="3079" grpId="0" animBg="1"/>
      <p:bldP spid="30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9" name="图片 51208" descr="08fh-0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634365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971600" y="908720"/>
            <a:ext cx="7200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、铿锵的短句</a:t>
            </a:r>
          </a:p>
          <a:p>
            <a:r>
              <a:rPr lang="zh-CN" altLang="en-US" sz="2800" b="1" dirty="0">
                <a:solidFill>
                  <a:srgbClr val="FF0000"/>
                </a:solidFill>
              </a:rPr>
              <a:t>　　</a:t>
            </a:r>
            <a:r>
              <a:rPr lang="zh-CN" altLang="en-US" sz="2800" b="1" dirty="0"/>
              <a:t>课文多用短句来表现内容。如一群茂腾腾的后生，间接的表现了年轻生命的热烈奔放：忘情了，没命了，有力的表现了生命沸腾、力量喷涌不可遏止的情景。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、 多样的修辞</a:t>
            </a:r>
          </a:p>
          <a:p>
            <a:r>
              <a:rPr lang="zh-CN" altLang="en-US" sz="2800" dirty="0">
                <a:solidFill>
                  <a:srgbClr val="FF0000"/>
                </a:solidFill>
              </a:rPr>
              <a:t>　　</a:t>
            </a:r>
            <a:r>
              <a:rPr lang="zh-CN" altLang="en-US" sz="2800" b="1" dirty="0"/>
              <a:t>本文大量运用排比、比喻、反复等修辞手法，气势磅礴，酣畅淋漓、生动形象。如“使人想起</a:t>
            </a:r>
            <a:r>
              <a:rPr lang="en-US" altLang="zh-CN" sz="2800" b="1" dirty="0"/>
              <a:t>……”“</a:t>
            </a:r>
            <a:r>
              <a:rPr lang="zh-CN" altLang="en-US" sz="2800" b="1" dirty="0"/>
              <a:t>愈捶愈烈</a:t>
            </a:r>
            <a:r>
              <a:rPr lang="en-US" altLang="zh-CN" sz="2800" b="1" dirty="0"/>
              <a:t>……”</a:t>
            </a:r>
            <a:r>
              <a:rPr lang="zh-CN" altLang="en-US" sz="2800" b="1" dirty="0"/>
              <a:t>大量运用排比词语、排比句、排比段落，犹如江河一泻千里，不可遏止。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、动静结合，以静衬动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755576" y="2060848"/>
            <a:ext cx="792088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kumimoji="1" lang="zh-CN" altLang="en-US" sz="3200" b="1" dirty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kumimoji="1" lang="zh-CN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本文写出了安塞腰鼓壮阔、豪放、火烈的特点。表达出作者对安塞腰鼓强健的舞姿、沉重的响声、震撼人心的力量的强烈的思想感情赞美陕北高原人们粗犷、豪迈、开放的性格特征。</a:t>
            </a:r>
          </a:p>
          <a:p>
            <a:pPr>
              <a:buFontTx/>
              <a:buNone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kumimoji="1"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表现安塞人被贫困压抑，而想冲破一切束缚、羁绊的渴望。更表现出安塞人不甘贫困，奋发向上，追求幸福美好的生活。</a:t>
            </a:r>
            <a:endParaRPr kumimoji="1"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3" descr="yaogu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7488832" cy="13681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4067944" y="620688"/>
            <a:ext cx="1440160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总  结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文本框 197633"/>
          <p:cNvSpPr txBox="1">
            <a:spLocks noChangeArrowheads="1"/>
          </p:cNvSpPr>
          <p:nvPr/>
        </p:nvSpPr>
        <p:spPr bwMode="auto">
          <a:xfrm>
            <a:off x="250825" y="1916113"/>
            <a:ext cx="866775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4400" b="1">
                <a:latin typeface="华文行楷" pitchFamily="2" charset="-122"/>
                <a:ea typeface="华文行楷" pitchFamily="2" charset="-122"/>
              </a:rPr>
              <a:t>安塞腰鼓</a:t>
            </a:r>
          </a:p>
        </p:txBody>
      </p:sp>
      <p:sp>
        <p:nvSpPr>
          <p:cNvPr id="114691" name="文本框 197635"/>
          <p:cNvSpPr txBox="1">
            <a:spLocks noChangeArrowheads="1"/>
          </p:cNvSpPr>
          <p:nvPr/>
        </p:nvSpPr>
        <p:spPr bwMode="auto">
          <a:xfrm>
            <a:off x="3492500" y="314166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激昂的腰鼓</a:t>
            </a:r>
          </a:p>
        </p:txBody>
      </p:sp>
      <p:sp>
        <p:nvSpPr>
          <p:cNvPr id="197641" name="文本框 197640"/>
          <p:cNvSpPr txBox="1">
            <a:spLocks noChangeArrowheads="1"/>
          </p:cNvSpPr>
          <p:nvPr/>
        </p:nvSpPr>
        <p:spPr bwMode="auto">
          <a:xfrm>
            <a:off x="4067175" y="4581525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寂静的腰鼓　</a:t>
            </a:r>
            <a:r>
              <a:rPr lang="zh-CN" altLang="en-US" sz="3600" b="1" u="sng">
                <a:latin typeface="方正楷体简体" pitchFamily="2" charset="-122"/>
                <a:ea typeface="方正楷体简体" pitchFamily="2" charset="-122"/>
              </a:rPr>
              <a:t>       </a:t>
            </a:r>
            <a:r>
              <a:rPr lang="zh-CN" altLang="en-US" sz="3600" b="1">
                <a:latin typeface="方正楷体简体" pitchFamily="2" charset="-122"/>
                <a:ea typeface="方正楷体简体" pitchFamily="2" charset="-122"/>
              </a:rPr>
              <a:t> </a:t>
            </a:r>
          </a:p>
        </p:txBody>
      </p:sp>
      <p:sp>
        <p:nvSpPr>
          <p:cNvPr id="197642" name="左大括号 197641"/>
          <p:cNvSpPr>
            <a:spLocks/>
          </p:cNvSpPr>
          <p:nvPr/>
        </p:nvSpPr>
        <p:spPr bwMode="auto">
          <a:xfrm>
            <a:off x="5435600" y="2636838"/>
            <a:ext cx="288925" cy="1728787"/>
          </a:xfrm>
          <a:prstGeom prst="leftBrace">
            <a:avLst>
              <a:gd name="adj1" fmla="val 49835"/>
              <a:gd name="adj2" fmla="val 50875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Tx/>
              <a:buNone/>
            </a:pPr>
            <a:endParaRPr lang="zh-CN" altLang="en-US" sz="4000">
              <a:solidFill>
                <a:schemeClr val="folHlink"/>
              </a:solidFill>
            </a:endParaRPr>
          </a:p>
        </p:txBody>
      </p:sp>
      <p:sp>
        <p:nvSpPr>
          <p:cNvPr id="114698" name="文本框 197644"/>
          <p:cNvSpPr txBox="1">
            <a:spLocks noChangeArrowheads="1"/>
          </p:cNvSpPr>
          <p:nvPr/>
        </p:nvSpPr>
        <p:spPr bwMode="auto">
          <a:xfrm>
            <a:off x="8763000" y="37338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4000" b="1">
              <a:solidFill>
                <a:srgbClr val="FF0066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14699" name="文本框 197646"/>
          <p:cNvSpPr txBox="1">
            <a:spLocks noChangeArrowheads="1"/>
          </p:cNvSpPr>
          <p:nvPr/>
        </p:nvSpPr>
        <p:spPr bwMode="auto">
          <a:xfrm>
            <a:off x="8229600" y="615632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4000" b="1">
              <a:solidFill>
                <a:srgbClr val="FF0066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14700" name="文本框 197647"/>
          <p:cNvSpPr txBox="1">
            <a:spLocks noChangeArrowheads="1"/>
          </p:cNvSpPr>
          <p:nvPr/>
        </p:nvSpPr>
        <p:spPr bwMode="auto">
          <a:xfrm>
            <a:off x="8001000" y="3886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4000" b="1">
              <a:solidFill>
                <a:srgbClr val="FF0066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114701" name="矩形 197648"/>
          <p:cNvSpPr>
            <a:spLocks noChangeArrowheads="1"/>
          </p:cNvSpPr>
          <p:nvPr/>
        </p:nvSpPr>
        <p:spPr bwMode="auto">
          <a:xfrm>
            <a:off x="3124200" y="304800"/>
            <a:ext cx="3429000" cy="881063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4800" b="1">
                <a:latin typeface="华文行楷" pitchFamily="2" charset="-122"/>
                <a:ea typeface="华文行楷" pitchFamily="2" charset="-122"/>
              </a:rPr>
              <a:t>板书设计</a:t>
            </a:r>
          </a:p>
        </p:txBody>
      </p:sp>
      <p:pic>
        <p:nvPicPr>
          <p:cNvPr id="114702" name="图片 197649" descr="08fh-0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634365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51" name="左大括号 197650"/>
          <p:cNvSpPr>
            <a:spLocks/>
          </p:cNvSpPr>
          <p:nvPr/>
        </p:nvSpPr>
        <p:spPr bwMode="auto">
          <a:xfrm>
            <a:off x="1258888" y="1557338"/>
            <a:ext cx="360362" cy="3600450"/>
          </a:xfrm>
          <a:prstGeom prst="leftBrace">
            <a:avLst>
              <a:gd name="adj1" fmla="val 83260"/>
              <a:gd name="adj2" fmla="val 50875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Tx/>
              <a:buNone/>
            </a:pPr>
            <a:endParaRPr lang="zh-CN" altLang="en-US" sz="4000">
              <a:solidFill>
                <a:schemeClr val="folHlink"/>
              </a:solidFill>
            </a:endParaRPr>
          </a:p>
        </p:txBody>
      </p:sp>
      <p:sp>
        <p:nvSpPr>
          <p:cNvPr id="114704" name="文本框 197651"/>
          <p:cNvSpPr txBox="1">
            <a:spLocks noChangeArrowheads="1"/>
          </p:cNvSpPr>
          <p:nvPr/>
        </p:nvSpPr>
        <p:spPr bwMode="auto">
          <a:xfrm>
            <a:off x="8382000" y="2971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zh-CN" altLang="en-US" sz="4000" b="1">
              <a:solidFill>
                <a:srgbClr val="FF0066"/>
              </a:solidFill>
              <a:latin typeface="宋体" pitchFamily="2" charset="-122"/>
            </a:endParaRPr>
          </a:p>
        </p:txBody>
      </p:sp>
      <p:sp>
        <p:nvSpPr>
          <p:cNvPr id="197654" name="文本框 197653"/>
          <p:cNvSpPr txBox="1">
            <a:spLocks noChangeArrowheads="1"/>
          </p:cNvSpPr>
          <p:nvPr/>
        </p:nvSpPr>
        <p:spPr bwMode="auto">
          <a:xfrm>
            <a:off x="1476375" y="1341438"/>
            <a:ext cx="1408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3200" b="1">
                <a:latin typeface="宋体" pitchFamily="2" charset="-122"/>
              </a:rPr>
              <a:t>表演前</a:t>
            </a:r>
          </a:p>
        </p:txBody>
      </p:sp>
      <p:sp>
        <p:nvSpPr>
          <p:cNvPr id="114706" name="文本框 197654"/>
          <p:cNvSpPr txBox="1">
            <a:spLocks noChangeArrowheads="1"/>
          </p:cNvSpPr>
          <p:nvPr/>
        </p:nvSpPr>
        <p:spPr bwMode="auto">
          <a:xfrm>
            <a:off x="1331913" y="3068638"/>
            <a:ext cx="1497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3200" b="1">
                <a:latin typeface="宋体" pitchFamily="2" charset="-122"/>
              </a:rPr>
              <a:t>表演中</a:t>
            </a:r>
          </a:p>
        </p:txBody>
      </p:sp>
      <p:sp>
        <p:nvSpPr>
          <p:cNvPr id="197656" name="文本框 197655"/>
          <p:cNvSpPr txBox="1">
            <a:spLocks noChangeArrowheads="1"/>
          </p:cNvSpPr>
          <p:nvPr/>
        </p:nvSpPr>
        <p:spPr bwMode="auto">
          <a:xfrm>
            <a:off x="1258888" y="45815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3200" b="1">
                <a:latin typeface="宋体" pitchFamily="2" charset="-122"/>
              </a:rPr>
              <a:t>表演后</a:t>
            </a:r>
          </a:p>
        </p:txBody>
      </p:sp>
      <p:sp>
        <p:nvSpPr>
          <p:cNvPr id="197657" name="文本框 197656"/>
          <p:cNvSpPr txBox="1">
            <a:spLocks noChangeArrowheads="1"/>
          </p:cNvSpPr>
          <p:nvPr/>
        </p:nvSpPr>
        <p:spPr bwMode="auto">
          <a:xfrm>
            <a:off x="2843213" y="1341438"/>
            <a:ext cx="722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itchFamily="2" charset="-122"/>
              </a:rPr>
              <a:t>1-4</a:t>
            </a:r>
          </a:p>
        </p:txBody>
      </p:sp>
      <p:sp>
        <p:nvSpPr>
          <p:cNvPr id="197658" name="文本框 197657"/>
          <p:cNvSpPr txBox="1">
            <a:spLocks noChangeArrowheads="1"/>
          </p:cNvSpPr>
          <p:nvPr/>
        </p:nvSpPr>
        <p:spPr bwMode="auto">
          <a:xfrm>
            <a:off x="2700338" y="3141663"/>
            <a:ext cx="901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itchFamily="2" charset="-122"/>
              </a:rPr>
              <a:t>5-27</a:t>
            </a:r>
          </a:p>
        </p:txBody>
      </p:sp>
      <p:sp>
        <p:nvSpPr>
          <p:cNvPr id="197662" name="文本框 197661"/>
          <p:cNvSpPr txBox="1">
            <a:spLocks noChangeArrowheads="1"/>
          </p:cNvSpPr>
          <p:nvPr/>
        </p:nvSpPr>
        <p:spPr bwMode="auto">
          <a:xfrm>
            <a:off x="3779838" y="1412875"/>
            <a:ext cx="197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安静的腰鼓</a:t>
            </a:r>
          </a:p>
        </p:txBody>
      </p:sp>
      <p:sp>
        <p:nvSpPr>
          <p:cNvPr id="197664" name="文本框 197663"/>
          <p:cNvSpPr txBox="1">
            <a:spLocks noChangeArrowheads="1"/>
          </p:cNvSpPr>
          <p:nvPr/>
        </p:nvSpPr>
        <p:spPr bwMode="auto">
          <a:xfrm>
            <a:off x="2916238" y="4652963"/>
            <a:ext cx="1081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itchFamily="2" charset="-122"/>
              </a:rPr>
              <a:t>28-30</a:t>
            </a: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5629275" y="2565400"/>
            <a:ext cx="3514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宏伟的场面（</a:t>
            </a:r>
            <a:r>
              <a:rPr kumimoji="1"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5-13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雄壮的响声（</a:t>
            </a:r>
            <a:r>
              <a:rPr kumimoji="1"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14-17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击鼓的后生（</a:t>
            </a:r>
            <a:r>
              <a:rPr kumimoji="1"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18-22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奇丽的舞姿（</a:t>
            </a:r>
            <a:r>
              <a:rPr kumimoji="1"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23-27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</p:txBody>
      </p:sp>
      <p:sp>
        <p:nvSpPr>
          <p:cNvPr id="114717" name="Text Box 21"/>
          <p:cNvSpPr txBox="1">
            <a:spLocks noChangeArrowheads="1"/>
          </p:cNvSpPr>
          <p:nvPr/>
        </p:nvSpPr>
        <p:spPr bwMode="auto">
          <a:xfrm>
            <a:off x="1979613" y="5516563"/>
            <a:ext cx="5113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i="1" u="sng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颂扬激荡的生命和磅礴的力量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a3118098973799bd0581b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088"/>
            <a:ext cx="2267744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442798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yaogu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775"/>
            <a:ext cx="3491880" cy="194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196752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itchFamily="18" charset="0"/>
              </a:rPr>
              <a:t>        </a:t>
            </a:r>
            <a:r>
              <a:rPr lang="zh-CN" altLang="en-US" sz="2800" b="1" dirty="0" smtClean="0">
                <a:latin typeface="Times New Roman" pitchFamily="18" charset="0"/>
              </a:rPr>
              <a:t>产生于距延安四十公里处的安塞县，是产生于北方黄土高原的一种民间艺术，充满原始和浓郁的乡土气息。</a:t>
            </a:r>
            <a:r>
              <a:rPr lang="zh-CN" altLang="en-US" sz="2800" b="1" dirty="0" smtClean="0">
                <a:latin typeface="宋体" pitchFamily="2" charset="-122"/>
              </a:rPr>
              <a:t>它是黄土高原的产物，其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</a:rPr>
              <a:t>粗犷、雄浑</a:t>
            </a:r>
            <a:r>
              <a:rPr lang="zh-CN" altLang="en-US" sz="2800" b="1" dirty="0" smtClean="0">
                <a:latin typeface="宋体" pitchFamily="2" charset="-122"/>
              </a:rPr>
              <a:t>的风格与当地的自然环境、地理风貌、民风民情浑然一体 。</a:t>
            </a:r>
            <a:br>
              <a:rPr lang="zh-CN" altLang="en-US" sz="2800" b="1" dirty="0" smtClean="0">
                <a:latin typeface="宋体" pitchFamily="2" charset="-122"/>
              </a:rPr>
            </a:br>
            <a:r>
              <a:rPr lang="zh-CN" altLang="en-US" sz="2800" b="1" dirty="0" smtClean="0">
                <a:latin typeface="宋体" pitchFamily="2" charset="-122"/>
              </a:rPr>
              <a:t>   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安塞腰鼓表演可由几人或上千人一同进行，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磅礴的气势，精湛的表现力令人陶醉，被称为</a:t>
            </a:r>
            <a:r>
              <a:rPr lang="zh-CN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“天下第一鼓”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r>
              <a:rPr lang="zh-CN" altLang="en-US" sz="2800" b="1" dirty="0" smtClean="0"/>
              <a:t>源远流长，风格独特，融舞蹈、音乐、武术于一体</a:t>
            </a:r>
            <a:r>
              <a:rPr lang="en-US" altLang="zh-CN" sz="2800" b="1" dirty="0" smtClean="0"/>
              <a:t>,</a:t>
            </a:r>
            <a:r>
              <a:rPr lang="zh-CN" altLang="en-US" sz="2800" b="1" dirty="0" smtClean="0"/>
              <a:t>具有队行多变、刚劲、豪放的特点。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１９９６年，</a:t>
            </a:r>
            <a:r>
              <a:rPr lang="zh-CN" alt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安塞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县被国家文化部命名为“</a:t>
            </a:r>
            <a:r>
              <a:rPr lang="zh-CN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中国腰鼓之乡</a:t>
            </a:r>
            <a:r>
              <a:rPr lang="zh-CN" alt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48680"/>
            <a:ext cx="216024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安塞腰鼓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55576" y="1412776"/>
            <a:ext cx="11017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亢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奋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晦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暗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羁绊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冗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杂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131840" y="1484784"/>
            <a:ext cx="11017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磅礴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颤栗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捶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蓦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然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553200" y="1447800"/>
            <a:ext cx="20193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烧</a:t>
            </a:r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灼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戛</a:t>
            </a:r>
            <a:r>
              <a:rPr lang="zh-CN" altLang="en-US" sz="3600" b="1" dirty="0">
                <a:solidFill>
                  <a:srgbClr val="000000"/>
                </a:solidFill>
                <a:latin typeface="Times New Roman" pitchFamily="18" charset="0"/>
              </a:rPr>
              <a:t>然而止</a:t>
            </a: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zh-C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itchFamily="18" charset="0"/>
              </a:rPr>
              <a:t>铿锵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835696" y="1412776"/>
            <a:ext cx="14287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kàng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huì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jī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rǒng</a:t>
            </a:r>
            <a:r>
              <a:rPr lang="en-US" altLang="zh-CN" sz="4000" dirty="0">
                <a:latin typeface="Times New Roman" pitchFamily="18" charset="0"/>
                <a:ea typeface="华文行楷" pitchFamily="2" charset="-122"/>
              </a:rPr>
              <a:t>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211960" y="1484784"/>
            <a:ext cx="16446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páng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bó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zhàn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lì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chuí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mò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012160" y="1484784"/>
            <a:ext cx="25558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zh-CN" sz="3600" dirty="0">
              <a:solidFill>
                <a:srgbClr val="800000"/>
              </a:solidFill>
              <a:latin typeface="Times New Roman" pitchFamily="18" charset="0"/>
            </a:endParaRPr>
          </a:p>
          <a:p>
            <a:r>
              <a:rPr lang="en-US" altLang="zh-CN" sz="3600" dirty="0">
                <a:solidFill>
                  <a:srgbClr val="800000"/>
                </a:solidFill>
                <a:latin typeface="Times New Roman" pitchFamily="18" charset="0"/>
              </a:rPr>
              <a:t>        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zhuó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jiá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kēng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itchFamily="18" charset="0"/>
              </a:rPr>
              <a:t>qiāng</a:t>
            </a:r>
            <a:endParaRPr lang="en-US" altLang="zh-C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3347864" y="476672"/>
            <a:ext cx="3398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/>
              <a:t>给下列的蓝色字注音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548680"/>
            <a:ext cx="1944216" cy="584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预学检查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77281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</a:pPr>
            <a:r>
              <a:rPr lang="en-US" altLang="zh-CN" sz="2800" b="1" dirty="0" smtClean="0">
                <a:latin typeface="宋体" pitchFamily="2" charset="-122"/>
              </a:rPr>
              <a:t>1-4</a:t>
            </a:r>
            <a:r>
              <a:rPr lang="zh-CN" altLang="en-US" sz="2800" b="1" dirty="0" smtClean="0"/>
              <a:t>自然段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itchFamily="2" charset="-122"/>
              </a:rPr>
              <a:t>(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itchFamily="2" charset="-122"/>
              </a:rPr>
              <a:t>轻柔、舒缓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itchFamily="2" charset="-122"/>
              </a:rPr>
              <a:t>)</a:t>
            </a:r>
            <a:r>
              <a:rPr lang="zh-CN" altLang="en-US" sz="2800" b="1" dirty="0" smtClean="0">
                <a:latin typeface="宋体" pitchFamily="2" charset="-122"/>
              </a:rPr>
              <a:t>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语速较慢，语调沉稳有力</a:t>
            </a:r>
            <a:r>
              <a:rPr lang="zh-CN" altLang="en-US" sz="2800" b="1" dirty="0" smtClean="0"/>
              <a:t>，表现腰鼓表演前安静中蓄积力量的特点。</a:t>
            </a:r>
            <a:endParaRPr lang="en-US" altLang="zh-CN" sz="2800" b="1" dirty="0" smtClean="0">
              <a:solidFill>
                <a:srgbClr val="0000FF"/>
              </a:solidFill>
              <a:latin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 b="1" dirty="0" smtClean="0">
              <a:latin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latin typeface="宋体" pitchFamily="2" charset="-122"/>
              </a:rPr>
              <a:t>5</a:t>
            </a:r>
            <a:r>
              <a:rPr lang="en-US" altLang="zh-CN" sz="2800" b="1" dirty="0" smtClean="0"/>
              <a:t>-</a:t>
            </a:r>
            <a:r>
              <a:rPr lang="en-US" altLang="zh-CN" sz="2800" b="1" dirty="0" smtClean="0">
                <a:latin typeface="宋体" pitchFamily="2" charset="-122"/>
              </a:rPr>
              <a:t>27</a:t>
            </a:r>
            <a:r>
              <a:rPr lang="zh-CN" altLang="en-US" sz="2800" b="1" dirty="0" smtClean="0"/>
              <a:t>自然段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itchFamily="2" charset="-122"/>
              </a:rPr>
              <a:t>（急促、高昂）</a:t>
            </a:r>
            <a:r>
              <a:rPr lang="zh-CN" altLang="en-US" sz="2800" b="1" dirty="0" smtClean="0"/>
              <a:t>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语速较快，语调高昂激越</a:t>
            </a:r>
            <a:r>
              <a:rPr lang="zh-CN" altLang="en-US" sz="2800" b="1" dirty="0" smtClean="0"/>
              <a:t>，表现腰鼓表演的欢快、火爆、热烈的特点</a:t>
            </a:r>
            <a:r>
              <a:rPr lang="en-US" altLang="zh-CN" sz="2800" b="1" dirty="0" smtClean="0"/>
              <a:t>.</a:t>
            </a:r>
            <a:r>
              <a:rPr lang="en-US" altLang="zh-CN" sz="2800" b="1" dirty="0" smtClean="0">
                <a:latin typeface="宋体" pitchFamily="2" charset="-122"/>
              </a:rPr>
              <a:t/>
            </a:r>
            <a:br>
              <a:rPr lang="en-US" altLang="zh-CN" sz="2800" b="1" dirty="0" smtClean="0">
                <a:latin typeface="宋体" pitchFamily="2" charset="-122"/>
              </a:rPr>
            </a:br>
            <a:endParaRPr lang="zh-CN" altLang="en-US" sz="2800" b="1" dirty="0" smtClean="0">
              <a:solidFill>
                <a:srgbClr val="0000FF"/>
              </a:solidFill>
              <a:latin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latin typeface="宋体" pitchFamily="2" charset="-122"/>
              </a:rPr>
              <a:t>28-30</a:t>
            </a:r>
            <a:r>
              <a:rPr lang="zh-CN" altLang="en-US" sz="2800" b="1" dirty="0" smtClean="0"/>
              <a:t>自然段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（轻缓）</a:t>
            </a:r>
            <a:r>
              <a:rPr lang="zh-CN" altLang="en-US" sz="2800" b="1" dirty="0" smtClean="0"/>
              <a:t>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语速较舒缓，语调轻柔</a:t>
            </a:r>
            <a:r>
              <a:rPr lang="zh-CN" altLang="en-US" sz="2800" b="1" dirty="0" smtClean="0"/>
              <a:t>，表现腰鼓表演结束后场面寂静的特点。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/>
              <a:t>                             </a:t>
            </a:r>
            <a:endParaRPr lang="zh-CN" altLang="en-US" sz="2800" b="1" dirty="0" smtClean="0">
              <a:solidFill>
                <a:srgbClr val="0000FF"/>
              </a:solidFill>
              <a:latin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908720"/>
            <a:ext cx="748883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朗读课文，结合内容，注意语速、语调</a:t>
            </a:r>
            <a:endParaRPr lang="zh-CN" altLang="en-US" sz="3200" b="1" dirty="0">
              <a:latin typeface="+mn-ea"/>
            </a:endParaRPr>
          </a:p>
        </p:txBody>
      </p:sp>
      <p:pic>
        <p:nvPicPr>
          <p:cNvPr id="4" name="Picture 2" descr="200712201021462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877272"/>
            <a:ext cx="1979712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14662" y="1916113"/>
            <a:ext cx="10156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安塞腰鼓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547664" y="1772816"/>
            <a:ext cx="3382963" cy="300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3600" b="1" dirty="0">
                <a:latin typeface="方正楷体简体" pitchFamily="2" charset="-122"/>
                <a:ea typeface="方正楷体简体" pitchFamily="2" charset="-122"/>
              </a:rPr>
              <a:t>表演前：</a:t>
            </a:r>
            <a:r>
              <a:rPr kumimoji="1" lang="en-US" altLang="zh-CN" sz="3600" b="1" dirty="0">
                <a:latin typeface="方正楷体简体" pitchFamily="2" charset="-122"/>
                <a:ea typeface="方正楷体简体" pitchFamily="2" charset="-122"/>
              </a:rPr>
              <a:t>1-4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3600" b="1" dirty="0">
                <a:latin typeface="方正楷体简体" pitchFamily="2" charset="-122"/>
                <a:ea typeface="方正楷体简体" pitchFamily="2" charset="-122"/>
              </a:rPr>
              <a:t>表演时：</a:t>
            </a:r>
            <a:r>
              <a:rPr kumimoji="1" lang="en-US" altLang="zh-CN" sz="3600" b="1" dirty="0">
                <a:latin typeface="方正楷体简体" pitchFamily="2" charset="-122"/>
                <a:ea typeface="方正楷体简体" pitchFamily="2" charset="-122"/>
              </a:rPr>
              <a:t>5-27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3600" b="1" dirty="0">
                <a:latin typeface="方正楷体简体" pitchFamily="2" charset="-122"/>
                <a:ea typeface="方正楷体简体" pitchFamily="2" charset="-122"/>
              </a:rPr>
              <a:t>表演后：</a:t>
            </a:r>
            <a:r>
              <a:rPr kumimoji="1" lang="en-US" altLang="zh-CN" sz="3600" b="1" dirty="0">
                <a:latin typeface="方正楷体简体" pitchFamily="2" charset="-122"/>
                <a:ea typeface="方正楷体简体" pitchFamily="2" charset="-122"/>
              </a:rPr>
              <a:t>28-30</a:t>
            </a:r>
            <a:endParaRPr kumimoji="1" lang="zh-CN" altLang="en-US" sz="3600" b="1" dirty="0"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97290" name="AutoShape 10"/>
          <p:cNvSpPr>
            <a:spLocks/>
          </p:cNvSpPr>
          <p:nvPr/>
        </p:nvSpPr>
        <p:spPr bwMode="auto">
          <a:xfrm>
            <a:off x="1259632" y="2177838"/>
            <a:ext cx="360040" cy="2473166"/>
          </a:xfrm>
          <a:prstGeom prst="leftBrace">
            <a:avLst>
              <a:gd name="adj1" fmla="val 124726"/>
              <a:gd name="adj2" fmla="val 47704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13800" dirty="0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5076825" y="2060575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楷体简体" pitchFamily="2" charset="-122"/>
                <a:ea typeface="方正楷体简体" pitchFamily="2" charset="-122"/>
              </a:rPr>
              <a:t>安静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5148263" y="2924175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楷体简体" pitchFamily="2" charset="-122"/>
                <a:ea typeface="方正楷体简体" pitchFamily="2" charset="-122"/>
              </a:rPr>
              <a:t>激昂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5148263" y="3789363"/>
            <a:ext cx="1150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楷体简体" pitchFamily="2" charset="-122"/>
                <a:ea typeface="方正楷体简体" pitchFamily="2" charset="-122"/>
              </a:rPr>
              <a:t>寂静</a:t>
            </a: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1259632" y="764704"/>
            <a:ext cx="584487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方正楷体简体" pitchFamily="2" charset="-122"/>
                <a:ea typeface="方正楷体简体" pitchFamily="2" charset="-122"/>
              </a:rPr>
              <a:t>根</a:t>
            </a:r>
            <a:r>
              <a:rPr kumimoji="1"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方正楷体简体" pitchFamily="2" charset="-122"/>
                <a:ea typeface="方正楷体简体" pitchFamily="2" charset="-122"/>
              </a:rPr>
              <a:t>据提示完成文章结构图</a:t>
            </a:r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4788024" y="2132856"/>
            <a:ext cx="36004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方正楷体简体" pitchFamily="2" charset="-122"/>
                <a:ea typeface="方正楷体简体" pitchFamily="2" charset="-122"/>
              </a:rPr>
              <a:t>（ 　　）的腰鼓</a:t>
            </a:r>
          </a:p>
          <a:p>
            <a:endParaRPr kumimoji="1" lang="zh-CN" altLang="en-US" sz="2800" b="1" dirty="0">
              <a:latin typeface="方正楷体简体" pitchFamily="2" charset="-122"/>
              <a:ea typeface="方正楷体简体" pitchFamily="2" charset="-122"/>
            </a:endParaRPr>
          </a:p>
          <a:p>
            <a:r>
              <a:rPr kumimoji="1" lang="zh-CN" altLang="en-US" sz="2800" b="1" dirty="0">
                <a:latin typeface="方正楷体简体" pitchFamily="2" charset="-122"/>
                <a:ea typeface="方正楷体简体" pitchFamily="2" charset="-122"/>
              </a:rPr>
              <a:t>（ 　　）的腰鼓</a:t>
            </a:r>
          </a:p>
          <a:p>
            <a:endParaRPr kumimoji="1" lang="zh-CN" altLang="en-US" sz="2800" b="1" dirty="0">
              <a:latin typeface="方正楷体简体" pitchFamily="2" charset="-122"/>
              <a:ea typeface="方正楷体简体" pitchFamily="2" charset="-122"/>
            </a:endParaRPr>
          </a:p>
          <a:p>
            <a:r>
              <a:rPr kumimoji="1" lang="zh-CN" altLang="en-US" sz="2800" b="1" dirty="0">
                <a:latin typeface="方正楷体简体" pitchFamily="2" charset="-122"/>
                <a:ea typeface="方正楷体简体" pitchFamily="2" charset="-122"/>
              </a:rPr>
              <a:t>（ 　　）的腰鼓</a:t>
            </a:r>
          </a:p>
        </p:txBody>
      </p:sp>
      <p:pic>
        <p:nvPicPr>
          <p:cNvPr id="10" name="Picture 2" descr="200712201021462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5868143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2" grpId="0" autoUpdateAnimBg="0"/>
      <p:bldP spid="97293" grpId="0" autoUpdateAnimBg="0"/>
      <p:bldP spid="972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2880320" cy="6477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latin typeface="+mn-ea"/>
                <a:ea typeface="+mn-ea"/>
              </a:rPr>
              <a:t>表演前的情况？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2232471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002060"/>
                </a:solidFill>
              </a:rPr>
              <a:t>从背景写：</a:t>
            </a:r>
            <a:r>
              <a:rPr lang="zh-CN" altLang="en-US" sz="2800" b="1" dirty="0" smtClean="0"/>
              <a:t>是一片高粱地，咝溜溜的南风。</a:t>
            </a: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从人物写：</a:t>
            </a:r>
            <a:r>
              <a:rPr lang="zh-CN" altLang="en-US" sz="2800" b="1" dirty="0" smtClean="0"/>
              <a:t>一群茂腾腾的后生，朴实得像高粱。</a:t>
            </a: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从神情写：</a:t>
            </a:r>
            <a:r>
              <a:rPr lang="zh-CN" altLang="en-US" sz="2800" b="1" dirty="0" smtClean="0"/>
              <a:t>沉稳而安静</a:t>
            </a: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从腰鼓写：</a:t>
            </a:r>
            <a:r>
              <a:rPr lang="zh-CN" altLang="en-US" sz="2800" b="1" dirty="0" smtClean="0"/>
              <a:t>呆呆的、似乎从来不曾响过。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755576" y="4149080"/>
            <a:ext cx="7704856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</a:rPr>
              <a:t>    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在</a:t>
            </a:r>
            <a:r>
              <a:rPr lang="zh-CN" altLang="en-US" sz="2800" b="1" dirty="0">
                <a:solidFill>
                  <a:srgbClr val="002060"/>
                </a:solidFill>
              </a:rPr>
              <a:t>沉稳而安静的气氛中，生命在积蓄激情，等待爆发。可以说，表演前的安静沉稳是为了演出的火热、沸腾蓄势。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123728" y="5661248"/>
            <a:ext cx="4672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为下文写腰鼓表演蓄势。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3429000"/>
            <a:ext cx="1296144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+mn-ea"/>
                <a:cs typeface="+mj-cs"/>
              </a:rPr>
              <a:t>作用：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61" grpId="0"/>
      <p:bldP spid="96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80400" cy="4967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800" b="1" dirty="0" smtClean="0">
                <a:latin typeface="+mn-ea"/>
              </a:rPr>
              <a:t>安塞腰鼓的总体特征是什么？（用原文中的词语回答。）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（壮阔   豪放    火烈）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>
                <a:latin typeface="+mn-ea"/>
              </a:rPr>
              <a:t>     在第二部分中有一句话重复多次，请找出来，并思考这样写有什么作用？</a:t>
            </a: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800" dirty="0" smtClean="0">
                <a:solidFill>
                  <a:srgbClr val="000099"/>
                </a:solidFill>
              </a:rPr>
              <a:t>   </a:t>
            </a:r>
          </a:p>
          <a:p>
            <a:pPr eaLnBrk="1" hangingPunct="1">
              <a:buFontTx/>
              <a:buNone/>
            </a:pPr>
            <a:endParaRPr lang="en-US" altLang="zh-CN" sz="28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    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611560" y="2924944"/>
            <a:ext cx="7848872" cy="33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好一个安塞腰鼓！</a:t>
            </a:r>
          </a:p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好一个安塞腰鼓！</a:t>
            </a:r>
          </a:p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好一个黄土高原！好一个安塞腰鼓！</a:t>
            </a:r>
          </a:p>
          <a:p>
            <a:pPr>
              <a:lnSpc>
                <a:spcPts val="28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好一个痛快了山河、蓬勃了想象力的安塞腰鼓！</a:t>
            </a:r>
            <a:endParaRPr kumimoji="1" lang="zh-CN" altLang="en-US" sz="2800" b="1" dirty="0">
              <a:solidFill>
                <a:srgbClr val="002060"/>
              </a:solidFill>
            </a:endParaRPr>
          </a:p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kumimoji="1"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用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了间接反复，使语言有一种鼓的韵律，形成了回环往复的气势，增强语言的表现力，推动情节和情绪向高潮发展。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640763" cy="504056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“好一个安塞腰鼓”  中的“好”体现在哪儿？ </a:t>
            </a:r>
            <a:b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zh-CN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403648" y="1124744"/>
            <a:ext cx="5977086" cy="24431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①好在有火烈的舞蹈场面。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②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好在鼓声的巨大力量。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③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好在有茂腾腾的击鼓后生。</a:t>
            </a:r>
            <a:endParaRPr kumimoji="1" lang="en-US" altLang="zh-CN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④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好在变幻的舞姿。</a:t>
            </a:r>
            <a:endParaRPr kumimoji="1" lang="en-US" altLang="zh-CN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547664" y="4005263"/>
            <a:ext cx="4320479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宏伟的场面（</a:t>
            </a: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5-13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雄壮的响声（</a:t>
            </a: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14-17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击鼓的后生（</a:t>
            </a: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18-22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  <a:p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奇丽的舞姿（</a:t>
            </a:r>
            <a:r>
              <a:rPr kumimoji="1"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23-27</a:t>
            </a:r>
            <a:r>
              <a:rPr kumimoji="1"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）</a:t>
            </a:r>
          </a:p>
        </p:txBody>
      </p:sp>
      <p:sp>
        <p:nvSpPr>
          <p:cNvPr id="99333" name="AutoShape 5"/>
          <p:cNvSpPr>
            <a:spLocks/>
          </p:cNvSpPr>
          <p:nvPr/>
        </p:nvSpPr>
        <p:spPr bwMode="auto">
          <a:xfrm flipH="1">
            <a:off x="5580063" y="4076700"/>
            <a:ext cx="144462" cy="1635125"/>
          </a:xfrm>
          <a:prstGeom prst="leftBrace">
            <a:avLst>
              <a:gd name="adj1" fmla="val 943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156325" y="3789363"/>
            <a:ext cx="50323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激昂的腰鼓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 animBg="1"/>
      <p:bldP spid="9933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1969</Words>
  <Application>Microsoft Office PowerPoint</Application>
  <PresentationFormat>全屏显示(4:3)</PresentationFormat>
  <Paragraphs>168</Paragraphs>
  <Slides>24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表演前的情况？</vt:lpstr>
      <vt:lpstr>幻灯片 8</vt:lpstr>
      <vt:lpstr>“好一个安塞腰鼓”  中的“好”体现在哪儿？  </vt:lpstr>
      <vt:lpstr>        那一段描写了腰鼓表演的场面？运用了哪些修辞手法？</vt:lpstr>
      <vt:lpstr>            贫瘠的黄土地、闭塞的生活，让生活在这儿的人们在物质和精神上受到太多的压抑和束缚，安塞腰鼓正是要打破这种束缚，让生命宣泄在天地间，“痛快了山河、蓬勃了想像力”。运用了排比修辞手法。强烈的表达了情感。 </vt:lpstr>
      <vt:lpstr>    作者是怎样描写安塞腰鼓的响声的？齐读14-17段。</vt:lpstr>
      <vt:lpstr>      当鼓声停止时，周围的环境是怎样的？为什么？</vt:lpstr>
      <vt:lpstr>    这部分的静和第一部分的静是不是一样的意思？这两部分对第二部分的表达有什么作用呢？</vt:lpstr>
      <vt:lpstr>怎样理解“耳畔是一片渺远的鸡啼？”</vt:lpstr>
      <vt:lpstr>幻灯片 16</vt:lpstr>
      <vt:lpstr>幻灯片 17</vt:lpstr>
      <vt:lpstr>幻灯片 18</vt:lpstr>
      <vt:lpstr>这篇文章作者歌颂了什么？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王婧</cp:lastModifiedBy>
  <cp:revision>1</cp:revision>
  <dcterms:created xsi:type="dcterms:W3CDTF">2018-09-16T23:33:00Z</dcterms:created>
  <dcterms:modified xsi:type="dcterms:W3CDTF">2019-03-11T12:18:30Z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