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23"/>
  </p:notesMasterIdLst>
  <p:sldIdLst>
    <p:sldId id="305" r:id="rId5"/>
    <p:sldId id="306" r:id="rId6"/>
    <p:sldId id="312" r:id="rId7"/>
    <p:sldId id="351" r:id="rId8"/>
    <p:sldId id="355" r:id="rId9"/>
    <p:sldId id="356" r:id="rId10"/>
    <p:sldId id="315" r:id="rId11"/>
    <p:sldId id="353" r:id="rId12"/>
    <p:sldId id="298" r:id="rId13"/>
    <p:sldId id="320" r:id="rId14"/>
    <p:sldId id="319" r:id="rId15"/>
    <p:sldId id="354" r:id="rId16"/>
    <p:sldId id="321" r:id="rId17"/>
    <p:sldId id="317" r:id="rId18"/>
    <p:sldId id="318" r:id="rId19"/>
    <p:sldId id="359" r:id="rId20"/>
    <p:sldId id="327" r:id="rId21"/>
    <p:sldId id="328" r:id="rId22"/>
    <p:sldId id="329" r:id="rId24"/>
    <p:sldId id="326" r:id="rId25"/>
    <p:sldId id="344" r:id="rId26"/>
    <p:sldId id="345" r:id="rId27"/>
    <p:sldId id="330" r:id="rId28"/>
    <p:sldId id="361" r:id="rId29"/>
    <p:sldId id="360" r:id="rId30"/>
    <p:sldId id="362" r:id="rId31"/>
    <p:sldId id="332" r:id="rId32"/>
    <p:sldId id="337" r:id="rId33"/>
    <p:sldId id="363" r:id="rId34"/>
    <p:sldId id="347" r:id="rId35"/>
    <p:sldId id="388" r:id="rId36"/>
    <p:sldId id="357" r:id="rId37"/>
    <p:sldId id="358" r:id="rId38"/>
    <p:sldId id="364" r:id="rId39"/>
    <p:sldId id="365" r:id="rId40"/>
    <p:sldId id="348" r:id="rId41"/>
    <p:sldId id="349" r:id="rId42"/>
    <p:sldId id="350" r:id="rId43"/>
  </p:sldIdLst>
  <p:sldSz cx="9144000" cy="6858000" type="screen4x3"/>
  <p:notesSz cx="6858000" cy="9144000"/>
  <p:custDataLst>
    <p:tags r:id="rId47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6600" b="1" i="0" u="none" kern="1200" baseline="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6600" b="1" i="0" u="none" kern="1200" baseline="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6600" b="1" i="0" u="none" kern="1200" baseline="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6600" b="1" i="0" u="none" kern="1200" baseline="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6600" b="1" i="0" u="none" kern="1200" baseline="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6600" b="1" i="0" u="none" kern="1200" baseline="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6600" b="1" i="0" u="none" kern="1200" baseline="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6600" b="1" i="0" u="none" kern="1200" baseline="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6600" b="1" i="0" u="none" kern="1200" baseline="0">
        <a:solidFill>
          <a:schemeClr val="tx1"/>
        </a:solidFill>
        <a:latin typeface="楷体_GB2312" pitchFamily="1" charset="-122"/>
        <a:ea typeface="楷体_GB2312" pitchFamily="1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FF00"/>
    <a:srgbClr val="2206F4"/>
    <a:srgbClr val="5054FE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7" Type="http://schemas.openxmlformats.org/officeDocument/2006/relationships/tags" Target="tags/tag1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b="0"/>
          </a:p>
        </p:txBody>
      </p:sp>
      <p:sp>
        <p:nvSpPr>
          <p:cNvPr id="5123" name="日期占位符 51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b="0"/>
          </a:p>
        </p:txBody>
      </p:sp>
      <p:sp>
        <p:nvSpPr>
          <p:cNvPr id="5124" name="幻灯片图像占位符 5123"/>
          <p:cNvSpPr>
            <a:spLocks noGrp="1" noRo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125" name="文本占位符 5124"/>
          <p:cNvSpPr>
            <a:spLocks noGrp="1" noRot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126" name="页脚占位符 51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 b="0"/>
          </a:p>
        </p:txBody>
      </p:sp>
      <p:sp>
        <p:nvSpPr>
          <p:cNvPr id="5127" name="灯片编号占位符 51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b="0"/>
            </a:fld>
            <a:endParaRPr lang="zh-CN" alt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幻灯片图像占位符 24577"/>
          <p:cNvSpPr>
            <a:spLocks noGrp="1" noRot="1" noTextEdit="1"/>
          </p:cNvSpPr>
          <p:nvPr>
            <p:ph type="sldImg"/>
          </p:nvPr>
        </p:nvSpPr>
        <p:spPr>
          <a:ln/>
        </p:spPr>
      </p:sp>
      <p:sp>
        <p:nvSpPr>
          <p:cNvPr id="24579" name="文本占位符 24578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anchor="ctr"/>
          <a:p>
            <a:pPr lvl="0"/>
            <a:r>
              <a:rPr lang="zh-CN" altLang="en-US"/>
              <a:t>～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任意多边形 3073"/>
          <p:cNvSpPr/>
          <p:nvPr/>
        </p:nvSpPr>
        <p:spPr>
          <a:xfrm>
            <a:off x="20638" y="12700"/>
            <a:ext cx="8896350" cy="6780213"/>
          </a:xfrm>
          <a:custGeom>
            <a:avLst/>
            <a:gdLst/>
            <a:ahLst/>
            <a:cxnLst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5" name="标题 3074"/>
          <p:cNvSpPr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 anchor="b"/>
          <a:lstStyle>
            <a:lvl1pPr lvl="0">
              <a:buClrTx/>
              <a:buSzTx/>
              <a:buFontTx/>
              <a:defRPr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6" name="副标题 3075"/>
          <p:cNvSpPr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ClrTx/>
              <a:buSzTx/>
              <a:buFontTx/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3077" name="日期占位符 3076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 b="0">
                <a:latin typeface="Comic Sans MS" panose="030F0702030302020204" pitchFamily="2" charset="0"/>
              </a:defRPr>
            </a:lvl1pPr>
          </a:lstStyle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 b="0">
                <a:latin typeface="Comic Sans MS" panose="030F0702030302020204" pitchFamily="2" charset="0"/>
              </a:defRPr>
            </a:lvl1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 b="0">
                <a:latin typeface="Comic Sans MS" panose="030F0702030302020204" pitchFamily="2" charset="0"/>
              </a:defRPr>
            </a:lvl1pPr>
          </a:lstStyle>
          <a:p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080" name="组合 3079"/>
          <p:cNvGrpSpPr/>
          <p:nvPr/>
        </p:nvGrpSpPr>
        <p:grpSpPr>
          <a:xfrm>
            <a:off x="195263" y="234950"/>
            <a:ext cx="3787775" cy="1778000"/>
            <a:chOff x="0" y="0"/>
            <a:chExt cx="2386" cy="1120"/>
          </a:xfrm>
        </p:grpSpPr>
        <p:sp>
          <p:nvSpPr>
            <p:cNvPr id="3081" name="任意多边形 3080"/>
            <p:cNvSpPr/>
            <p:nvPr userDrawn="1"/>
          </p:nvSpPr>
          <p:spPr>
            <a:xfrm>
              <a:off x="54" y="29"/>
              <a:ext cx="2250" cy="1017"/>
            </a:xfrm>
            <a:custGeom>
              <a:avLst/>
              <a:gdLst/>
              <a:ahLst/>
              <a:cxnLst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82" name="任意多边形 3081"/>
            <p:cNvSpPr/>
            <p:nvPr userDrawn="1"/>
          </p:nvSpPr>
          <p:spPr>
            <a:xfrm>
              <a:off x="43" y="113"/>
              <a:ext cx="2244" cy="1007"/>
            </a:xfrm>
            <a:custGeom>
              <a:avLst/>
              <a:gdLst/>
              <a:ahLst/>
              <a:cxnLst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83" name="任意多边形 3082"/>
            <p:cNvSpPr/>
            <p:nvPr userDrawn="1"/>
          </p:nvSpPr>
          <p:spPr>
            <a:xfrm>
              <a:off x="351" y="196"/>
              <a:ext cx="1488" cy="919"/>
            </a:xfrm>
            <a:custGeom>
              <a:avLst/>
              <a:gdLst/>
              <a:ahLst/>
              <a:cxnLst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3084" name="组合 3083"/>
            <p:cNvGrpSpPr/>
            <p:nvPr userDrawn="1"/>
          </p:nvGrpSpPr>
          <p:grpSpPr>
            <a:xfrm>
              <a:off x="0" y="0"/>
              <a:ext cx="2386" cy="1081"/>
              <a:chOff x="0" y="0"/>
              <a:chExt cx="2386" cy="1081"/>
            </a:xfrm>
          </p:grpSpPr>
          <p:sp>
            <p:nvSpPr>
              <p:cNvPr id="3085" name="任意多边形 3084"/>
              <p:cNvSpPr/>
              <p:nvPr userDrawn="1"/>
            </p:nvSpPr>
            <p:spPr>
              <a:xfrm>
                <a:off x="1882" y="786"/>
                <a:ext cx="212" cy="214"/>
              </a:xfrm>
              <a:custGeom>
                <a:avLst/>
                <a:gdLst/>
                <a:ahLst/>
                <a:cxnLst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86" name="任意多边形 3085"/>
              <p:cNvSpPr/>
              <p:nvPr userDrawn="1"/>
            </p:nvSpPr>
            <p:spPr>
              <a:xfrm>
                <a:off x="0" y="0"/>
                <a:ext cx="2386" cy="1081"/>
              </a:xfrm>
              <a:custGeom>
                <a:avLst/>
                <a:gdLst/>
                <a:ahLst/>
                <a:cxnLst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87" name="任意多边形 3086"/>
              <p:cNvSpPr/>
              <p:nvPr userDrawn="1"/>
            </p:nvSpPr>
            <p:spPr>
              <a:xfrm>
                <a:off x="201" y="10"/>
                <a:ext cx="1686" cy="614"/>
              </a:xfrm>
              <a:custGeom>
                <a:avLst/>
                <a:gdLst/>
                <a:ahLst/>
                <a:cxnLst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88" name="任意多边形 3087"/>
              <p:cNvSpPr/>
              <p:nvPr userDrawn="1"/>
            </p:nvSpPr>
            <p:spPr>
              <a:xfrm>
                <a:off x="286" y="103"/>
                <a:ext cx="227" cy="410"/>
              </a:xfrm>
              <a:custGeom>
                <a:avLst/>
                <a:gdLst/>
                <a:ahLst/>
                <a:cxnLst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89" name="任意多边形 3088"/>
              <p:cNvSpPr/>
              <p:nvPr userDrawn="1"/>
            </p:nvSpPr>
            <p:spPr>
              <a:xfrm>
                <a:off x="723" y="388"/>
                <a:ext cx="691" cy="364"/>
              </a:xfrm>
              <a:custGeom>
                <a:avLst/>
                <a:gdLst/>
                <a:ahLst/>
                <a:cxnLst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3090" name="组合 3089"/>
          <p:cNvGrpSpPr/>
          <p:nvPr/>
        </p:nvGrpSpPr>
        <p:grpSpPr>
          <a:xfrm>
            <a:off x="7915275" y="4368800"/>
            <a:ext cx="742950" cy="1058863"/>
            <a:chOff x="0" y="0"/>
            <a:chExt cx="468" cy="667"/>
          </a:xfrm>
        </p:grpSpPr>
        <p:sp>
          <p:nvSpPr>
            <p:cNvPr id="3091" name="任意多边形 3090"/>
            <p:cNvSpPr/>
            <p:nvPr userDrawn="1"/>
          </p:nvSpPr>
          <p:spPr>
            <a:xfrm rot="7320404">
              <a:off x="-78" y="183"/>
              <a:ext cx="629" cy="293"/>
            </a:xfrm>
            <a:custGeom>
              <a:avLst/>
              <a:gdLst/>
              <a:ahLst/>
              <a:cxnLst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2" name="任意多边形 3091"/>
            <p:cNvSpPr/>
            <p:nvPr userDrawn="1"/>
          </p:nvSpPr>
          <p:spPr>
            <a:xfrm rot="7320404">
              <a:off x="-92" y="169"/>
              <a:ext cx="627" cy="290"/>
            </a:xfrm>
            <a:custGeom>
              <a:avLst/>
              <a:gdLst/>
              <a:ahLst/>
              <a:cxnLst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93" name="任意多边形 3092"/>
            <p:cNvSpPr/>
            <p:nvPr userDrawn="1"/>
          </p:nvSpPr>
          <p:spPr>
            <a:xfrm rot="7320404">
              <a:off x="12" y="159"/>
              <a:ext cx="416" cy="265"/>
            </a:xfrm>
            <a:custGeom>
              <a:avLst/>
              <a:gdLst/>
              <a:ahLst/>
              <a:cxnLst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3094" name="组合 3093"/>
            <p:cNvGrpSpPr/>
            <p:nvPr userDrawn="1"/>
          </p:nvGrpSpPr>
          <p:grpSpPr>
            <a:xfrm>
              <a:off x="0" y="0"/>
              <a:ext cx="468" cy="667"/>
              <a:chOff x="0" y="0"/>
              <a:chExt cx="468" cy="667"/>
            </a:xfrm>
          </p:grpSpPr>
          <p:sp>
            <p:nvSpPr>
              <p:cNvPr id="3095" name="任意多边形 3094"/>
              <p:cNvSpPr/>
              <p:nvPr userDrawn="1"/>
            </p:nvSpPr>
            <p:spPr>
              <a:xfrm rot="7320404">
                <a:off x="1" y="437"/>
                <a:ext cx="59" cy="61"/>
              </a:xfrm>
              <a:custGeom>
                <a:avLst/>
                <a:gdLst/>
                <a:ahLst/>
                <a:cxnLst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96" name="任意多边形 3095"/>
              <p:cNvSpPr/>
              <p:nvPr userDrawn="1"/>
            </p:nvSpPr>
            <p:spPr>
              <a:xfrm rot="7320404">
                <a:off x="-100" y="178"/>
                <a:ext cx="667" cy="311"/>
              </a:xfrm>
              <a:custGeom>
                <a:avLst/>
                <a:gdLst/>
                <a:ahLst/>
                <a:cxnLst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97" name="任意多边形 3096"/>
              <p:cNvSpPr/>
              <p:nvPr userDrawn="1"/>
            </p:nvSpPr>
            <p:spPr>
              <a:xfrm rot="7320404">
                <a:off x="76" y="245"/>
                <a:ext cx="472" cy="176"/>
              </a:xfrm>
              <a:custGeom>
                <a:avLst/>
                <a:gdLst/>
                <a:ahLst/>
                <a:cxnLst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98" name="任意多边形 3097"/>
              <p:cNvSpPr/>
              <p:nvPr userDrawn="1"/>
            </p:nvSpPr>
            <p:spPr>
              <a:xfrm rot="7320404">
                <a:off x="376" y="120"/>
                <a:ext cx="63" cy="118"/>
              </a:xfrm>
              <a:custGeom>
                <a:avLst/>
                <a:gdLst/>
                <a:ahLst/>
                <a:cxnLst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99" name="任意多边形 3098"/>
              <p:cNvSpPr/>
              <p:nvPr userDrawn="1"/>
            </p:nvSpPr>
            <p:spPr>
              <a:xfrm rot="7320404">
                <a:off x="149" y="246"/>
                <a:ext cx="193" cy="104"/>
              </a:xfrm>
              <a:custGeom>
                <a:avLst/>
                <a:gdLst/>
                <a:ahLst/>
                <a:cxnLst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3100" name="任意多边形 3099"/>
          <p:cNvSpPr/>
          <p:nvPr/>
        </p:nvSpPr>
        <p:spPr>
          <a:xfrm>
            <a:off x="901700" y="5054600"/>
            <a:ext cx="6807200" cy="728663"/>
          </a:xfrm>
          <a:custGeom>
            <a:avLst/>
            <a:gdLst/>
            <a:ahLst/>
            <a:cxnLst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01" name="任意多边形 3100"/>
          <p:cNvSpPr/>
          <p:nvPr/>
        </p:nvSpPr>
        <p:spPr>
          <a:xfrm>
            <a:off x="4076700" y="1930400"/>
            <a:ext cx="889000" cy="381000"/>
          </a:xfrm>
          <a:custGeom>
            <a:avLst/>
            <a:gdLst/>
            <a:ahLst/>
            <a:cxnLst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60611" cy="533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>
                <a:latin typeface="Times New Roman" panose="02020603050405020304" pitchFamily="2" charset="0"/>
              </a:defRPr>
            </a:lvl1pPr>
          </a:lstStyle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>
                <a:latin typeface="Times New Roman" panose="02020603050405020304" pitchFamily="2" charset="0"/>
              </a:defRPr>
            </a:lvl1pPr>
          </a:lstStyle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>
                <a:latin typeface="Times New Roman" panose="02020603050405020304" pitchFamily="2" charset="0"/>
              </a:defRPr>
            </a:lvl1pPr>
          </a:lstStyle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13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17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21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charRg st="25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6600" b="1" i="0" u="none" kern="1200" baseline="0">
          <a:solidFill>
            <a:schemeClr val="tx1"/>
          </a:solidFill>
          <a:latin typeface="楷体_GB2312" pitchFamily="1" charset="-122"/>
          <a:ea typeface="楷体_GB2312" pitchFamily="1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6600" b="1" i="0" u="none" kern="1200" baseline="0">
          <a:solidFill>
            <a:schemeClr val="tx1"/>
          </a:solidFill>
          <a:latin typeface="楷体_GB2312" pitchFamily="1" charset="-122"/>
          <a:ea typeface="楷体_GB2312" pitchFamily="1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6600" b="1" i="0" u="none" kern="1200" baseline="0">
          <a:solidFill>
            <a:schemeClr val="tx1"/>
          </a:solidFill>
          <a:latin typeface="楷体_GB2312" pitchFamily="1" charset="-122"/>
          <a:ea typeface="楷体_GB2312" pitchFamily="1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6600" b="1" i="0" u="none" kern="1200" baseline="0">
          <a:solidFill>
            <a:schemeClr val="tx1"/>
          </a:solidFill>
          <a:latin typeface="楷体_GB2312" pitchFamily="1" charset="-122"/>
          <a:ea typeface="楷体_GB2312" pitchFamily="1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6600" b="1" i="0" u="none" kern="1200" baseline="0">
          <a:solidFill>
            <a:schemeClr val="tx1"/>
          </a:solidFill>
          <a:latin typeface="楷体_GB2312" pitchFamily="1" charset="-122"/>
          <a:ea typeface="楷体_GB2312" pitchFamily="1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6600" b="1" i="0" u="none" kern="1200" baseline="0">
          <a:solidFill>
            <a:schemeClr val="tx1"/>
          </a:solidFill>
          <a:latin typeface="楷体_GB2312" pitchFamily="1" charset="-122"/>
          <a:ea typeface="楷体_GB2312" pitchFamily="1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6600" b="1" i="0" u="none" kern="1200" baseline="0">
          <a:solidFill>
            <a:schemeClr val="tx1"/>
          </a:solidFill>
          <a:latin typeface="楷体_GB2312" pitchFamily="1" charset="-122"/>
          <a:ea typeface="楷体_GB2312" pitchFamily="1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6600" b="1" i="0" u="none" kern="1200" baseline="0">
          <a:solidFill>
            <a:schemeClr val="tx1"/>
          </a:solidFill>
          <a:latin typeface="楷体_GB2312" pitchFamily="1" charset="-122"/>
          <a:ea typeface="楷体_GB2312" pitchFamily="1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任意多边形 2049"/>
          <p:cNvSpPr/>
          <p:nvPr/>
        </p:nvSpPr>
        <p:spPr>
          <a:xfrm rot="18427436">
            <a:off x="7777163" y="-14287"/>
            <a:ext cx="1162050" cy="2084387"/>
          </a:xfrm>
          <a:custGeom>
            <a:avLst/>
            <a:gdLst/>
            <a:ahLst/>
            <a:cxnLst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1" name="标题 2050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文本占位符 2051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3" name="日期占位符 2052"/>
          <p:cNvSpPr>
            <a:spLocks noGrp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>
                <a:latin typeface="Comic Sans MS" panose="030F0702030302020204" pitchFamily="2" charset="0"/>
              </a:defRPr>
            </a:lvl1pPr>
          </a:lstStyle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>
                <a:latin typeface="Comic Sans MS" panose="030F0702030302020204" pitchFamily="2" charset="0"/>
              </a:defRPr>
            </a:lvl1pPr>
          </a:lstStyle>
          <a:p>
            <a:pPr lvl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>
                <a:latin typeface="Comic Sans MS" panose="030F0702030302020204" pitchFamily="2" charset="0"/>
              </a:defRPr>
            </a:lvl1pPr>
          </a:lstStyle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6" name="任意多边形 2055"/>
          <p:cNvSpPr/>
          <p:nvPr/>
        </p:nvSpPr>
        <p:spPr>
          <a:xfrm rot="18427436">
            <a:off x="7864475" y="23813"/>
            <a:ext cx="1165225" cy="2097087"/>
          </a:xfrm>
          <a:custGeom>
            <a:avLst/>
            <a:gdLst/>
            <a:ahLst/>
            <a:cxnLst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7" name="任意多边形 2056"/>
          <p:cNvSpPr/>
          <p:nvPr/>
        </p:nvSpPr>
        <p:spPr>
          <a:xfrm rot="18427436">
            <a:off x="7831138" y="192088"/>
            <a:ext cx="1025525" cy="1571625"/>
          </a:xfrm>
          <a:custGeom>
            <a:avLst/>
            <a:gdLst/>
            <a:ahLst/>
            <a:cxnLst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058" name="组合 2057"/>
          <p:cNvGrpSpPr/>
          <p:nvPr/>
        </p:nvGrpSpPr>
        <p:grpSpPr>
          <a:xfrm>
            <a:off x="7938" y="5540375"/>
            <a:ext cx="1784350" cy="1246188"/>
            <a:chOff x="0" y="0"/>
            <a:chExt cx="1124" cy="785"/>
          </a:xfrm>
        </p:grpSpPr>
        <p:sp>
          <p:nvSpPr>
            <p:cNvPr id="2059" name="任意多边形 2058"/>
            <p:cNvSpPr/>
            <p:nvPr userDrawn="1"/>
          </p:nvSpPr>
          <p:spPr>
            <a:xfrm>
              <a:off x="19" y="15"/>
              <a:ext cx="1089" cy="649"/>
            </a:xfrm>
            <a:custGeom>
              <a:avLst/>
              <a:gdLst/>
              <a:ahLst/>
              <a:cxnLst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0" name="任意多边形 2059"/>
            <p:cNvSpPr/>
            <p:nvPr userDrawn="1"/>
          </p:nvSpPr>
          <p:spPr>
            <a:xfrm>
              <a:off x="1017" y="92"/>
              <a:ext cx="71" cy="129"/>
            </a:xfrm>
            <a:custGeom>
              <a:avLst/>
              <a:gdLst/>
              <a:ahLst/>
              <a:cxnLst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1" name="任意多边形 2060"/>
            <p:cNvSpPr/>
            <p:nvPr userDrawn="1"/>
          </p:nvSpPr>
          <p:spPr>
            <a:xfrm>
              <a:off x="15" y="284"/>
              <a:ext cx="792" cy="410"/>
            </a:xfrm>
            <a:custGeom>
              <a:avLst/>
              <a:gdLst/>
              <a:ahLst/>
              <a:cxnLst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2" name="任意多边形 2061"/>
            <p:cNvSpPr/>
            <p:nvPr userDrawn="1"/>
          </p:nvSpPr>
          <p:spPr>
            <a:xfrm>
              <a:off x="124" y="318"/>
              <a:ext cx="525" cy="374"/>
            </a:xfrm>
            <a:custGeom>
              <a:avLst/>
              <a:gdLst/>
              <a:ahLst/>
              <a:cxnLst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3" name="任意多边形 2062"/>
            <p:cNvSpPr/>
            <p:nvPr userDrawn="1"/>
          </p:nvSpPr>
          <p:spPr>
            <a:xfrm>
              <a:off x="480" y="42"/>
              <a:ext cx="135" cy="121"/>
            </a:xfrm>
            <a:custGeom>
              <a:avLst/>
              <a:gdLst/>
              <a:ahLst/>
              <a:cxnLst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4" name="任意多边形 2063"/>
            <p:cNvSpPr/>
            <p:nvPr userDrawn="1"/>
          </p:nvSpPr>
          <p:spPr>
            <a:xfrm>
              <a:off x="636" y="673"/>
              <a:ext cx="76" cy="112"/>
            </a:xfrm>
            <a:custGeom>
              <a:avLst/>
              <a:gdLst/>
              <a:ahLst/>
              <a:cxnLst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5" name="任意多边形 2064"/>
            <p:cNvSpPr/>
            <p:nvPr userDrawn="1"/>
          </p:nvSpPr>
          <p:spPr>
            <a:xfrm>
              <a:off x="499" y="117"/>
              <a:ext cx="193" cy="383"/>
            </a:xfrm>
            <a:custGeom>
              <a:avLst/>
              <a:gdLst/>
              <a:ahLst/>
              <a:cxnLst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6" name="任意多边形 2065"/>
            <p:cNvSpPr/>
            <p:nvPr userDrawn="1"/>
          </p:nvSpPr>
          <p:spPr>
            <a:xfrm>
              <a:off x="663" y="100"/>
              <a:ext cx="364" cy="174"/>
            </a:xfrm>
            <a:custGeom>
              <a:avLst/>
              <a:gdLst/>
              <a:ahLst/>
              <a:cxnLst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7" name="任意多边形 2066"/>
            <p:cNvSpPr/>
            <p:nvPr userDrawn="1"/>
          </p:nvSpPr>
          <p:spPr>
            <a:xfrm>
              <a:off x="342" y="203"/>
              <a:ext cx="156" cy="67"/>
            </a:xfrm>
            <a:custGeom>
              <a:avLst/>
              <a:gdLst/>
              <a:ahLst/>
              <a:cxnLst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2068" name="组合 2067"/>
            <p:cNvGrpSpPr/>
            <p:nvPr userDrawn="1"/>
          </p:nvGrpSpPr>
          <p:grpSpPr>
            <a:xfrm>
              <a:off x="0" y="0"/>
              <a:ext cx="1124" cy="780"/>
              <a:chOff x="0" y="0"/>
              <a:chExt cx="1124" cy="780"/>
            </a:xfrm>
          </p:grpSpPr>
          <p:grpSp>
            <p:nvGrpSpPr>
              <p:cNvPr id="2069" name="组合 2068"/>
              <p:cNvGrpSpPr/>
              <p:nvPr userDrawn="1"/>
            </p:nvGrpSpPr>
            <p:grpSpPr>
              <a:xfrm>
                <a:off x="494" y="72"/>
                <a:ext cx="548" cy="708"/>
                <a:chOff x="0" y="0"/>
                <a:chExt cx="548" cy="708"/>
              </a:xfrm>
            </p:grpSpPr>
            <p:sp>
              <p:nvSpPr>
                <p:cNvPr id="2070" name="任意多边形 2069"/>
                <p:cNvSpPr/>
                <p:nvPr userDrawn="1"/>
              </p:nvSpPr>
              <p:spPr>
                <a:xfrm>
                  <a:off x="0" y="25"/>
                  <a:ext cx="157" cy="87"/>
                </a:xfrm>
                <a:custGeom>
                  <a:avLst/>
                  <a:gdLst/>
                  <a:ahLst/>
                  <a:cxnLst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71" name="任意多边形 2070"/>
                <p:cNvSpPr/>
                <p:nvPr userDrawn="1"/>
              </p:nvSpPr>
              <p:spPr>
                <a:xfrm>
                  <a:off x="137" y="575"/>
                  <a:ext cx="115" cy="133"/>
                </a:xfrm>
                <a:custGeom>
                  <a:avLst/>
                  <a:gdLst/>
                  <a:ahLst/>
                  <a:cxnLst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72" name="任意多边形 2071"/>
                <p:cNvSpPr/>
                <p:nvPr userDrawn="1"/>
              </p:nvSpPr>
              <p:spPr>
                <a:xfrm>
                  <a:off x="505" y="0"/>
                  <a:ext cx="43" cy="117"/>
                </a:xfrm>
                <a:custGeom>
                  <a:avLst/>
                  <a:gdLst/>
                  <a:ahLst/>
                  <a:cxnLst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2073" name="任意多边形 2072"/>
              <p:cNvSpPr/>
              <p:nvPr userDrawn="1"/>
            </p:nvSpPr>
            <p:spPr>
              <a:xfrm>
                <a:off x="71" y="242"/>
                <a:ext cx="595" cy="250"/>
              </a:xfrm>
              <a:custGeom>
                <a:avLst/>
                <a:gdLst/>
                <a:ahLst/>
                <a:cxnLst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4" name="任意多边形 2073"/>
              <p:cNvSpPr/>
              <p:nvPr userDrawn="1"/>
            </p:nvSpPr>
            <p:spPr>
              <a:xfrm>
                <a:off x="255" y="396"/>
                <a:ext cx="244" cy="148"/>
              </a:xfrm>
              <a:custGeom>
                <a:avLst/>
                <a:gdLst/>
                <a:ahLst/>
                <a:cxnLst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5" name="任意多边形 2074"/>
              <p:cNvSpPr/>
              <p:nvPr userDrawn="1"/>
            </p:nvSpPr>
            <p:spPr>
              <a:xfrm>
                <a:off x="560" y="190"/>
                <a:ext cx="107" cy="238"/>
              </a:xfrm>
              <a:custGeom>
                <a:avLst/>
                <a:gdLst/>
                <a:ahLst/>
                <a:cxnLst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2076" name="组合 2075"/>
              <p:cNvGrpSpPr/>
              <p:nvPr userDrawn="1"/>
            </p:nvGrpSpPr>
            <p:grpSpPr>
              <a:xfrm>
                <a:off x="0" y="0"/>
                <a:ext cx="1124" cy="678"/>
                <a:chOff x="0" y="0"/>
                <a:chExt cx="1124" cy="678"/>
              </a:xfrm>
            </p:grpSpPr>
            <p:sp>
              <p:nvSpPr>
                <p:cNvPr id="2077" name="任意多边形 2076"/>
                <p:cNvSpPr/>
                <p:nvPr userDrawn="1"/>
              </p:nvSpPr>
              <p:spPr>
                <a:xfrm>
                  <a:off x="664" y="558"/>
                  <a:ext cx="75" cy="87"/>
                </a:xfrm>
                <a:custGeom>
                  <a:avLst/>
                  <a:gdLst/>
                  <a:ahLst/>
                  <a:cxnLst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78" name="任意多边形 2077"/>
                <p:cNvSpPr/>
                <p:nvPr userDrawn="1"/>
              </p:nvSpPr>
              <p:spPr>
                <a:xfrm>
                  <a:off x="0" y="238"/>
                  <a:ext cx="842" cy="440"/>
                </a:xfrm>
                <a:custGeom>
                  <a:avLst/>
                  <a:gdLst/>
                  <a:ahLst/>
                  <a:cxnLst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79" name="任意多边形 2078"/>
                <p:cNvSpPr/>
                <p:nvPr userDrawn="1"/>
              </p:nvSpPr>
              <p:spPr>
                <a:xfrm>
                  <a:off x="101" y="280"/>
                  <a:ext cx="80" cy="167"/>
                </a:xfrm>
                <a:custGeom>
                  <a:avLst/>
                  <a:gdLst/>
                  <a:ahLst/>
                  <a:cxnLst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80" name="任意多边形 2079"/>
                <p:cNvSpPr/>
                <p:nvPr userDrawn="1"/>
              </p:nvSpPr>
              <p:spPr>
                <a:xfrm>
                  <a:off x="444" y="0"/>
                  <a:ext cx="322" cy="594"/>
                </a:xfrm>
                <a:custGeom>
                  <a:avLst/>
                  <a:gdLst/>
                  <a:ahLst/>
                  <a:cxnLst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81" name="任意多边形 2080"/>
                <p:cNvSpPr/>
                <p:nvPr userDrawn="1"/>
              </p:nvSpPr>
              <p:spPr>
                <a:xfrm>
                  <a:off x="573" y="160"/>
                  <a:ext cx="96" cy="252"/>
                </a:xfrm>
                <a:custGeom>
                  <a:avLst/>
                  <a:gdLst/>
                  <a:ahLst/>
                  <a:cxnLst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82" name="任意多边形 2081"/>
                <p:cNvSpPr/>
                <p:nvPr userDrawn="1"/>
              </p:nvSpPr>
              <p:spPr>
                <a:xfrm>
                  <a:off x="323" y="140"/>
                  <a:ext cx="195" cy="135"/>
                </a:xfrm>
                <a:custGeom>
                  <a:avLst/>
                  <a:gdLst/>
                  <a:ahLst/>
                  <a:cxnLst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83" name="任意多边形 2082"/>
                <p:cNvSpPr/>
                <p:nvPr userDrawn="1"/>
              </p:nvSpPr>
              <p:spPr>
                <a:xfrm>
                  <a:off x="653" y="48"/>
                  <a:ext cx="471" cy="212"/>
                </a:xfrm>
                <a:custGeom>
                  <a:avLst/>
                  <a:gdLst/>
                  <a:ahLst/>
                  <a:cxnLst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84" name="任意多边形 2083"/>
                <p:cNvSpPr/>
                <p:nvPr userDrawn="1"/>
              </p:nvSpPr>
              <p:spPr>
                <a:xfrm>
                  <a:off x="712" y="116"/>
                  <a:ext cx="245" cy="86"/>
                </a:xfrm>
                <a:custGeom>
                  <a:avLst/>
                  <a:gdLst/>
                  <a:ahLst/>
                  <a:cxnLst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</p:grpSp>
      <p:grpSp>
        <p:nvGrpSpPr>
          <p:cNvPr id="2085" name="组合 2084"/>
          <p:cNvGrpSpPr/>
          <p:nvPr/>
        </p:nvGrpSpPr>
        <p:grpSpPr>
          <a:xfrm>
            <a:off x="8680450" y="2116138"/>
            <a:ext cx="385763" cy="4308475"/>
            <a:chOff x="0" y="0"/>
            <a:chExt cx="243" cy="2714"/>
          </a:xfrm>
        </p:grpSpPr>
        <p:sp>
          <p:nvSpPr>
            <p:cNvPr id="2086" name="任意多边形 2085"/>
            <p:cNvSpPr/>
            <p:nvPr userDrawn="1"/>
          </p:nvSpPr>
          <p:spPr>
            <a:xfrm flipH="1">
              <a:off x="0" y="1287"/>
              <a:ext cx="205" cy="1427"/>
            </a:xfrm>
            <a:custGeom>
              <a:avLst/>
              <a:gdLst/>
              <a:ahLst/>
              <a:cxnLst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7" name="任意多边形 2086"/>
            <p:cNvSpPr/>
            <p:nvPr userDrawn="1"/>
          </p:nvSpPr>
          <p:spPr>
            <a:xfrm flipH="1">
              <a:off x="38" y="0"/>
              <a:ext cx="205" cy="1633"/>
            </a:xfrm>
            <a:custGeom>
              <a:avLst/>
              <a:gdLst/>
              <a:ahLst/>
              <a:cxnLst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088" name="组合 2087"/>
          <p:cNvGrpSpPr/>
          <p:nvPr/>
        </p:nvGrpSpPr>
        <p:grpSpPr>
          <a:xfrm>
            <a:off x="7318375" y="90488"/>
            <a:ext cx="2133600" cy="1911350"/>
            <a:chOff x="0" y="0"/>
            <a:chExt cx="1344" cy="1204"/>
          </a:xfrm>
        </p:grpSpPr>
        <p:grpSp>
          <p:nvGrpSpPr>
            <p:cNvPr id="2089" name="组合 2088"/>
            <p:cNvGrpSpPr/>
            <p:nvPr userDrawn="1"/>
          </p:nvGrpSpPr>
          <p:grpSpPr>
            <a:xfrm>
              <a:off x="0" y="0"/>
              <a:ext cx="1344" cy="1204"/>
              <a:chOff x="0" y="0"/>
              <a:chExt cx="1344" cy="1204"/>
            </a:xfrm>
          </p:grpSpPr>
          <p:sp>
            <p:nvSpPr>
              <p:cNvPr id="2090" name="任意多边形 2089"/>
              <p:cNvSpPr/>
              <p:nvPr userDrawn="1"/>
            </p:nvSpPr>
            <p:spPr>
              <a:xfrm rot="18427436">
                <a:off x="820" y="1029"/>
                <a:ext cx="62" cy="288"/>
              </a:xfrm>
              <a:custGeom>
                <a:avLst/>
                <a:gdLst/>
                <a:ahLst/>
                <a:cxnLst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2091" name="组合 2090"/>
              <p:cNvGrpSpPr/>
              <p:nvPr userDrawn="1"/>
            </p:nvGrpSpPr>
            <p:grpSpPr>
              <a:xfrm>
                <a:off x="0" y="0"/>
                <a:ext cx="1344" cy="985"/>
                <a:chOff x="0" y="0"/>
                <a:chExt cx="1344" cy="985"/>
              </a:xfrm>
            </p:grpSpPr>
            <p:sp>
              <p:nvSpPr>
                <p:cNvPr id="2092" name="任意多边形 2091"/>
                <p:cNvSpPr/>
                <p:nvPr userDrawn="1"/>
              </p:nvSpPr>
              <p:spPr>
                <a:xfrm rot="18427436">
                  <a:off x="355" y="14"/>
                  <a:ext cx="153" cy="125"/>
                </a:xfrm>
                <a:custGeom>
                  <a:avLst/>
                  <a:gdLst/>
                  <a:ahLst/>
                  <a:cxnLst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3" name="任意多边形 2092"/>
                <p:cNvSpPr/>
                <p:nvPr userDrawn="1"/>
              </p:nvSpPr>
              <p:spPr>
                <a:xfrm rot="18427436">
                  <a:off x="437" y="273"/>
                  <a:ext cx="269" cy="438"/>
                </a:xfrm>
                <a:custGeom>
                  <a:avLst/>
                  <a:gdLst/>
                  <a:ahLst/>
                  <a:cxnLst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4" name="任意多边形 2093"/>
                <p:cNvSpPr/>
                <p:nvPr userDrawn="1"/>
              </p:nvSpPr>
              <p:spPr>
                <a:xfrm rot="18427436">
                  <a:off x="247" y="123"/>
                  <a:ext cx="505" cy="898"/>
                </a:xfrm>
                <a:custGeom>
                  <a:avLst/>
                  <a:gdLst/>
                  <a:ahLst/>
                  <a:cxnLst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5" name="任意多边形 2094"/>
                <p:cNvSpPr/>
                <p:nvPr userDrawn="1"/>
              </p:nvSpPr>
              <p:spPr>
                <a:xfrm rot="18427436">
                  <a:off x="293" y="-76"/>
                  <a:ext cx="758" cy="1344"/>
                </a:xfrm>
                <a:custGeom>
                  <a:avLst/>
                  <a:gdLst/>
                  <a:ahLst/>
                  <a:cxnLst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6" name="任意多边形 2095"/>
                <p:cNvSpPr/>
                <p:nvPr userDrawn="1"/>
              </p:nvSpPr>
              <p:spPr>
                <a:xfrm rot="18427436">
                  <a:off x="686" y="838"/>
                  <a:ext cx="169" cy="122"/>
                </a:xfrm>
                <a:custGeom>
                  <a:avLst/>
                  <a:gdLst/>
                  <a:ahLst/>
                  <a:cxnLst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7" name="任意多边形 2096"/>
                <p:cNvSpPr/>
                <p:nvPr userDrawn="1"/>
              </p:nvSpPr>
              <p:spPr>
                <a:xfrm rot="18427436">
                  <a:off x="642" y="747"/>
                  <a:ext cx="181" cy="144"/>
                </a:xfrm>
                <a:custGeom>
                  <a:avLst/>
                  <a:gdLst/>
                  <a:ahLst/>
                  <a:cxnLst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8" name="任意多边形 2097"/>
                <p:cNvSpPr/>
                <p:nvPr userDrawn="1"/>
              </p:nvSpPr>
              <p:spPr>
                <a:xfrm rot="18427436">
                  <a:off x="374" y="152"/>
                  <a:ext cx="181" cy="147"/>
                </a:xfrm>
                <a:custGeom>
                  <a:avLst/>
                  <a:gdLst/>
                  <a:ahLst/>
                  <a:cxnLst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2099" name="任意多边形 2098"/>
                <p:cNvSpPr/>
                <p:nvPr userDrawn="1"/>
              </p:nvSpPr>
              <p:spPr>
                <a:xfrm rot="18427436">
                  <a:off x="337" y="83"/>
                  <a:ext cx="179" cy="138"/>
                </a:xfrm>
                <a:custGeom>
                  <a:avLst/>
                  <a:gdLst/>
                  <a:ahLst/>
                  <a:cxnLst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sp>
          <p:nvSpPr>
            <p:cNvPr id="2100" name="直接连接符 2099"/>
            <p:cNvSpPr/>
            <p:nvPr userDrawn="1"/>
          </p:nvSpPr>
          <p:spPr>
            <a:xfrm>
              <a:off x="260" y="27"/>
              <a:ext cx="42" cy="96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6600" b="1" i="0" u="none" kern="1200" baseline="0">
          <a:solidFill>
            <a:schemeClr val="tx1"/>
          </a:solidFill>
          <a:latin typeface="楷体_GB2312" pitchFamily="1" charset="-122"/>
          <a:ea typeface="楷体_GB2312" pitchFamily="1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6600" b="1" i="0" u="none" kern="1200" baseline="0">
          <a:solidFill>
            <a:schemeClr val="tx1"/>
          </a:solidFill>
          <a:latin typeface="楷体_GB2312" pitchFamily="1" charset="-122"/>
          <a:ea typeface="楷体_GB2312" pitchFamily="1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6600" b="1" i="0" u="none" kern="1200" baseline="0">
          <a:solidFill>
            <a:schemeClr val="tx1"/>
          </a:solidFill>
          <a:latin typeface="楷体_GB2312" pitchFamily="1" charset="-122"/>
          <a:ea typeface="楷体_GB2312" pitchFamily="1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6600" b="1" i="0" u="none" kern="1200" baseline="0">
          <a:solidFill>
            <a:schemeClr val="tx1"/>
          </a:solidFill>
          <a:latin typeface="楷体_GB2312" pitchFamily="1" charset="-122"/>
          <a:ea typeface="楷体_GB2312" pitchFamily="1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6600" b="1" i="0" u="none" kern="1200" baseline="0">
          <a:solidFill>
            <a:schemeClr val="tx1"/>
          </a:solidFill>
          <a:latin typeface="楷体_GB2312" pitchFamily="1" charset="-122"/>
          <a:ea typeface="楷体_GB2312" pitchFamily="1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6600" b="1" i="0" u="none" kern="1200" baseline="0">
          <a:solidFill>
            <a:schemeClr val="tx1"/>
          </a:solidFill>
          <a:latin typeface="楷体_GB2312" pitchFamily="1" charset="-122"/>
          <a:ea typeface="楷体_GB2312" pitchFamily="1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6600" b="1" i="0" u="none" kern="1200" baseline="0">
          <a:solidFill>
            <a:schemeClr val="tx1"/>
          </a:solidFill>
          <a:latin typeface="楷体_GB2312" pitchFamily="1" charset="-122"/>
          <a:ea typeface="楷体_GB2312" pitchFamily="1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6600" b="1" i="0" u="none" kern="1200" baseline="0">
          <a:solidFill>
            <a:schemeClr val="tx1"/>
          </a:solidFill>
          <a:latin typeface="楷体_GB2312" pitchFamily="1" charset="-122"/>
          <a:ea typeface="楷体_GB2312" pitchFamily="1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10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pitchFamily="2" charset="0"/>
              </a:defRPr>
            </a:lvl1pPr>
          </a:lstStyle>
          <a:p>
            <a:pPr lvl="0"/>
            <a:fld id="{BB962C8B-B14F-4D97-AF65-F5344CB8AC3E}" type="datetime1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pitchFamily="2" charset="0"/>
              </a:defRPr>
            </a:lvl1pPr>
          </a:lstStyle>
          <a:p>
            <a:pPr lvl="0"/>
            <a:endParaRPr>
              <a:ea typeface="宋体" panose="02010600030101010101" pitchFamily="2" charset="-122"/>
            </a:endParaRPr>
          </a:p>
        </p:txBody>
      </p:sp>
      <p:sp>
        <p:nvSpPr>
          <p:cNvPr id="410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pitchFamily="2" charset="0"/>
              </a:defRPr>
            </a:lvl1pPr>
          </a:lstStyle>
          <a:p>
            <a:pPr lvl="0"/>
            <a:fld id="{9A0DB2DC-4C9A-4742-B13C-FB6460FD3503}" type="slidenum">
              <a:rPr lang="zh-CN" altLang="en-US"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6600" b="1" i="0" u="none" kern="1200" baseline="0">
          <a:solidFill>
            <a:schemeClr val="tx1"/>
          </a:solidFill>
          <a:latin typeface="楷体_GB2312" pitchFamily="1" charset="-122"/>
          <a:ea typeface="楷体_GB2312" pitchFamily="1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6600" b="1" i="0" u="none" kern="1200" baseline="0">
          <a:solidFill>
            <a:schemeClr val="tx1"/>
          </a:solidFill>
          <a:latin typeface="楷体_GB2312" pitchFamily="1" charset="-122"/>
          <a:ea typeface="楷体_GB2312" pitchFamily="1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6600" b="1" i="0" u="none" kern="1200" baseline="0">
          <a:solidFill>
            <a:schemeClr val="tx1"/>
          </a:solidFill>
          <a:latin typeface="楷体_GB2312" pitchFamily="1" charset="-122"/>
          <a:ea typeface="楷体_GB2312" pitchFamily="1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6600" b="1" i="0" u="none" kern="1200" baseline="0">
          <a:solidFill>
            <a:schemeClr val="tx1"/>
          </a:solidFill>
          <a:latin typeface="楷体_GB2312" pitchFamily="1" charset="-122"/>
          <a:ea typeface="楷体_GB2312" pitchFamily="1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6600" b="1" i="0" u="none" kern="1200" baseline="0">
          <a:solidFill>
            <a:schemeClr val="tx1"/>
          </a:solidFill>
          <a:latin typeface="楷体_GB2312" pitchFamily="1" charset="-122"/>
          <a:ea typeface="楷体_GB2312" pitchFamily="1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6600" b="1" i="0" u="none" kern="1200" baseline="0">
          <a:solidFill>
            <a:schemeClr val="tx1"/>
          </a:solidFill>
          <a:latin typeface="楷体_GB2312" pitchFamily="1" charset="-122"/>
          <a:ea typeface="楷体_GB2312" pitchFamily="1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6600" b="1" i="0" u="none" kern="1200" baseline="0">
          <a:solidFill>
            <a:schemeClr val="tx1"/>
          </a:solidFill>
          <a:latin typeface="楷体_GB2312" pitchFamily="1" charset="-122"/>
          <a:ea typeface="楷体_GB2312" pitchFamily="1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6600" b="1" i="0" u="none" kern="1200" baseline="0">
          <a:solidFill>
            <a:schemeClr val="tx1"/>
          </a:solidFill>
          <a:latin typeface="楷体_GB2312" pitchFamily="1" charset="-122"/>
          <a:ea typeface="楷体_GB2312" pitchFamily="1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8.png"/><Relationship Id="rId1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slide" Target="slide13.xml"/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slide" Target="slide13.xml"/><Relationship Id="rId2" Type="http://schemas.openxmlformats.org/officeDocument/2006/relationships/slide" Target="slide10.xml"/><Relationship Id="rId1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6" descr="000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文本框 6146"/>
          <p:cNvSpPr txBox="1"/>
          <p:nvPr/>
        </p:nvSpPr>
        <p:spPr>
          <a:xfrm>
            <a:off x="1258888" y="1196975"/>
            <a:ext cx="6192837" cy="1311275"/>
          </a:xfrm>
          <a:prstGeom prst="rect">
            <a:avLst/>
          </a:prstGeom>
          <a:solidFill>
            <a:schemeClr val="bg1">
              <a:alpha val="64999"/>
            </a:scheme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8000" b="0">
                <a:latin typeface="黑体" panose="02010609060101010101" pitchFamily="2" charset="-122"/>
                <a:ea typeface="黑体" panose="02010609060101010101" pitchFamily="2" charset="-122"/>
              </a:rPr>
              <a:t>9</a:t>
            </a:r>
            <a:r>
              <a:rPr lang="zh-CN" altLang="en-US" sz="8000" b="0">
                <a:latin typeface="黑体" panose="02010609060101010101" pitchFamily="2" charset="-122"/>
                <a:ea typeface="黑体" panose="02010609060101010101" pitchFamily="2" charset="-122"/>
              </a:rPr>
              <a:t>、自然之</a:t>
            </a:r>
            <a:r>
              <a:rPr lang="zh-CN" altLang="en-US" sz="80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道</a:t>
            </a:r>
            <a:endParaRPr lang="zh-CN" altLang="en-US" sz="8000" b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48" name="文本框 6147"/>
          <p:cNvSpPr txBox="1"/>
          <p:nvPr/>
        </p:nvSpPr>
        <p:spPr>
          <a:xfrm>
            <a:off x="2124075" y="4508500"/>
            <a:ext cx="1871663" cy="1006475"/>
          </a:xfrm>
          <a:prstGeom prst="rect">
            <a:avLst/>
          </a:prstGeom>
          <a:solidFill>
            <a:schemeClr val="bg1">
              <a:alpha val="64999"/>
            </a:scheme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6000">
                <a:latin typeface="Arial" panose="020B0604020202020204" pitchFamily="34" charset="0"/>
                <a:ea typeface="宋体" panose="02010600030101010101" pitchFamily="2" charset="-122"/>
              </a:rPr>
              <a:t>道：</a:t>
            </a:r>
            <a:endParaRPr lang="zh-CN" altLang="en-US" sz="6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9" name="文本框 6148"/>
          <p:cNvSpPr txBox="1"/>
          <p:nvPr/>
        </p:nvSpPr>
        <p:spPr>
          <a:xfrm>
            <a:off x="3995738" y="4076700"/>
            <a:ext cx="3889375" cy="1920875"/>
          </a:xfrm>
          <a:prstGeom prst="rect">
            <a:avLst/>
          </a:prstGeom>
          <a:solidFill>
            <a:schemeClr val="bg1">
              <a:alpha val="64999"/>
            </a:schemeClr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400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400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路       </a:t>
            </a:r>
            <a:r>
              <a:rPr lang="en-US" altLang="zh-CN" sz="400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400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说</a:t>
            </a:r>
            <a:endParaRPr lang="zh-CN" altLang="en-US" sz="400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400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400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道理，规律</a:t>
            </a:r>
            <a:endParaRPr lang="zh-CN" altLang="en-US" sz="400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400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4.</a:t>
            </a:r>
            <a:r>
              <a:rPr lang="zh-CN" altLang="en-US" sz="400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量词</a:t>
            </a:r>
            <a:endParaRPr lang="zh-CN" altLang="en-US" sz="400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0" name="矩形 6149"/>
          <p:cNvSpPr/>
          <p:nvPr/>
        </p:nvSpPr>
        <p:spPr>
          <a:xfrm>
            <a:off x="4427538" y="4652963"/>
            <a:ext cx="2732087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道理，规律</a:t>
            </a:r>
            <a:endParaRPr lang="zh-CN" altLang="en-US" sz="40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图片 15361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文本框 15362"/>
          <p:cNvSpPr txBox="1"/>
          <p:nvPr/>
        </p:nvSpPr>
        <p:spPr>
          <a:xfrm>
            <a:off x="879475" y="377825"/>
            <a:ext cx="3860800" cy="823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800">
                <a:solidFill>
                  <a:srgbClr val="66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此行的目的：</a:t>
            </a:r>
            <a:endParaRPr lang="zh-CN" altLang="en-US" sz="4800">
              <a:solidFill>
                <a:srgbClr val="66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文本框 15363"/>
          <p:cNvSpPr txBox="1"/>
          <p:nvPr/>
        </p:nvSpPr>
        <p:spPr>
          <a:xfrm>
            <a:off x="1042988" y="1700213"/>
            <a:ext cx="7056437" cy="1431925"/>
          </a:xfrm>
          <a:prstGeom prst="rect">
            <a:avLst/>
          </a:prstGeom>
          <a:gradFill rotWithShape="1">
            <a:gsLst>
              <a:gs pos="0">
                <a:srgbClr val="2206F4"/>
              </a:gs>
              <a:gs pos="100000">
                <a:srgbClr val="2206F4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p>
            <a:r>
              <a:rPr lang="zh-CN" altLang="en-US" sz="4400">
                <a:solidFill>
                  <a:srgbClr val="FFCC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实地观察一下绿龟的幼龟是怎样离巢进入大海的。</a:t>
            </a:r>
            <a:endParaRPr lang="zh-CN" altLang="en-US" sz="4400">
              <a:solidFill>
                <a:srgbClr val="FFCC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5" name="椭圆 15364"/>
          <p:cNvSpPr/>
          <p:nvPr/>
        </p:nvSpPr>
        <p:spPr>
          <a:xfrm>
            <a:off x="4427538" y="1628775"/>
            <a:ext cx="1368425" cy="936625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5366" name="矩形 15365"/>
          <p:cNvSpPr/>
          <p:nvPr/>
        </p:nvSpPr>
        <p:spPr>
          <a:xfrm>
            <a:off x="454025" y="5300663"/>
            <a:ext cx="5918200" cy="823912"/>
          </a:xfrm>
          <a:prstGeom prst="rect">
            <a:avLst/>
          </a:prstGeom>
          <a:solidFill>
            <a:srgbClr val="2206F4">
              <a:alpha val="64999"/>
            </a:srgbClr>
          </a:solidFill>
          <a:ln w="9525">
            <a:noFill/>
          </a:ln>
        </p:spPr>
        <p:txBody>
          <a:bodyPr anchor="ctr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800">
                <a:solidFill>
                  <a:srgbClr val="FFFF00"/>
                </a:solidFill>
                <a:latin typeface="楷体_GB2312" pitchFamily="1" charset="-122"/>
                <a:ea typeface="楷体_GB2312" pitchFamily="1" charset="-122"/>
              </a:rPr>
              <a:t>动物：绿龟和食肉鸟</a:t>
            </a:r>
            <a:endParaRPr lang="zh-CN" altLang="en-US" sz="4800">
              <a:solidFill>
                <a:srgbClr val="FFFF00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文本占位符 16385"/>
          <p:cNvSpPr>
            <a:spLocks noGrp="1"/>
          </p:cNvSpPr>
          <p:nvPr>
            <p:ph type="body" idx="1"/>
          </p:nvPr>
        </p:nvSpPr>
        <p:spPr>
          <a:xfrm>
            <a:off x="0" y="692150"/>
            <a:ext cx="9144000" cy="5113338"/>
          </a:xfrm>
          <a:solidFill>
            <a:schemeClr val="bg1"/>
          </a:solidFill>
          <a:ln/>
        </p:spPr>
        <p:txBody>
          <a:bodyPr/>
          <a:p>
            <a:pPr>
              <a:lnSpc>
                <a:spcPct val="120000"/>
              </a:lnSpc>
              <a:buNone/>
            </a:pPr>
            <a:r>
              <a:rPr lang="en-US" altLang="zh-CN" sz="20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（齐读）</a:t>
            </a:r>
            <a:r>
              <a:rPr lang="zh-CN" altLang="en-US" sz="40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太平洋绿龟长大后在一百五十公斤</a:t>
            </a:r>
            <a:r>
              <a:rPr lang="zh-CN" altLang="en-US" sz="4000" b="1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左右</a:t>
            </a:r>
            <a:r>
              <a:rPr lang="zh-CN" altLang="en-US" sz="40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zh-CN" altLang="en-US" sz="4000" b="1" u="sng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幼龟体重不到它的百分之一。</a:t>
            </a:r>
            <a:r>
              <a:rPr lang="zh-CN" altLang="en-US" sz="40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幼龟一般在四五月份离巢而出，</a:t>
            </a:r>
            <a:r>
              <a:rPr lang="zh-CN" altLang="en-US" sz="4000" b="1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争先恐后</a:t>
            </a:r>
            <a:r>
              <a:rPr lang="zh-CN" altLang="en-US" sz="40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爬向大海。</a:t>
            </a:r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从龟巢到大海需要经过一段不短的沙滩，稍不留心，幼龟便可能成为</a:t>
            </a:r>
            <a:r>
              <a:rPr lang="zh-CN" altLang="en-US" sz="4000" b="1" u="sng">
                <a:latin typeface="黑体" panose="02010609060101010101" pitchFamily="2" charset="-122"/>
                <a:ea typeface="黑体" panose="02010609060101010101" pitchFamily="2" charset="-122"/>
              </a:rPr>
              <a:t>食肉鸟</a:t>
            </a:r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的美食。</a:t>
            </a:r>
            <a:b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</a:br>
            <a:br>
              <a:rPr lang="zh-CN" altLang="en-US" sz="40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endParaRPr lang="zh-CN" altLang="en-US" sz="40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图片 17409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3025"/>
            <a:ext cx="9144000" cy="6784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843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/>
        </p:txBody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8436" name="图片 18435" descr="海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050" y="620713"/>
            <a:ext cx="6769100" cy="6143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图片 18436" descr="鲣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0"/>
            <a:ext cx="7620000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占位符 19457"/>
          <p:cNvSpPr>
            <a:spLocks noGrp="1"/>
          </p:cNvSpPr>
          <p:nvPr>
            <p:ph type="body" idx="1"/>
          </p:nvPr>
        </p:nvSpPr>
        <p:spPr>
          <a:xfrm>
            <a:off x="323850" y="1125538"/>
            <a:ext cx="8229600" cy="4525962"/>
          </a:xfrm>
          <a:ln/>
        </p:spPr>
        <p:txBody>
          <a:bodyPr/>
          <a:p>
            <a:pPr>
              <a:lnSpc>
                <a:spcPct val="90000"/>
              </a:lnSpc>
            </a:pPr>
            <a:r>
              <a:rPr lang="en-US" altLang="zh-CN" b="1"/>
              <a:t>        </a:t>
            </a:r>
            <a:r>
              <a:rPr lang="zh-CN" altLang="en-US" b="1"/>
              <a:t>课文按照事情发展的顺序。作者和同伴以及一个生物学家向导，结队来到南太平洋家拉巴哥岛旅游，观察幼龟是怎样离巢进入大海的。他们看到一只探头出穴的幼龟被嘲鸫咬啄时，不顾向导的劝阻，要向导把幼龟抱向大海。</a:t>
            </a:r>
            <a:r>
              <a:rPr lang="zh-CN" altLang="en-US" b="1">
                <a:solidFill>
                  <a:srgbClr val="FF0000"/>
                </a:solidFill>
              </a:rPr>
              <a:t>接着</a:t>
            </a:r>
            <a:r>
              <a:rPr lang="zh-CN" altLang="en-US" b="1"/>
              <a:t>，成群的幼龟得到错误的消息，以为外面很安全，就从巢中鱼贯而出，</a:t>
            </a:r>
            <a:r>
              <a:rPr lang="zh-CN" altLang="en-US" b="1" u="sng">
                <a:solidFill>
                  <a:srgbClr val="FF0000"/>
                </a:solidFill>
              </a:rPr>
              <a:t>结果</a:t>
            </a:r>
            <a:r>
              <a:rPr lang="zh-CN" altLang="en-US" b="1" u="sng"/>
              <a:t>许多幼龟成为食肉鸟的口中之食。虽然我们拯救了一些幼龟，但仍然感到十分震惊和悔恨。</a:t>
            </a:r>
            <a:endParaRPr lang="zh-CN" altLang="en-US" b="1" u="sng"/>
          </a:p>
        </p:txBody>
      </p:sp>
      <p:sp>
        <p:nvSpPr>
          <p:cNvPr id="19459" name="矩形 19458"/>
          <p:cNvSpPr/>
          <p:nvPr/>
        </p:nvSpPr>
        <p:spPr>
          <a:xfrm>
            <a:off x="395288" y="188913"/>
            <a:ext cx="8343900" cy="579437"/>
          </a:xfrm>
          <a:prstGeom prst="rect">
            <a:avLst/>
          </a:prstGeom>
          <a:solidFill>
            <a:schemeClr val="bg1">
              <a:alpha val="64999"/>
            </a:schemeClr>
          </a:solidFill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>
                <a:latin typeface="Calibri" panose="020F0502020204030204" pitchFamily="2" charset="0"/>
                <a:ea typeface="宋体" panose="02010600030101010101" pitchFamily="2" charset="-122"/>
              </a:rPr>
              <a:t>人物和动物之间发生了什么事？结果怎么样？</a:t>
            </a:r>
            <a:endParaRPr lang="zh-CN" altLang="en-US" sz="320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文本占位符 20481"/>
          <p:cNvSpPr>
            <a:spLocks noGrp="1"/>
          </p:cNvSpPr>
          <p:nvPr>
            <p:ph type="body" idx="1"/>
          </p:nvPr>
        </p:nvSpPr>
        <p:spPr>
          <a:xfrm>
            <a:off x="323850" y="2133600"/>
            <a:ext cx="8229600" cy="3417888"/>
          </a:xfrm>
          <a:ln/>
        </p:spPr>
        <p:txBody>
          <a:bodyPr/>
          <a:p>
            <a:pPr>
              <a:buNone/>
            </a:pPr>
            <a:r>
              <a:rPr lang="en-US" altLang="zh-CN" sz="4400" b="1">
                <a:ea typeface="楷体_GB2312" pitchFamily="1" charset="-122"/>
              </a:rPr>
              <a:t>          </a:t>
            </a:r>
            <a:r>
              <a:rPr lang="zh-CN" altLang="en-US" sz="4400" b="1">
                <a:ea typeface="楷体_GB2312" pitchFamily="1" charset="-122"/>
              </a:rPr>
              <a:t>我们去海岛观察幼龟是如何离巢进入大海时，因不了解自然之道，救了一只幼龟，却害了一群幼龟的故事。</a:t>
            </a:r>
            <a:endParaRPr lang="zh-CN" altLang="en-US" sz="4400" b="1">
              <a:ea typeface="楷体_GB2312" pitchFamily="1" charset="-122"/>
            </a:endParaRPr>
          </a:p>
        </p:txBody>
      </p:sp>
      <p:sp>
        <p:nvSpPr>
          <p:cNvPr id="20483" name="文本框 20482"/>
          <p:cNvSpPr txBox="1"/>
          <p:nvPr/>
        </p:nvSpPr>
        <p:spPr>
          <a:xfrm>
            <a:off x="755650" y="981075"/>
            <a:ext cx="6948488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0">
                <a:solidFill>
                  <a:srgbClr val="FF0066"/>
                </a:solidFill>
                <a:latin typeface="楷体_GB2312" pitchFamily="1" charset="-122"/>
                <a:ea typeface="楷体_GB2312" pitchFamily="1" charset="-122"/>
              </a:rPr>
              <a:t>请你概括一下本文主要内容</a:t>
            </a:r>
            <a:endParaRPr lang="zh-CN" altLang="en-US" sz="4400" b="0">
              <a:solidFill>
                <a:srgbClr val="FF0066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占位符 21505"/>
          <p:cNvSpPr>
            <a:spLocks noGrp="1"/>
          </p:cNvSpPr>
          <p:nvPr>
            <p:ph type="body" idx="1"/>
          </p:nvPr>
        </p:nvSpPr>
        <p:spPr>
          <a:xfrm>
            <a:off x="0" y="908050"/>
            <a:ext cx="9144000" cy="5113338"/>
          </a:xfrm>
          <a:solidFill>
            <a:schemeClr val="bg1"/>
          </a:solidFill>
          <a:ln/>
        </p:spPr>
        <p:txBody>
          <a:bodyPr/>
          <a:p>
            <a:pPr>
              <a:lnSpc>
                <a:spcPct val="120000"/>
              </a:lnSpc>
              <a:buNone/>
            </a:pPr>
            <a:r>
              <a:rPr lang="en-US" altLang="zh-CN" sz="20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（齐读）</a:t>
            </a:r>
            <a:r>
              <a:rPr lang="zh-CN" altLang="en-US" sz="40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太平洋绿龟长大后在一百五十公斤</a:t>
            </a:r>
            <a:r>
              <a:rPr lang="zh-CN" altLang="en-US" sz="4000" b="1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左右</a:t>
            </a:r>
            <a:r>
              <a:rPr lang="zh-CN" altLang="en-US" sz="40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zh-CN" altLang="en-US" sz="4000" b="1" u="sng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幼龟体重不到它的百分之一。</a:t>
            </a:r>
            <a:r>
              <a:rPr lang="zh-CN" altLang="en-US" sz="40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幼龟一般在四五月份离巢而出，</a:t>
            </a:r>
            <a:r>
              <a:rPr lang="zh-CN" altLang="en-US" sz="4000" b="1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争先恐后</a:t>
            </a:r>
            <a:r>
              <a:rPr lang="zh-CN" altLang="en-US" sz="40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爬向大海。</a:t>
            </a:r>
            <a:r>
              <a:rPr lang="zh-CN" altLang="en-US" sz="4000" b="1" u="sng">
                <a:latin typeface="黑体" panose="02010609060101010101" pitchFamily="2" charset="-122"/>
                <a:ea typeface="黑体" panose="02010609060101010101" pitchFamily="2" charset="-122"/>
              </a:rPr>
              <a:t>从龟巢到大海需要经过一段不短的沙滩，稍不留心，幼龟便可能成为食肉鸟的美食。</a:t>
            </a:r>
            <a:b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</a:br>
            <a:br>
              <a:rPr lang="zh-CN" altLang="en-US" sz="40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br>
            <a:endParaRPr lang="zh-CN" altLang="en-US" sz="40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507" name="矩形标注 21506"/>
          <p:cNvSpPr/>
          <p:nvPr/>
        </p:nvSpPr>
        <p:spPr>
          <a:xfrm>
            <a:off x="250825" y="5084763"/>
            <a:ext cx="2736850" cy="1512887"/>
          </a:xfrm>
          <a:prstGeom prst="wedgeRectCallout">
            <a:avLst>
              <a:gd name="adj1" fmla="val 83181"/>
              <a:gd name="adj2" fmla="val -59653"/>
            </a:avLst>
          </a:prstGeom>
          <a:solidFill>
            <a:srgbClr val="FF0066">
              <a:alpha val="64999"/>
            </a:srgbClr>
          </a:solidFill>
          <a:ln w="9525">
            <a:noFill/>
          </a:ln>
        </p:spPr>
        <p:txBody>
          <a:bodyPr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从划线的句子中你可以体会到什么？</a:t>
            </a:r>
            <a:endParaRPr lang="zh-CN" altLang="en-US" sz="3200">
              <a:solidFill>
                <a:srgbClr val="FFFF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508" name="矩形 21507"/>
          <p:cNvSpPr/>
          <p:nvPr/>
        </p:nvSpPr>
        <p:spPr>
          <a:xfrm>
            <a:off x="3489325" y="5445125"/>
            <a:ext cx="5654675" cy="1066800"/>
          </a:xfrm>
          <a:prstGeom prst="rect">
            <a:avLst/>
          </a:prstGeom>
          <a:solidFill>
            <a:schemeClr val="bg1">
              <a:alpha val="64999"/>
            </a:schemeClr>
          </a:solidFill>
          <a:ln w="9525">
            <a:noFill/>
          </a:ln>
        </p:spPr>
        <p:txBody>
          <a:bodyPr anchor="ctr"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幼龟的弱小以及从龟巢到大海的过程是充满着危险的。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文本占位符 22529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4525963"/>
          </a:xfrm>
          <a:ln/>
        </p:spPr>
        <p:txBody>
          <a:bodyPr/>
          <a:p>
            <a:pPr>
              <a:lnSpc>
                <a:spcPct val="115000"/>
              </a:lnSpc>
            </a:pPr>
            <a:r>
              <a:rPr lang="zh-CN" altLang="en-US" sz="4400" b="1"/>
              <a:t>突然，一只幼龟把头探出巢穴，却欲出又止，似乎在侦察外面是否安全。正当幼龟踌躇不前时，一只嘲鸫突然飞来，它用尖嘴啄幼龟的头，企图把它拉到沙滩上去。</a:t>
            </a:r>
            <a:endParaRPr lang="zh-CN" altLang="en-US" sz="4400" b="1"/>
          </a:p>
        </p:txBody>
      </p:sp>
      <p:sp>
        <p:nvSpPr>
          <p:cNvPr id="22531" name="椭圆 22530"/>
          <p:cNvSpPr/>
          <p:nvPr/>
        </p:nvSpPr>
        <p:spPr>
          <a:xfrm>
            <a:off x="5364163" y="1628775"/>
            <a:ext cx="1295400" cy="86518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2532" name="椭圆 22531"/>
          <p:cNvSpPr/>
          <p:nvPr/>
        </p:nvSpPr>
        <p:spPr>
          <a:xfrm>
            <a:off x="179388" y="2492375"/>
            <a:ext cx="2808287" cy="79216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2533" name="矩形 22532"/>
          <p:cNvSpPr/>
          <p:nvPr/>
        </p:nvSpPr>
        <p:spPr>
          <a:xfrm>
            <a:off x="3779838" y="3284538"/>
            <a:ext cx="2305050" cy="647700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2534" name="矩形 22533"/>
          <p:cNvSpPr/>
          <p:nvPr/>
        </p:nvSpPr>
        <p:spPr>
          <a:xfrm>
            <a:off x="330200" y="249238"/>
            <a:ext cx="1408113" cy="579437"/>
          </a:xfrm>
          <a:prstGeom prst="rect">
            <a:avLst/>
          </a:prstGeom>
          <a:solidFill>
            <a:schemeClr val="bg1">
              <a:alpha val="64999"/>
            </a:schemeClr>
          </a:solidFill>
          <a:ln w="9525">
            <a:noFill/>
          </a:ln>
        </p:spPr>
        <p:txBody>
          <a:bodyPr wrap="none" anchor="ctr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>
                <a:latin typeface="楷体_GB2312" pitchFamily="1" charset="-122"/>
                <a:ea typeface="楷体_GB2312" pitchFamily="1" charset="-122"/>
              </a:rPr>
              <a:t>齐读：</a:t>
            </a:r>
            <a:endParaRPr lang="zh-CN" altLang="en-US" sz="320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2535" name="圆角矩形标注 22534"/>
          <p:cNvSpPr/>
          <p:nvPr/>
        </p:nvSpPr>
        <p:spPr>
          <a:xfrm>
            <a:off x="2411413" y="260350"/>
            <a:ext cx="6481762" cy="576263"/>
          </a:xfrm>
          <a:prstGeom prst="wedgeRoundRectCallout">
            <a:avLst>
              <a:gd name="adj1" fmla="val 477"/>
              <a:gd name="adj2" fmla="val 165153"/>
              <a:gd name="adj3" fmla="val 16667"/>
            </a:avLst>
          </a:prstGeom>
          <a:solidFill>
            <a:srgbClr val="FFFF00">
              <a:alpha val="64999"/>
            </a:srgbClr>
          </a:solidFill>
          <a:ln w="9525">
            <a:noFill/>
          </a:ln>
        </p:spPr>
        <p:txBody>
          <a:bodyPr/>
          <a:p>
            <a:pPr>
              <a:spcBef>
                <a:spcPct val="50000"/>
              </a:spcBef>
            </a:pPr>
            <a:r>
              <a:rPr lang="zh-CN" altLang="en-US" sz="2800">
                <a:latin typeface="楷体_GB2312" pitchFamily="1" charset="-122"/>
                <a:ea typeface="楷体_GB2312" pitchFamily="1" charset="-122"/>
              </a:rPr>
              <a:t>从这些词语中我们可以体会到什么？</a:t>
            </a:r>
            <a:endParaRPr lang="zh-CN" altLang="en-US" sz="280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2536" name="圆角矩形标注 22535"/>
          <p:cNvSpPr/>
          <p:nvPr/>
        </p:nvSpPr>
        <p:spPr>
          <a:xfrm>
            <a:off x="971550" y="5589588"/>
            <a:ext cx="6553200" cy="1081087"/>
          </a:xfrm>
          <a:prstGeom prst="wedgeRoundRectCallout">
            <a:avLst>
              <a:gd name="adj1" fmla="val 13856"/>
              <a:gd name="adj2" fmla="val -51468"/>
              <a:gd name="adj3" fmla="val 16667"/>
            </a:avLst>
          </a:prstGeom>
          <a:solidFill>
            <a:srgbClr val="FFFF00">
              <a:alpha val="64999"/>
            </a:srgbClr>
          </a:solidFill>
          <a:ln w="9525">
            <a:noFill/>
          </a:ln>
        </p:spPr>
        <p:txBody>
          <a:bodyPr/>
          <a:p>
            <a:pPr algn="ctr">
              <a:spcBef>
                <a:spcPct val="50000"/>
              </a:spcBef>
            </a:pPr>
            <a:r>
              <a:rPr lang="zh-CN" altLang="en-US" sz="3200">
                <a:latin typeface="楷体_GB2312" pitchFamily="1" charset="-122"/>
                <a:ea typeface="楷体_GB2312" pitchFamily="1" charset="-122"/>
              </a:rPr>
              <a:t>从这些词语中我们可以体会到幼龟的行动是很谨慎的。</a:t>
            </a:r>
            <a:endParaRPr lang="zh-CN" altLang="en-US" sz="320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文本占位符 23553"/>
          <p:cNvSpPr>
            <a:spLocks noGrp="1"/>
          </p:cNvSpPr>
          <p:nvPr>
            <p:ph type="body" idx="1"/>
          </p:nvPr>
        </p:nvSpPr>
        <p:spPr>
          <a:xfrm>
            <a:off x="-252412" y="188913"/>
            <a:ext cx="9396412" cy="6048375"/>
          </a:xfrm>
          <a:solidFill>
            <a:schemeClr val="bg1"/>
          </a:solidFill>
          <a:ln/>
        </p:spPr>
        <p:txBody>
          <a:bodyPr/>
          <a:p>
            <a:pPr>
              <a:buNone/>
            </a:pPr>
            <a:r>
              <a:rPr lang="en-US" altLang="zh-CN" sz="4000" b="1"/>
              <a:t>       </a:t>
            </a:r>
            <a:r>
              <a:rPr lang="zh-CN" altLang="en-US" sz="4000" b="1"/>
              <a:t>我和同伴紧张地看着眼前的一幕，其中一位焦急地对向导说：“你得想想办法啊！”向导却若无其事地答道：“叼就叼去吧，自然之道，就是这样的。”向导的冷淡，招来了同伴们一片“不能见死不救”的呼喊。</a:t>
            </a:r>
            <a:endParaRPr lang="zh-CN" altLang="en-US" sz="4000" b="1"/>
          </a:p>
        </p:txBody>
      </p:sp>
      <p:sp>
        <p:nvSpPr>
          <p:cNvPr id="23555" name="文本框 23554"/>
          <p:cNvSpPr txBox="1"/>
          <p:nvPr/>
        </p:nvSpPr>
        <p:spPr>
          <a:xfrm>
            <a:off x="0" y="3933825"/>
            <a:ext cx="9144000" cy="1798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>
                <a:latin typeface="楷体_GB2312" pitchFamily="1" charset="-122"/>
                <a:ea typeface="楷体_GB2312" pitchFamily="1" charset="-122"/>
              </a:rPr>
              <a:t>（</a:t>
            </a:r>
            <a:r>
              <a:rPr lang="en-US" altLang="zh-CN" sz="3200">
                <a:latin typeface="楷体_GB2312" pitchFamily="1" charset="-122"/>
                <a:ea typeface="楷体_GB2312" pitchFamily="1" charset="-122"/>
              </a:rPr>
              <a:t>1</a:t>
            </a:r>
            <a:r>
              <a:rPr lang="zh-CN" altLang="en-US" sz="3200">
                <a:latin typeface="楷体_GB2312" pitchFamily="1" charset="-122"/>
                <a:ea typeface="楷体_GB2312" pitchFamily="1" charset="-122"/>
              </a:rPr>
              <a:t>）请自由读这段话，读出自己的理解。</a:t>
            </a:r>
            <a:endParaRPr lang="zh-CN" altLang="en-US" sz="3200">
              <a:latin typeface="楷体_GB2312" pitchFamily="1" charset="-122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>
                <a:latin typeface="楷体_GB2312" pitchFamily="1" charset="-122"/>
                <a:ea typeface="楷体_GB2312" pitchFamily="1" charset="-122"/>
              </a:rPr>
              <a:t>（</a:t>
            </a:r>
            <a:r>
              <a:rPr lang="en-US" altLang="zh-CN" sz="3200">
                <a:latin typeface="楷体_GB2312" pitchFamily="1" charset="-122"/>
                <a:ea typeface="楷体_GB2312" pitchFamily="1" charset="-122"/>
              </a:rPr>
              <a:t>2</a:t>
            </a:r>
            <a:r>
              <a:rPr lang="zh-CN" altLang="en-US" sz="3200">
                <a:latin typeface="楷体_GB2312" pitchFamily="1" charset="-122"/>
                <a:ea typeface="楷体_GB2312" pitchFamily="1" charset="-122"/>
              </a:rPr>
              <a:t>）我们反应与向导的反应分别是怎样的，画出相关的词语？</a:t>
            </a:r>
            <a:endParaRPr lang="zh-CN" altLang="en-US" sz="320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3556" name="任意多边形 23555"/>
          <p:cNvSpPr/>
          <p:nvPr/>
        </p:nvSpPr>
        <p:spPr>
          <a:xfrm>
            <a:off x="-1331912" y="-1611312"/>
            <a:ext cx="10706100" cy="6757987"/>
          </a:xfrm>
          <a:custGeom>
            <a:avLst/>
            <a:gdLst/>
            <a:ahLst/>
            <a:cxnLst/>
            <a:pathLst>
              <a:path w="6744" h="4257">
                <a:moveTo>
                  <a:pt x="5625" y="2624"/>
                </a:moveTo>
                <a:cubicBezTo>
                  <a:pt x="5905" y="2665"/>
                  <a:pt x="6185" y="2707"/>
                  <a:pt x="6215" y="2714"/>
                </a:cubicBezTo>
                <a:cubicBezTo>
                  <a:pt x="6245" y="2721"/>
                  <a:pt x="6744" y="3077"/>
                  <a:pt x="5807" y="2669"/>
                </a:cubicBezTo>
                <a:cubicBezTo>
                  <a:pt x="4870" y="2261"/>
                  <a:pt x="1180" y="0"/>
                  <a:pt x="590" y="265"/>
                </a:cubicBezTo>
                <a:cubicBezTo>
                  <a:pt x="0" y="530"/>
                  <a:pt x="1989" y="3592"/>
                  <a:pt x="2269" y="4257"/>
                </a:cubicBezTo>
              </a:path>
            </a:pathLst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3557" name="直接连接符 23556"/>
          <p:cNvSpPr/>
          <p:nvPr/>
        </p:nvSpPr>
        <p:spPr>
          <a:xfrm>
            <a:off x="7667625" y="2060575"/>
            <a:ext cx="115252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3558" name="直接连接符 23557"/>
          <p:cNvSpPr/>
          <p:nvPr/>
        </p:nvSpPr>
        <p:spPr>
          <a:xfrm>
            <a:off x="179388" y="2636838"/>
            <a:ext cx="7561262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3559" name="椭圆 23558"/>
          <p:cNvSpPr/>
          <p:nvPr/>
        </p:nvSpPr>
        <p:spPr>
          <a:xfrm>
            <a:off x="2916238" y="188913"/>
            <a:ext cx="935037" cy="719137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560" name="椭圆 23559"/>
          <p:cNvSpPr/>
          <p:nvPr/>
        </p:nvSpPr>
        <p:spPr>
          <a:xfrm>
            <a:off x="1619250" y="836613"/>
            <a:ext cx="1079500" cy="649287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561" name="椭圆 23560"/>
          <p:cNvSpPr/>
          <p:nvPr/>
        </p:nvSpPr>
        <p:spPr>
          <a:xfrm>
            <a:off x="2484438" y="3213100"/>
            <a:ext cx="1079500" cy="720725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562" name="矩形 23561"/>
          <p:cNvSpPr/>
          <p:nvPr/>
        </p:nvSpPr>
        <p:spPr>
          <a:xfrm>
            <a:off x="3492500" y="1412875"/>
            <a:ext cx="2016125" cy="576263"/>
          </a:xfrm>
          <a:prstGeom prst="rect">
            <a:avLst/>
          </a:prstGeom>
          <a:noFill/>
          <a:ln w="38100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3563" name="矩形 23562"/>
          <p:cNvSpPr/>
          <p:nvPr/>
        </p:nvSpPr>
        <p:spPr>
          <a:xfrm>
            <a:off x="1187450" y="2708275"/>
            <a:ext cx="1081088" cy="504825"/>
          </a:xfrm>
          <a:prstGeom prst="rect">
            <a:avLst/>
          </a:prstGeom>
          <a:noFill/>
          <a:ln w="38100" cap="flat" cmpd="sng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2560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/>
        </p:txBody>
      </p:sp>
      <p:sp>
        <p:nvSpPr>
          <p:cNvPr id="25603" name="矩形 25602"/>
          <p:cNvSpPr/>
          <p:nvPr/>
        </p:nvSpPr>
        <p:spPr>
          <a:xfrm>
            <a:off x="179388" y="2349500"/>
            <a:ext cx="8964612" cy="30194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1800">
                <a:latin typeface="楷体_GB2312" pitchFamily="1" charset="-122"/>
                <a:ea typeface="楷体_GB2312" pitchFamily="1" charset="-122"/>
              </a:rPr>
              <a:t>（齐读）   </a:t>
            </a:r>
            <a:r>
              <a:rPr lang="zh-CN" altLang="en-US" sz="4800">
                <a:latin typeface="楷体_GB2312" pitchFamily="1" charset="-122"/>
                <a:ea typeface="楷体_GB2312" pitchFamily="1" charset="-122"/>
              </a:rPr>
              <a:t>向导</a:t>
            </a:r>
            <a:r>
              <a:rPr lang="zh-CN" altLang="en-US" sz="4800" u="sng">
                <a:solidFill>
                  <a:schemeClr val="hlink"/>
                </a:solidFill>
                <a:latin typeface="楷体_GB2312" pitchFamily="1" charset="-122"/>
                <a:ea typeface="楷体_GB2312" pitchFamily="1" charset="-122"/>
              </a:rPr>
              <a:t>极不情愿</a:t>
            </a:r>
            <a:r>
              <a:rPr lang="zh-CN" altLang="en-US" sz="4800">
                <a:latin typeface="楷体_GB2312" pitchFamily="1" charset="-122"/>
                <a:ea typeface="楷体_GB2312" pitchFamily="1" charset="-122"/>
              </a:rPr>
              <a:t>地抱起那只小龟，朝大海走去。那只嘲鸫眼见到手的美食丢掉，只好颓丧地飞走了。</a:t>
            </a:r>
            <a:endParaRPr lang="zh-CN" altLang="en-US" sz="480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5604" name="圆角矩形标注 25603"/>
          <p:cNvSpPr/>
          <p:nvPr/>
        </p:nvSpPr>
        <p:spPr>
          <a:xfrm>
            <a:off x="395288" y="549275"/>
            <a:ext cx="3816350" cy="1150938"/>
          </a:xfrm>
          <a:prstGeom prst="wedgeRoundRectCallout">
            <a:avLst>
              <a:gd name="adj1" fmla="val 63769"/>
              <a:gd name="adj2" fmla="val 87380"/>
              <a:gd name="adj3" fmla="val 16667"/>
            </a:avLst>
          </a:prstGeom>
          <a:solidFill>
            <a:srgbClr val="CC00FF"/>
          </a:solidFill>
          <a:ln w="9525">
            <a:noFill/>
          </a:ln>
        </p:spPr>
        <p:txBody>
          <a:bodyPr/>
          <a:p>
            <a:pPr>
              <a:spcBef>
                <a:spcPct val="50000"/>
              </a:spcBef>
            </a:pPr>
            <a:r>
              <a:rPr lang="zh-CN" altLang="en-US" sz="3200">
                <a:latin typeface="楷体_GB2312" pitchFamily="1" charset="-122"/>
                <a:ea typeface="楷体_GB2312" pitchFamily="1" charset="-122"/>
              </a:rPr>
              <a:t>面对我们的强烈要求，向导怎样做？</a:t>
            </a:r>
            <a:endParaRPr lang="zh-CN" altLang="en-US" sz="320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文本框 7169"/>
          <p:cNvSpPr txBox="1"/>
          <p:nvPr/>
        </p:nvSpPr>
        <p:spPr>
          <a:xfrm>
            <a:off x="0" y="1412875"/>
            <a:ext cx="9612313" cy="4757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800">
                <a:latin typeface="Arial" panose="020B0604020202020204" pitchFamily="34" charset="0"/>
                <a:ea typeface="宋体" panose="02010600030101010101" pitchFamily="2" charset="-122"/>
              </a:rPr>
              <a:t>自由读课文</a:t>
            </a:r>
            <a:endParaRPr lang="zh-CN" altLang="en-US" sz="4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4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4800" b="0">
                <a:latin typeface="楷体_GB2312" pitchFamily="1" charset="-122"/>
                <a:ea typeface="楷体_GB2312" pitchFamily="1" charset="-122"/>
              </a:rPr>
              <a:t>1.</a:t>
            </a:r>
            <a:r>
              <a:rPr lang="zh-CN" altLang="en-US" sz="4800" b="0">
                <a:latin typeface="楷体_GB2312" pitchFamily="1" charset="-122"/>
                <a:ea typeface="楷体_GB2312" pitchFamily="1" charset="-122"/>
              </a:rPr>
              <a:t>把课文读通、读顺。</a:t>
            </a:r>
            <a:endParaRPr lang="zh-CN" altLang="en-US" sz="4800" b="0">
              <a:latin typeface="楷体_GB2312" pitchFamily="1" charset="-122"/>
              <a:ea typeface="楷体_GB2312" pitchFamily="1" charset="-122"/>
            </a:endParaRPr>
          </a:p>
          <a:p>
            <a:r>
              <a:rPr lang="en-US" altLang="zh-CN" sz="4800" b="0">
                <a:latin typeface="楷体_GB2312" pitchFamily="1" charset="-122"/>
                <a:ea typeface="楷体_GB2312" pitchFamily="1" charset="-122"/>
              </a:rPr>
              <a:t>2.</a:t>
            </a:r>
            <a:r>
              <a:rPr lang="zh-CN" altLang="en-US" sz="4800" b="0">
                <a:latin typeface="楷体_GB2312" pitchFamily="1" charset="-122"/>
                <a:ea typeface="楷体_GB2312" pitchFamily="1" charset="-122"/>
              </a:rPr>
              <a:t>画出四字词语。</a:t>
            </a:r>
            <a:endParaRPr lang="zh-CN" altLang="en-US" sz="4800" b="0">
              <a:latin typeface="楷体_GB2312" pitchFamily="1" charset="-122"/>
              <a:ea typeface="楷体_GB2312" pitchFamily="1" charset="-122"/>
            </a:endParaRPr>
          </a:p>
          <a:p>
            <a:r>
              <a:rPr lang="en-US" altLang="zh-CN" sz="4800" b="0">
                <a:latin typeface="楷体_GB2312" pitchFamily="1" charset="-122"/>
                <a:ea typeface="楷体_GB2312" pitchFamily="1" charset="-122"/>
              </a:rPr>
              <a:t>3.</a:t>
            </a:r>
            <a:r>
              <a:rPr lang="zh-CN" altLang="en-US" sz="4800" b="0">
                <a:latin typeface="楷体_GB2312" pitchFamily="1" charset="-122"/>
                <a:ea typeface="楷体_GB2312" pitchFamily="1" charset="-122"/>
              </a:rPr>
              <a:t>标出自然段，了解课文的大概。</a:t>
            </a:r>
            <a:endParaRPr lang="zh-CN" altLang="en-US" sz="4800" b="0">
              <a:latin typeface="楷体_GB2312" pitchFamily="1" charset="-122"/>
              <a:ea typeface="楷体_GB2312" pitchFamily="1" charset="-122"/>
            </a:endParaRPr>
          </a:p>
          <a:p>
            <a:endParaRPr lang="zh-CN" altLang="en-US" sz="4800" b="0">
              <a:solidFill>
                <a:srgbClr val="FFFFCC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1800" b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lang="zh-CN" altLang="en-US" sz="1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文本框 26625"/>
          <p:cNvSpPr txBox="1"/>
          <p:nvPr/>
        </p:nvSpPr>
        <p:spPr>
          <a:xfrm>
            <a:off x="304800" y="838200"/>
            <a:ext cx="88392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sz="6000">
              <a:solidFill>
                <a:srgbClr val="0080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26627" name="文本框 26626"/>
          <p:cNvSpPr txBox="1"/>
          <p:nvPr/>
        </p:nvSpPr>
        <p:spPr>
          <a:xfrm>
            <a:off x="611188" y="1484313"/>
            <a:ext cx="78486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>
                <a:latin typeface="Arial" panose="020B0604020202020204" pitchFamily="34" charset="0"/>
                <a:ea typeface="华文新魏" pitchFamily="2" charset="-122"/>
              </a:rPr>
              <a:t>我们干了一件蠢事。</a:t>
            </a:r>
            <a:endParaRPr lang="zh-CN" altLang="en-US" sz="4000">
              <a:latin typeface="Arial" panose="020B0604020202020204" pitchFamily="34" charset="0"/>
              <a:ea typeface="华文新魏" pitchFamily="2" charset="-122"/>
            </a:endParaRPr>
          </a:p>
          <a:p>
            <a:r>
              <a:rPr lang="zh-CN" altLang="en-US" sz="4000">
                <a:solidFill>
                  <a:srgbClr val="D60093"/>
                </a:solidFill>
                <a:latin typeface="Arial" panose="020B0604020202020204" pitchFamily="34" charset="0"/>
                <a:ea typeface="华文新魏" pitchFamily="2" charset="-122"/>
              </a:rPr>
              <a:t>我们干了一件</a:t>
            </a:r>
            <a:r>
              <a:rPr lang="zh-CN" altLang="en-US" sz="4000">
                <a:solidFill>
                  <a:srgbClr val="D60093"/>
                </a:solidFill>
                <a:latin typeface="Arial" panose="020B0604020202020204" pitchFamily="34" charset="0"/>
                <a:ea typeface="楷体_GB2312" pitchFamily="1" charset="-122"/>
              </a:rPr>
              <a:t>愚不可及</a:t>
            </a:r>
            <a:r>
              <a:rPr lang="zh-CN" altLang="en-US" sz="4000">
                <a:solidFill>
                  <a:srgbClr val="D60093"/>
                </a:solidFill>
                <a:latin typeface="Arial" panose="020B0604020202020204" pitchFamily="34" charset="0"/>
                <a:ea typeface="华文新魏" pitchFamily="2" charset="-122"/>
              </a:rPr>
              <a:t>的蠢事</a:t>
            </a:r>
            <a:r>
              <a:rPr lang="zh-CN" altLang="en-US" sz="6000">
                <a:solidFill>
                  <a:srgbClr val="D60093"/>
                </a:solidFill>
                <a:latin typeface="Arial" panose="020B0604020202020204" pitchFamily="34" charset="0"/>
                <a:ea typeface="华文新魏" pitchFamily="2" charset="-122"/>
              </a:rPr>
              <a:t>。</a:t>
            </a:r>
            <a:endParaRPr lang="zh-CN" altLang="en-US" sz="6000">
              <a:solidFill>
                <a:srgbClr val="D60093"/>
              </a:solidFill>
              <a:latin typeface="Arial" panose="020B0604020202020204" pitchFamily="34" charset="0"/>
              <a:ea typeface="华文新魏" pitchFamily="2" charset="-122"/>
            </a:endParaRPr>
          </a:p>
        </p:txBody>
      </p:sp>
      <p:sp>
        <p:nvSpPr>
          <p:cNvPr id="26628" name="文本框 26627"/>
          <p:cNvSpPr txBox="1"/>
          <p:nvPr/>
        </p:nvSpPr>
        <p:spPr>
          <a:xfrm>
            <a:off x="2555875" y="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6000">
                <a:latin typeface="Comic Sans MS" panose="030F0702030302020204" pitchFamily="2" charset="0"/>
                <a:ea typeface="宋体" panose="02010600030101010101" pitchFamily="2" charset="-122"/>
              </a:rPr>
              <a:t>比一比</a:t>
            </a:r>
            <a:endParaRPr lang="zh-CN" altLang="en-US" sz="6000"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sp>
        <p:nvSpPr>
          <p:cNvPr id="26629" name="椭圆 26628"/>
          <p:cNvSpPr/>
          <p:nvPr/>
        </p:nvSpPr>
        <p:spPr>
          <a:xfrm>
            <a:off x="3708400" y="2133600"/>
            <a:ext cx="2160588" cy="935038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30" name="任意多边形 26629"/>
          <p:cNvSpPr/>
          <p:nvPr/>
        </p:nvSpPr>
        <p:spPr>
          <a:xfrm>
            <a:off x="250825" y="1773238"/>
            <a:ext cx="360363" cy="1008062"/>
          </a:xfrm>
          <a:custGeom>
            <a:avLst/>
            <a:gdLst/>
            <a:ahLst/>
            <a:cxnLst/>
            <a:pathLst>
              <a:path w="227" h="635">
                <a:moveTo>
                  <a:pt x="227" y="0"/>
                </a:moveTo>
                <a:cubicBezTo>
                  <a:pt x="113" y="105"/>
                  <a:pt x="0" y="211"/>
                  <a:pt x="0" y="317"/>
                </a:cubicBezTo>
                <a:cubicBezTo>
                  <a:pt x="0" y="423"/>
                  <a:pt x="189" y="582"/>
                  <a:pt x="227" y="635"/>
                </a:cubicBezTo>
              </a:path>
            </a:pathLst>
          </a:custGeom>
          <a:noFill/>
          <a:ln w="476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31" name="矩形标注 26630"/>
          <p:cNvSpPr/>
          <p:nvPr/>
        </p:nvSpPr>
        <p:spPr>
          <a:xfrm>
            <a:off x="5327650" y="692150"/>
            <a:ext cx="3816350" cy="1008063"/>
          </a:xfrm>
          <a:prstGeom prst="wedgeRectCallout">
            <a:avLst>
              <a:gd name="adj1" fmla="val -51375"/>
              <a:gd name="adj2" fmla="val 111259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48627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pPr algn="ctr">
              <a:spcBef>
                <a:spcPct val="50000"/>
              </a:spcBef>
            </a:pPr>
            <a:r>
              <a:rPr lang="zh-CN" altLang="en-US" sz="2800">
                <a:latin typeface="楷体_GB2312" pitchFamily="1" charset="-122"/>
                <a:ea typeface="楷体_GB2312" pitchFamily="1" charset="-122"/>
              </a:rPr>
              <a:t>作者为什么要用这个词来形容自己做的事？</a:t>
            </a:r>
            <a:endParaRPr lang="zh-CN" altLang="en-US" sz="280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6632" name="文本框 26631"/>
          <p:cNvSpPr txBox="1"/>
          <p:nvPr/>
        </p:nvSpPr>
        <p:spPr>
          <a:xfrm>
            <a:off x="971550" y="3500438"/>
            <a:ext cx="7416800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>
                <a:latin typeface="楷体_GB2312" pitchFamily="1" charset="-122"/>
                <a:ea typeface="楷体_GB2312" pitchFamily="1" charset="-122"/>
              </a:rPr>
              <a:t>    </a:t>
            </a:r>
            <a:r>
              <a:rPr lang="zh-CN" altLang="en-US" sz="4400">
                <a:latin typeface="楷体_GB2312" pitchFamily="1" charset="-122"/>
                <a:ea typeface="楷体_GB2312" pitchFamily="1" charset="-122"/>
              </a:rPr>
              <a:t>说明作者对自己的所作的事情十分后悔。</a:t>
            </a:r>
            <a:endParaRPr lang="zh-CN" altLang="en-US" sz="440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1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6627">
                                            <p:txEl>
                                              <p:charRg st="1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文本占位符 27649"/>
          <p:cNvSpPr>
            <a:spLocks noGrp="1"/>
          </p:cNvSpPr>
          <p:nvPr>
            <p:ph type="body" idx="1"/>
          </p:nvPr>
        </p:nvSpPr>
        <p:spPr>
          <a:xfrm>
            <a:off x="0" y="2060575"/>
            <a:ext cx="9144000" cy="4065588"/>
          </a:xfrm>
          <a:ln/>
        </p:spPr>
        <p:txBody>
          <a:bodyPr/>
          <a:p>
            <a:pPr algn="ctr">
              <a:buNone/>
            </a:pPr>
            <a:r>
              <a:rPr lang="zh-CN" altLang="en-US" sz="4800" b="1"/>
              <a:t>我们干了一件</a:t>
            </a:r>
            <a:endParaRPr lang="zh-CN" altLang="en-US" sz="4800" b="1"/>
          </a:p>
          <a:p>
            <a:pPr algn="ctr">
              <a:buNone/>
            </a:pPr>
            <a:r>
              <a:rPr lang="zh-CN" altLang="en-US" sz="8000" b="1">
                <a:solidFill>
                  <a:srgbClr val="FF0000"/>
                </a:solidFill>
              </a:rPr>
              <a:t>愚不可及</a:t>
            </a:r>
            <a:r>
              <a:rPr lang="zh-CN" altLang="en-US" sz="4800" b="1"/>
              <a:t>的蠢事 </a:t>
            </a:r>
            <a:endParaRPr lang="zh-CN" altLang="en-US" sz="4800" b="1"/>
          </a:p>
        </p:txBody>
      </p:sp>
      <p:sp>
        <p:nvSpPr>
          <p:cNvPr id="27651" name="矩形标注 27650"/>
          <p:cNvSpPr/>
          <p:nvPr/>
        </p:nvSpPr>
        <p:spPr>
          <a:xfrm>
            <a:off x="539750" y="4652963"/>
            <a:ext cx="3887788" cy="863600"/>
          </a:xfrm>
          <a:prstGeom prst="wedgeRectCallout">
            <a:avLst>
              <a:gd name="adj1" fmla="val 48611"/>
              <a:gd name="adj2" fmla="val -93199"/>
            </a:avLst>
          </a:prstGeom>
          <a:solidFill>
            <a:srgbClr val="FFFF00">
              <a:alpha val="64999"/>
            </a:srgbClr>
          </a:solidFill>
          <a:ln w="9525">
            <a:noFill/>
          </a:ln>
        </p:spPr>
        <p:txBody>
          <a:bodyPr/>
          <a:p>
            <a:pPr algn="ctr">
              <a:spcBef>
                <a:spcPct val="50000"/>
              </a:spcBef>
            </a:pPr>
            <a:r>
              <a:rPr lang="zh-CN" altLang="en-US" sz="4000">
                <a:latin typeface="黑体" panose="02010609060101010101" pitchFamily="2" charset="-122"/>
                <a:ea typeface="黑体" panose="02010609060101010101" pitchFamily="2" charset="-122"/>
              </a:rPr>
              <a:t>为什么这么说？</a:t>
            </a:r>
            <a:endParaRPr lang="zh-CN" altLang="en-US" sz="4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文本占位符 28673"/>
          <p:cNvSpPr>
            <a:spLocks noGrp="1"/>
          </p:cNvSpPr>
          <p:nvPr>
            <p:ph type="body" idx="1"/>
          </p:nvPr>
        </p:nvSpPr>
        <p:spPr>
          <a:xfrm>
            <a:off x="0" y="692150"/>
            <a:ext cx="9144000" cy="5545138"/>
          </a:xfrm>
          <a:solidFill>
            <a:schemeClr val="bg1"/>
          </a:solidFill>
          <a:ln/>
        </p:spPr>
        <p:txBody>
          <a:bodyPr/>
          <a:p>
            <a:pPr>
              <a:lnSpc>
                <a:spcPct val="90000"/>
              </a:lnSpc>
            </a:pPr>
            <a:r>
              <a:rPr lang="zh-CN" altLang="en-US" b="1"/>
              <a:t>（</a:t>
            </a:r>
            <a:r>
              <a:rPr lang="en-US" altLang="zh-CN" b="1"/>
              <a:t>1</a:t>
            </a:r>
            <a:r>
              <a:rPr lang="zh-CN" altLang="en-US" b="1"/>
              <a:t>）向导抱走幼龟不久，成群的幼龟从巢口鱼贯而出。</a:t>
            </a:r>
            <a:endParaRPr lang="zh-CN" altLang="en-US" b="1"/>
          </a:p>
          <a:p>
            <a:pPr>
              <a:lnSpc>
                <a:spcPct val="90000"/>
              </a:lnSpc>
            </a:pPr>
            <a:r>
              <a:rPr lang="zh-CN" altLang="en-US" b="1"/>
              <a:t>（</a:t>
            </a:r>
            <a:r>
              <a:rPr lang="en-US" altLang="zh-CN" b="1"/>
              <a:t>2</a:t>
            </a:r>
            <a:r>
              <a:rPr lang="zh-CN" altLang="en-US" b="1"/>
              <a:t>）那只先出来的幼龟，原来是龟群的“侦察兵”，一旦遇到危险，便会返回龟巢。巢中的幼龟得到错误信息，以为外面很安全，于是争先恐后地结伴而出。</a:t>
            </a:r>
            <a:endParaRPr lang="zh-CN" altLang="en-US" b="1"/>
          </a:p>
          <a:p>
            <a:pPr>
              <a:lnSpc>
                <a:spcPct val="90000"/>
              </a:lnSpc>
            </a:pPr>
            <a:r>
              <a:rPr lang="zh-CN" altLang="en-US" b="1"/>
              <a:t>（</a:t>
            </a:r>
            <a:r>
              <a:rPr lang="en-US" altLang="zh-CN" b="1"/>
              <a:t>3</a:t>
            </a:r>
            <a:r>
              <a:rPr lang="zh-CN" altLang="en-US" b="1"/>
              <a:t>）从龟巢到海边的一大段沙滩，无遮无拦，成百上千的幼龟结队而出，很快引来许多食肉鸟，它们可以饱餐一顿了。</a:t>
            </a:r>
            <a:endParaRPr lang="zh-CN" altLang="en-US" b="1"/>
          </a:p>
          <a:p>
            <a:pPr>
              <a:lnSpc>
                <a:spcPct val="90000"/>
              </a:lnSpc>
            </a:pPr>
            <a:r>
              <a:rPr lang="zh-CN" altLang="en-US" b="1"/>
              <a:t>造成这严重的后果是什么原因？</a:t>
            </a:r>
            <a:endParaRPr lang="zh-CN" altLang="en-US" b="1"/>
          </a:p>
          <a:p>
            <a:pPr>
              <a:lnSpc>
                <a:spcPct val="90000"/>
              </a:lnSpc>
            </a:pPr>
            <a:r>
              <a:rPr lang="zh-CN" altLang="en-US" b="1"/>
              <a:t>游客们的无知行为。</a:t>
            </a:r>
            <a:endParaRPr lang="zh-CN" altLang="en-US" b="1"/>
          </a:p>
        </p:txBody>
      </p:sp>
      <p:sp>
        <p:nvSpPr>
          <p:cNvPr id="28675" name="矩形 28674"/>
          <p:cNvSpPr/>
          <p:nvPr/>
        </p:nvSpPr>
        <p:spPr>
          <a:xfrm>
            <a:off x="320675" y="139700"/>
            <a:ext cx="796925" cy="457200"/>
          </a:xfrm>
          <a:prstGeom prst="rect">
            <a:avLst/>
          </a:prstGeom>
          <a:solidFill>
            <a:schemeClr val="bg1">
              <a:alpha val="64999"/>
            </a:schemeClr>
          </a:solidFill>
          <a:ln w="9525">
            <a:noFill/>
          </a:ln>
        </p:spPr>
        <p:txBody>
          <a:bodyPr wrap="none" anchor="ctr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齐读</a:t>
            </a:r>
            <a:endParaRPr lang="zh-CN" altLang="en-US" sz="240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26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4">
                                            <p:txEl>
                                              <p:charRg st="26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97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4">
                                            <p:txEl>
                                              <p:charRg st="97" end="1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151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4">
                                            <p:txEl>
                                              <p:charRg st="151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>
                                            <p:txEl>
                                              <p:charRg st="151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166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4">
                                            <p:txEl>
                                              <p:charRg st="166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4">
                                            <p:txEl>
                                              <p:charRg st="166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2969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/>
        </p:txBody>
      </p:sp>
      <p:sp>
        <p:nvSpPr>
          <p:cNvPr id="29699" name="文本占位符 296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zh-CN" altLang="en-US" sz="4400" b="1"/>
              <a:t>我们的向导赶紧摘下棒球帽，迅速抓起十多只幼龟，放进帽中，向海边奔去。我们也学着他的样子，气喘吁吁地来回奔跑，算是对自己过错的一种补救吧。</a:t>
            </a:r>
            <a:endParaRPr lang="zh-CN" altLang="en-US" sz="4400" b="1"/>
          </a:p>
        </p:txBody>
      </p:sp>
      <p:sp>
        <p:nvSpPr>
          <p:cNvPr id="29700" name="等腰三角形 29699"/>
          <p:cNvSpPr/>
          <p:nvPr/>
        </p:nvSpPr>
        <p:spPr>
          <a:xfrm>
            <a:off x="3924300" y="2276475"/>
            <a:ext cx="215900" cy="14446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01" name="等腰三角形 29700"/>
          <p:cNvSpPr/>
          <p:nvPr/>
        </p:nvSpPr>
        <p:spPr>
          <a:xfrm>
            <a:off x="4427538" y="2276475"/>
            <a:ext cx="215900" cy="14446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02" name="等腰三角形 29701"/>
          <p:cNvSpPr/>
          <p:nvPr/>
        </p:nvSpPr>
        <p:spPr>
          <a:xfrm>
            <a:off x="1116013" y="2924175"/>
            <a:ext cx="215900" cy="14446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03" name="等腰三角形 29702"/>
          <p:cNvSpPr/>
          <p:nvPr/>
        </p:nvSpPr>
        <p:spPr>
          <a:xfrm>
            <a:off x="1692275" y="2924175"/>
            <a:ext cx="215900" cy="14446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04" name="等腰三角形 29703"/>
          <p:cNvSpPr/>
          <p:nvPr/>
        </p:nvSpPr>
        <p:spPr>
          <a:xfrm>
            <a:off x="3851275" y="3573463"/>
            <a:ext cx="215900" cy="1444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05" name="等腰三角形 29704"/>
          <p:cNvSpPr/>
          <p:nvPr/>
        </p:nvSpPr>
        <p:spPr>
          <a:xfrm>
            <a:off x="4427538" y="3573463"/>
            <a:ext cx="215900" cy="1444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06" name="等腰三角形 29705"/>
          <p:cNvSpPr/>
          <p:nvPr/>
        </p:nvSpPr>
        <p:spPr>
          <a:xfrm>
            <a:off x="3851275" y="4221163"/>
            <a:ext cx="215900" cy="1444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07" name="等腰三角形 29706"/>
          <p:cNvSpPr/>
          <p:nvPr/>
        </p:nvSpPr>
        <p:spPr>
          <a:xfrm>
            <a:off x="4500563" y="4221163"/>
            <a:ext cx="215900" cy="1444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08" name="等腰三角形 29707"/>
          <p:cNvSpPr/>
          <p:nvPr/>
        </p:nvSpPr>
        <p:spPr>
          <a:xfrm>
            <a:off x="5003800" y="4221163"/>
            <a:ext cx="215900" cy="1444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709" name="等腰三角形 29708"/>
          <p:cNvSpPr/>
          <p:nvPr/>
        </p:nvSpPr>
        <p:spPr>
          <a:xfrm>
            <a:off x="5580063" y="4221163"/>
            <a:ext cx="215900" cy="1444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3072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/>
        </p:txBody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>
          <a:xfrm>
            <a:off x="457200" y="1843088"/>
            <a:ext cx="8229600" cy="4283075"/>
          </a:xfrm>
          <a:ln/>
        </p:spPr>
        <p:txBody>
          <a:bodyPr/>
          <a:p>
            <a:r>
              <a:rPr lang="zh-CN" altLang="en-US" sz="4400" b="1">
                <a:ea typeface="楷体_GB2312" pitchFamily="1" charset="-122"/>
              </a:rPr>
              <a:t>我和同伴们低着头，在沙滩上慢慢地走。</a:t>
            </a:r>
            <a:endParaRPr lang="zh-CN" altLang="en-US" sz="4400" b="1">
              <a:ea typeface="楷体_GB2312" pitchFamily="1" charset="-122"/>
            </a:endParaRPr>
          </a:p>
        </p:txBody>
      </p:sp>
      <p:sp>
        <p:nvSpPr>
          <p:cNvPr id="30724" name="直接连接符 30723"/>
          <p:cNvSpPr/>
          <p:nvPr/>
        </p:nvSpPr>
        <p:spPr>
          <a:xfrm>
            <a:off x="3779838" y="2636838"/>
            <a:ext cx="1584325" cy="0"/>
          </a:xfrm>
          <a:prstGeom prst="line">
            <a:avLst/>
          </a:prstGeom>
          <a:ln w="381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25" name="直接连接符 30724"/>
          <p:cNvSpPr/>
          <p:nvPr/>
        </p:nvSpPr>
        <p:spPr>
          <a:xfrm>
            <a:off x="971550" y="3213100"/>
            <a:ext cx="1584325" cy="0"/>
          </a:xfrm>
          <a:prstGeom prst="line">
            <a:avLst/>
          </a:prstGeom>
          <a:ln w="381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26" name="圆角矩形标注 30725"/>
          <p:cNvSpPr/>
          <p:nvPr/>
        </p:nvSpPr>
        <p:spPr>
          <a:xfrm>
            <a:off x="5580063" y="476250"/>
            <a:ext cx="3240087" cy="1081088"/>
          </a:xfrm>
          <a:prstGeom prst="wedgeRoundRectCallout">
            <a:avLst>
              <a:gd name="adj1" fmla="val -58722"/>
              <a:gd name="adj2" fmla="val 155875"/>
              <a:gd name="adj3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0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pPr algn="ctr">
              <a:spcBef>
                <a:spcPct val="50000"/>
              </a:spcBef>
            </a:pPr>
            <a:r>
              <a:rPr lang="zh-CN" altLang="en-US" sz="3200">
                <a:latin typeface="楷体_GB2312" pitchFamily="1" charset="-122"/>
                <a:ea typeface="楷体_GB2312" pitchFamily="1" charset="-122"/>
              </a:rPr>
              <a:t>为什么我们表现得这样？</a:t>
            </a:r>
            <a:endParaRPr lang="zh-CN" altLang="en-US" sz="320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0727" name="文本框 30726"/>
          <p:cNvSpPr txBox="1"/>
          <p:nvPr/>
        </p:nvSpPr>
        <p:spPr>
          <a:xfrm>
            <a:off x="827088" y="3644900"/>
            <a:ext cx="8066087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>
                <a:latin typeface="楷体_GB2312" pitchFamily="1" charset="-122"/>
                <a:ea typeface="楷体_GB2312" pitchFamily="1" charset="-122"/>
              </a:rPr>
              <a:t>我们在反思着自己的行为。</a:t>
            </a:r>
            <a:endParaRPr lang="zh-CN" altLang="en-US" sz="440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0728" name="文本框 30727"/>
          <p:cNvSpPr txBox="1"/>
          <p:nvPr/>
        </p:nvSpPr>
        <p:spPr>
          <a:xfrm>
            <a:off x="971550" y="4652963"/>
            <a:ext cx="7056438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>
                <a:latin typeface="楷体_GB2312" pitchFamily="1" charset="-122"/>
                <a:ea typeface="楷体_GB2312" pitchFamily="1" charset="-122"/>
              </a:rPr>
              <a:t>    </a:t>
            </a:r>
            <a:r>
              <a:rPr lang="zh-CN" altLang="en-US" sz="4000">
                <a:latin typeface="楷体_GB2312" pitchFamily="1" charset="-122"/>
                <a:ea typeface="楷体_GB2312" pitchFamily="1" charset="-122"/>
              </a:rPr>
              <a:t>现在你理解向导的行为和说的话了吗？</a:t>
            </a:r>
            <a:endParaRPr lang="zh-CN" altLang="en-US" sz="400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7" grpId="0"/>
      <p:bldP spid="307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文本框 31745"/>
          <p:cNvSpPr txBox="1"/>
          <p:nvPr/>
        </p:nvSpPr>
        <p:spPr>
          <a:xfrm>
            <a:off x="395288" y="1125538"/>
            <a:ext cx="8353425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>
                <a:solidFill>
                  <a:srgbClr val="0066CC"/>
                </a:solidFill>
                <a:latin typeface="Arial" panose="020B0604020202020204" pitchFamily="34" charset="0"/>
                <a:ea typeface="楷体_GB2312" pitchFamily="1" charset="-122"/>
              </a:rPr>
              <a:t>      </a:t>
            </a:r>
            <a:r>
              <a:rPr lang="zh-CN" altLang="en-US" sz="3600">
                <a:latin typeface="Arial" panose="020B0604020202020204" pitchFamily="34" charset="0"/>
                <a:ea typeface="楷体_GB2312" pitchFamily="1" charset="-122"/>
              </a:rPr>
              <a:t>向导一边走一边发出悲叹：“如果不是我们，这些海龟就不会受到那样的伤害。”</a:t>
            </a:r>
            <a:endParaRPr lang="zh-CN" altLang="en-US" sz="3600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31747" name="矩形 31746"/>
          <p:cNvSpPr/>
          <p:nvPr/>
        </p:nvSpPr>
        <p:spPr>
          <a:xfrm>
            <a:off x="5364163" y="1125538"/>
            <a:ext cx="936625" cy="647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748" name="文本框 31747"/>
          <p:cNvSpPr txBox="1"/>
          <p:nvPr/>
        </p:nvSpPr>
        <p:spPr>
          <a:xfrm>
            <a:off x="323850" y="3068638"/>
            <a:ext cx="8569325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>
                <a:latin typeface="楷体_GB2312" pitchFamily="1" charset="-122"/>
                <a:ea typeface="楷体_GB2312" pitchFamily="1" charset="-122"/>
              </a:rPr>
              <a:t>    </a:t>
            </a:r>
            <a:r>
              <a:rPr lang="zh-CN" altLang="en-US" sz="4400">
                <a:latin typeface="楷体_GB2312" pitchFamily="1" charset="-122"/>
                <a:ea typeface="楷体_GB2312" pitchFamily="1" charset="-122"/>
              </a:rPr>
              <a:t>悲叹说明向导十分难过。他为大家愚蠢的行为而难过。</a:t>
            </a:r>
            <a:endParaRPr lang="zh-CN" altLang="en-US" sz="440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标题 327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/>
        </p:txBody>
      </p:sp>
      <p:sp>
        <p:nvSpPr>
          <p:cNvPr id="32771" name="矩形 32770"/>
          <p:cNvSpPr/>
          <p:nvPr/>
        </p:nvSpPr>
        <p:spPr>
          <a:xfrm>
            <a:off x="179388" y="1844675"/>
            <a:ext cx="8964612" cy="30194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1800">
                <a:latin typeface="楷体_GB2312" pitchFamily="1" charset="-122"/>
                <a:ea typeface="楷体_GB2312" pitchFamily="1" charset="-122"/>
              </a:rPr>
              <a:t>（齐读）   </a:t>
            </a:r>
            <a:r>
              <a:rPr lang="zh-CN" altLang="en-US" sz="4800">
                <a:latin typeface="楷体_GB2312" pitchFamily="1" charset="-122"/>
                <a:ea typeface="楷体_GB2312" pitchFamily="1" charset="-122"/>
              </a:rPr>
              <a:t>向导</a:t>
            </a:r>
            <a:r>
              <a:rPr lang="zh-CN" altLang="en-US" sz="4800" u="sng">
                <a:solidFill>
                  <a:schemeClr val="hlink"/>
                </a:solidFill>
                <a:latin typeface="楷体_GB2312" pitchFamily="1" charset="-122"/>
                <a:ea typeface="楷体_GB2312" pitchFamily="1" charset="-122"/>
              </a:rPr>
              <a:t>极不情愿</a:t>
            </a:r>
            <a:r>
              <a:rPr lang="zh-CN" altLang="en-US" sz="4800">
                <a:latin typeface="楷体_GB2312" pitchFamily="1" charset="-122"/>
                <a:ea typeface="楷体_GB2312" pitchFamily="1" charset="-122"/>
              </a:rPr>
              <a:t>地抱起那只小龟，朝大海走去。那只嘲鸫眼见到手的美食丢掉，只好颓丧地飞走了。</a:t>
            </a:r>
            <a:endParaRPr lang="zh-CN" altLang="en-US" sz="480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2772" name="圆角矩形标注 32771"/>
          <p:cNvSpPr/>
          <p:nvPr/>
        </p:nvSpPr>
        <p:spPr>
          <a:xfrm>
            <a:off x="5580063" y="476250"/>
            <a:ext cx="3240087" cy="1081088"/>
          </a:xfrm>
          <a:prstGeom prst="wedgeRoundRectCallout">
            <a:avLst>
              <a:gd name="adj1" fmla="val -81208"/>
              <a:gd name="adj2" fmla="val 88472"/>
              <a:gd name="adj3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39216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pPr algn="ctr">
              <a:spcBef>
                <a:spcPct val="50000"/>
              </a:spcBef>
            </a:pPr>
            <a:r>
              <a:rPr lang="zh-CN" altLang="en-US" sz="3200">
                <a:latin typeface="楷体_GB2312" pitchFamily="1" charset="-122"/>
                <a:ea typeface="楷体_GB2312" pitchFamily="1" charset="-122"/>
              </a:rPr>
              <a:t>为什么他极不情愿这样做？</a:t>
            </a:r>
            <a:endParaRPr lang="zh-CN" altLang="en-US" sz="320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2773" name="文本框 32772"/>
          <p:cNvSpPr txBox="1"/>
          <p:nvPr/>
        </p:nvSpPr>
        <p:spPr>
          <a:xfrm>
            <a:off x="1835150" y="4149725"/>
            <a:ext cx="6985000" cy="1920875"/>
          </a:xfrm>
          <a:prstGeom prst="rect">
            <a:avLst/>
          </a:prstGeom>
          <a:solidFill>
            <a:srgbClr val="CC00FF">
              <a:alpha val="64999"/>
            </a:srgb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>
                <a:latin typeface="楷体_GB2312" pitchFamily="1" charset="-122"/>
                <a:ea typeface="楷体_GB2312" pitchFamily="1" charset="-122"/>
              </a:rPr>
              <a:t>    </a:t>
            </a:r>
            <a:r>
              <a:rPr lang="zh-CN" altLang="en-US" sz="4000">
                <a:latin typeface="楷体_GB2312" pitchFamily="1" charset="-122"/>
                <a:ea typeface="楷体_GB2312" pitchFamily="1" charset="-122"/>
              </a:rPr>
              <a:t>因为他知道这样做不是帮助海龟，而是害了海龟。但他迫于游客的要求无奈。</a:t>
            </a:r>
            <a:endParaRPr lang="zh-CN" altLang="en-US" sz="400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 animBg="1"/>
      <p:bldP spid="3277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标题 337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/>
        </p:txBody>
      </p:sp>
      <p:sp>
        <p:nvSpPr>
          <p:cNvPr id="33795" name="矩形 33794"/>
          <p:cNvSpPr/>
          <p:nvPr/>
        </p:nvSpPr>
        <p:spPr>
          <a:xfrm>
            <a:off x="395288" y="1773238"/>
            <a:ext cx="82804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>
                <a:latin typeface="Calibri" panose="020F0502020204030204" pitchFamily="2" charset="0"/>
                <a:ea typeface="宋体" panose="02010600030101010101" pitchFamily="2" charset="-122"/>
              </a:rPr>
              <a:t>       </a:t>
            </a:r>
            <a:r>
              <a:rPr lang="zh-CN" altLang="en-US" sz="4000">
                <a:latin typeface="Calibri" panose="020F0502020204030204" pitchFamily="2" charset="0"/>
                <a:ea typeface="宋体" panose="02010600030101010101" pitchFamily="2" charset="-122"/>
              </a:rPr>
              <a:t>向导却若无其事地答道：“叼就叼去吧，自然之道，就是这样的。”</a:t>
            </a:r>
            <a:endParaRPr lang="zh-CN" altLang="en-US" sz="400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33796" name="圆角矩形标注 33795"/>
          <p:cNvSpPr/>
          <p:nvPr/>
        </p:nvSpPr>
        <p:spPr>
          <a:xfrm>
            <a:off x="5580063" y="476250"/>
            <a:ext cx="3240087" cy="1081088"/>
          </a:xfrm>
          <a:prstGeom prst="wedgeRoundRectCallout">
            <a:avLst>
              <a:gd name="adj1" fmla="val -81208"/>
              <a:gd name="adj2" fmla="val 88472"/>
              <a:gd name="adj3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39216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pPr algn="ctr">
              <a:spcBef>
                <a:spcPct val="50000"/>
              </a:spcBef>
            </a:pPr>
            <a:r>
              <a:rPr lang="zh-CN" altLang="en-US" sz="3200">
                <a:latin typeface="楷体_GB2312" pitchFamily="1" charset="-122"/>
                <a:ea typeface="楷体_GB2312" pitchFamily="1" charset="-122"/>
              </a:rPr>
              <a:t>现在你理解向导的话了吗？</a:t>
            </a:r>
            <a:endParaRPr lang="zh-CN" altLang="en-US" sz="320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3797" name="文本框 33796"/>
          <p:cNvSpPr txBox="1"/>
          <p:nvPr/>
        </p:nvSpPr>
        <p:spPr>
          <a:xfrm>
            <a:off x="250825" y="3068638"/>
            <a:ext cx="8893175" cy="2528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latin typeface="楷体_GB2312" pitchFamily="1" charset="-122"/>
                <a:ea typeface="楷体_GB2312" pitchFamily="1" charset="-122"/>
              </a:rPr>
              <a:t>    </a:t>
            </a:r>
            <a:r>
              <a:rPr lang="zh-CN" altLang="en-US" sz="3200">
                <a:latin typeface="楷体_GB2312" pitchFamily="1" charset="-122"/>
                <a:ea typeface="楷体_GB2312" pitchFamily="1" charset="-122"/>
              </a:rPr>
              <a:t>这是一只幼龟探头侦察突然被一只嘲鸫咬啄时，向导对焦急的作者及其同伴说的话，言下之意是说，这是大自然的规律，是太平洋绿龟防护天敌、自我保护的手段。同时也用向导的话点明了课文的主题：自然之道，即自然的规律。</a:t>
            </a:r>
            <a:endParaRPr lang="zh-CN" altLang="en-US" sz="320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文本框 34817"/>
          <p:cNvSpPr txBox="1"/>
          <p:nvPr/>
        </p:nvSpPr>
        <p:spPr>
          <a:xfrm>
            <a:off x="1619250" y="1052513"/>
            <a:ext cx="6629400" cy="2147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5400">
                <a:latin typeface="Times New Roman" panose="02020603050405020304" pitchFamily="2" charset="0"/>
                <a:ea typeface="楷体_GB2312" pitchFamily="1" charset="-122"/>
              </a:rPr>
              <a:t>一只幼龟</a:t>
            </a:r>
            <a:r>
              <a:rPr lang="zh-CN" altLang="en-US" sz="5400">
                <a:solidFill>
                  <a:srgbClr val="FF0000"/>
                </a:solidFill>
                <a:latin typeface="Times New Roman" panose="02020603050405020304" pitchFamily="2" charset="0"/>
                <a:ea typeface="楷体_GB2312" pitchFamily="1" charset="-122"/>
              </a:rPr>
              <a:t>得救</a:t>
            </a:r>
            <a:r>
              <a:rPr lang="zh-CN" altLang="en-US" sz="5400">
                <a:latin typeface="Times New Roman" panose="02020603050405020304" pitchFamily="2" charset="0"/>
                <a:ea typeface="楷体_GB2312" pitchFamily="1" charset="-122"/>
              </a:rPr>
              <a:t>了，</a:t>
            </a:r>
            <a:endParaRPr lang="zh-CN" altLang="en-US" sz="5400">
              <a:latin typeface="Times New Roman" panose="02020603050405020304" pitchFamily="2" charset="0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5400">
                <a:latin typeface="Times New Roman" panose="02020603050405020304" pitchFamily="2" charset="0"/>
                <a:ea typeface="楷体_GB2312" pitchFamily="1" charset="-122"/>
              </a:rPr>
              <a:t>无数只幼龟</a:t>
            </a:r>
            <a:r>
              <a:rPr lang="zh-CN" altLang="en-US" sz="5400">
                <a:solidFill>
                  <a:srgbClr val="FF0000"/>
                </a:solidFill>
                <a:latin typeface="Times New Roman" panose="02020603050405020304" pitchFamily="2" charset="0"/>
                <a:ea typeface="楷体_GB2312" pitchFamily="1" charset="-122"/>
              </a:rPr>
              <a:t>丧生</a:t>
            </a:r>
            <a:r>
              <a:rPr lang="zh-CN" altLang="en-US" sz="5400">
                <a:latin typeface="Times New Roman" panose="02020603050405020304" pitchFamily="2" charset="0"/>
                <a:ea typeface="楷体_GB2312" pitchFamily="1" charset="-122"/>
              </a:rPr>
              <a:t>了</a:t>
            </a:r>
            <a:endParaRPr lang="zh-CN" altLang="en-US" sz="5400">
              <a:latin typeface="Times New Roman" panose="02020603050405020304" pitchFamily="2" charset="0"/>
              <a:ea typeface="楷体_GB2312" pitchFamily="1" charset="-122"/>
            </a:endParaRPr>
          </a:p>
        </p:txBody>
      </p:sp>
      <p:sp>
        <p:nvSpPr>
          <p:cNvPr id="34819" name="文本框 34818"/>
          <p:cNvSpPr txBox="1"/>
          <p:nvPr/>
        </p:nvSpPr>
        <p:spPr>
          <a:xfrm>
            <a:off x="1619250" y="3789363"/>
            <a:ext cx="6705600" cy="2147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5400">
                <a:latin typeface="Times New Roman" panose="02020603050405020304" pitchFamily="2" charset="0"/>
                <a:ea typeface="楷体_GB2312" pitchFamily="1" charset="-122"/>
              </a:rPr>
              <a:t>一只嘲鸫</a:t>
            </a:r>
            <a:r>
              <a:rPr lang="zh-CN" altLang="en-US" sz="5400">
                <a:solidFill>
                  <a:srgbClr val="FF0000"/>
                </a:solidFill>
                <a:latin typeface="Times New Roman" panose="02020603050405020304" pitchFamily="2" charset="0"/>
                <a:ea typeface="楷体_GB2312" pitchFamily="1" charset="-122"/>
              </a:rPr>
              <a:t>飞走</a:t>
            </a:r>
            <a:r>
              <a:rPr lang="zh-CN" altLang="en-US" sz="5400">
                <a:latin typeface="Times New Roman" panose="02020603050405020304" pitchFamily="2" charset="0"/>
                <a:ea typeface="楷体_GB2312" pitchFamily="1" charset="-122"/>
              </a:rPr>
              <a:t>了，</a:t>
            </a:r>
            <a:endParaRPr lang="zh-CN" altLang="en-US" sz="5400">
              <a:latin typeface="Times New Roman" panose="02020603050405020304" pitchFamily="2" charset="0"/>
              <a:ea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5400">
                <a:latin typeface="Times New Roman" panose="02020603050405020304" pitchFamily="2" charset="0"/>
                <a:ea typeface="楷体_GB2312" pitchFamily="1" charset="-122"/>
              </a:rPr>
              <a:t>数十只食肉鸟</a:t>
            </a:r>
            <a:r>
              <a:rPr lang="zh-CN" altLang="en-US" sz="5400">
                <a:solidFill>
                  <a:srgbClr val="FF0000"/>
                </a:solidFill>
                <a:latin typeface="Times New Roman" panose="02020603050405020304" pitchFamily="2" charset="0"/>
                <a:ea typeface="楷体_GB2312" pitchFamily="1" charset="-122"/>
              </a:rPr>
              <a:t>欢笑</a:t>
            </a:r>
            <a:r>
              <a:rPr lang="zh-CN" altLang="en-US" sz="5400">
                <a:latin typeface="Times New Roman" panose="02020603050405020304" pitchFamily="2" charset="0"/>
                <a:ea typeface="楷体_GB2312" pitchFamily="1" charset="-122"/>
              </a:rPr>
              <a:t>了</a:t>
            </a:r>
            <a:endParaRPr lang="zh-CN" altLang="en-US" sz="5400">
              <a:latin typeface="Times New Roman" panose="02020603050405020304" pitchFamily="2" charset="0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标题 3584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  <a:ln/>
        </p:spPr>
        <p:txBody>
          <a:bodyPr anchor="ctr"/>
          <a:p>
            <a:r>
              <a:rPr lang="zh-CN" altLang="en-US" sz="4000" b="1"/>
              <a:t>所以这个故事告诉我们什么道理？</a:t>
            </a:r>
            <a:endParaRPr lang="zh-CN" altLang="en-US" sz="4000" b="1"/>
          </a:p>
        </p:txBody>
      </p:sp>
      <p:sp>
        <p:nvSpPr>
          <p:cNvPr id="35843" name="文本占位符 35842"/>
          <p:cNvSpPr>
            <a:spLocks noGrp="1"/>
          </p:cNvSpPr>
          <p:nvPr>
            <p:ph type="body" idx="1"/>
          </p:nvPr>
        </p:nvSpPr>
        <p:spPr>
          <a:xfrm>
            <a:off x="395288" y="1412875"/>
            <a:ext cx="8229600" cy="4525963"/>
          </a:xfrm>
          <a:ln/>
        </p:spPr>
        <p:txBody>
          <a:bodyPr/>
          <a:p>
            <a:pPr>
              <a:lnSpc>
                <a:spcPct val="90000"/>
              </a:lnSpc>
            </a:pPr>
            <a:r>
              <a:rPr lang="en-US" altLang="zh-CN">
                <a:solidFill>
                  <a:srgbClr val="000000"/>
                </a:solidFill>
              </a:rPr>
              <a:t>       </a:t>
            </a:r>
            <a:r>
              <a:rPr lang="zh-CN" altLang="en-US" sz="3600" b="1">
                <a:solidFill>
                  <a:srgbClr val="FF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如果不按自然规律办事，往往会产生与我们的愿望相反的结果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   自然界处处都有规律，我们做事情要遵循“自然之道”，要发现规律，利用规律，顺应自然，遵循规律，才能保护自然，造福人类。</a:t>
            </a: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   人是万物之灵。然而，当人自作聪明时，一切都可能走向反面。</a:t>
            </a: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8193"/>
          <p:cNvSpPr txBox="1"/>
          <p:nvPr/>
        </p:nvSpPr>
        <p:spPr>
          <a:xfrm>
            <a:off x="395288" y="2420938"/>
            <a:ext cx="8353425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40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幼  海  侦  嘲  琢  企  愚</a:t>
            </a:r>
            <a:endParaRPr lang="zh-CN" altLang="en-US" sz="4400">
              <a:solidFill>
                <a:srgbClr val="000000"/>
              </a:solidFill>
              <a:latin typeface="楷体_GB2312" pitchFamily="1" charset="-122"/>
              <a:ea typeface="楷体_GB2312" pitchFamily="1" charset="-122"/>
            </a:endParaRPr>
          </a:p>
          <a:p>
            <a:pPr algn="ctr"/>
            <a:r>
              <a:rPr lang="zh-CN" altLang="en-US" sz="440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蠢  返  吁  拦  鸥  帽  彻</a:t>
            </a:r>
            <a:endParaRPr lang="zh-CN" altLang="en-US" sz="4400">
              <a:solidFill>
                <a:srgbClr val="00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8195" name="文本框 8194"/>
          <p:cNvSpPr txBox="1"/>
          <p:nvPr/>
        </p:nvSpPr>
        <p:spPr>
          <a:xfrm>
            <a:off x="755650" y="1196975"/>
            <a:ext cx="194468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>
                <a:latin typeface="楷体_GB2312" pitchFamily="1" charset="-122"/>
                <a:ea typeface="楷体_GB2312" pitchFamily="1" charset="-122"/>
              </a:rPr>
              <a:t>读一读</a:t>
            </a:r>
            <a:endParaRPr lang="zh-CN" altLang="en-US" sz="400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标题 3686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zh-CN" altLang="en-US" sz="4000" b="1">
                <a:ea typeface="黑体" panose="02010609060101010101" pitchFamily="2" charset="-122"/>
              </a:rPr>
              <a:t>大自然中还有什么现象是体现自然之道的呢？</a:t>
            </a:r>
            <a:endParaRPr lang="zh-CN" altLang="en-US" sz="4000" b="1">
              <a:ea typeface="黑体" panose="02010609060101010101" pitchFamily="2" charset="-122"/>
            </a:endParaRPr>
          </a:p>
        </p:txBody>
      </p:sp>
      <p:sp>
        <p:nvSpPr>
          <p:cNvPr id="36867" name="文本占位符 36866"/>
          <p:cNvSpPr>
            <a:spLocks noGrp="1"/>
          </p:cNvSpPr>
          <p:nvPr>
            <p:ph type="body" idx="1"/>
          </p:nvPr>
        </p:nvSpPr>
        <p:spPr>
          <a:xfrm>
            <a:off x="468313" y="2060575"/>
            <a:ext cx="8229600" cy="4525963"/>
          </a:xfrm>
          <a:ln/>
        </p:spPr>
        <p:txBody>
          <a:bodyPr/>
          <a:p>
            <a:pPr algn="ctr">
              <a:buNone/>
            </a:pPr>
            <a:r>
              <a:rPr lang="en-US" altLang="zh-CN"/>
              <a:t> </a:t>
            </a:r>
            <a:r>
              <a:rPr lang="zh-CN" altLang="en-US" sz="4000" b="1">
                <a:latin typeface="楷体_GB2312" pitchFamily="1" charset="-122"/>
                <a:ea typeface="楷体_GB2312" pitchFamily="1" charset="-122"/>
              </a:rPr>
              <a:t>候鸟迁徙不能挽留，</a:t>
            </a:r>
            <a:endParaRPr lang="zh-CN" altLang="en-US" sz="4000" b="1">
              <a:latin typeface="楷体_GB2312" pitchFamily="1" charset="-122"/>
              <a:ea typeface="楷体_GB2312" pitchFamily="1" charset="-122"/>
            </a:endParaRPr>
          </a:p>
          <a:p>
            <a:pPr algn="ctr">
              <a:buNone/>
            </a:pPr>
            <a:r>
              <a:rPr lang="zh-CN" altLang="en-US" sz="4000" b="1">
                <a:latin typeface="楷体_GB2312" pitchFamily="1" charset="-122"/>
                <a:ea typeface="楷体_GB2312" pitchFamily="1" charset="-122"/>
              </a:rPr>
              <a:t>山涧小鱼难在鱼缸生存，</a:t>
            </a:r>
            <a:endParaRPr lang="zh-CN" altLang="en-US" sz="4000" b="1">
              <a:latin typeface="楷体_GB2312" pitchFamily="1" charset="-122"/>
              <a:ea typeface="楷体_GB2312" pitchFamily="1" charset="-122"/>
            </a:endParaRPr>
          </a:p>
          <a:p>
            <a:pPr algn="ctr">
              <a:buNone/>
            </a:pPr>
            <a:r>
              <a:rPr lang="zh-CN" altLang="en-US" sz="4000" b="1">
                <a:latin typeface="楷体_GB2312" pitchFamily="1" charset="-122"/>
                <a:ea typeface="楷体_GB2312" pitchFamily="1" charset="-122"/>
              </a:rPr>
              <a:t>老虎圈养便失去野性，</a:t>
            </a:r>
            <a:endParaRPr lang="zh-CN" altLang="en-US" sz="4000" b="1">
              <a:latin typeface="楷体_GB2312" pitchFamily="1" charset="-122"/>
              <a:ea typeface="楷体_GB2312" pitchFamily="1" charset="-122"/>
            </a:endParaRPr>
          </a:p>
          <a:p>
            <a:pPr algn="ctr">
              <a:buNone/>
            </a:pPr>
            <a:r>
              <a:rPr lang="zh-CN" altLang="en-US" sz="4000" b="1">
                <a:latin typeface="楷体_GB2312" pitchFamily="1" charset="-122"/>
                <a:ea typeface="楷体_GB2312" pitchFamily="1" charset="-122"/>
              </a:rPr>
              <a:t>温室难育参天大树。 </a:t>
            </a:r>
            <a:endParaRPr lang="zh-CN" altLang="en-US" sz="4000" b="1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8437" name="对象 18436"/>
          <p:cNvGraphicFramePr/>
          <p:nvPr/>
        </p:nvGraphicFramePr>
        <p:xfrm>
          <a:off x="-266700" y="0"/>
          <a:ext cx="9410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705350" imgH="3305175" progId="Paint.Picture">
                  <p:embed/>
                </p:oleObj>
              </mc:Choice>
              <mc:Fallback>
                <p:oleObj name="" r:id="rId1" imgW="4705350" imgH="330517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>
                        <a:lum bright="20001" contrast="-20000"/>
                      </a:blip>
                      <a:stretch>
                        <a:fillRect/>
                      </a:stretch>
                    </p:blipFill>
                    <p:spPr>
                      <a:xfrm>
                        <a:off x="-266700" y="0"/>
                        <a:ext cx="9410700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矩形 18435"/>
          <p:cNvSpPr/>
          <p:nvPr/>
        </p:nvSpPr>
        <p:spPr>
          <a:xfrm>
            <a:off x="2916238" y="1268413"/>
            <a:ext cx="4010025" cy="28352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r"/>
            <a:r>
              <a:rPr lang="zh-CN" altLang="en-US" sz="6000" b="1" dirty="0">
                <a:latin typeface="黑体" panose="02010609060101010101" pitchFamily="2" charset="-122"/>
                <a:ea typeface="黑体" panose="02010609060101010101" pitchFamily="2" charset="-122"/>
              </a:rPr>
              <a:t>物竞天择，</a:t>
            </a:r>
            <a:endParaRPr lang="zh-CN" altLang="en-US" sz="6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r"/>
            <a:r>
              <a:rPr lang="zh-CN" altLang="en-US" sz="6000" b="1" dirty="0">
                <a:latin typeface="黑体" panose="02010609060101010101" pitchFamily="2" charset="-122"/>
                <a:ea typeface="黑体" panose="02010609060101010101" pitchFamily="2" charset="-122"/>
              </a:rPr>
              <a:t>适者生存。</a:t>
            </a:r>
            <a:endParaRPr lang="zh-CN" altLang="en-US" sz="6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r"/>
            <a:r>
              <a:rPr lang="en-US" altLang="zh-CN" sz="2800" b="1">
                <a:latin typeface="Arial" panose="020B0604020202020204" pitchFamily="34" charset="0"/>
                <a:ea typeface="黑体" panose="02010609060101010101" pitchFamily="2" charset="-122"/>
              </a:rPr>
              <a:t>——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达尔文</a:t>
            </a:r>
            <a:r>
              <a:rPr lang="zh-CN" altLang="en-US" sz="60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6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标题 37889"/>
          <p:cNvSpPr>
            <a:spLocks noGrp="1"/>
          </p:cNvSpPr>
          <p:nvPr>
            <p:ph type="title"/>
          </p:nvPr>
        </p:nvSpPr>
        <p:spPr>
          <a:xfrm>
            <a:off x="539750" y="476250"/>
            <a:ext cx="8147050" cy="941388"/>
          </a:xfrm>
          <a:ln/>
        </p:spPr>
        <p:txBody>
          <a:bodyPr anchor="ctr"/>
          <a:p>
            <a:r>
              <a:rPr lang="zh-CN" altLang="en-US" sz="4000" b="1"/>
              <a:t>根据词意说出词语：</a:t>
            </a:r>
            <a:br>
              <a:rPr lang="zh-CN" altLang="en-US" sz="4000" b="1"/>
            </a:br>
            <a:endParaRPr lang="zh-CN" altLang="en-US" sz="4000" b="1"/>
          </a:p>
        </p:txBody>
      </p:sp>
      <p:sp>
        <p:nvSpPr>
          <p:cNvPr id="37891" name="文本占位符 37890"/>
          <p:cNvSpPr>
            <a:spLocks noGrp="1"/>
          </p:cNvSpPr>
          <p:nvPr>
            <p:ph type="body" idx="1"/>
          </p:nvPr>
        </p:nvSpPr>
        <p:spPr>
          <a:xfrm>
            <a:off x="250825" y="1052513"/>
            <a:ext cx="9217025" cy="5073650"/>
          </a:xfrm>
          <a:ln/>
        </p:spPr>
        <p:txBody>
          <a:bodyPr/>
          <a:p>
            <a:r>
              <a:rPr lang="zh-CN" altLang="en-US" b="1"/>
              <a:t>（</a:t>
            </a:r>
            <a:r>
              <a:rPr lang="en-US" altLang="zh-CN" b="1"/>
              <a:t>1</a:t>
            </a:r>
            <a:r>
              <a:rPr lang="zh-CN" altLang="en-US" b="1"/>
              <a:t>）愚蠢得别人比不上。形容愚蠢无比。（                ）　</a:t>
            </a:r>
            <a:endParaRPr lang="zh-CN" altLang="en-US" b="1"/>
          </a:p>
          <a:p>
            <a:r>
              <a:rPr lang="zh-CN" altLang="en-US" b="1"/>
              <a:t>（</a:t>
            </a:r>
            <a:r>
              <a:rPr lang="en-US" altLang="zh-CN" b="1"/>
              <a:t>2</a:t>
            </a:r>
            <a:r>
              <a:rPr lang="zh-CN" altLang="en-US" b="1"/>
              <a:t>）一个劲地责怪自己，特别后悔。（            ）</a:t>
            </a:r>
            <a:endParaRPr lang="zh-CN" altLang="en-US" b="1"/>
          </a:p>
          <a:p>
            <a:r>
              <a:rPr lang="zh-CN" altLang="en-US" b="1"/>
              <a:t>（</a:t>
            </a:r>
            <a:r>
              <a:rPr lang="en-US" altLang="zh-CN" b="1"/>
              <a:t>3</a:t>
            </a:r>
            <a:r>
              <a:rPr lang="zh-CN" altLang="en-US" b="1"/>
              <a:t>）像游鱼那样一样一个跟着一个地接连着走。形容一个接一个地依次出去。（             ）</a:t>
            </a:r>
            <a:endParaRPr lang="zh-CN" altLang="en-US" b="1"/>
          </a:p>
          <a:p>
            <a:r>
              <a:rPr lang="zh-CN" altLang="en-US" b="1"/>
              <a:t>（</a:t>
            </a:r>
            <a:r>
              <a:rPr lang="en-US" altLang="zh-CN" b="1"/>
              <a:t>4</a:t>
            </a:r>
            <a:r>
              <a:rPr lang="zh-CN" altLang="en-US" b="1"/>
              <a:t>）形容呼吸急促，大口喘气。（              ）</a:t>
            </a:r>
            <a:endParaRPr lang="zh-CN" altLang="en-US" b="1"/>
          </a:p>
          <a:p>
            <a:r>
              <a:rPr lang="zh-CN" altLang="en-US" b="1"/>
              <a:t>（</a:t>
            </a:r>
            <a:r>
              <a:rPr lang="en-US" altLang="zh-CN" b="1"/>
              <a:t>5</a:t>
            </a:r>
            <a:r>
              <a:rPr lang="zh-CN" altLang="en-US" b="1"/>
              <a:t>）指大吃一顿。（                 ）</a:t>
            </a:r>
            <a:endParaRPr lang="zh-CN" altLang="en-US" b="1"/>
          </a:p>
        </p:txBody>
      </p:sp>
      <p:sp>
        <p:nvSpPr>
          <p:cNvPr id="37892" name="文本框 37891"/>
          <p:cNvSpPr txBox="1"/>
          <p:nvPr/>
        </p:nvSpPr>
        <p:spPr>
          <a:xfrm>
            <a:off x="1116013" y="1557338"/>
            <a:ext cx="22336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愚不可及</a:t>
            </a:r>
            <a:endParaRPr lang="zh-CN" altLang="en-US" sz="2800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7893" name="文本框 37892"/>
          <p:cNvSpPr txBox="1"/>
          <p:nvPr/>
        </p:nvSpPr>
        <p:spPr>
          <a:xfrm>
            <a:off x="1042988" y="2708275"/>
            <a:ext cx="22336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后悔不已</a:t>
            </a:r>
            <a:endParaRPr lang="zh-CN" altLang="en-US" sz="2800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7894" name="文本框 37893"/>
          <p:cNvSpPr txBox="1"/>
          <p:nvPr/>
        </p:nvSpPr>
        <p:spPr>
          <a:xfrm>
            <a:off x="7019925" y="3644900"/>
            <a:ext cx="21240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鱼贯而出</a:t>
            </a:r>
            <a:endParaRPr lang="zh-CN" altLang="en-US" sz="2800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7895" name="文本框 37894"/>
          <p:cNvSpPr txBox="1"/>
          <p:nvPr/>
        </p:nvSpPr>
        <p:spPr>
          <a:xfrm>
            <a:off x="6877050" y="4292600"/>
            <a:ext cx="19446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气喘吁吁</a:t>
            </a:r>
            <a:endParaRPr lang="zh-CN" altLang="en-US" sz="2800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7896" name="文本框 37895"/>
          <p:cNvSpPr txBox="1"/>
          <p:nvPr/>
        </p:nvSpPr>
        <p:spPr>
          <a:xfrm>
            <a:off x="4500563" y="4941888"/>
            <a:ext cx="20161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饱餐一顿</a:t>
            </a:r>
            <a:endParaRPr lang="zh-CN" altLang="en-US" sz="2800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  <p:bldP spid="37894" grpId="0"/>
      <p:bldP spid="37895" grpId="0"/>
      <p:bldP spid="3789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标题 3891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/>
        </p:spPr>
        <p:txBody>
          <a:bodyPr anchor="ctr"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愚不可及 气喘吁吁 鱼贯而出 饱餐一顿 后悔不已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8915" name="文本占位符 38914"/>
          <p:cNvSpPr>
            <a:spLocks noGrp="1"/>
          </p:cNvSpPr>
          <p:nvPr>
            <p:ph type="body" idx="1"/>
          </p:nvPr>
        </p:nvSpPr>
        <p:spPr>
          <a:xfrm>
            <a:off x="0" y="908050"/>
            <a:ext cx="9144000" cy="5229225"/>
          </a:xfrm>
          <a:ln/>
        </p:spPr>
        <p:txBody>
          <a:bodyPr/>
          <a:p>
            <a:r>
              <a:rPr lang="zh-CN" altLang="en-US" b="1"/>
              <a:t>我和同伴及一个生物学家向导，结队来到一个小岛旅游，观察幼龟是怎样离巢进入大海的。当我们看到一只探头出穴的幼龟被嘲鸫用尖嘴啄食时，力劝向导拯救幼龟，向导极不情愿地把幼龟抱向大海。</a:t>
            </a:r>
            <a:r>
              <a:rPr lang="zh-CN" altLang="en-US"/>
              <a:t> </a:t>
            </a:r>
            <a:r>
              <a:rPr lang="zh-CN" altLang="en-US" b="1"/>
              <a:t>成群的幼龟以为外面很安全，就从巢口（             ），结果让食肉鸟（            ）。我们才知道这是一件（                ）的蠢事</a:t>
            </a:r>
            <a:r>
              <a:rPr lang="zh-CN" altLang="en-US"/>
              <a:t> </a:t>
            </a:r>
            <a:r>
              <a:rPr lang="zh-CN" altLang="en-US" b="1"/>
              <a:t>，于是我们赶紧拯救幼龟，（                ）地来回奔跑，补救自己的过错。可悲剧已经发生了，真令我们（              ）。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8916" name="文本框 38915"/>
          <p:cNvSpPr txBox="1"/>
          <p:nvPr/>
        </p:nvSpPr>
        <p:spPr>
          <a:xfrm>
            <a:off x="4427538" y="3860800"/>
            <a:ext cx="22336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愚不可及</a:t>
            </a:r>
            <a:endParaRPr lang="zh-CN" altLang="en-US" sz="2800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8917" name="文本框 38916"/>
          <p:cNvSpPr txBox="1"/>
          <p:nvPr/>
        </p:nvSpPr>
        <p:spPr>
          <a:xfrm>
            <a:off x="1619250" y="5300663"/>
            <a:ext cx="223361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后悔不已</a:t>
            </a:r>
            <a:endParaRPr lang="zh-CN" altLang="en-US" sz="2800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8918" name="文本框 38917"/>
          <p:cNvSpPr txBox="1"/>
          <p:nvPr/>
        </p:nvSpPr>
        <p:spPr>
          <a:xfrm>
            <a:off x="1547813" y="3357563"/>
            <a:ext cx="21240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鱼贯而出</a:t>
            </a:r>
            <a:endParaRPr lang="zh-CN" altLang="en-US" sz="2800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8919" name="文本框 38918"/>
          <p:cNvSpPr txBox="1"/>
          <p:nvPr/>
        </p:nvSpPr>
        <p:spPr>
          <a:xfrm>
            <a:off x="6659563" y="3357563"/>
            <a:ext cx="20161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饱餐一顿</a:t>
            </a:r>
            <a:endParaRPr lang="zh-CN" altLang="en-US" sz="2800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8920" name="文本框 38919"/>
          <p:cNvSpPr txBox="1"/>
          <p:nvPr/>
        </p:nvSpPr>
        <p:spPr>
          <a:xfrm>
            <a:off x="4859338" y="4365625"/>
            <a:ext cx="19446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气喘吁吁</a:t>
            </a:r>
            <a:endParaRPr lang="zh-CN" altLang="en-US" sz="2800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  <p:bldP spid="38918" grpId="0"/>
      <p:bldP spid="38919" grpId="0"/>
      <p:bldP spid="389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标题 39937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ln/>
        </p:spPr>
        <p:txBody>
          <a:bodyPr vert="horz" wrap="square" anchor="ctr"/>
          <a:p>
            <a:r>
              <a:rPr lang="zh-CN" altLang="en-US" b="1"/>
              <a:t>请用以下四字词语造句</a:t>
            </a:r>
            <a:endParaRPr lang="zh-CN" altLang="en-US" b="1"/>
          </a:p>
        </p:txBody>
      </p:sp>
      <p:sp>
        <p:nvSpPr>
          <p:cNvPr id="39939" name="文本占位符 39938"/>
          <p:cNvSpPr txBox="1"/>
          <p:nvPr>
            <p:ph type="body" idx="1"/>
          </p:nvPr>
        </p:nvSpPr>
        <p:spPr>
          <a:xfrm>
            <a:off x="0" y="981075"/>
            <a:ext cx="9144000" cy="5876925"/>
          </a:xfrm>
          <a:gradFill rotWithShape="1">
            <a:gsLst>
              <a:gs pos="0">
                <a:schemeClr val="bg1">
                  <a:alpha val="64999"/>
                </a:schemeClr>
              </a:gs>
              <a:gs pos="100000">
                <a:schemeClr val="bg1">
                  <a:gamma/>
                  <a:tint val="0"/>
                  <a:invGamma/>
                  <a:alpha val="100000"/>
                </a:schemeClr>
              </a:gs>
            </a:gsLst>
            <a:lin ang="5400000" scaled="1"/>
            <a:tileRect/>
          </a:gradFill>
          <a:ln/>
        </p:spPr>
        <p:txBody>
          <a:bodyPr vert="horz" wrap="square" anchor="t"/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愚不可及：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    他这样做真是愚不可及。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后悔不已：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    他做了一件愚不可及的事情，真是后悔不已。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鱼贯而出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    散会了，大家从会议室鱼贯而出。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见死不救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    看到有人受了重伤，我们怎么能见死不救呢？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响彻云霄：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    他的歌声嘹亮，响彻云霄。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文本占位符 40961"/>
          <p:cNvSpPr>
            <a:spLocks noGrp="1"/>
          </p:cNvSpPr>
          <p:nvPr>
            <p:ph type="body" idx="1"/>
          </p:nvPr>
        </p:nvSpPr>
        <p:spPr>
          <a:xfrm>
            <a:off x="0" y="620713"/>
            <a:ext cx="9144000" cy="5616575"/>
          </a:xfrm>
          <a:solidFill>
            <a:schemeClr val="bg1"/>
          </a:solidFill>
          <a:ln/>
        </p:spPr>
        <p:txBody>
          <a:bodyPr/>
          <a:p>
            <a:r>
              <a:rPr lang="zh-CN" altLang="en-US" b="1">
                <a:ea typeface="黑体" panose="02010609060101010101" pitchFamily="2" charset="-122"/>
              </a:rPr>
              <a:t>气喘吁吁：</a:t>
            </a:r>
            <a:endParaRPr lang="zh-CN" altLang="en-US" b="1">
              <a:ea typeface="黑体" panose="02010609060101010101" pitchFamily="2" charset="-122"/>
            </a:endParaRPr>
          </a:p>
          <a:p>
            <a:r>
              <a:rPr lang="zh-CN" altLang="en-US" b="1">
                <a:ea typeface="黑体" panose="02010609060101010101" pitchFamily="2" charset="-122"/>
              </a:rPr>
              <a:t>      他刚跑完一千米，一副气喘吁吁的样子。</a:t>
            </a:r>
            <a:endParaRPr lang="zh-CN" altLang="en-US" b="1">
              <a:ea typeface="黑体" panose="02010609060101010101" pitchFamily="2" charset="-122"/>
            </a:endParaRPr>
          </a:p>
          <a:p>
            <a:r>
              <a:rPr lang="zh-CN" altLang="en-US" b="1">
                <a:ea typeface="黑体" panose="02010609060101010101" pitchFamily="2" charset="-122"/>
              </a:rPr>
              <a:t>争先恐后：</a:t>
            </a:r>
            <a:endParaRPr lang="zh-CN" altLang="en-US" b="1">
              <a:ea typeface="黑体" panose="02010609060101010101" pitchFamily="2" charset="-122"/>
            </a:endParaRPr>
          </a:p>
          <a:p>
            <a:r>
              <a:rPr lang="zh-CN" altLang="en-US" b="1">
                <a:ea typeface="黑体" panose="02010609060101010101" pitchFamily="2" charset="-122"/>
              </a:rPr>
              <a:t>       就要派礼物了，孩子们争先恐后地跑过去。</a:t>
            </a:r>
            <a:endParaRPr lang="zh-CN" altLang="en-US" b="1">
              <a:ea typeface="黑体" panose="02010609060101010101" pitchFamily="2" charset="-122"/>
            </a:endParaRPr>
          </a:p>
          <a:p>
            <a:r>
              <a:rPr lang="zh-CN" altLang="en-US" b="1">
                <a:ea typeface="黑体" panose="02010609060101010101" pitchFamily="2" charset="-122"/>
              </a:rPr>
              <a:t>若无其事：</a:t>
            </a:r>
            <a:endParaRPr lang="zh-CN" altLang="en-US" b="1">
              <a:ea typeface="黑体" panose="02010609060101010101" pitchFamily="2" charset="-122"/>
            </a:endParaRPr>
          </a:p>
          <a:p>
            <a:r>
              <a:rPr lang="zh-CN" altLang="en-US" b="1">
                <a:ea typeface="黑体" panose="02010609060101010101" pitchFamily="2" charset="-122"/>
              </a:rPr>
              <a:t>        他撞倒了一个小孩，不但不道歉，还若无其事地走开了。</a:t>
            </a:r>
            <a:endParaRPr lang="zh-CN" altLang="en-US" b="1">
              <a:ea typeface="黑体" panose="02010609060101010101" pitchFamily="2" charset="-122"/>
            </a:endParaRPr>
          </a:p>
          <a:p>
            <a:r>
              <a:rPr lang="zh-CN" altLang="en-US" b="1">
                <a:ea typeface="黑体" panose="02010609060101010101" pitchFamily="2" charset="-122"/>
              </a:rPr>
              <a:t>       他做错了事，妈妈批评他，他却一副若无其事的样子。</a:t>
            </a:r>
            <a:endParaRPr lang="zh-CN" altLang="en-US" b="1"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1986" name="文本框 41985"/>
          <p:cNvSpPr txBox="1"/>
          <p:nvPr/>
        </p:nvSpPr>
        <p:spPr>
          <a:xfrm>
            <a:off x="323850" y="0"/>
            <a:ext cx="8496300" cy="648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2" charset="0"/>
                <a:ea typeface="宋体" panose="02010600030101010101" pitchFamily="2" charset="-122"/>
              </a:rPr>
              <a:t>一词语（齐读 ）</a:t>
            </a:r>
            <a:endParaRPr lang="zh-CN" altLang="en-US" sz="280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2" charset="0"/>
                <a:ea typeface="宋体" panose="02010600030101010101" pitchFamily="2" charset="-122"/>
              </a:rPr>
              <a:t>幼龟  沙滩  侦察  嘲笑  啄食  </a:t>
            </a:r>
            <a:endParaRPr lang="zh-CN" altLang="en-US" sz="280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2" charset="0"/>
                <a:ea typeface="宋体" panose="02010600030101010101" pitchFamily="2" charset="-122"/>
              </a:rPr>
              <a:t>企图  蠢事  返回  拦住  海鸥 </a:t>
            </a:r>
            <a:endParaRPr lang="zh-CN" altLang="en-US" sz="280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2" charset="0"/>
                <a:ea typeface="宋体" panose="02010600030101010101" pitchFamily="2" charset="-122"/>
              </a:rPr>
              <a:t>帽子  彻底  愚不可及  气喘吁吁</a:t>
            </a:r>
            <a:endParaRPr lang="zh-CN" altLang="en-US" sz="280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2" charset="0"/>
                <a:ea typeface="宋体" panose="02010600030101010101" pitchFamily="2" charset="-122"/>
              </a:rPr>
              <a:t>二组词</a:t>
            </a:r>
            <a:endParaRPr lang="zh-CN" altLang="en-US" sz="280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2" charset="0"/>
                <a:ea typeface="宋体" panose="02010600030101010101" pitchFamily="2" charset="-122"/>
              </a:rPr>
              <a:t>幼（      ）遇（      ）栏（      ）</a:t>
            </a:r>
            <a:endParaRPr lang="zh-CN" altLang="en-US" sz="280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2" charset="0"/>
                <a:ea typeface="宋体" panose="02010600030101010101" pitchFamily="2" charset="-122"/>
              </a:rPr>
              <a:t>幻（      ）愚（      ）拦（      ）</a:t>
            </a:r>
            <a:endParaRPr lang="zh-CN" altLang="en-US" sz="280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2" charset="0"/>
                <a:ea typeface="宋体" panose="02010600030101010101" pitchFamily="2" charset="-122"/>
              </a:rPr>
              <a:t>欧（      ）啄（      ）帽（      ）</a:t>
            </a:r>
            <a:endParaRPr lang="zh-CN" altLang="en-US" sz="280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2" charset="0"/>
                <a:ea typeface="宋体" panose="02010600030101010101" pitchFamily="2" charset="-122"/>
              </a:rPr>
              <a:t>鸥（      ）逐（      ）冒（      ）</a:t>
            </a:r>
            <a:endParaRPr lang="zh-CN" altLang="en-US" sz="280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2" charset="0"/>
                <a:ea typeface="宋体" panose="02010600030101010101" pitchFamily="2" charset="-122"/>
              </a:rPr>
              <a:t>                  砌（      ）吁（      ）</a:t>
            </a:r>
            <a:endParaRPr lang="zh-CN" altLang="en-US" sz="280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2" charset="0"/>
                <a:ea typeface="宋体" panose="02010600030101010101" pitchFamily="2" charset="-122"/>
              </a:rPr>
              <a:t>                  彻（      ）呼（      ）</a:t>
            </a:r>
            <a:endParaRPr lang="zh-CN" altLang="en-US" sz="280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41987" name="文本框 41986"/>
          <p:cNvSpPr txBox="1"/>
          <p:nvPr/>
        </p:nvSpPr>
        <p:spPr>
          <a:xfrm>
            <a:off x="5364163" y="260350"/>
            <a:ext cx="3779837" cy="237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>
                <a:latin typeface="Times New Roman" panose="02020603050405020304" pitchFamily="2" charset="0"/>
                <a:ea typeface="宋体" panose="02010600030101010101" pitchFamily="2" charset="-122"/>
              </a:rPr>
              <a:t>四填空</a:t>
            </a:r>
            <a:endParaRPr lang="zh-CN" altLang="en-US" sz="200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>
                <a:latin typeface="Times New Roman" panose="02020603050405020304" pitchFamily="2" charset="0"/>
                <a:ea typeface="宋体" panose="02010600030101010101" pitchFamily="2" charset="-122"/>
              </a:rPr>
              <a:t>1</a:t>
            </a:r>
            <a:r>
              <a:rPr lang="zh-CN" altLang="en-US" sz="2000">
                <a:latin typeface="Times New Roman" panose="02020603050405020304" pitchFamily="2" charset="0"/>
                <a:ea typeface="宋体" panose="02010600030101010101" pitchFamily="2" charset="-122"/>
              </a:rPr>
              <a:t>题目</a:t>
            </a:r>
            <a:r>
              <a:rPr lang="en-US" altLang="zh-CN" sz="2000">
                <a:latin typeface="Times New Roman" panose="02020603050405020304" pitchFamily="2" charset="0"/>
                <a:ea typeface="宋体" panose="02010600030101010101" pitchFamily="2" charset="-122"/>
              </a:rPr>
              <a:t>《</a:t>
            </a:r>
            <a:r>
              <a:rPr lang="zh-CN" altLang="en-US" sz="2000">
                <a:latin typeface="Times New Roman" panose="02020603050405020304" pitchFamily="2" charset="0"/>
                <a:ea typeface="宋体" panose="02010600030101010101" pitchFamily="2" charset="-122"/>
              </a:rPr>
              <a:t>自然之道</a:t>
            </a:r>
            <a:r>
              <a:rPr lang="en-US" altLang="zh-CN" sz="2000">
                <a:latin typeface="Times New Roman" panose="02020603050405020304" pitchFamily="2" charset="0"/>
                <a:ea typeface="宋体" panose="02010600030101010101" pitchFamily="2" charset="-122"/>
              </a:rPr>
              <a:t>》</a:t>
            </a:r>
            <a:r>
              <a:rPr lang="zh-CN" altLang="en-US" sz="2000">
                <a:latin typeface="Times New Roman" panose="02020603050405020304" pitchFamily="2" charset="0"/>
                <a:ea typeface="宋体" panose="02010600030101010101" pitchFamily="2" charset="-122"/>
              </a:rPr>
              <a:t>中的道是指（                                               </a:t>
            </a:r>
            <a:r>
              <a:rPr lang="zh-CN" altLang="en-US" sz="2000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）</a:t>
            </a:r>
            <a:endParaRPr lang="zh-CN" altLang="en-US" sz="2000">
              <a:solidFill>
                <a:schemeClr val="tx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2</a:t>
            </a:r>
            <a:r>
              <a:rPr lang="zh-CN" altLang="en-US" sz="2000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这个故事告诉我们：（                                               ）</a:t>
            </a:r>
            <a:endParaRPr lang="zh-CN" altLang="en-US" sz="2000">
              <a:solidFill>
                <a:schemeClr val="tx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00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41988" name="矩形 41987"/>
          <p:cNvSpPr/>
          <p:nvPr/>
        </p:nvSpPr>
        <p:spPr>
          <a:xfrm>
            <a:off x="5867400" y="2420938"/>
            <a:ext cx="3024188" cy="2870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2" charset="0"/>
                <a:ea typeface="宋体" panose="02010600030101010101" pitchFamily="2" charset="-122"/>
              </a:rPr>
              <a:t>三解词</a:t>
            </a:r>
            <a:endParaRPr lang="zh-CN" altLang="en-US" sz="280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2" charset="0"/>
                <a:ea typeface="宋体" panose="02010600030101010101" pitchFamily="2" charset="-122"/>
              </a:rPr>
              <a:t>1</a:t>
            </a:r>
            <a:r>
              <a:rPr lang="zh-CN" altLang="en-US" sz="2800">
                <a:latin typeface="Times New Roman" panose="02020603050405020304" pitchFamily="2" charset="0"/>
                <a:ea typeface="宋体" panose="02010600030101010101" pitchFamily="2" charset="-122"/>
              </a:rPr>
              <a:t>愚不可及： </a:t>
            </a:r>
            <a:endParaRPr lang="zh-CN" altLang="en-US" sz="280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2" charset="0"/>
                <a:ea typeface="宋体" panose="02010600030101010101" pitchFamily="2" charset="-122"/>
              </a:rPr>
              <a:t>2</a:t>
            </a:r>
            <a:r>
              <a:rPr lang="zh-CN" altLang="en-US" sz="2800">
                <a:latin typeface="Times New Roman" panose="02020603050405020304" pitchFamily="2" charset="0"/>
                <a:ea typeface="宋体" panose="02010600030101010101" pitchFamily="2" charset="-122"/>
              </a:rPr>
              <a:t>鱼贯而出： </a:t>
            </a:r>
            <a:br>
              <a:rPr lang="zh-CN" altLang="en-US" sz="2800">
                <a:latin typeface="Times New Roman" panose="02020603050405020304" pitchFamily="2" charset="0"/>
                <a:ea typeface="宋体" panose="02010600030101010101" pitchFamily="2" charset="-122"/>
              </a:rPr>
            </a:br>
            <a:r>
              <a:rPr lang="en-US" altLang="zh-CN" sz="2800">
                <a:latin typeface="Times New Roman" panose="02020603050405020304" pitchFamily="2" charset="0"/>
                <a:ea typeface="宋体" panose="02010600030101010101" pitchFamily="2" charset="-122"/>
              </a:rPr>
              <a:t>3</a:t>
            </a:r>
            <a:r>
              <a:rPr lang="zh-CN" altLang="en-US" sz="2800">
                <a:latin typeface="Times New Roman" panose="02020603050405020304" pitchFamily="2" charset="0"/>
                <a:ea typeface="宋体" panose="02010600030101010101" pitchFamily="2" charset="-122"/>
              </a:rPr>
              <a:t>踌躇不前：  </a:t>
            </a:r>
            <a:endParaRPr lang="zh-CN" altLang="en-US" sz="280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2" charset="0"/>
                <a:ea typeface="宋体" panose="02010600030101010101" pitchFamily="2" charset="-122"/>
              </a:rPr>
              <a:t>4</a:t>
            </a:r>
            <a:r>
              <a:rPr lang="zh-CN" altLang="en-US" sz="2800">
                <a:latin typeface="Times New Roman" panose="02020603050405020304" pitchFamily="2" charset="0"/>
                <a:ea typeface="宋体" panose="02010600030101010101" pitchFamily="2" charset="-122"/>
              </a:rPr>
              <a:t>争先恐后： </a:t>
            </a:r>
            <a:endParaRPr lang="zh-CN" altLang="en-US" sz="280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3010" name="文本框 43009"/>
          <p:cNvSpPr txBox="1"/>
          <p:nvPr/>
        </p:nvSpPr>
        <p:spPr>
          <a:xfrm>
            <a:off x="323850" y="0"/>
            <a:ext cx="8820150" cy="5584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>
                <a:latin typeface="Times New Roman" panose="02020603050405020304" pitchFamily="2" charset="0"/>
                <a:ea typeface="宋体" panose="02010600030101010101" pitchFamily="2" charset="-122"/>
              </a:rPr>
              <a:t>二组词</a:t>
            </a:r>
            <a:endParaRPr lang="zh-CN" altLang="en-US" sz="360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>
                <a:latin typeface="Times New Roman" panose="02020603050405020304" pitchFamily="2" charset="0"/>
                <a:ea typeface="宋体" panose="02010600030101010101" pitchFamily="2" charset="-122"/>
              </a:rPr>
              <a:t>幼（幼小）遇（相遇）栏（栏杆）</a:t>
            </a:r>
            <a:endParaRPr lang="zh-CN" altLang="en-US" sz="360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>
                <a:latin typeface="Times New Roman" panose="02020603050405020304" pitchFamily="2" charset="0"/>
                <a:ea typeface="宋体" panose="02010600030101010101" pitchFamily="2" charset="-122"/>
              </a:rPr>
              <a:t>幻（幻想）愚（愚蠢）拦（拦住）</a:t>
            </a:r>
            <a:endParaRPr lang="zh-CN" altLang="en-US" sz="360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>
                <a:latin typeface="Times New Roman" panose="02020603050405020304" pitchFamily="2" charset="0"/>
                <a:ea typeface="宋体" panose="02010600030101010101" pitchFamily="2" charset="-122"/>
              </a:rPr>
              <a:t>欧（欧洲）啄（啄食）帽（帽子）</a:t>
            </a:r>
            <a:endParaRPr lang="zh-CN" altLang="en-US" sz="360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>
                <a:latin typeface="Times New Roman" panose="02020603050405020304" pitchFamily="2" charset="0"/>
                <a:ea typeface="宋体" panose="02010600030101010101" pitchFamily="2" charset="-122"/>
              </a:rPr>
              <a:t>鸥（海鸥）逐（追逐）冒（冒出）</a:t>
            </a:r>
            <a:endParaRPr lang="zh-CN" altLang="en-US" sz="360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>
                <a:latin typeface="Times New Roman" panose="02020603050405020304" pitchFamily="2" charset="0"/>
                <a:ea typeface="宋体" panose="02010600030101010101" pitchFamily="2" charset="-122"/>
              </a:rPr>
              <a:t>砌（砌墙）吁（气喘吁吁）</a:t>
            </a:r>
            <a:endParaRPr lang="zh-CN" altLang="en-US" sz="360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>
                <a:latin typeface="Times New Roman" panose="02020603050405020304" pitchFamily="2" charset="0"/>
                <a:ea typeface="宋体" panose="02010600030101010101" pitchFamily="2" charset="-122"/>
              </a:rPr>
              <a:t>彻（彻底）呼（呼唤）</a:t>
            </a:r>
            <a:endParaRPr lang="zh-CN" altLang="en-US" sz="360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4034" name="文本框 44033"/>
          <p:cNvSpPr txBox="1"/>
          <p:nvPr/>
        </p:nvSpPr>
        <p:spPr>
          <a:xfrm>
            <a:off x="395288" y="188913"/>
            <a:ext cx="8424862" cy="2830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2" charset="0"/>
                <a:ea typeface="宋体" panose="02010600030101010101" pitchFamily="2" charset="-122"/>
              </a:rPr>
              <a:t>四填空</a:t>
            </a:r>
            <a:endParaRPr lang="zh-CN" altLang="en-US" sz="240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2" charset="0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Times New Roman" panose="02020603050405020304" pitchFamily="2" charset="0"/>
                <a:ea typeface="宋体" panose="02010600030101010101" pitchFamily="2" charset="-122"/>
              </a:rPr>
              <a:t>题目</a:t>
            </a:r>
            <a:r>
              <a:rPr lang="en-US" altLang="zh-CN" sz="2400">
                <a:latin typeface="Times New Roman" panose="02020603050405020304" pitchFamily="2" charset="0"/>
                <a:ea typeface="宋体" panose="02010600030101010101" pitchFamily="2" charset="-122"/>
              </a:rPr>
              <a:t>《</a:t>
            </a:r>
            <a:r>
              <a:rPr lang="zh-CN" altLang="en-US" sz="2400">
                <a:latin typeface="Times New Roman" panose="02020603050405020304" pitchFamily="2" charset="0"/>
                <a:ea typeface="宋体" panose="02010600030101010101" pitchFamily="2" charset="-122"/>
              </a:rPr>
              <a:t>自然之道</a:t>
            </a:r>
            <a:r>
              <a:rPr lang="en-US" altLang="zh-CN" sz="2400">
                <a:latin typeface="Times New Roman" panose="02020603050405020304" pitchFamily="2" charset="0"/>
                <a:ea typeface="宋体" panose="02010600030101010101" pitchFamily="2" charset="-122"/>
              </a:rPr>
              <a:t>》</a:t>
            </a:r>
            <a:r>
              <a:rPr lang="zh-CN" altLang="en-US" sz="2400">
                <a:latin typeface="Times New Roman" panose="02020603050405020304" pitchFamily="2" charset="0"/>
                <a:ea typeface="宋体" panose="02010600030101010101" pitchFamily="2" charset="-122"/>
              </a:rPr>
              <a:t>中的道是指（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自然界物竞天择适者生存的法则和规律。）</a:t>
            </a:r>
            <a:endParaRPr lang="zh-CN" altLang="en-US" sz="2400">
              <a:solidFill>
                <a:schemeClr val="tx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2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这个故事告诉我们：（如果不按自然规律办事，往往会产生和我们愿望相反的结果。）</a:t>
            </a:r>
            <a:endParaRPr lang="zh-CN" altLang="en-US" sz="2400">
              <a:solidFill>
                <a:schemeClr val="tx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44035" name="矩形 44034"/>
          <p:cNvSpPr/>
          <p:nvPr/>
        </p:nvSpPr>
        <p:spPr>
          <a:xfrm>
            <a:off x="395288" y="2781300"/>
            <a:ext cx="8353425" cy="3749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>
                <a:latin typeface="Times New Roman" panose="02020603050405020304" pitchFamily="2" charset="0"/>
                <a:ea typeface="宋体" panose="02010600030101010101" pitchFamily="2" charset="-122"/>
              </a:rPr>
              <a:t>三解词</a:t>
            </a:r>
            <a:endParaRPr lang="zh-CN" altLang="en-US" sz="320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2" charset="0"/>
                <a:ea typeface="宋体" panose="02010600030101010101" pitchFamily="2" charset="-122"/>
              </a:rPr>
              <a:t>1</a:t>
            </a:r>
            <a:r>
              <a:rPr lang="zh-CN" altLang="en-US" sz="3200">
                <a:latin typeface="Times New Roman" panose="02020603050405020304" pitchFamily="2" charset="0"/>
                <a:ea typeface="宋体" panose="02010600030101010101" pitchFamily="2" charset="-122"/>
              </a:rPr>
              <a:t>愚不可及：文中形容我们的做法十分愚蠢，好心反而办坏事。</a:t>
            </a:r>
            <a:endParaRPr lang="zh-CN" altLang="en-US" sz="320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2" charset="0"/>
                <a:ea typeface="宋体" panose="02010600030101010101" pitchFamily="2" charset="-122"/>
              </a:rPr>
              <a:t>2</a:t>
            </a:r>
            <a:r>
              <a:rPr lang="zh-CN" altLang="en-US" sz="3200">
                <a:latin typeface="Times New Roman" panose="02020603050405020304" pitchFamily="2" charset="0"/>
                <a:ea typeface="宋体" panose="02010600030101010101" pitchFamily="2" charset="-122"/>
              </a:rPr>
              <a:t>鱼贯而出：像游鱼那样连贯着出现。</a:t>
            </a:r>
            <a:br>
              <a:rPr lang="zh-CN" altLang="en-US" sz="3200">
                <a:latin typeface="Times New Roman" panose="02020603050405020304" pitchFamily="2" charset="0"/>
                <a:ea typeface="宋体" panose="02010600030101010101" pitchFamily="2" charset="-122"/>
              </a:rPr>
            </a:br>
            <a:r>
              <a:rPr lang="en-US" altLang="zh-CN" sz="3200">
                <a:latin typeface="Times New Roman" panose="02020603050405020304" pitchFamily="2" charset="0"/>
                <a:ea typeface="宋体" panose="02010600030101010101" pitchFamily="2" charset="-122"/>
              </a:rPr>
              <a:t>3</a:t>
            </a:r>
            <a:r>
              <a:rPr lang="zh-CN" altLang="en-US" sz="3200">
                <a:latin typeface="Times New Roman" panose="02020603050405020304" pitchFamily="2" charset="0"/>
                <a:ea typeface="宋体" panose="02010600030101010101" pitchFamily="2" charset="-122"/>
              </a:rPr>
              <a:t>踌躇不前：犹豫不决，不敢前进。 </a:t>
            </a:r>
            <a:endParaRPr lang="zh-CN" altLang="en-US" sz="320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2" charset="0"/>
                <a:ea typeface="宋体" panose="02010600030101010101" pitchFamily="2" charset="-122"/>
              </a:rPr>
              <a:t>4</a:t>
            </a:r>
            <a:r>
              <a:rPr lang="zh-CN" altLang="en-US" sz="3200">
                <a:latin typeface="Times New Roman" panose="02020603050405020304" pitchFamily="2" charset="0"/>
                <a:ea typeface="宋体" panose="02010600030101010101" pitchFamily="2" charset="-122"/>
              </a:rPr>
              <a:t>争先恐后：抢着向前，唯恐落后 </a:t>
            </a:r>
            <a:endParaRPr lang="zh-CN" altLang="en-US" sz="320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本框 9217"/>
          <p:cNvSpPr txBox="1"/>
          <p:nvPr/>
        </p:nvSpPr>
        <p:spPr>
          <a:xfrm>
            <a:off x="250825" y="1341438"/>
            <a:ext cx="8569325" cy="4111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40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 </a:t>
            </a:r>
            <a:r>
              <a:rPr lang="zh-CN" altLang="en-US" sz="440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嘲鸫  旅游  幼龟  沙滩  侦察  </a:t>
            </a:r>
            <a:endParaRPr lang="zh-CN" altLang="en-US" sz="4400">
              <a:solidFill>
                <a:srgbClr val="000000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440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 企图  情愿  蠢事  返回  海鸥  </a:t>
            </a:r>
            <a:endParaRPr lang="zh-CN" altLang="en-US" sz="4400">
              <a:solidFill>
                <a:srgbClr val="000000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440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 补救  帽子</a:t>
            </a:r>
            <a:endParaRPr lang="zh-CN" altLang="en-US" sz="4400">
              <a:solidFill>
                <a:srgbClr val="000000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440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 争先恐后  欲出又止  若无其事</a:t>
            </a:r>
            <a:endParaRPr lang="zh-CN" altLang="en-US" sz="4400">
              <a:solidFill>
                <a:srgbClr val="000000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440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 见死不救  鱼贯而出  愚不可及</a:t>
            </a:r>
            <a:endParaRPr lang="zh-CN" altLang="en-US" sz="4400">
              <a:solidFill>
                <a:srgbClr val="000000"/>
              </a:solidFill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440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</a:rPr>
              <a:t> 气喘吁吁  响彻云霄</a:t>
            </a:r>
            <a:endParaRPr lang="zh-CN" altLang="en-US" sz="4400">
              <a:solidFill>
                <a:srgbClr val="000000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文本占位符 10241"/>
          <p:cNvSpPr>
            <a:spLocks noGrp="1"/>
          </p:cNvSpPr>
          <p:nvPr>
            <p:ph type="body" idx="1"/>
          </p:nvPr>
        </p:nvSpPr>
        <p:spPr>
          <a:xfrm>
            <a:off x="0" y="476250"/>
            <a:ext cx="9144000" cy="5976938"/>
          </a:xfrm>
          <a:solidFill>
            <a:schemeClr val="bg1"/>
          </a:solidFill>
          <a:ln/>
        </p:spPr>
        <p:txBody>
          <a:bodyPr/>
          <a:p>
            <a:pPr algn="just">
              <a:lnSpc>
                <a:spcPct val="110000"/>
              </a:lnSpc>
            </a:pPr>
            <a:r>
              <a:rPr lang="zh-CN" altLang="en-US" sz="4000" b="1">
                <a:solidFill>
                  <a:srgbClr val="000000"/>
                </a:solidFill>
                <a:ea typeface="黑体" panose="02010609060101010101" pitchFamily="2" charset="-122"/>
              </a:rPr>
              <a:t>争先恐后：争着向前，唯恐落后，形容十分积极。</a:t>
            </a:r>
            <a:endParaRPr lang="zh-CN" altLang="en-US" sz="4000" b="1">
              <a:solidFill>
                <a:srgbClr val="000000"/>
              </a:solidFill>
              <a:ea typeface="黑体" panose="02010609060101010101" pitchFamily="2" charset="-122"/>
            </a:endParaRPr>
          </a:p>
          <a:p>
            <a:pPr algn="just">
              <a:lnSpc>
                <a:spcPct val="110000"/>
              </a:lnSpc>
            </a:pPr>
            <a:r>
              <a:rPr lang="zh-CN" altLang="en-US" sz="4000" b="1">
                <a:solidFill>
                  <a:srgbClr val="000000"/>
                </a:solidFill>
                <a:ea typeface="黑体" panose="02010609060101010101" pitchFamily="2" charset="-122"/>
              </a:rPr>
              <a:t>鱼贯而出：贯，连接、连续。像游鱼那样一个接一个地出去。</a:t>
            </a:r>
            <a:endParaRPr lang="zh-CN" altLang="en-US" sz="4000" b="1">
              <a:solidFill>
                <a:srgbClr val="000000"/>
              </a:solidFill>
              <a:ea typeface="黑体" panose="02010609060101010101" pitchFamily="2" charset="-122"/>
            </a:endParaRPr>
          </a:p>
          <a:p>
            <a:pPr algn="just">
              <a:lnSpc>
                <a:spcPct val="110000"/>
              </a:lnSpc>
            </a:pPr>
            <a:r>
              <a:rPr lang="zh-CN" altLang="en-US" sz="4000" b="1">
                <a:solidFill>
                  <a:srgbClr val="000000"/>
                </a:solidFill>
                <a:ea typeface="黑体" panose="02010609060101010101" pitchFamily="2" charset="-122"/>
              </a:rPr>
              <a:t>愚不可及：</a:t>
            </a:r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愚：傻，笨，及：赶得上。形容愚蠢无比。</a:t>
            </a:r>
            <a:r>
              <a:rPr lang="zh-CN" altLang="en-US" sz="4000" b="1">
                <a:solidFill>
                  <a:srgbClr val="000000"/>
                </a:solidFill>
                <a:ea typeface="黑体" panose="02010609060101010101" pitchFamily="2" charset="-122"/>
              </a:rPr>
              <a:t>文中指我们的做法十分愚蠢，好心反而办坏事。</a:t>
            </a:r>
            <a:endParaRPr lang="zh-CN" altLang="en-US" sz="4000" b="1">
              <a:solidFill>
                <a:srgbClr val="000000"/>
              </a:solidFill>
              <a:ea typeface="黑体" panose="02010609060101010101" pitchFamily="2" charset="-122"/>
            </a:endParaRPr>
          </a:p>
          <a:p>
            <a:pPr algn="just">
              <a:lnSpc>
                <a:spcPct val="110000"/>
              </a:lnSpc>
              <a:buNone/>
            </a:pPr>
            <a:endParaRPr lang="zh-CN" altLang="en-US" sz="4000" b="1">
              <a:solidFill>
                <a:srgbClr val="000000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23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charRg st="23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charRg st="23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51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42">
                                            <p:txEl>
                                              <p:charRg st="51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占位符 11265"/>
          <p:cNvSpPr>
            <a:spLocks noGrp="1"/>
          </p:cNvSpPr>
          <p:nvPr>
            <p:ph type="body" idx="1"/>
          </p:nvPr>
        </p:nvSpPr>
        <p:spPr>
          <a:xfrm>
            <a:off x="0" y="692150"/>
            <a:ext cx="9144000" cy="5184775"/>
          </a:xfrm>
          <a:solidFill>
            <a:schemeClr val="bg1"/>
          </a:solidFill>
          <a:ln/>
        </p:spPr>
        <p:txBody>
          <a:bodyPr/>
          <a:p>
            <a:pPr algn="just">
              <a:lnSpc>
                <a:spcPct val="110000"/>
              </a:lnSpc>
            </a:pPr>
            <a:r>
              <a:rPr lang="zh-CN" altLang="en-US" sz="40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响彻云霄：形容声音十分嘹亮。</a:t>
            </a:r>
            <a:endParaRPr lang="zh-CN" altLang="en-US" sz="40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若无其事：</a:t>
            </a:r>
            <a:r>
              <a:rPr lang="zh-CN" altLang="en-US" sz="40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好像没有那么回事似的，形容不动声色或漠不关心</a:t>
            </a:r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 。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踌躇不前：犹豫不敢向前。文中指幼龟探头出穴欲出又止侦察外面是否安全的样子。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4000" b="1">
                <a:latin typeface="黑体" panose="02010609060101010101" pitchFamily="2" charset="-122"/>
                <a:ea typeface="黑体" panose="02010609060101010101" pitchFamily="2" charset="-122"/>
              </a:rPr>
              <a:t> </a:t>
            </a:r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气喘吁吁：形容呼吸急促的样子。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1079500"/>
          </a:xfrm>
          <a:ln/>
        </p:spPr>
        <p:txBody>
          <a:bodyPr anchor="ctr"/>
          <a:p>
            <a:r>
              <a:rPr lang="zh-CN" altLang="en-US" b="1">
                <a:ea typeface="楷体_GB2312" pitchFamily="1" charset="-122"/>
              </a:rPr>
              <a:t>阅读课文了解</a:t>
            </a:r>
            <a:r>
              <a:rPr lang="zh-CN" altLang="en-US" b="1">
                <a:ea typeface="楷体_GB2312" pitchFamily="1" charset="-122"/>
                <a:hlinkClick r:id="rId1" action="ppaction://hlinksldjump"/>
              </a:rPr>
              <a:t>课文大概</a:t>
            </a:r>
            <a:endParaRPr lang="zh-CN" altLang="en-US" b="1">
              <a:ea typeface="楷体_GB2312" pitchFamily="1" charset="-122"/>
            </a:endParaRPr>
          </a:p>
        </p:txBody>
      </p:sp>
      <p:sp>
        <p:nvSpPr>
          <p:cNvPr id="12291" name="文本占位符 12290"/>
          <p:cNvSpPr txBox="1"/>
          <p:nvPr>
            <p:ph type="body" idx="1"/>
          </p:nvPr>
        </p:nvSpPr>
        <p:spPr>
          <a:xfrm>
            <a:off x="468313" y="1916113"/>
            <a:ext cx="8229600" cy="3849687"/>
          </a:xfrm>
          <a:ln/>
        </p:spPr>
        <p:txBody>
          <a:bodyPr vert="horz" wrap="square" anchor="t"/>
          <a:p>
            <a:r>
              <a:rPr lang="zh-CN" altLang="en-US" b="1"/>
              <a:t>课文里都写了哪些人物？要去</a:t>
            </a:r>
            <a:r>
              <a:rPr lang="zh-CN" altLang="en-US" b="1">
                <a:hlinkClick r:id="rId2" action="ppaction://hlinksldjump"/>
              </a:rPr>
              <a:t>哪里</a:t>
            </a:r>
            <a:r>
              <a:rPr lang="zh-CN" altLang="en-US" b="1"/>
              <a:t>？</a:t>
            </a:r>
            <a:endParaRPr lang="zh-CN" altLang="en-US" b="1"/>
          </a:p>
          <a:p>
            <a:r>
              <a:rPr lang="zh-CN" altLang="en-US" b="1"/>
              <a:t>去那里做什么，</a:t>
            </a:r>
            <a:r>
              <a:rPr lang="zh-CN" altLang="en-US" b="1">
                <a:hlinkClick r:id="rId3" action="ppaction://hlinksldjump"/>
              </a:rPr>
              <a:t>目的</a:t>
            </a:r>
            <a:r>
              <a:rPr lang="zh-CN" altLang="en-US" b="1"/>
              <a:t>是什么呢？</a:t>
            </a:r>
            <a:endParaRPr lang="zh-CN" altLang="en-US" b="1"/>
          </a:p>
          <a:p>
            <a:r>
              <a:rPr lang="zh-CN" altLang="en-US" b="1"/>
              <a:t>课文里写了哪些</a:t>
            </a:r>
            <a:r>
              <a:rPr lang="zh-CN" altLang="en-US" b="1">
                <a:hlinkClick r:id="rId4" action="ppaction://hlinksldjump"/>
              </a:rPr>
              <a:t>动物</a:t>
            </a:r>
            <a:r>
              <a:rPr lang="zh-CN" altLang="en-US" b="1"/>
              <a:t>？</a:t>
            </a:r>
            <a:endParaRPr lang="zh-CN" altLang="en-US" b="1"/>
          </a:p>
          <a:p>
            <a:r>
              <a:rPr lang="zh-CN" altLang="en-US" b="1"/>
              <a:t>人物和动物之间发生了什么事？结果怎么样？</a:t>
            </a:r>
            <a:endParaRPr lang="zh-CN" altLang="en-US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/>
        </p:txBody>
      </p:sp>
      <p:sp>
        <p:nvSpPr>
          <p:cNvPr id="13315" name="文本占位符 13314"/>
          <p:cNvSpPr txBox="1"/>
          <p:nvPr>
            <p:ph type="body" idx="1"/>
          </p:nvPr>
        </p:nvSpPr>
        <p:spPr>
          <a:xfrm>
            <a:off x="468313" y="1341438"/>
            <a:ext cx="8351837" cy="4525962"/>
          </a:xfrm>
          <a:solidFill>
            <a:schemeClr val="bg1"/>
          </a:solidFill>
          <a:ln/>
        </p:spPr>
        <p:txBody>
          <a:bodyPr vert="horz" wrap="square" anchor="t"/>
          <a:p>
            <a:r>
              <a:rPr lang="zh-CN" altLang="en-US" sz="4000" b="1"/>
              <a:t>课文里都写了哪些人物？要去</a:t>
            </a:r>
            <a:r>
              <a:rPr lang="zh-CN" altLang="en-US" sz="4000" b="1">
                <a:hlinkClick r:id="rId1" action="ppaction://hlinksldjump"/>
              </a:rPr>
              <a:t>哪里</a:t>
            </a:r>
            <a:r>
              <a:rPr lang="zh-CN" altLang="en-US" sz="4000" b="1"/>
              <a:t>？</a:t>
            </a:r>
            <a:endParaRPr lang="zh-CN" altLang="en-US" sz="4000" b="1"/>
          </a:p>
          <a:p>
            <a:r>
              <a:rPr lang="zh-CN" altLang="en-US" sz="4000" b="1"/>
              <a:t>去那里做什么，</a:t>
            </a:r>
            <a:r>
              <a:rPr lang="zh-CN" altLang="en-US" sz="4000" b="1">
                <a:hlinkClick r:id="rId2" action="ppaction://hlinksldjump"/>
              </a:rPr>
              <a:t>目的</a:t>
            </a:r>
            <a:r>
              <a:rPr lang="zh-CN" altLang="en-US" sz="4000" b="1"/>
              <a:t>是什么呢？</a:t>
            </a:r>
            <a:endParaRPr lang="zh-CN" altLang="en-US" sz="4000" b="1"/>
          </a:p>
          <a:p>
            <a:r>
              <a:rPr lang="zh-CN" altLang="en-US" sz="4000" b="1"/>
              <a:t>课文里写了哪些</a:t>
            </a:r>
            <a:r>
              <a:rPr lang="zh-CN" altLang="en-US" sz="4000" b="1">
                <a:hlinkClick r:id="rId3" action="ppaction://hlinksldjump"/>
              </a:rPr>
              <a:t>动物</a:t>
            </a:r>
            <a:r>
              <a:rPr lang="zh-CN" altLang="en-US" sz="4000" b="1"/>
              <a:t>？</a:t>
            </a:r>
            <a:endParaRPr lang="zh-CN" altLang="en-US" sz="40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14337" descr="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文本框 14338"/>
          <p:cNvSpPr txBox="1"/>
          <p:nvPr/>
        </p:nvSpPr>
        <p:spPr>
          <a:xfrm>
            <a:off x="684213" y="1484313"/>
            <a:ext cx="7127875" cy="1006475"/>
          </a:xfrm>
          <a:prstGeom prst="rect">
            <a:avLst/>
          </a:prstGeom>
          <a:solidFill>
            <a:srgbClr val="5054FE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6000">
                <a:solidFill>
                  <a:srgbClr val="FF7C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南太平洋加拉巴哥岛</a:t>
            </a:r>
            <a:endParaRPr lang="zh-CN" altLang="en-US" sz="6000">
              <a:solidFill>
                <a:srgbClr val="FF7C8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DOC_GUID" val="{00ca682b-6a8e-4980-904b-bace0d2b79da}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ayons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5B9"/>
      </a:accent5>
      <a:accent6>
        <a:srgbClr val="000000"/>
      </a:accent6>
      <a:hlink>
        <a:srgbClr val="00B200"/>
      </a:hlink>
      <a:folHlink>
        <a:srgbClr val="703DFF"/>
      </a:folHlink>
    </a:clrScheme>
    <a:fontScheme name="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5B9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B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272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6600"/>
        </a:lt1>
        <a:dk2>
          <a:srgbClr val="FFFFFF"/>
        </a:dk2>
        <a:lt2>
          <a:srgbClr val="808000"/>
        </a:lt2>
        <a:accent1>
          <a:srgbClr val="99CC00"/>
        </a:accent1>
        <a:accent2>
          <a:srgbClr val="003300"/>
        </a:accent2>
        <a:accent3>
          <a:srgbClr val="ADB9AA"/>
        </a:accent3>
        <a:accent4>
          <a:srgbClr val="DCDCDC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3366"/>
        </a:lt1>
        <a:dk2>
          <a:srgbClr val="CCECFF"/>
        </a:dk2>
        <a:lt2>
          <a:srgbClr val="808080"/>
        </a:lt2>
        <a:accent1>
          <a:srgbClr val="33CCCC"/>
        </a:accent1>
        <a:accent2>
          <a:srgbClr val="006699"/>
        </a:accent2>
        <a:accent3>
          <a:srgbClr val="AAADB9"/>
        </a:accent3>
        <a:accent4>
          <a:srgbClr val="DCDCDC"/>
        </a:accent4>
        <a:accent5>
          <a:srgbClr val="ADE2E2"/>
        </a:accent5>
        <a:accent6>
          <a:srgbClr val="005B89"/>
        </a:accent6>
        <a:hlink>
          <a:srgbClr val="00FF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66"/>
        </a:lt1>
        <a:dk2>
          <a:srgbClr val="FFFFFF"/>
        </a:dk2>
        <a:lt2>
          <a:srgbClr val="6666FF"/>
        </a:lt2>
        <a:accent1>
          <a:srgbClr val="33CCFF"/>
        </a:accent1>
        <a:accent2>
          <a:srgbClr val="0000FF"/>
        </a:accent2>
        <a:accent3>
          <a:srgbClr val="AAAAB9"/>
        </a:accent3>
        <a:accent4>
          <a:srgbClr val="DCDCDC"/>
        </a:accent4>
        <a:accent5>
          <a:srgbClr val="ADE2FF"/>
        </a:accent5>
        <a:accent6>
          <a:srgbClr val="0000E5"/>
        </a:accent6>
        <a:hlink>
          <a:srgbClr val="FFFF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80"/>
        </a:lt1>
        <a:dk2>
          <a:srgbClr val="FFFFFF"/>
        </a:dk2>
        <a:lt2>
          <a:srgbClr val="000000"/>
        </a:lt2>
        <a:accent1>
          <a:srgbClr val="CC66FF"/>
        </a:accent1>
        <a:accent2>
          <a:srgbClr val="990099"/>
        </a:accent2>
        <a:accent3>
          <a:srgbClr val="C1AAC1"/>
        </a:accent3>
        <a:accent4>
          <a:srgbClr val="DCDCDC"/>
        </a:accent4>
        <a:accent5>
          <a:srgbClr val="E2B9FF"/>
        </a:accent5>
        <a:accent6>
          <a:srgbClr val="890089"/>
        </a:accent6>
        <a:hlink>
          <a:srgbClr val="FF99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FFFFCC"/>
        </a:dk2>
        <a:lt2>
          <a:srgbClr val="FF3300"/>
        </a:lt2>
        <a:accent1>
          <a:srgbClr val="FF7C80"/>
        </a:accent1>
        <a:accent2>
          <a:srgbClr val="990000"/>
        </a:accent2>
        <a:accent3>
          <a:srgbClr val="C1AAAA"/>
        </a:accent3>
        <a:accent4>
          <a:srgbClr val="DCDCDC"/>
        </a:accent4>
        <a:accent5>
          <a:srgbClr val="FFBFC1"/>
        </a:accent5>
        <a:accent6>
          <a:srgbClr val="890000"/>
        </a:accent6>
        <a:hlink>
          <a:srgbClr val="FF66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3782</Words>
  <Application>WPS 演示</Application>
  <PresentationFormat>在屏幕上显示</PresentationFormat>
  <Paragraphs>261</Paragraphs>
  <Slides>38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4" baseType="lpstr">
      <vt:lpstr>Arial</vt:lpstr>
      <vt:lpstr>宋体</vt:lpstr>
      <vt:lpstr>Wingdings</vt:lpstr>
      <vt:lpstr>Times New Roman</vt:lpstr>
      <vt:lpstr>Comic Sans MS</vt:lpstr>
      <vt:lpstr>Calibri</vt:lpstr>
      <vt:lpstr>黑体</vt:lpstr>
      <vt:lpstr>楷体_GB2312</vt:lpstr>
      <vt:lpstr>新宋体</vt:lpstr>
      <vt:lpstr>华文新魏</vt:lpstr>
      <vt:lpstr>微软雅黑</vt:lpstr>
      <vt:lpstr>Arial Unicode MS</vt:lpstr>
      <vt:lpstr>1_默认设计模板</vt:lpstr>
      <vt:lpstr>Crayons</vt:lpstr>
      <vt:lpstr>Office 主题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www.xkb1.com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清茶老师小学课件试题http:/xiaoxueshiti.taobao.com;</dc:title>
  <dc:creator>清茶老师; Administrator</dc:creator>
  <cp:keywords>清茶老师小学课件试题http:/xiaoxueshiti.taobao.com</cp:keywords>
  <dc:description>http:/xiaoxueshiti.taobao.com;</dc:description>
  <dc:subject>清茶老师小学课件试题http:/xiaoxueshiti.taobao.com;</dc:subject>
  <cp:category>清茶老师小学课件试题http:/xiaoxueshiti.taobao.com</cp:category>
  <cp:lastModifiedBy>华丽</cp:lastModifiedBy>
  <cp:revision>2</cp:revision>
  <dcterms:created xsi:type="dcterms:W3CDTF">2011-03-12T04:08:22Z</dcterms:created>
  <dcterms:modified xsi:type="dcterms:W3CDTF">2019-03-16T04:19:02Z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