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3" r:id="rId2"/>
    <p:sldId id="347" r:id="rId3"/>
    <p:sldId id="346" r:id="rId4"/>
    <p:sldId id="396" r:id="rId5"/>
    <p:sldId id="395" r:id="rId6"/>
    <p:sldId id="272" r:id="rId7"/>
    <p:sldId id="375" r:id="rId8"/>
    <p:sldId id="342" r:id="rId9"/>
    <p:sldId id="376" r:id="rId10"/>
    <p:sldId id="397" r:id="rId11"/>
    <p:sldId id="314" r:id="rId12"/>
    <p:sldId id="324" r:id="rId13"/>
    <p:sldId id="355" r:id="rId14"/>
    <p:sldId id="357" r:id="rId15"/>
    <p:sldId id="398" r:id="rId16"/>
    <p:sldId id="422" r:id="rId17"/>
    <p:sldId id="353" r:id="rId18"/>
    <p:sldId id="290" r:id="rId19"/>
    <p:sldId id="423" r:id="rId20"/>
    <p:sldId id="377" r:id="rId21"/>
    <p:sldId id="427" r:id="rId22"/>
    <p:sldId id="331" r:id="rId23"/>
    <p:sldId id="310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AF27397-9E5C-42FA-B84A-9F8027A13CE1}">
          <p14:sldIdLst>
            <p14:sldId id="343"/>
            <p14:sldId id="347"/>
            <p14:sldId id="346"/>
            <p14:sldId id="396"/>
            <p14:sldId id="395"/>
            <p14:sldId id="272"/>
            <p14:sldId id="375"/>
            <p14:sldId id="342"/>
            <p14:sldId id="376"/>
            <p14:sldId id="397"/>
            <p14:sldId id="314"/>
            <p14:sldId id="324"/>
            <p14:sldId id="355"/>
            <p14:sldId id="357"/>
            <p14:sldId id="398"/>
            <p14:sldId id="422"/>
            <p14:sldId id="353"/>
            <p14:sldId id="290"/>
            <p14:sldId id="423"/>
            <p14:sldId id="377"/>
            <p14:sldId id="427"/>
          </p14:sldIdLst>
        </p14:section>
        <p14:section name="无标题节" id="{278C0BBE-9CDD-4528-80A0-917BC6AE31F2}">
          <p14:sldIdLst>
            <p14:sldId id="331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FE7D4"/>
    <a:srgbClr val="E9B876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8"/>
    <p:restoredTop sz="93760"/>
  </p:normalViewPr>
  <p:slideViewPr>
    <p:cSldViewPr showGuides="1">
      <p:cViewPr>
        <p:scale>
          <a:sx n="75" d="100"/>
          <a:sy n="75" d="100"/>
        </p:scale>
        <p:origin x="-2838" y="-786"/>
      </p:cViewPr>
      <p:guideLst>
        <p:guide orient="horz" pos="21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8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429667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dirty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22435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1000" y="140970"/>
            <a:ext cx="89535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拔苗助长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1350" y="248285"/>
            <a:ext cx="7860665" cy="510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noProof="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  <a:p>
            <a:pPr algn="l"/>
            <a:r>
              <a:rPr lang="en-US" altLang="zh-CN" sz="4400" b="1" noProof="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4400" b="1" noProof="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、纪昌是怎么做的？</a:t>
            </a:r>
          </a:p>
          <a:p>
            <a:pPr algn="l"/>
            <a:endParaRPr lang="zh-CN" altLang="en-US" sz="4400" b="1" noProof="0" dirty="0" smtClean="0">
              <a:solidFill>
                <a:schemeClr val="tx2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/>
            <a:r>
              <a:rPr lang="zh-CN" altLang="en-US" sz="4400" b="1" noProof="0" dirty="0" smtClean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纪昌回家之后，就开始练习起来。妻子织布的时候，</a:t>
            </a:r>
            <a:r>
              <a:rPr lang="zh-CN" altLang="en-US" sz="4400" b="1" noProof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他躺在织布机下面，睁大眼睛，</a:t>
            </a:r>
            <a:r>
              <a:rPr lang="zh-CN" altLang="en-US" sz="4400" b="1" noProof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注视</a:t>
            </a:r>
            <a:r>
              <a:rPr lang="zh-CN" altLang="en-US" sz="4400" b="1" noProof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着梭子来回穿梭。</a:t>
            </a:r>
            <a:endParaRPr kumimoji="0" lang="zh-CN" altLang="en-US" sz="4400" b="1" kern="1200" cap="none" spc="0" normalizeH="0" baseline="0" noProof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织布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Oval 7"/>
          <p:cNvSpPr/>
          <p:nvPr/>
        </p:nvSpPr>
        <p:spPr>
          <a:xfrm>
            <a:off x="2865438" y="4373563"/>
            <a:ext cx="2713037" cy="47307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Oval 8"/>
          <p:cNvSpPr/>
          <p:nvPr/>
        </p:nvSpPr>
        <p:spPr>
          <a:xfrm>
            <a:off x="1036638" y="6858000"/>
            <a:ext cx="1355725" cy="47307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Oval 9"/>
          <p:cNvSpPr/>
          <p:nvPr/>
        </p:nvSpPr>
        <p:spPr>
          <a:xfrm>
            <a:off x="3810000" y="3184525"/>
            <a:ext cx="1858963" cy="17081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Oval 10"/>
          <p:cNvSpPr/>
          <p:nvPr/>
        </p:nvSpPr>
        <p:spPr>
          <a:xfrm>
            <a:off x="2713038" y="4313238"/>
            <a:ext cx="3124200" cy="51911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11"/>
          <p:cNvSpPr/>
          <p:nvPr/>
        </p:nvSpPr>
        <p:spPr>
          <a:xfrm>
            <a:off x="5867400" y="2743200"/>
            <a:ext cx="1981200" cy="1004888"/>
          </a:xfrm>
          <a:prstGeom prst="wedgeRoundRectCallout">
            <a:avLst>
              <a:gd name="adj1" fmla="val -91426"/>
              <a:gd name="adj2" fmla="val 130727"/>
              <a:gd name="adj3" fmla="val 16667"/>
            </a:avLst>
          </a:prstGeom>
          <a:solidFill>
            <a:srgbClr val="00CCFF">
              <a:alpha val="6705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梭子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图片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4913427193461280512"/>
          <p:cNvPicPr>
            <a:picLocks noChangeAspect="1"/>
          </p:cNvPicPr>
          <p:nvPr/>
        </p:nvPicPr>
        <p:blipFill>
          <a:blip r:embed="rId3">
            <a:clrChange>
              <a:clrFrom>
                <a:srgbClr val="1B1714"/>
              </a:clrFrom>
              <a:clrTo>
                <a:srgbClr val="1B17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0" y="4313238"/>
            <a:ext cx="1504950" cy="43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66 0.000208 C 0.002324 -0.000041 0.511182 -0.000510 0.508590 0.000208 C 0.506009 0.000907 -0.006820 0.002793 -0.007337 0.003976 C -0.007853 0.005160 0.510486 0.008697 0.505830 0.007750 C 0.501352 0.006811 -0.038881 -0.001693 -0.034572 -0.001693 C -0.030263 -0.001693 0.529282 0.007046 0.531695 0.007750 C 0.534276 0.008463 -0.016293 0.002793 -0.019569 0.002090 C -0.022846 0.001376 0.517040 0.004915 0.512730 0.003976 C 0.508421 0.003028 -0.055085 -0.002632 -0.045424 -0.003580 C -0.035773 -0.004518 0.564272 -0.003345 0.570993 -0.001693 C 0.577884 -0.000041 -0.004577 0.009401 -0.004577 0.005863 C -0.004577 0.002325 0.577884 0.020027 0.570993 0.019078 C 0.564272 0.018141 -0.039219 0.002325 -0.045424 0.000208 C -0.051808 -0.001928 0.529967 0.005628 0.533065 0.005863 C 0.536341 0.006097 -0.031980 0.002325 -0.026470 0.002090 C -0.020781 0.001856 0.565821 0.004915 0.567032 0.003976 C 0.568233 0.003028 -0.019053 -0.002632 -0.019569 -0.003580 C -0.020086 -0.004518 0.564788 -0.001459 0.564272 -0.001693 C 0.563755 -0.001928 -0.020781 -0.007588 -0.022329 -0.005466 C -0.023878 -0.003345 0.552893 0.008932 0.554958 0.011532 C 0.557033 0.014122 -0.016640 0.008463 -0.010087 0.009636 C -0.003365 0.010819 0.597017 0.019078 0.594267 0.019078 C 0.591338 0.019078 -0.024911 0.008932 -0.027850 0.009636 C -0.030600 0.010350 0.573406 0.021210 0.576504 0.022862 C 0.579612 0.024513 -0.011646 0.017906 -0.008707 0.019078 C -0.005778 0.020261 0.601158 0.034191 0.594267 0.030407 C 0.587197 0.026635 -0.050081 -0.000979 -0.050945 -0.003580 C -0.051808 -0.006170 0.589263 0.014602 0.588746 0.015306 C 0.588230 0.016010 -0.046635 0.002090 -0.053705 0.000208 C -0.060596 -0.001693 0.542726 0.006577 0.546687 0.003976 C 0.550828 0.001376 -0.043190 -0.016092 -0.029051 -0.014909 C -0.015091 -0.013726 0.626327 0.009401 0.630984 0.011532 C 0.635631 0.013653 0.010942 -0.001928 -0.001985 -0.001693 C -0.015091 -0.001459 0.558751 0.015540 0.552208 0.013419 C 0.545307 0.011287 -0.046983 -0.013257 -0.042674 -0.014909 C -0.038533 -0.016560 0.572890 0.004211 0.577884 0.003976 C 0.582888 0.003742 -0.008538 -0.017509 -0.012847 -0.016795 C -0.016988 -0.016092 0.553578 0.006577 0.552208 0.007750 C 0.550828 0.008932 -0.020086 -0.007353 -0.020949 -0.009239 C -0.021813 -0.011135 0.545307 -0.005466 0.546687 -0.003580 C 0.548068 -0.001693 -0.015608 -0.000510 -0.012847 0.002090 C -0.009918 0.004680 0.565652 0.009881 0.564272 0.011532 C 0.562891 0.013185 -0.021813 0.012705 -0.020949 0.011532 C -0.020086 0.010350 0.575819 0.006097 0.569782 0.003976 C 0.563577 0.001856 -0.047499 -0.000510 -0.057667 -0.001693 C -0.067665 -0.002866 0.503765 -0.001459 0.508590 -0.003580 C 0.513594 -0.005700 -0.032328 -0.013257 -0.027850 -0.014909 C -0.023193 -0.016560 0.533929 -0.016092 0.535825 -0.013023 C 0.537722 -0.009953 -0.016124 0.000208 -0.016809 0.003976 C -0.017504 0.007750 0.532211 0.010585 0.531695 0.009636 C 0.531347 0.008697 -0.025090 -0.000510 -0.019569 -0.001693 C -0.014227 -0.002866 0.558582 0.003742 0.564272 0.002090 C 0.569961 0.000438 0.018349 -0.011135 0.014219 -0.011135 C 0.010426 -0.011135 0.540651 0.001376 0.539966 0.002090 C 0.539271 0.002793 0.012660 0.000438 0.007666 0.000208 Z " pathEditMode="relative" rAng="0" ptsTypes="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图片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4913427193461280512"/>
          <p:cNvPicPr>
            <a:picLocks noChangeAspect="1"/>
          </p:cNvPicPr>
          <p:nvPr/>
        </p:nvPicPr>
        <p:blipFill>
          <a:blip r:embed="rId3">
            <a:clrChange>
              <a:clrFrom>
                <a:srgbClr val="1B1714"/>
              </a:clrFrom>
              <a:clrTo>
                <a:srgbClr val="1B17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0" y="4313238"/>
            <a:ext cx="1504950" cy="43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4.81481E-6 C 0.00278 -0.00024 0.51528 -0.0007 0.51267 4.81481E-6 C 0.51007 0.00069 -0.00643 0.00254 -0.00695 0.0037 C -0.00747 0.00486 0.51458 0.00833 0.50989 0.0074 C 0.50538 0.00648 -0.03872 -0.00186 -0.03438 -0.00186 C -0.03004 -0.00186 0.53351 0.00671 0.53594 0.0074 C 0.53854 0.0081 -0.01597 0.00254 -0.01927 0.00185 C -0.02257 0.00115 0.52118 0.00462 0.51684 0.0037 C 0.5125 0.00277 -0.05504 -0.00278 -0.04531 -0.00371 C -0.03559 -0.00463 0.56875 -0.00348 0.57552 -0.00186 C 0.58246 -0.00024 -0.00417 0.00902 -0.00417 0.00555 C -0.00417 0.00208 0.58246 0.01944 0.57552 0.01851 C 0.56875 0.01759 -0.03906 0.00208 -0.04531 4.81481E-6 C -0.05174 -0.00209 0.5342 0.00532 0.53732 0.00555 C 0.54062 0.00578 -0.03177 0.00208 -0.02622 0.00185 C -0.02049 0.00162 0.57031 0.00462 0.57153 0.0037 C 0.57274 0.00277 -0.01875 -0.00278 -0.01927 -0.00371 C -0.01979 -0.00463 0.56927 -0.00163 0.56875 -0.00186 C 0.56823 -0.00209 -0.02049 -0.00764 -0.02205 -0.00556 C -0.02361 -0.00348 0.55729 0.00856 0.55937 0.01111 C 0.56146 0.01365 -0.01632 0.0081 -0.00972 0.00925 C -0.00295 0.01041 0.60173 0.01851 0.59896 0.01851 C 0.59601 0.01851 -0.02465 0.00856 -0.02761 0.00925 C -0.03038 0.00995 0.57795 0.0206 0.58107 0.02222 C 0.5842 0.02384 -0.01129 0.01736 -0.00833 0.01851 C -0.00538 0.01967 0.6059 0.03333 0.59896 0.02962 C 0.59184 0.02592 -0.05 -0.00116 -0.05087 -0.00371 C -0.05174 -0.00625 0.59392 0.01412 0.5934 0.01481 C 0.59288 0.0155 -0.04653 0.00185 -0.05365 4.81481E-6 C -0.06059 -0.00186 0.54705 0.00625 0.55104 0.0037 C 0.55521 0.00115 -0.04306 -0.01598 -0.02882 -0.01482 C -0.01476 -0.01366 0.63125 0.00902 0.63594 0.01111 C 0.64062 0.01319 0.01146 -0.00209 -0.00156 -0.00186 C -0.01476 -0.00163 0.56319 0.01504 0.5566 0.01296 C 0.54965 0.01087 -0.04688 -0.0132 -0.04254 -0.01482 C -0.03837 -0.01644 0.57743 0.00393 0.58246 0.0037 C 0.5875 0.00347 -0.00816 -0.01737 -0.0125 -0.01667 C -0.01667 -0.01598 0.55798 0.00625 0.5566 0.0074 C 0.55521 0.00856 -0.01979 -0.00741 -0.02066 -0.00926 C -0.02153 -0.01112 0.54965 -0.00556 0.55104 -0.00371 C 0.55243 -0.00186 -0.01528 -0.0007 -0.0125 0.00185 C -0.00955 0.00439 0.57014 0.00949 0.56875 0.01111 C 0.56736 0.01273 -0.02153 0.01226 -0.02066 0.01111 C -0.01979 0.00995 0.58038 0.00578 0.5743 0.0037 C 0.56805 0.00162 -0.0474 -0.0007 -0.05764 -0.00186 C -0.06771 -0.00301 0.50781 -0.00163 0.51267 -0.00371 C 0.51771 -0.00579 -0.03212 -0.0132 -0.02761 -0.01482 C -0.02292 -0.01644 0.53819 -0.01598 0.5401 -0.01297 C 0.54201 -0.00996 -0.0158 4.81481E-6 -0.01649 0.0037 C -0.01719 0.0074 0.53646 0.01018 0.53594 0.00925 C 0.53559 0.00833 -0.02483 -0.0007 -0.01927 -0.00186 C -0.01389 -0.00301 0.56302 0.00347 0.56875 0.00185 C 0.57448 0.00023 0.01892 -0.01112 0.01476 -0.01112 C 0.01094 -0.01112 0.54496 0.00115 0.54427 0.00185 C 0.54357 0.00254 0.01319 0.00023 0.00816 4.81481E-6 Z " pathEditMode="relative" rAng="0" ptsTypes="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图片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4913427193461280512"/>
          <p:cNvPicPr>
            <a:picLocks noChangeAspect="1"/>
          </p:cNvPicPr>
          <p:nvPr/>
        </p:nvPicPr>
        <p:blipFill>
          <a:blip r:embed="rId3">
            <a:clrChange>
              <a:clrFrom>
                <a:srgbClr val="1B1714"/>
              </a:clrFrom>
              <a:clrTo>
                <a:srgbClr val="1B17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0" y="4313238"/>
            <a:ext cx="1504950" cy="43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90 0.000005 C 0.002073 -0.000240 0.508570 -0.000700 0.505991 0.000005 C 0.503421 0.000690 -0.007029 0.002540 -0.007543 0.003700 C -0.008057 0.004860 0.507878 0.008330 0.503243 0.007400 C 0.498786 0.006480 -0.038941 -0.001860 -0.034652 -0.001860 C -0.030363 -0.001860 0.526587 0.006710 0.528988 0.007400 C 0.531558 0.008100 -0.016458 0.002540 -0.019719 0.001850 C -0.022980 0.001150 0.514401 0.004620 0.510112 0.003700 C 0.505823 0.002770 -0.055070 -0.002780 -0.045454 -0.003710 C -0.035848 -0.004630 0.561414 -0.003480 0.568105 -0.001860 C 0.574964 -0.000240 -0.004796 0.009020 -0.004796 0.005550 C -0.004796 0.002080 0.574964 0.019440 0.568105 0.018510 C 0.561414 0.017590 -0.039277 0.002080 -0.045454 0.000005 C -0.051809 -0.002090 0.527269 0.005320 0.530352 0.005550 C 0.533613 0.005780 -0.032073 0.002080 -0.026588 0.001850 C -0.020925 0.001620 0.562956 0.004620 0.564161 0.003700 C 0.565357 0.002770 -0.019205 -0.002780 -0.019719 -0.003710 C -0.020233 -0.004630 0.561928 -0.001630 0.561414 -0.001860 C 0.560900 -0.002090 -0.020925 -0.007640 -0.022467 -0.005560 C -0.024008 -0.003480 0.550088 0.008560 0.552144 0.011110 C 0.554209 0.013650 -0.016804 0.008100 -0.010281 0.009250 C -0.003590 0.010410 0.594008 0.018510 0.591270 0.018510 C 0.588355 0.018510 -0.025036 0.008560 -0.027961 0.009250 C -0.030699 0.009950 0.570506 0.020600 0.573590 0.022220 C 0.576683 0.023840 -0.011833 0.017360 -0.008907 0.018510 C -0.005992 0.019670 0.598129 0.033330 0.591270 0.029620 C 0.584234 0.025920 -0.050089 -0.001160 -0.050949 -0.003710 C -0.051809 -0.006250 0.586289 0.014120 0.585775 0.014810 C 0.585261 0.015500 -0.046660 0.001850 -0.053696 0.000005 C -0.060555 -0.001860 0.539968 0.006250 0.543911 0.003700 C 0.548033 0.001150 -0.043230 -0.015980 -0.029157 -0.014820 C -0.015262 -0.013660 0.623182 0.009020 0.627817 0.011110 C 0.632442 0.013190 0.010651 -0.002090 -0.002217 -0.001860 C -0.015262 -0.001630 0.555919 0.015040 0.549406 0.012960 C 0.542538 0.010870 -0.047006 -0.013200 -0.042717 -0.014820 C -0.038595 -0.016440 0.569992 0.003930 0.574964 0.003700 C 0.579944 0.003470 -0.008739 -0.017370 -0.013028 -0.016670 C -0.017150 -0.015980 0.550770 0.006250 0.549406 0.007400 C 0.548033 0.008560 -0.020233 -0.007410 -0.021093 -0.009260 C -0.021953 -0.011120 0.542538 -0.005560 0.543911 -0.003710 C 0.545285 -0.001860 -0.015776 -0.000700 -0.013028 0.001850 C -0.010113 0.004390 0.562788 0.009490 0.561414 0.011110 C 0.560040 0.012730 -0.021953 0.012260 -0.021093 0.011110 C -0.020233 0.009950 0.572908 0.005780 0.566899 0.003700 C 0.560722 0.001620 -0.047520 -0.000700 -0.057640 -0.001860 C -0.067592 -0.003010 0.501188 -0.001630 0.505991 -0.003710 C 0.510972 -0.005790 -0.032419 -0.013200 -0.027961 -0.014820 C -0.023326 -0.016440 0.531212 -0.015980 0.533100 -0.012970 C 0.534987 -0.009960 -0.016290 0.000005 -0.016972 0.003700 C -0.017663 0.007400 0.529502 0.010180 0.528988 0.009250 C 0.528642 0.008330 -0.025214 -0.000700 -0.019719 -0.001860 C -0.014402 -0.003010 0.555751 0.003470 0.561414 0.001850 C 0.567077 0.000230 0.018024 -0.011120 0.013912 -0.011120 C 0.010137 -0.011120 0.537903 0.001150 0.537221 0.001850 C 0.536529 0.002540 0.012361 0.000230 0.007390 0.000005 Z " pathEditMode="relative" rAng="0" ptsTypes="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/>
          <p:nvPr/>
        </p:nvSpPr>
        <p:spPr>
          <a:xfrm>
            <a:off x="789940" y="2049780"/>
            <a:ext cx="75641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纪昌是一个</a:t>
            </a:r>
            <a:r>
              <a:rPr lang="zh-CN" altLang="en-US" sz="4000" u="sng" dirty="0">
                <a:solidFill>
                  <a:schemeClr val="tx2"/>
                </a:solidFill>
                <a:latin typeface="Arial" panose="020B0604020202020204" pitchFamily="34" charset="0"/>
              </a:rPr>
              <a:t>                          </a:t>
            </a:r>
            <a:r>
              <a:rPr lang="zh-CN" alt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的人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7420" y="2049780"/>
            <a:ext cx="3608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</a:t>
            </a:r>
            <a:r>
              <a:rPr lang="en-US" altLang="zh-CN" sz="3200"/>
              <a:t> </a:t>
            </a:r>
            <a:r>
              <a:rPr lang="zh-CN" altLang="en-US" sz="3200"/>
              <a:t>有恒心、有毅力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4225" y="703580"/>
            <a:ext cx="7976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、他的本领到了一个什么程度？用课文的话回答。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7550" y="2233930"/>
            <a:ext cx="82321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altLang="en-US" sz="440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相当到家</a:t>
            </a:r>
            <a:r>
              <a:rPr lang="en-US" altLang="zh-CN" sz="440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———</a:t>
            </a:r>
            <a:r>
              <a:rPr lang="zh-CN" altLang="en-US" sz="440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就是有人用针刺他的眼睛，他的眼睛也不会眨一下。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02940" y="3613785"/>
            <a:ext cx="1898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（夸张）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3875" y="1534160"/>
            <a:ext cx="8096250" cy="3446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4000" b="1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飞卫对他说：“虽然你已经取得了不小的成绩，但你的眼力还不够。</a:t>
            </a:r>
            <a:r>
              <a:rPr kumimoji="0" lang="zh-CN" altLang="en-US" sz="4000" b="1" kern="1200" cap="none" spc="0" normalizeH="0" baseline="0" noProof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等到练得能够把极小的东西，看成一件很大东西的时候，</a:t>
            </a:r>
            <a:r>
              <a:rPr kumimoji="0" lang="zh-CN" altLang="en-US" sz="4000" b="1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你再来见我吧！”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9945" y="893445"/>
            <a:ext cx="6286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两年之后发生了什么事情？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07241831473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-33655"/>
            <a:ext cx="9097010" cy="5139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7">
            <a:hlinkClick r:id="" action="ppaction://noaction"/>
          </p:cNvPr>
          <p:cNvSpPr/>
          <p:nvPr/>
        </p:nvSpPr>
        <p:spPr>
          <a:xfrm>
            <a:off x="4010025" y="1812925"/>
            <a:ext cx="1385888" cy="4111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81000" y="5105400"/>
            <a:ext cx="85344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回到家里，又开始练习起来。他用一根长头发，绑住一只虱子，把它吊在窗口。然后每天站在虱子旁边，聚精会神地盯着它。</a:t>
            </a:r>
          </a:p>
        </p:txBody>
      </p:sp>
      <p:sp>
        <p:nvSpPr>
          <p:cNvPr id="42002" name="AutoShape 18"/>
          <p:cNvSpPr/>
          <p:nvPr/>
        </p:nvSpPr>
        <p:spPr>
          <a:xfrm>
            <a:off x="5257800" y="1371600"/>
            <a:ext cx="1295400" cy="685800"/>
          </a:xfrm>
          <a:prstGeom prst="wedgeRoundRectCallout">
            <a:avLst>
              <a:gd name="adj1" fmla="val -96444"/>
              <a:gd name="adj2" fmla="val 34028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虱子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08315" y="5598795"/>
            <a:ext cx="1568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6074410"/>
            <a:ext cx="450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2360" y="6074410"/>
            <a:ext cx="2011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聚精会神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54040" y="6092190"/>
            <a:ext cx="1329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盯着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99130" y="5105400"/>
            <a:ext cx="561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又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nimBg="1"/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5615" y="97155"/>
            <a:ext cx="807847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     </a:t>
            </a:r>
          </a:p>
          <a:p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    </a:t>
            </a: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旬日之间，浸大也；三年之后，如车轮焉。</a:t>
            </a:r>
          </a:p>
          <a:p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   ——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列御寇《列子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·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汤问》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 descr="013000003512811236136766696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" y="-26035"/>
            <a:ext cx="9157970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2250" y="130175"/>
            <a:ext cx="7734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亡羊补牢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2425" y="878205"/>
            <a:ext cx="8589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四、众里寻他千百度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揭示寓意，多元理解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3305" y="2164080"/>
            <a:ext cx="72078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、飞卫为什么一定要让他练眼力？</a:t>
            </a:r>
          </a:p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</a:t>
            </a:r>
          </a:p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 练好基本功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241606_085149085178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42900"/>
            <a:ext cx="10058400" cy="8060055"/>
          </a:xfrm>
          <a:prstGeom prst="rect">
            <a:avLst/>
          </a:prstGeom>
        </p:spPr>
      </p:pic>
      <p:sp>
        <p:nvSpPr>
          <p:cNvPr id="29702" name="Text Box 6"/>
          <p:cNvSpPr txBox="1"/>
          <p:nvPr/>
        </p:nvSpPr>
        <p:spPr>
          <a:xfrm>
            <a:off x="2539365" y="960755"/>
            <a:ext cx="54946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你认为纪昌取得成功的原因是什么？</a:t>
            </a:r>
          </a:p>
        </p:txBody>
      </p:sp>
      <p:pic>
        <p:nvPicPr>
          <p:cNvPr id="25604" name="Picture 7" descr="动画星星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404813"/>
            <a:ext cx="1008063" cy="100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8"/>
          <p:cNvSpPr txBox="1"/>
          <p:nvPr/>
        </p:nvSpPr>
        <p:spPr>
          <a:xfrm>
            <a:off x="4500563" y="35004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39365" y="2388235"/>
            <a:ext cx="6388735" cy="3415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1.</a:t>
            </a:r>
            <a:r>
              <a:rPr kumimoji="0" lang="zh-CN" altLang="en-US" sz="36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练好扎实的基本功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2.</a:t>
            </a:r>
            <a:r>
              <a:rPr kumimoji="0" lang="zh-CN" altLang="en-US" sz="36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要有认真虚心的学习态度及决心、毅力和恒心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3.</a:t>
            </a:r>
            <a:r>
              <a:rPr kumimoji="0" lang="zh-CN" altLang="en-US" sz="3600" b="1" kern="1200" cap="none" spc="0" normalizeH="0" baseline="0" noProof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名师指点对学习结果有重要作用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908935" y="1099820"/>
            <a:ext cx="4994275" cy="583565"/>
          </a:xfrm>
          <a:prstGeom prst="rect">
            <a:avLst/>
          </a:prstGeom>
          <a:solidFill>
            <a:srgbClr val="CCFFFF">
              <a:alpha val="70195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solidFill>
                  <a:srgbClr val="0033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2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万丈高楼平地起。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843280" y="3974465"/>
            <a:ext cx="7087235" cy="583565"/>
          </a:xfrm>
          <a:prstGeom prst="rect">
            <a:avLst/>
          </a:prstGeom>
          <a:solidFill>
            <a:srgbClr val="CCFFFF">
              <a:alpha val="70195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不经一番寒彻骨，怎得梅花扑鼻香。</a:t>
            </a:r>
          </a:p>
        </p:txBody>
      </p:sp>
      <p:sp>
        <p:nvSpPr>
          <p:cNvPr id="26630" name="Text Box 5"/>
          <p:cNvSpPr txBox="1"/>
          <p:nvPr/>
        </p:nvSpPr>
        <p:spPr>
          <a:xfrm>
            <a:off x="2198370" y="2059305"/>
            <a:ext cx="5704840" cy="583565"/>
          </a:xfrm>
          <a:prstGeom prst="rect">
            <a:avLst/>
          </a:prstGeom>
          <a:solidFill>
            <a:srgbClr val="CCFFFF">
              <a:alpha val="70195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不练基本功，到头一场空。</a:t>
            </a:r>
            <a:endParaRPr lang="zh-CN" altLang="en-US" sz="3200" b="1" dirty="0">
              <a:solidFill>
                <a:srgbClr val="0033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1" name="Text Box 5"/>
          <p:cNvSpPr txBox="1"/>
          <p:nvPr/>
        </p:nvSpPr>
        <p:spPr>
          <a:xfrm>
            <a:off x="1616075" y="3006090"/>
            <a:ext cx="6287135" cy="583565"/>
          </a:xfrm>
          <a:prstGeom prst="rect">
            <a:avLst/>
          </a:prstGeom>
          <a:solidFill>
            <a:srgbClr val="CCFFFF">
              <a:alpha val="70195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只要功夫深，铁杵磨成针。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3915" y="454660"/>
            <a:ext cx="1554480" cy="645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600"/>
              <a:t>收获：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6"/>
          <p:cNvSpPr txBox="1"/>
          <p:nvPr/>
        </p:nvSpPr>
        <p:spPr>
          <a:xfrm>
            <a:off x="770890" y="638175"/>
            <a:ext cx="739203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60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推荐阅读：   </a:t>
            </a:r>
          </a:p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《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纪昌学射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》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选自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《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列子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•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汤问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》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一书，“呆若木鸡，杞人忧天，愚公移山”等故事也出自这本书。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07122625943964_2"/>
          <p:cNvPicPr>
            <a:picLocks noChangeAspect="1"/>
          </p:cNvPicPr>
          <p:nvPr/>
        </p:nvPicPr>
        <p:blipFill>
          <a:blip r:embed="rId2"/>
          <a:srcRect l="4912" t="6062" r="4095" b="31384"/>
          <a:stretch>
            <a:fillRect/>
          </a:stretch>
        </p:blipFill>
        <p:spPr>
          <a:xfrm>
            <a:off x="-7620" y="506730"/>
            <a:ext cx="9159240" cy="5888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197215" y="744220"/>
            <a:ext cx="9544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刻舟求剑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80501154910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-10160"/>
            <a:ext cx="4351655" cy="5821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8360" y="5811520"/>
            <a:ext cx="2940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守株待兔</a:t>
            </a:r>
          </a:p>
        </p:txBody>
      </p:sp>
      <p:pic>
        <p:nvPicPr>
          <p:cNvPr id="6146" name="Picture 2" descr="267c35609272a3e78cb10d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885" y="-10160"/>
            <a:ext cx="4439920" cy="5821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983605" y="587311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掩耳盗铃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07950" y="208280"/>
            <a:ext cx="8540750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寓言</a:t>
            </a:r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76555" y="1189355"/>
            <a:ext cx="8638540" cy="387921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5000" dirty="0">
                <a:solidFill>
                  <a:srgbClr val="0099FF"/>
                </a:solidFill>
              </a:rPr>
              <a:t>        </a:t>
            </a:r>
            <a:r>
              <a:rPr lang="zh-CN" altLang="en-US" sz="40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寓言是文学作品的一种体裁，常带有讽刺或劝戒的性质，用假托的故事或拟人手法说明某个道理或教训。“寓”有“寄托”的意思。</a:t>
            </a:r>
          </a:p>
          <a:p>
            <a:pPr eaLnBrk="1" hangingPunct="1">
              <a:buNone/>
            </a:pPr>
            <a:endParaRPr lang="zh-CN" altLang="en-US" sz="40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eaLnBrk="1" hangingPunct="1">
              <a:buNone/>
            </a:pP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zh-CN" altLang="en-US" sz="4000" dirty="0">
                <a:solidFill>
                  <a:srgbClr val="0099FF"/>
                </a:solidFill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2260" y="3990340"/>
            <a:ext cx="6549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寓言故事：小故事，大道理。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3430" y="1294765"/>
            <a:ext cx="1584325" cy="45831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楷体_GB2312" pitchFamily="49" charset="-122"/>
                <a:cs typeface="+mj-cs"/>
              </a:rPr>
              <a:t>纪昌学射</a:t>
            </a:r>
          </a:p>
        </p:txBody>
      </p:sp>
      <p:pic>
        <p:nvPicPr>
          <p:cNvPr id="7171" name="Picture 5" descr="200724183147354"/>
          <p:cNvPicPr>
            <a:picLocks noGrp="1" noChangeAspect="1"/>
          </p:cNvPicPr>
          <p:nvPr>
            <p:ph type="sub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70230" y="772795"/>
            <a:ext cx="6753225" cy="5105400"/>
          </a:xfrm>
        </p:spPr>
      </p:pic>
      <p:pic>
        <p:nvPicPr>
          <p:cNvPr id="4" name="Picture 2" descr="200724183147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67818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430" y="2009140"/>
            <a:ext cx="8334375" cy="43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endParaRPr lang="zh-CN" altLang="en-US" sz="3600" dirty="0"/>
          </a:p>
          <a:p>
            <a:pPr algn="ctr">
              <a:lnSpc>
                <a:spcPts val="3500"/>
              </a:lnSpc>
            </a:pP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、未成曲调先有情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讲述传奇            </a:t>
            </a:r>
          </a:p>
          <a:p>
            <a:pPr algn="ctr">
              <a:lnSpc>
                <a:spcPts val="3500"/>
              </a:lnSpc>
            </a:pP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>
              <a:lnSpc>
                <a:spcPts val="3500"/>
              </a:lnSpc>
            </a:pP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创设情境 渐入故事</a:t>
            </a:r>
          </a:p>
          <a:p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</a:t>
            </a:r>
            <a:r>
              <a:rPr lang="en-US" altLang="zh-CN" sz="4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纪昌学射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之前的故事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endParaRPr lang="zh-CN" altLang="en-US" sz="4000" dirty="0"/>
          </a:p>
          <a:p>
            <a:r>
              <a:rPr lang="en-US" altLang="zh-CN" sz="4000" dirty="0">
                <a:sym typeface="+mn-ea"/>
              </a:rPr>
              <a:t>    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35" y="31115"/>
            <a:ext cx="9175750" cy="6795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ts val="5620"/>
              </a:lnSpc>
            </a:pPr>
            <a:r>
              <a:rPr lang="en-US" altLang="zh-CN" sz="3600" b="1" dirty="0">
                <a:solidFill>
                  <a:srgbClr val="00267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3600" b="1" dirty="0">
                <a:solidFill>
                  <a:srgbClr val="00267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二、初读课文       </a:t>
            </a:r>
          </a:p>
          <a:p>
            <a:pPr>
              <a:lnSpc>
                <a:spcPts val="5620"/>
              </a:lnSpc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1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、要求：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读准字音，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读通课文。</a:t>
            </a:r>
            <a:endParaRPr lang="en-US" altLang="zh-CN" sz="3600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妻子  虱子  梭子  请教  纪昌  飞卫  </a:t>
            </a:r>
          </a:p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  练眼力  相当到家 开弓   放箭   </a:t>
            </a:r>
          </a:p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  百发百中   射箭能手</a:t>
            </a:r>
          </a:p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概述课文讲了一件什么事。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起因、经过、结果）</a:t>
            </a:r>
            <a:endParaRPr lang="zh-CN" altLang="en-US" sz="3600" b="1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b="1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endParaRPr lang="en-US" altLang="zh-CN" sz="3600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40" y="662940"/>
            <a:ext cx="8732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三、层层剥笋树形象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抓关键  品词语  树形象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7365" y="749300"/>
            <a:ext cx="8129270" cy="379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/>
          </a:p>
          <a:p>
            <a:pPr>
              <a:lnSpc>
                <a:spcPts val="4820"/>
              </a:lnSpc>
            </a:pP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、纪昌向飞卫请教时，飞卫</a:t>
            </a:r>
            <a:r>
              <a:rPr 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是怎么让他练眼力的？</a:t>
            </a:r>
            <a:r>
              <a:rPr lang="zh-CN" altLang="en-US" sz="3600" b="1" noProof="0" dirty="0" smtClean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</a:t>
            </a:r>
            <a:r>
              <a:rPr lang="en-US" altLang="zh-CN" sz="3600" b="1" noProof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3600" noProof="0" dirty="0" smtClean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</a:t>
            </a:r>
          </a:p>
          <a:p>
            <a:pPr>
              <a:lnSpc>
                <a:spcPts val="4820"/>
              </a:lnSpc>
            </a:pPr>
            <a:r>
              <a:rPr lang="zh-CN" altLang="en-US" sz="3600" noProof="0" dirty="0" smtClean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飞卫对纪昌说：“你要想学会射箭，首先应该下功夫练眼力。</a:t>
            </a:r>
            <a:r>
              <a:rPr lang="zh-CN" altLang="en-US" sz="3600" noProof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眼睛要牢牢地盯住一个目标，不能眨一眨！”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558</Words>
  <Application>Microsoft Office PowerPoint</Application>
  <PresentationFormat>全屏显示(4:3)</PresentationFormat>
  <Paragraphs>73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诗情画意</vt:lpstr>
      <vt:lpstr>PowerPoint 演示文稿</vt:lpstr>
      <vt:lpstr>PowerPoint 演示文稿</vt:lpstr>
      <vt:lpstr>PowerPoint 演示文稿</vt:lpstr>
      <vt:lpstr>PowerPoint 演示文稿</vt:lpstr>
      <vt:lpstr>寓言</vt:lpstr>
      <vt:lpstr>纪昌学射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ckdz</cp:lastModifiedBy>
  <cp:revision>113</cp:revision>
  <dcterms:created xsi:type="dcterms:W3CDTF">2019-04-23T11:48:00Z</dcterms:created>
  <dcterms:modified xsi:type="dcterms:W3CDTF">2019-04-30T02:00:30Z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2052-11.1.0.8415</vt:lpwstr>
  </property>
</Properties>
</file>