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4C43E-604C-4BC2-BF0D-D4CAF6B957C3}" type="datetimeFigureOut">
              <a:rPr lang="zh-CN" altLang="en-US" smtClean="0"/>
              <a:t>2018-9-25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1F065-58A3-4B4B-9599-C75B8AF8F4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169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16388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mtClean="0"/>
              <a:t>绿色圃中小学教育网</a:t>
            </a:r>
            <a:r>
              <a:rPr lang="en-US" altLang="zh-CN" smtClean="0"/>
              <a:t>http://www.lspjy.com</a:t>
            </a:r>
            <a:endParaRPr lang="zh-CN" altLang="en-US" smtClean="0"/>
          </a:p>
        </p:txBody>
      </p:sp>
      <p:sp>
        <p:nvSpPr>
          <p:cNvPr id="16389" name="灯片编号占位符 4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CA505DBE-7289-4FAB-B813-7F3E630E6BC1}" type="slidenum">
              <a:rPr lang="zh-CN" altLang="en-US"/>
              <a:pPr eaLnBrk="1" hangingPunct="1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26FD5-9180-4988-9464-70956667E104}" type="datetimeFigureOut">
              <a:rPr lang="zh-CN" altLang="en-US" smtClean="0"/>
              <a:t>2018-9-25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EABAD-7CB4-458A-8C7C-A610EBA7D6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025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26FD5-9180-4988-9464-70956667E104}" type="datetimeFigureOut">
              <a:rPr lang="zh-CN" altLang="en-US" smtClean="0"/>
              <a:t>2018-9-25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EABAD-7CB4-458A-8C7C-A610EBA7D6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053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26FD5-9180-4988-9464-70956667E104}" type="datetimeFigureOut">
              <a:rPr lang="zh-CN" altLang="en-US" smtClean="0"/>
              <a:t>2018-9-25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EABAD-7CB4-458A-8C7C-A610EBA7D6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19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26FD5-9180-4988-9464-70956667E104}" type="datetimeFigureOut">
              <a:rPr lang="zh-CN" altLang="en-US" smtClean="0"/>
              <a:t>2018-9-25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EABAD-7CB4-458A-8C7C-A610EBA7D6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570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26FD5-9180-4988-9464-70956667E104}" type="datetimeFigureOut">
              <a:rPr lang="zh-CN" altLang="en-US" smtClean="0"/>
              <a:t>2018-9-25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EABAD-7CB4-458A-8C7C-A610EBA7D6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909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26FD5-9180-4988-9464-70956667E104}" type="datetimeFigureOut">
              <a:rPr lang="zh-CN" altLang="en-US" smtClean="0"/>
              <a:t>2018-9-25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EABAD-7CB4-458A-8C7C-A610EBA7D6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54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26FD5-9180-4988-9464-70956667E104}" type="datetimeFigureOut">
              <a:rPr lang="zh-CN" altLang="en-US" smtClean="0"/>
              <a:t>2018-9-25</a:t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EABAD-7CB4-458A-8C7C-A610EBA7D6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707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26FD5-9180-4988-9464-70956667E104}" type="datetimeFigureOut">
              <a:rPr lang="zh-CN" altLang="en-US" smtClean="0"/>
              <a:t>2018-9-25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EABAD-7CB4-458A-8C7C-A610EBA7D6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57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26FD5-9180-4988-9464-70956667E104}" type="datetimeFigureOut">
              <a:rPr lang="zh-CN" altLang="en-US" smtClean="0"/>
              <a:t>2018-9-25</a:t>
            </a:fld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EABAD-7CB4-458A-8C7C-A610EBA7D6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521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26FD5-9180-4988-9464-70956667E104}" type="datetimeFigureOut">
              <a:rPr lang="zh-CN" altLang="en-US" smtClean="0"/>
              <a:t>2018-9-25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EABAD-7CB4-458A-8C7C-A610EBA7D6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298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26FD5-9180-4988-9464-70956667E104}" type="datetimeFigureOut">
              <a:rPr lang="zh-CN" altLang="en-US" smtClean="0"/>
              <a:t>2018-9-25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EABAD-7CB4-458A-8C7C-A610EBA7D6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751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400">
                <a:latin typeface="Arial" panose="020B0604020202020204" pitchFamily="34" charset="0"/>
              </a:defRPr>
            </a:lvl1pPr>
          </a:lstStyle>
          <a:p>
            <a:fld id="{A8926FD5-9180-4988-9464-70956667E104}" type="datetimeFigureOut">
              <a:rPr lang="zh-CN" altLang="en-US" smtClean="0"/>
              <a:t>2018-9-25</a:t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buFontTx/>
              <a:buNone/>
              <a:defRPr sz="140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4A5EABAD-7CB4-458A-8C7C-A610EBA7D6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hidden="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19050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42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5" descr="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2038" y="-342900"/>
            <a:ext cx="10663238" cy="799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13"/>
          <p:cNvSpPr txBox="1">
            <a:spLocks noChangeArrowheads="1"/>
          </p:cNvSpPr>
          <p:nvPr/>
        </p:nvSpPr>
        <p:spPr bwMode="auto">
          <a:xfrm>
            <a:off x="307975" y="771525"/>
            <a:ext cx="63404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000"/>
              <a:t>（二）看图填写合适的数和运算符号</a:t>
            </a:r>
          </a:p>
        </p:txBody>
      </p:sp>
      <p:pic>
        <p:nvPicPr>
          <p:cNvPr id="10244" name="Picture 58" descr="59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49" b="-688"/>
          <a:stretch>
            <a:fillRect/>
          </a:stretch>
        </p:blipFill>
        <p:spPr bwMode="auto">
          <a:xfrm>
            <a:off x="2070100" y="1533525"/>
            <a:ext cx="5160963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5" name="Picture 59" descr="58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5254625"/>
            <a:ext cx="3067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6" name="Picture 60" descr="58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5835650"/>
            <a:ext cx="3067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2987675" y="5200650"/>
            <a:ext cx="3217863" cy="473075"/>
            <a:chOff x="797" y="3441"/>
            <a:chExt cx="2027" cy="298"/>
          </a:xfrm>
        </p:grpSpPr>
        <p:sp>
          <p:nvSpPr>
            <p:cNvPr id="10255" name="TextBox 4"/>
            <p:cNvSpPr txBox="1">
              <a:spLocks noChangeArrowheads="1"/>
            </p:cNvSpPr>
            <p:nvPr/>
          </p:nvSpPr>
          <p:spPr bwMode="auto">
            <a:xfrm>
              <a:off x="797" y="3451"/>
              <a:ext cx="3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/>
                <a:t>5</a:t>
              </a:r>
            </a:p>
          </p:txBody>
        </p:sp>
        <p:sp>
          <p:nvSpPr>
            <p:cNvPr id="10256" name="TextBox 6"/>
            <p:cNvSpPr txBox="1">
              <a:spLocks noChangeArrowheads="1"/>
            </p:cNvSpPr>
            <p:nvPr/>
          </p:nvSpPr>
          <p:spPr bwMode="auto">
            <a:xfrm>
              <a:off x="1510" y="3441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2400"/>
                <a:t>－</a:t>
              </a:r>
            </a:p>
          </p:txBody>
        </p:sp>
        <p:sp>
          <p:nvSpPr>
            <p:cNvPr id="10257" name="TextBox 4"/>
            <p:cNvSpPr txBox="1">
              <a:spLocks noChangeArrowheads="1"/>
            </p:cNvSpPr>
            <p:nvPr/>
          </p:nvSpPr>
          <p:spPr bwMode="auto">
            <a:xfrm>
              <a:off x="1258" y="3451"/>
              <a:ext cx="3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/>
                <a:t>5</a:t>
              </a:r>
            </a:p>
          </p:txBody>
        </p:sp>
        <p:sp>
          <p:nvSpPr>
            <p:cNvPr id="10258" name="TextBox 4"/>
            <p:cNvSpPr txBox="1">
              <a:spLocks noChangeArrowheads="1"/>
            </p:cNvSpPr>
            <p:nvPr/>
          </p:nvSpPr>
          <p:spPr bwMode="auto">
            <a:xfrm>
              <a:off x="1867" y="3451"/>
              <a:ext cx="3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/>
                <a:t>1</a:t>
              </a:r>
            </a:p>
          </p:txBody>
        </p:sp>
        <p:sp>
          <p:nvSpPr>
            <p:cNvPr id="10259" name="TextBox 4"/>
            <p:cNvSpPr txBox="1">
              <a:spLocks noChangeArrowheads="1"/>
            </p:cNvSpPr>
            <p:nvPr/>
          </p:nvSpPr>
          <p:spPr bwMode="auto">
            <a:xfrm>
              <a:off x="2403" y="3451"/>
              <a:ext cx="4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/>
                <a:t>24</a:t>
              </a:r>
            </a:p>
          </p:txBody>
        </p:sp>
      </p:grpSp>
      <p:grpSp>
        <p:nvGrpSpPr>
          <p:cNvPr id="3" name="Group 88"/>
          <p:cNvGrpSpPr>
            <a:grpSpLocks/>
          </p:cNvGrpSpPr>
          <p:nvPr/>
        </p:nvGrpSpPr>
        <p:grpSpPr bwMode="auto">
          <a:xfrm>
            <a:off x="2987675" y="5783263"/>
            <a:ext cx="3311525" cy="471487"/>
            <a:chOff x="797" y="3808"/>
            <a:chExt cx="2157" cy="297"/>
          </a:xfrm>
        </p:grpSpPr>
        <p:sp>
          <p:nvSpPr>
            <p:cNvPr id="10250" name="TextBox 4"/>
            <p:cNvSpPr txBox="1">
              <a:spLocks noChangeArrowheads="1"/>
            </p:cNvSpPr>
            <p:nvPr/>
          </p:nvSpPr>
          <p:spPr bwMode="auto">
            <a:xfrm>
              <a:off x="797" y="3817"/>
              <a:ext cx="3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/>
                <a:t>5</a:t>
              </a:r>
            </a:p>
          </p:txBody>
        </p:sp>
        <p:sp>
          <p:nvSpPr>
            <p:cNvPr id="10251" name="TextBox 6"/>
            <p:cNvSpPr txBox="1">
              <a:spLocks noChangeArrowheads="1"/>
            </p:cNvSpPr>
            <p:nvPr/>
          </p:nvSpPr>
          <p:spPr bwMode="auto">
            <a:xfrm>
              <a:off x="1510" y="3808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2400"/>
                <a:t>＋</a:t>
              </a:r>
            </a:p>
          </p:txBody>
        </p:sp>
        <p:sp>
          <p:nvSpPr>
            <p:cNvPr id="10252" name="TextBox 4"/>
            <p:cNvSpPr txBox="1">
              <a:spLocks noChangeArrowheads="1"/>
            </p:cNvSpPr>
            <p:nvPr/>
          </p:nvSpPr>
          <p:spPr bwMode="auto">
            <a:xfrm>
              <a:off x="1258" y="3817"/>
              <a:ext cx="3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/>
                <a:t>4</a:t>
              </a:r>
            </a:p>
          </p:txBody>
        </p:sp>
        <p:sp>
          <p:nvSpPr>
            <p:cNvPr id="10253" name="TextBox 4"/>
            <p:cNvSpPr txBox="1">
              <a:spLocks noChangeArrowheads="1"/>
            </p:cNvSpPr>
            <p:nvPr/>
          </p:nvSpPr>
          <p:spPr bwMode="auto">
            <a:xfrm>
              <a:off x="1867" y="3817"/>
              <a:ext cx="3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/>
                <a:t>4</a:t>
              </a:r>
            </a:p>
          </p:txBody>
        </p:sp>
        <p:sp>
          <p:nvSpPr>
            <p:cNvPr id="10254" name="TextBox 4"/>
            <p:cNvSpPr txBox="1">
              <a:spLocks noChangeArrowheads="1"/>
            </p:cNvSpPr>
            <p:nvPr/>
          </p:nvSpPr>
          <p:spPr bwMode="auto">
            <a:xfrm>
              <a:off x="2403" y="3817"/>
              <a:ext cx="5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/>
                <a:t>24</a:t>
              </a:r>
            </a:p>
          </p:txBody>
        </p:sp>
      </p:grp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6918325" y="-315913"/>
            <a:ext cx="2767013" cy="11430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+mj-ea"/>
                <a:cs typeface="+mj-cs"/>
              </a:rPr>
              <a:t>巩固练习</a:t>
            </a:r>
          </a:p>
        </p:txBody>
      </p:sp>
    </p:spTree>
    <p:extLst>
      <p:ext uri="{BB962C8B-B14F-4D97-AF65-F5344CB8AC3E}">
        <p14:creationId xmlns:p14="http://schemas.microsoft.com/office/powerpoint/2010/main" val="50886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4"/>
          <p:cNvGrpSpPr>
            <a:grpSpLocks/>
          </p:cNvGrpSpPr>
          <p:nvPr/>
        </p:nvGrpSpPr>
        <p:grpSpPr bwMode="auto">
          <a:xfrm>
            <a:off x="-163513" y="0"/>
            <a:ext cx="9402763" cy="6862763"/>
            <a:chOff x="2132" y="2898"/>
            <a:chExt cx="13282" cy="9406"/>
          </a:xfrm>
        </p:grpSpPr>
        <p:grpSp>
          <p:nvGrpSpPr>
            <p:cNvPr id="11271" name="Group 5"/>
            <p:cNvGrpSpPr>
              <a:grpSpLocks/>
            </p:cNvGrpSpPr>
            <p:nvPr/>
          </p:nvGrpSpPr>
          <p:grpSpPr bwMode="auto">
            <a:xfrm>
              <a:off x="2132" y="2898"/>
              <a:ext cx="13282" cy="9406"/>
              <a:chOff x="2132" y="2898"/>
              <a:chExt cx="13282" cy="9406"/>
            </a:xfrm>
          </p:grpSpPr>
          <p:pic>
            <p:nvPicPr>
              <p:cNvPr id="11279" name="Picture 6" descr="背景7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D5F74F"/>
                  </a:clrFrom>
                  <a:clrTo>
                    <a:srgbClr val="D5F74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2" y="2898"/>
                <a:ext cx="13282" cy="9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0" name="Picture 7" descr="树0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2" y="3943"/>
                <a:ext cx="3113" cy="36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1281" name="Group 8"/>
              <p:cNvGrpSpPr>
                <a:grpSpLocks/>
              </p:cNvGrpSpPr>
              <p:nvPr/>
            </p:nvGrpSpPr>
            <p:grpSpPr bwMode="auto">
              <a:xfrm>
                <a:off x="9610" y="6909"/>
                <a:ext cx="3072" cy="2120"/>
                <a:chOff x="4195" y="2795"/>
                <a:chExt cx="1413" cy="974"/>
              </a:xfrm>
            </p:grpSpPr>
            <p:pic>
              <p:nvPicPr>
                <p:cNvPr id="11316" name="Picture 9" descr="鹿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12" y="2976"/>
                  <a:ext cx="369" cy="7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317" name="Picture 10" descr="鹿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9" y="2795"/>
                  <a:ext cx="369" cy="7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318" name="Picture 11" descr="鹿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422" y="3022"/>
                  <a:ext cx="369" cy="7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319" name="Picture 12" descr="鹿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40" y="2840"/>
                  <a:ext cx="369" cy="7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320" name="Picture 13" descr="鹿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195" y="2840"/>
                  <a:ext cx="369" cy="7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282" name="Group 14"/>
              <p:cNvGrpSpPr>
                <a:grpSpLocks/>
              </p:cNvGrpSpPr>
              <p:nvPr/>
            </p:nvGrpSpPr>
            <p:grpSpPr bwMode="auto">
              <a:xfrm>
                <a:off x="5962" y="6765"/>
                <a:ext cx="3072" cy="2121"/>
                <a:chOff x="2471" y="2932"/>
                <a:chExt cx="1413" cy="974"/>
              </a:xfrm>
            </p:grpSpPr>
            <p:pic>
              <p:nvPicPr>
                <p:cNvPr id="11311" name="Picture 15" descr="鹿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88" y="3113"/>
                  <a:ext cx="369" cy="7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312" name="Picture 16" descr="鹿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15" y="2932"/>
                  <a:ext cx="369" cy="7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313" name="Picture 17" descr="鹿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2698" y="3159"/>
                  <a:ext cx="369" cy="7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314" name="Picture 18" descr="鹿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16" y="2977"/>
                  <a:ext cx="369" cy="7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315" name="Picture 19" descr="鹿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2471" y="2977"/>
                  <a:ext cx="369" cy="7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283" name="Group 20"/>
              <p:cNvGrpSpPr>
                <a:grpSpLocks/>
              </p:cNvGrpSpPr>
              <p:nvPr/>
            </p:nvGrpSpPr>
            <p:grpSpPr bwMode="auto">
              <a:xfrm>
                <a:off x="3301" y="6665"/>
                <a:ext cx="1296" cy="2023"/>
                <a:chOff x="1247" y="2886"/>
                <a:chExt cx="596" cy="929"/>
              </a:xfrm>
            </p:grpSpPr>
            <p:pic>
              <p:nvPicPr>
                <p:cNvPr id="11309" name="Picture 21" descr="鹿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474" y="3068"/>
                  <a:ext cx="369" cy="7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310" name="Picture 22" descr="鹿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247" y="2886"/>
                  <a:ext cx="369" cy="7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1284" name="Picture 23" descr="西瓜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5" y="10366"/>
                <a:ext cx="966" cy="1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5" name="Picture 24" descr="西瓜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1" y="10662"/>
                <a:ext cx="965" cy="1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6" name="Picture 25" descr="西瓜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10070"/>
                <a:ext cx="966" cy="1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7" name="Picture 26" descr="西瓜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1" y="10762"/>
                <a:ext cx="965" cy="1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1288" name="Group 27"/>
              <p:cNvGrpSpPr>
                <a:grpSpLocks/>
              </p:cNvGrpSpPr>
              <p:nvPr/>
            </p:nvGrpSpPr>
            <p:grpSpPr bwMode="auto">
              <a:xfrm>
                <a:off x="5666" y="9973"/>
                <a:ext cx="2246" cy="1734"/>
                <a:chOff x="1338" y="3249"/>
                <a:chExt cx="1033" cy="797"/>
              </a:xfrm>
            </p:grpSpPr>
            <p:pic>
              <p:nvPicPr>
                <p:cNvPr id="11305" name="Picture 28" descr="西瓜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38" y="3385"/>
                  <a:ext cx="444" cy="4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306" name="Picture 29" descr="西瓜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19" y="3521"/>
                  <a:ext cx="444" cy="4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307" name="Picture 30" descr="西瓜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46" y="3249"/>
                  <a:ext cx="444" cy="4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308" name="Picture 31" descr="西瓜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27" y="3567"/>
                  <a:ext cx="444" cy="4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289" name="Group 32"/>
              <p:cNvGrpSpPr>
                <a:grpSpLocks/>
              </p:cNvGrpSpPr>
              <p:nvPr/>
            </p:nvGrpSpPr>
            <p:grpSpPr bwMode="auto">
              <a:xfrm>
                <a:off x="8327" y="10070"/>
                <a:ext cx="2246" cy="1736"/>
                <a:chOff x="1338" y="3249"/>
                <a:chExt cx="1033" cy="797"/>
              </a:xfrm>
            </p:grpSpPr>
            <p:pic>
              <p:nvPicPr>
                <p:cNvPr id="11301" name="Picture 33" descr="西瓜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38" y="3385"/>
                  <a:ext cx="444" cy="4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302" name="Picture 34" descr="西瓜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19" y="3521"/>
                  <a:ext cx="444" cy="4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303" name="Picture 35" descr="西瓜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46" y="3249"/>
                  <a:ext cx="444" cy="4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304" name="Picture 36" descr="西瓜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27" y="3567"/>
                  <a:ext cx="444" cy="4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1290" name="Picture 37" descr="西瓜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88" y="10562"/>
                <a:ext cx="965" cy="1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91" name="Picture 38" descr="西瓜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79" y="9970"/>
                <a:ext cx="965" cy="1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92" name="Picture 39" descr="西瓜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77" y="10662"/>
                <a:ext cx="966" cy="1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93" name="Picture 40" descr="鸟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58" y="4042"/>
                <a:ext cx="1185" cy="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94" name="Picture 41" descr="鸟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73" y="3746"/>
                <a:ext cx="1185" cy="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95" name="Picture 42" descr="鸟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9" y="4634"/>
                <a:ext cx="1184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96" name="Picture 43" descr="鸟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06" y="3945"/>
                <a:ext cx="1185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97" name="Picture 44" descr="鸟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1" y="3551"/>
                <a:ext cx="1185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98" name="Picture 46" descr="鸟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00" y="4636"/>
                <a:ext cx="1184" cy="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99" name="Picture 44" descr="鸟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2" y="4144"/>
                <a:ext cx="1185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00" name="Picture 45" descr="鸟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92" y="4543"/>
                <a:ext cx="1184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272" name="Picture 47" descr="道具0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7" y="4834"/>
              <a:ext cx="461" cy="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48" descr="道具0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" y="4834"/>
              <a:ext cx="461" cy="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4" name="Picture 49" descr="道具0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" y="4638"/>
              <a:ext cx="460" cy="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5" name="Picture 50" descr="道具0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1" y="4638"/>
              <a:ext cx="461" cy="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6" name="Picture 51" descr="道具0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9" y="3946"/>
              <a:ext cx="461" cy="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7" name="Picture 52" descr="道具0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2" y="3847"/>
              <a:ext cx="461" cy="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8" name="Picture 53" descr="道具0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9" y="5526"/>
              <a:ext cx="460" cy="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74" name="AutoShape 54"/>
          <p:cNvSpPr>
            <a:spLocks noChangeArrowheads="1"/>
          </p:cNvSpPr>
          <p:nvPr/>
        </p:nvSpPr>
        <p:spPr bwMode="auto">
          <a:xfrm>
            <a:off x="2339975" y="2058988"/>
            <a:ext cx="6553200" cy="863600"/>
          </a:xfrm>
          <a:prstGeom prst="cloudCallout">
            <a:avLst>
              <a:gd name="adj1" fmla="val -44769"/>
              <a:gd name="adj2" fmla="val -7297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zh-CN" altLang="en-US" sz="3600" b="1"/>
              <a:t>一共有多少只燕子？</a:t>
            </a:r>
          </a:p>
        </p:txBody>
      </p:sp>
      <p:sp>
        <p:nvSpPr>
          <p:cNvPr id="5175" name="AutoShape 55"/>
          <p:cNvSpPr>
            <a:spLocks noChangeArrowheads="1"/>
          </p:cNvSpPr>
          <p:nvPr/>
        </p:nvSpPr>
        <p:spPr bwMode="auto">
          <a:xfrm>
            <a:off x="-468313" y="4292600"/>
            <a:ext cx="6553201" cy="720725"/>
          </a:xfrm>
          <a:prstGeom prst="cloudCallout">
            <a:avLst>
              <a:gd name="adj1" fmla="val -44769"/>
              <a:gd name="adj2" fmla="val -7753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zh-CN" altLang="en-US" sz="3600" b="1"/>
              <a:t>一共有多少只小鹿？</a:t>
            </a:r>
          </a:p>
        </p:txBody>
      </p:sp>
      <p:sp>
        <p:nvSpPr>
          <p:cNvPr id="5176" name="AutoShape 56"/>
          <p:cNvSpPr>
            <a:spLocks noChangeArrowheads="1"/>
          </p:cNvSpPr>
          <p:nvPr/>
        </p:nvSpPr>
        <p:spPr bwMode="auto">
          <a:xfrm>
            <a:off x="6948488" y="3716338"/>
            <a:ext cx="2773362" cy="2087562"/>
          </a:xfrm>
          <a:prstGeom prst="cloudCallout">
            <a:avLst>
              <a:gd name="adj1" fmla="val 1000"/>
              <a:gd name="adj2" fmla="val 112204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zh-CN" altLang="en-US" sz="3600" b="1"/>
              <a:t>一共有多少个西瓜？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6559550" y="-100013"/>
            <a:ext cx="2767013" cy="11430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+mj-ea"/>
                <a:cs typeface="+mj-cs"/>
              </a:rPr>
              <a:t>拓展练习</a:t>
            </a:r>
          </a:p>
        </p:txBody>
      </p:sp>
    </p:spTree>
    <p:extLst>
      <p:ext uri="{BB962C8B-B14F-4D97-AF65-F5344CB8AC3E}">
        <p14:creationId xmlns:p14="http://schemas.microsoft.com/office/powerpoint/2010/main" val="67766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4" grpId="0" bldLvl="0" animBg="1"/>
      <p:bldP spid="5175" grpId="0" animBg="1"/>
      <p:bldP spid="51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2" descr="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0"/>
            <a:ext cx="9183688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图片 3" descr="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0" t="2751" r="39500" b="5113"/>
          <a:stretch>
            <a:fillRect/>
          </a:stretch>
        </p:blipFill>
        <p:spPr bwMode="auto">
          <a:xfrm>
            <a:off x="4140200" y="1125538"/>
            <a:ext cx="115252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图片 4" descr="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1" t="5251" r="26965" b="8002"/>
          <a:stretch>
            <a:fillRect/>
          </a:stretch>
        </p:blipFill>
        <p:spPr bwMode="auto">
          <a:xfrm>
            <a:off x="2195513" y="1052513"/>
            <a:ext cx="64928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图片 5" descr="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1" t="2357" r="29250" b="5505"/>
          <a:stretch>
            <a:fillRect/>
          </a:stretch>
        </p:blipFill>
        <p:spPr bwMode="auto">
          <a:xfrm>
            <a:off x="6084888" y="1125538"/>
            <a:ext cx="1430337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2195513" y="3068638"/>
            <a:ext cx="1081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/>
              <a:t>3</a:t>
            </a:r>
            <a:r>
              <a:rPr lang="zh-CN" altLang="en-US" sz="2800" b="1"/>
              <a:t>元</a:t>
            </a:r>
          </a:p>
        </p:txBody>
      </p:sp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4140200" y="2997200"/>
            <a:ext cx="1079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/>
              <a:t>1</a:t>
            </a:r>
            <a:r>
              <a:rPr lang="zh-CN" altLang="en-US" sz="2800" b="1"/>
              <a:t>元</a:t>
            </a:r>
          </a:p>
        </p:txBody>
      </p:sp>
      <p:sp>
        <p:nvSpPr>
          <p:cNvPr id="12296" name="TextBox 8"/>
          <p:cNvSpPr txBox="1">
            <a:spLocks noChangeArrowheads="1"/>
          </p:cNvSpPr>
          <p:nvPr/>
        </p:nvSpPr>
        <p:spPr bwMode="auto">
          <a:xfrm>
            <a:off x="6443663" y="2924175"/>
            <a:ext cx="1081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/>
              <a:t>2</a:t>
            </a:r>
            <a:r>
              <a:rPr lang="zh-CN" altLang="en-US" sz="2800" b="1"/>
              <a:t>元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16013" y="3697288"/>
            <a:ext cx="4968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（</a:t>
            </a:r>
            <a:r>
              <a:rPr lang="en-US" altLang="zh-CN" sz="2800" b="1"/>
              <a:t>1</a:t>
            </a:r>
            <a:r>
              <a:rPr lang="zh-CN" altLang="en-US" sz="2800" b="1"/>
              <a:t>）买</a:t>
            </a:r>
            <a:r>
              <a:rPr lang="en-US" altLang="zh-CN" sz="2800" b="1"/>
              <a:t>5</a:t>
            </a:r>
            <a:r>
              <a:rPr lang="zh-CN" altLang="en-US" sz="2800" b="1"/>
              <a:t>杯果汁需要多少元？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16013" y="4365625"/>
            <a:ext cx="7200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（</a:t>
            </a:r>
            <a:r>
              <a:rPr lang="en-US" altLang="zh-CN" sz="2800" b="1"/>
              <a:t>2</a:t>
            </a:r>
            <a:r>
              <a:rPr lang="zh-CN" altLang="en-US" sz="2800" b="1"/>
              <a:t>）买</a:t>
            </a:r>
            <a:r>
              <a:rPr lang="en-US" altLang="zh-CN" sz="2800" b="1"/>
              <a:t>2</a:t>
            </a:r>
            <a:r>
              <a:rPr lang="zh-CN" altLang="en-US" sz="2800" b="1"/>
              <a:t>瓶可乐和一个冰激凌需要多少元？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16013" y="4994275"/>
            <a:ext cx="7200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（</a:t>
            </a:r>
            <a:r>
              <a:rPr lang="en-US" altLang="zh-CN" sz="2800" b="1"/>
              <a:t>3</a:t>
            </a:r>
            <a:r>
              <a:rPr lang="zh-CN" altLang="en-US" sz="2800" b="1"/>
              <a:t>）请你在提出一个数学问题并解答？</a:t>
            </a:r>
          </a:p>
        </p:txBody>
      </p:sp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2508250" y="4887913"/>
            <a:ext cx="27114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3×2+1=7</a:t>
            </a:r>
            <a:r>
              <a:rPr lang="zh-CN" altLang="en-US" sz="2800" b="1">
                <a:solidFill>
                  <a:srgbClr val="FF0000"/>
                </a:solidFill>
              </a:rPr>
              <a:t>（元）</a:t>
            </a:r>
            <a:endParaRPr lang="zh-CN" altLang="en-US" sz="2800" b="1"/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1973263" y="4600575"/>
            <a:ext cx="49688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ym typeface="宋体" pitchFamily="2" charset="-122"/>
              </a:rPr>
              <a:t>答：买</a:t>
            </a:r>
            <a:r>
              <a:rPr lang="en-US" altLang="zh-CN" sz="2800" b="1">
                <a:sym typeface="宋体" pitchFamily="2" charset="-122"/>
              </a:rPr>
              <a:t>5</a:t>
            </a:r>
            <a:r>
              <a:rPr lang="zh-CN" altLang="en-US" sz="2800" b="1">
                <a:sym typeface="宋体" pitchFamily="2" charset="-122"/>
              </a:rPr>
              <a:t>杯果汁需要</a:t>
            </a:r>
            <a:r>
              <a:rPr lang="en-US" altLang="zh-CN" sz="2800" b="1">
                <a:sym typeface="宋体" pitchFamily="2" charset="-122"/>
              </a:rPr>
              <a:t>10</a:t>
            </a:r>
            <a:r>
              <a:rPr lang="zh-CN" altLang="en-US" sz="2800" b="1">
                <a:sym typeface="宋体" pitchFamily="2" charset="-122"/>
              </a:rPr>
              <a:t>元</a:t>
            </a: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2708275" y="4205288"/>
            <a:ext cx="27114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sym typeface="宋体" pitchFamily="2" charset="-122"/>
              </a:rPr>
              <a:t>5×2=10</a:t>
            </a:r>
            <a:r>
              <a:rPr lang="zh-CN" altLang="en-US" sz="2800" b="1">
                <a:solidFill>
                  <a:srgbClr val="FF0000"/>
                </a:solidFill>
                <a:sym typeface="宋体" pitchFamily="2" charset="-122"/>
              </a:rPr>
              <a:t>（元）</a:t>
            </a:r>
            <a:endParaRPr lang="zh-CN" altLang="en-US" sz="2800" b="1">
              <a:sym typeface="宋体" pitchFamily="2" charset="-122"/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1955800" y="5445125"/>
            <a:ext cx="66230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ym typeface="宋体" pitchFamily="2" charset="-122"/>
              </a:rPr>
              <a:t>答：买</a:t>
            </a:r>
            <a:r>
              <a:rPr lang="en-US" altLang="zh-CN" sz="2800" b="1">
                <a:sym typeface="宋体" pitchFamily="2" charset="-122"/>
              </a:rPr>
              <a:t>2</a:t>
            </a:r>
            <a:r>
              <a:rPr lang="zh-CN" altLang="en-US" sz="2800" b="1">
                <a:sym typeface="宋体" pitchFamily="2" charset="-122"/>
              </a:rPr>
              <a:t>瓶可乐和一个冰激凌需要</a:t>
            </a:r>
            <a:r>
              <a:rPr lang="en-US" altLang="zh-CN" sz="2800" b="1">
                <a:sym typeface="宋体" pitchFamily="2" charset="-122"/>
              </a:rPr>
              <a:t>10</a:t>
            </a:r>
            <a:r>
              <a:rPr lang="zh-CN" altLang="en-US" sz="2800" b="1">
                <a:sym typeface="宋体" pitchFamily="2" charset="-122"/>
              </a:rPr>
              <a:t>元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6559550" y="-100013"/>
            <a:ext cx="2767013" cy="11430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+mj-ea"/>
                <a:cs typeface="+mj-cs"/>
              </a:rPr>
              <a:t>拓展练习</a:t>
            </a:r>
          </a:p>
        </p:txBody>
      </p:sp>
      <p:sp>
        <p:nvSpPr>
          <p:cNvPr id="6" name="矩形 5"/>
          <p:cNvSpPr/>
          <p:nvPr/>
        </p:nvSpPr>
        <p:spPr>
          <a:xfrm>
            <a:off x="-541021" y="200025"/>
            <a:ext cx="5415281" cy="10147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isometricOffAxis1Righ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>
              <a:defRPr/>
            </a:pPr>
            <a:r>
              <a:rPr lang="zh-CN" altLang="en-US" sz="6000" b="1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50" endPos="85000" dist="60007" dir="5400000" sy="-100000" algn="bl" rotWithShape="0"/>
                </a:effectLst>
              </a:rPr>
              <a:t>生活中的数学</a:t>
            </a:r>
          </a:p>
        </p:txBody>
      </p:sp>
    </p:spTree>
    <p:extLst>
      <p:ext uri="{BB962C8B-B14F-4D97-AF65-F5344CB8AC3E}">
        <p14:creationId xmlns:p14="http://schemas.microsoft.com/office/powerpoint/2010/main" val="14088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" grpId="0"/>
      <p:bldP spid="2" grpId="1"/>
      <p:bldP spid="2" grpId="2"/>
      <p:bldP spid="3" grpId="0"/>
      <p:bldP spid="3" grpId="1"/>
      <p:bldP spid="4" grpId="0"/>
      <p:bldP spid="4" grpId="1"/>
      <p:bldP spid="4" grpId="2"/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3315" name="内容占位符 3" descr="5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14350" y="-403225"/>
            <a:ext cx="9690100" cy="7269163"/>
          </a:xfrm>
        </p:spPr>
      </p:pic>
    </p:spTree>
    <p:extLst>
      <p:ext uri="{BB962C8B-B14F-4D97-AF65-F5344CB8AC3E}">
        <p14:creationId xmlns:p14="http://schemas.microsoft.com/office/powerpoint/2010/main" val="478267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4339" name="内容占位符 3" descr="5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0" y="-28575"/>
            <a:ext cx="9113838" cy="6837363"/>
          </a:xfrm>
        </p:spPr>
      </p:pic>
    </p:spTree>
    <p:extLst>
      <p:ext uri="{BB962C8B-B14F-4D97-AF65-F5344CB8AC3E}">
        <p14:creationId xmlns:p14="http://schemas.microsoft.com/office/powerpoint/2010/main" val="2356406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5" descr="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6"/>
          <p:cNvSpPr txBox="1">
            <a:spLocks noChangeArrowheads="1"/>
          </p:cNvSpPr>
          <p:nvPr/>
        </p:nvSpPr>
        <p:spPr bwMode="auto">
          <a:xfrm>
            <a:off x="107950" y="476250"/>
            <a:ext cx="6767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人教版二年级上册第四单元</a:t>
            </a:r>
            <a:r>
              <a:rPr lang="en-US" altLang="zh-CN" sz="2400" b="1"/>
              <a:t>《</a:t>
            </a:r>
            <a:r>
              <a:rPr lang="zh-CN" altLang="en-US" sz="2400" b="1"/>
              <a:t>表内乘法（一）</a:t>
            </a:r>
            <a:r>
              <a:rPr lang="en-US" altLang="zh-CN" sz="2400" b="1"/>
              <a:t>》</a:t>
            </a:r>
            <a:endParaRPr lang="zh-CN" altLang="en-US" sz="2400" b="1"/>
          </a:p>
        </p:txBody>
      </p:sp>
      <p:sp>
        <p:nvSpPr>
          <p:cNvPr id="8" name="矩形 7"/>
          <p:cNvSpPr/>
          <p:nvPr/>
        </p:nvSpPr>
        <p:spPr>
          <a:xfrm>
            <a:off x="2627784" y="1772816"/>
            <a:ext cx="3960440" cy="11521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乘加乘减</a:t>
            </a:r>
          </a:p>
        </p:txBody>
      </p:sp>
      <p:sp>
        <p:nvSpPr>
          <p:cNvPr id="2053" name="TextBox 8"/>
          <p:cNvSpPr txBox="1">
            <a:spLocks noChangeArrowheads="1"/>
          </p:cNvSpPr>
          <p:nvPr/>
        </p:nvSpPr>
        <p:spPr bwMode="auto">
          <a:xfrm>
            <a:off x="4859338" y="2924175"/>
            <a:ext cx="28082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4400" b="1"/>
              <a:t>解决问题</a:t>
            </a:r>
          </a:p>
        </p:txBody>
      </p:sp>
    </p:spTree>
    <p:extLst>
      <p:ext uri="{BB962C8B-B14F-4D97-AF65-F5344CB8AC3E}">
        <p14:creationId xmlns:p14="http://schemas.microsoft.com/office/powerpoint/2010/main" val="2666889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48" descr="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250825" y="908050"/>
            <a:ext cx="42497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>
                <a:latin typeface="Times New Roman" pitchFamily="18" charset="0"/>
              </a:rPr>
              <a:t>2 + 2 + 2 + 2 + 2</a:t>
            </a: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4800600" y="1295400"/>
            <a:ext cx="1371600" cy="533400"/>
            <a:chOff x="3120" y="720"/>
            <a:chExt cx="864" cy="336"/>
          </a:xfrm>
        </p:grpSpPr>
        <p:sp>
          <p:nvSpPr>
            <p:cNvPr id="3120" name="Rectangle 4"/>
            <p:cNvSpPr>
              <a:spLocks noChangeArrowheads="1"/>
            </p:cNvSpPr>
            <p:nvPr/>
          </p:nvSpPr>
          <p:spPr bwMode="auto">
            <a:xfrm>
              <a:off x="3360" y="768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Times New Roman" pitchFamily="18" charset="0"/>
                </a:rPr>
                <a:t>×</a:t>
              </a:r>
            </a:p>
          </p:txBody>
        </p:sp>
        <p:sp>
          <p:nvSpPr>
            <p:cNvPr id="3121" name="Text Box 5"/>
            <p:cNvSpPr txBox="1">
              <a:spLocks noChangeArrowheads="1"/>
            </p:cNvSpPr>
            <p:nvPr/>
          </p:nvSpPr>
          <p:spPr bwMode="auto">
            <a:xfrm>
              <a:off x="3120" y="720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>
                  <a:latin typeface="Times New Roman" pitchFamily="18" charset="0"/>
                </a:rPr>
                <a:t>__</a:t>
              </a:r>
            </a:p>
          </p:txBody>
        </p:sp>
        <p:sp>
          <p:nvSpPr>
            <p:cNvPr id="3122" name="Text Box 6"/>
            <p:cNvSpPr txBox="1">
              <a:spLocks noChangeArrowheads="1"/>
            </p:cNvSpPr>
            <p:nvPr/>
          </p:nvSpPr>
          <p:spPr bwMode="auto">
            <a:xfrm>
              <a:off x="3600" y="720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>
                  <a:latin typeface="Times New Roman" pitchFamily="18" charset="0"/>
                </a:rPr>
                <a:t>__</a:t>
              </a:r>
            </a:p>
          </p:txBody>
        </p:sp>
      </p:grpSp>
      <p:grpSp>
        <p:nvGrpSpPr>
          <p:cNvPr id="3077" name="Group 7"/>
          <p:cNvGrpSpPr>
            <a:grpSpLocks/>
          </p:cNvGrpSpPr>
          <p:nvPr/>
        </p:nvGrpSpPr>
        <p:grpSpPr bwMode="auto">
          <a:xfrm>
            <a:off x="6553200" y="1295400"/>
            <a:ext cx="1371600" cy="533400"/>
            <a:chOff x="3120" y="720"/>
            <a:chExt cx="864" cy="336"/>
          </a:xfrm>
        </p:grpSpPr>
        <p:sp>
          <p:nvSpPr>
            <p:cNvPr id="3117" name="Rectangle 8"/>
            <p:cNvSpPr>
              <a:spLocks noChangeArrowheads="1"/>
            </p:cNvSpPr>
            <p:nvPr/>
          </p:nvSpPr>
          <p:spPr bwMode="auto">
            <a:xfrm>
              <a:off x="3360" y="768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Times New Roman" pitchFamily="18" charset="0"/>
                </a:rPr>
                <a:t>×</a:t>
              </a:r>
            </a:p>
          </p:txBody>
        </p:sp>
        <p:sp>
          <p:nvSpPr>
            <p:cNvPr id="3118" name="Text Box 9"/>
            <p:cNvSpPr txBox="1">
              <a:spLocks noChangeArrowheads="1"/>
            </p:cNvSpPr>
            <p:nvPr/>
          </p:nvSpPr>
          <p:spPr bwMode="auto">
            <a:xfrm>
              <a:off x="3120" y="720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>
                  <a:latin typeface="Times New Roman" pitchFamily="18" charset="0"/>
                </a:rPr>
                <a:t>__</a:t>
              </a:r>
            </a:p>
          </p:txBody>
        </p:sp>
        <p:sp>
          <p:nvSpPr>
            <p:cNvPr id="3119" name="Text Box 10"/>
            <p:cNvSpPr txBox="1">
              <a:spLocks noChangeArrowheads="1"/>
            </p:cNvSpPr>
            <p:nvPr/>
          </p:nvSpPr>
          <p:spPr bwMode="auto">
            <a:xfrm>
              <a:off x="3600" y="720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>
                  <a:latin typeface="Times New Roman" pitchFamily="18" charset="0"/>
                </a:rPr>
                <a:t>__</a:t>
              </a:r>
            </a:p>
          </p:txBody>
        </p:sp>
      </p:grpSp>
      <p:grpSp>
        <p:nvGrpSpPr>
          <p:cNvPr id="3078" name="Group 11"/>
          <p:cNvGrpSpPr>
            <a:grpSpLocks/>
          </p:cNvGrpSpPr>
          <p:nvPr/>
        </p:nvGrpSpPr>
        <p:grpSpPr bwMode="auto">
          <a:xfrm>
            <a:off x="4724400" y="2209800"/>
            <a:ext cx="1371600" cy="533400"/>
            <a:chOff x="3120" y="720"/>
            <a:chExt cx="864" cy="336"/>
          </a:xfrm>
        </p:grpSpPr>
        <p:sp>
          <p:nvSpPr>
            <p:cNvPr id="3114" name="Rectangle 12"/>
            <p:cNvSpPr>
              <a:spLocks noChangeArrowheads="1"/>
            </p:cNvSpPr>
            <p:nvPr/>
          </p:nvSpPr>
          <p:spPr bwMode="auto">
            <a:xfrm>
              <a:off x="3360" y="768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Times New Roman" pitchFamily="18" charset="0"/>
                </a:rPr>
                <a:t>×</a:t>
              </a:r>
            </a:p>
          </p:txBody>
        </p:sp>
        <p:sp>
          <p:nvSpPr>
            <p:cNvPr id="3115" name="Text Box 13"/>
            <p:cNvSpPr txBox="1">
              <a:spLocks noChangeArrowheads="1"/>
            </p:cNvSpPr>
            <p:nvPr/>
          </p:nvSpPr>
          <p:spPr bwMode="auto">
            <a:xfrm>
              <a:off x="3120" y="720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>
                  <a:latin typeface="Times New Roman" pitchFamily="18" charset="0"/>
                </a:rPr>
                <a:t>__</a:t>
              </a:r>
            </a:p>
          </p:txBody>
        </p:sp>
        <p:sp>
          <p:nvSpPr>
            <p:cNvPr id="3116" name="Text Box 14"/>
            <p:cNvSpPr txBox="1">
              <a:spLocks noChangeArrowheads="1"/>
            </p:cNvSpPr>
            <p:nvPr/>
          </p:nvSpPr>
          <p:spPr bwMode="auto">
            <a:xfrm>
              <a:off x="3600" y="720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>
                  <a:latin typeface="Times New Roman" pitchFamily="18" charset="0"/>
                </a:rPr>
                <a:t>__</a:t>
              </a:r>
            </a:p>
          </p:txBody>
        </p:sp>
      </p:grpSp>
      <p:grpSp>
        <p:nvGrpSpPr>
          <p:cNvPr id="3079" name="Group 15"/>
          <p:cNvGrpSpPr>
            <a:grpSpLocks/>
          </p:cNvGrpSpPr>
          <p:nvPr/>
        </p:nvGrpSpPr>
        <p:grpSpPr bwMode="auto">
          <a:xfrm>
            <a:off x="6553200" y="2209800"/>
            <a:ext cx="1371600" cy="533400"/>
            <a:chOff x="3120" y="720"/>
            <a:chExt cx="864" cy="336"/>
          </a:xfrm>
        </p:grpSpPr>
        <p:sp>
          <p:nvSpPr>
            <p:cNvPr id="3111" name="Rectangle 16"/>
            <p:cNvSpPr>
              <a:spLocks noChangeArrowheads="1"/>
            </p:cNvSpPr>
            <p:nvPr/>
          </p:nvSpPr>
          <p:spPr bwMode="auto">
            <a:xfrm>
              <a:off x="3360" y="768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Times New Roman" pitchFamily="18" charset="0"/>
                </a:rPr>
                <a:t>×</a:t>
              </a:r>
            </a:p>
          </p:txBody>
        </p:sp>
        <p:sp>
          <p:nvSpPr>
            <p:cNvPr id="3112" name="Text Box 17"/>
            <p:cNvSpPr txBox="1">
              <a:spLocks noChangeArrowheads="1"/>
            </p:cNvSpPr>
            <p:nvPr/>
          </p:nvSpPr>
          <p:spPr bwMode="auto">
            <a:xfrm>
              <a:off x="3120" y="720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>
                  <a:latin typeface="Times New Roman" pitchFamily="18" charset="0"/>
                </a:rPr>
                <a:t>__</a:t>
              </a:r>
            </a:p>
          </p:txBody>
        </p:sp>
        <p:sp>
          <p:nvSpPr>
            <p:cNvPr id="3113" name="Text Box 18"/>
            <p:cNvSpPr txBox="1">
              <a:spLocks noChangeArrowheads="1"/>
            </p:cNvSpPr>
            <p:nvPr/>
          </p:nvSpPr>
          <p:spPr bwMode="auto">
            <a:xfrm>
              <a:off x="3600" y="720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>
                  <a:latin typeface="Times New Roman" pitchFamily="18" charset="0"/>
                </a:rPr>
                <a:t>__</a:t>
              </a:r>
            </a:p>
          </p:txBody>
        </p:sp>
      </p:grpSp>
      <p:grpSp>
        <p:nvGrpSpPr>
          <p:cNvPr id="3080" name="Group 19"/>
          <p:cNvGrpSpPr>
            <a:grpSpLocks/>
          </p:cNvGrpSpPr>
          <p:nvPr/>
        </p:nvGrpSpPr>
        <p:grpSpPr bwMode="auto">
          <a:xfrm>
            <a:off x="4724400" y="3200400"/>
            <a:ext cx="1371600" cy="533400"/>
            <a:chOff x="3120" y="720"/>
            <a:chExt cx="864" cy="336"/>
          </a:xfrm>
        </p:grpSpPr>
        <p:sp>
          <p:nvSpPr>
            <p:cNvPr id="3108" name="Rectangle 20"/>
            <p:cNvSpPr>
              <a:spLocks noChangeArrowheads="1"/>
            </p:cNvSpPr>
            <p:nvPr/>
          </p:nvSpPr>
          <p:spPr bwMode="auto">
            <a:xfrm>
              <a:off x="3360" y="768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Times New Roman" pitchFamily="18" charset="0"/>
                </a:rPr>
                <a:t>×</a:t>
              </a:r>
            </a:p>
          </p:txBody>
        </p:sp>
        <p:sp>
          <p:nvSpPr>
            <p:cNvPr id="3109" name="Text Box 21"/>
            <p:cNvSpPr txBox="1">
              <a:spLocks noChangeArrowheads="1"/>
            </p:cNvSpPr>
            <p:nvPr/>
          </p:nvSpPr>
          <p:spPr bwMode="auto">
            <a:xfrm>
              <a:off x="3120" y="720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>
                  <a:latin typeface="Times New Roman" pitchFamily="18" charset="0"/>
                </a:rPr>
                <a:t>__</a:t>
              </a:r>
            </a:p>
          </p:txBody>
        </p:sp>
        <p:sp>
          <p:nvSpPr>
            <p:cNvPr id="3110" name="Text Box 22"/>
            <p:cNvSpPr txBox="1">
              <a:spLocks noChangeArrowheads="1"/>
            </p:cNvSpPr>
            <p:nvPr/>
          </p:nvSpPr>
          <p:spPr bwMode="auto">
            <a:xfrm>
              <a:off x="3600" y="720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>
                  <a:latin typeface="Times New Roman" pitchFamily="18" charset="0"/>
                </a:rPr>
                <a:t>__</a:t>
              </a:r>
            </a:p>
          </p:txBody>
        </p:sp>
      </p:grpSp>
      <p:grpSp>
        <p:nvGrpSpPr>
          <p:cNvPr id="3081" name="Group 23"/>
          <p:cNvGrpSpPr>
            <a:grpSpLocks/>
          </p:cNvGrpSpPr>
          <p:nvPr/>
        </p:nvGrpSpPr>
        <p:grpSpPr bwMode="auto">
          <a:xfrm>
            <a:off x="6553200" y="3200400"/>
            <a:ext cx="1371600" cy="533400"/>
            <a:chOff x="3120" y="720"/>
            <a:chExt cx="864" cy="336"/>
          </a:xfrm>
        </p:grpSpPr>
        <p:sp>
          <p:nvSpPr>
            <p:cNvPr id="3105" name="Rectangle 24"/>
            <p:cNvSpPr>
              <a:spLocks noChangeArrowheads="1"/>
            </p:cNvSpPr>
            <p:nvPr/>
          </p:nvSpPr>
          <p:spPr bwMode="auto">
            <a:xfrm>
              <a:off x="3360" y="768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Times New Roman" pitchFamily="18" charset="0"/>
                </a:rPr>
                <a:t>×</a:t>
              </a:r>
            </a:p>
          </p:txBody>
        </p:sp>
        <p:sp>
          <p:nvSpPr>
            <p:cNvPr id="3106" name="Text Box 25"/>
            <p:cNvSpPr txBox="1">
              <a:spLocks noChangeArrowheads="1"/>
            </p:cNvSpPr>
            <p:nvPr/>
          </p:nvSpPr>
          <p:spPr bwMode="auto">
            <a:xfrm>
              <a:off x="3120" y="720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>
                  <a:latin typeface="Times New Roman" pitchFamily="18" charset="0"/>
                </a:rPr>
                <a:t>__</a:t>
              </a:r>
            </a:p>
          </p:txBody>
        </p:sp>
        <p:sp>
          <p:nvSpPr>
            <p:cNvPr id="3107" name="Text Box 26"/>
            <p:cNvSpPr txBox="1">
              <a:spLocks noChangeArrowheads="1"/>
            </p:cNvSpPr>
            <p:nvPr/>
          </p:nvSpPr>
          <p:spPr bwMode="auto">
            <a:xfrm>
              <a:off x="3600" y="720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>
                  <a:latin typeface="Times New Roman" pitchFamily="18" charset="0"/>
                </a:rPr>
                <a:t>__</a:t>
              </a:r>
            </a:p>
          </p:txBody>
        </p:sp>
      </p:grpSp>
      <p:sp>
        <p:nvSpPr>
          <p:cNvPr id="3082" name="Text Box 27"/>
          <p:cNvSpPr txBox="1">
            <a:spLocks noChangeArrowheads="1"/>
          </p:cNvSpPr>
          <p:nvPr/>
        </p:nvSpPr>
        <p:spPr bwMode="auto">
          <a:xfrm>
            <a:off x="250825" y="1916113"/>
            <a:ext cx="2971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>
                <a:latin typeface="Times New Roman" pitchFamily="18" charset="0"/>
              </a:rPr>
              <a:t>4 + 4 + 4</a:t>
            </a:r>
          </a:p>
        </p:txBody>
      </p:sp>
      <p:sp>
        <p:nvSpPr>
          <p:cNvPr id="3083" name="Text Box 28"/>
          <p:cNvSpPr txBox="1">
            <a:spLocks noChangeArrowheads="1"/>
          </p:cNvSpPr>
          <p:nvPr/>
        </p:nvSpPr>
        <p:spPr bwMode="auto">
          <a:xfrm>
            <a:off x="174625" y="2965450"/>
            <a:ext cx="2514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>
                <a:latin typeface="Times New Roman" pitchFamily="18" charset="0"/>
              </a:rPr>
              <a:t>5 + 5 + 5</a:t>
            </a:r>
          </a:p>
        </p:txBody>
      </p:sp>
      <p:grpSp>
        <p:nvGrpSpPr>
          <p:cNvPr id="3084" name="Group 29"/>
          <p:cNvGrpSpPr>
            <a:grpSpLocks/>
          </p:cNvGrpSpPr>
          <p:nvPr/>
        </p:nvGrpSpPr>
        <p:grpSpPr bwMode="auto">
          <a:xfrm>
            <a:off x="6553200" y="4267200"/>
            <a:ext cx="1371600" cy="533400"/>
            <a:chOff x="3120" y="720"/>
            <a:chExt cx="864" cy="336"/>
          </a:xfrm>
        </p:grpSpPr>
        <p:sp>
          <p:nvSpPr>
            <p:cNvPr id="3102" name="Rectangle 30"/>
            <p:cNvSpPr>
              <a:spLocks noChangeArrowheads="1"/>
            </p:cNvSpPr>
            <p:nvPr/>
          </p:nvSpPr>
          <p:spPr bwMode="auto">
            <a:xfrm>
              <a:off x="3360" y="768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Times New Roman" pitchFamily="18" charset="0"/>
                </a:rPr>
                <a:t>×</a:t>
              </a:r>
            </a:p>
          </p:txBody>
        </p:sp>
        <p:sp>
          <p:nvSpPr>
            <p:cNvPr id="3103" name="Text Box 31"/>
            <p:cNvSpPr txBox="1">
              <a:spLocks noChangeArrowheads="1"/>
            </p:cNvSpPr>
            <p:nvPr/>
          </p:nvSpPr>
          <p:spPr bwMode="auto">
            <a:xfrm>
              <a:off x="3120" y="720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>
                  <a:latin typeface="Times New Roman" pitchFamily="18" charset="0"/>
                </a:rPr>
                <a:t>__</a:t>
              </a:r>
            </a:p>
          </p:txBody>
        </p:sp>
        <p:sp>
          <p:nvSpPr>
            <p:cNvPr id="3104" name="Text Box 32"/>
            <p:cNvSpPr txBox="1">
              <a:spLocks noChangeArrowheads="1"/>
            </p:cNvSpPr>
            <p:nvPr/>
          </p:nvSpPr>
          <p:spPr bwMode="auto">
            <a:xfrm>
              <a:off x="3600" y="720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>
                  <a:latin typeface="Times New Roman" pitchFamily="18" charset="0"/>
                </a:rPr>
                <a:t>__</a:t>
              </a:r>
            </a:p>
          </p:txBody>
        </p:sp>
      </p:grpSp>
      <p:grpSp>
        <p:nvGrpSpPr>
          <p:cNvPr id="3085" name="Group 33"/>
          <p:cNvGrpSpPr>
            <a:grpSpLocks/>
          </p:cNvGrpSpPr>
          <p:nvPr/>
        </p:nvGrpSpPr>
        <p:grpSpPr bwMode="auto">
          <a:xfrm>
            <a:off x="4800600" y="4267200"/>
            <a:ext cx="1371600" cy="533400"/>
            <a:chOff x="3120" y="720"/>
            <a:chExt cx="864" cy="336"/>
          </a:xfrm>
        </p:grpSpPr>
        <p:sp>
          <p:nvSpPr>
            <p:cNvPr id="3099" name="Rectangle 34"/>
            <p:cNvSpPr>
              <a:spLocks noChangeArrowheads="1"/>
            </p:cNvSpPr>
            <p:nvPr/>
          </p:nvSpPr>
          <p:spPr bwMode="auto">
            <a:xfrm>
              <a:off x="3360" y="768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Times New Roman" pitchFamily="18" charset="0"/>
                </a:rPr>
                <a:t>×</a:t>
              </a:r>
            </a:p>
          </p:txBody>
        </p:sp>
        <p:sp>
          <p:nvSpPr>
            <p:cNvPr id="3100" name="Text Box 35"/>
            <p:cNvSpPr txBox="1">
              <a:spLocks noChangeArrowheads="1"/>
            </p:cNvSpPr>
            <p:nvPr/>
          </p:nvSpPr>
          <p:spPr bwMode="auto">
            <a:xfrm>
              <a:off x="3120" y="720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>
                  <a:latin typeface="Times New Roman" pitchFamily="18" charset="0"/>
                </a:rPr>
                <a:t>__</a:t>
              </a:r>
            </a:p>
          </p:txBody>
        </p:sp>
        <p:sp>
          <p:nvSpPr>
            <p:cNvPr id="3101" name="Text Box 36"/>
            <p:cNvSpPr txBox="1">
              <a:spLocks noChangeArrowheads="1"/>
            </p:cNvSpPr>
            <p:nvPr/>
          </p:nvSpPr>
          <p:spPr bwMode="auto">
            <a:xfrm>
              <a:off x="3600" y="720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>
                  <a:latin typeface="Times New Roman" pitchFamily="18" charset="0"/>
                </a:rPr>
                <a:t>__</a:t>
              </a:r>
            </a:p>
          </p:txBody>
        </p:sp>
      </p:grpSp>
      <p:sp>
        <p:nvSpPr>
          <p:cNvPr id="3086" name="Text Box 37"/>
          <p:cNvSpPr txBox="1">
            <a:spLocks noChangeArrowheads="1"/>
          </p:cNvSpPr>
          <p:nvPr/>
        </p:nvSpPr>
        <p:spPr bwMode="auto">
          <a:xfrm>
            <a:off x="179388" y="4076700"/>
            <a:ext cx="3821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>
                <a:latin typeface="Times New Roman" pitchFamily="18" charset="0"/>
              </a:rPr>
              <a:t>3 + 3 + 3 + 2</a:t>
            </a:r>
          </a:p>
        </p:txBody>
      </p:sp>
      <p:pic>
        <p:nvPicPr>
          <p:cNvPr id="3087" name="Picture 38" descr="bian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39" descr="机器猫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05400"/>
            <a:ext cx="7315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24" name="Text Box 40"/>
          <p:cNvSpPr txBox="1">
            <a:spLocks noChangeArrowheads="1"/>
          </p:cNvSpPr>
          <p:nvPr/>
        </p:nvSpPr>
        <p:spPr bwMode="auto">
          <a:xfrm>
            <a:off x="4876800" y="12192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33CC33"/>
                </a:solidFill>
                <a:latin typeface="Times New Roman" pitchFamily="18" charset="0"/>
              </a:rPr>
              <a:t>5    2</a:t>
            </a:r>
          </a:p>
        </p:txBody>
      </p:sp>
      <p:sp>
        <p:nvSpPr>
          <p:cNvPr id="16425" name="Text Box 41"/>
          <p:cNvSpPr txBox="1">
            <a:spLocks noChangeArrowheads="1"/>
          </p:cNvSpPr>
          <p:nvPr/>
        </p:nvSpPr>
        <p:spPr bwMode="auto">
          <a:xfrm>
            <a:off x="6705600" y="1219200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33CC33"/>
                </a:solidFill>
                <a:latin typeface="Times New Roman" pitchFamily="18" charset="0"/>
              </a:rPr>
              <a:t>2    5</a:t>
            </a:r>
          </a:p>
        </p:txBody>
      </p:sp>
      <p:sp>
        <p:nvSpPr>
          <p:cNvPr id="16426" name="Text Box 42"/>
          <p:cNvSpPr txBox="1">
            <a:spLocks noChangeArrowheads="1"/>
          </p:cNvSpPr>
          <p:nvPr/>
        </p:nvSpPr>
        <p:spPr bwMode="auto">
          <a:xfrm>
            <a:off x="4876800" y="2133600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33CC33"/>
                </a:solidFill>
                <a:latin typeface="Times New Roman" pitchFamily="18" charset="0"/>
              </a:rPr>
              <a:t>4    3</a:t>
            </a:r>
          </a:p>
        </p:txBody>
      </p:sp>
      <p:sp>
        <p:nvSpPr>
          <p:cNvPr id="16427" name="Text Box 43"/>
          <p:cNvSpPr txBox="1">
            <a:spLocks noChangeArrowheads="1"/>
          </p:cNvSpPr>
          <p:nvPr/>
        </p:nvSpPr>
        <p:spPr bwMode="auto">
          <a:xfrm>
            <a:off x="6705600" y="2133600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33CC33"/>
                </a:solidFill>
                <a:latin typeface="Times New Roman" pitchFamily="18" charset="0"/>
              </a:rPr>
              <a:t>3   4</a:t>
            </a:r>
          </a:p>
        </p:txBody>
      </p:sp>
      <p:sp>
        <p:nvSpPr>
          <p:cNvPr id="16428" name="Text Box 44"/>
          <p:cNvSpPr txBox="1">
            <a:spLocks noChangeArrowheads="1"/>
          </p:cNvSpPr>
          <p:nvPr/>
        </p:nvSpPr>
        <p:spPr bwMode="auto">
          <a:xfrm>
            <a:off x="4876800" y="3124200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33CC33"/>
                </a:solidFill>
                <a:latin typeface="Times New Roman" pitchFamily="18" charset="0"/>
              </a:rPr>
              <a:t>5    3</a:t>
            </a:r>
          </a:p>
        </p:txBody>
      </p:sp>
      <p:sp>
        <p:nvSpPr>
          <p:cNvPr id="16429" name="Text Box 45"/>
          <p:cNvSpPr txBox="1">
            <a:spLocks noChangeArrowheads="1"/>
          </p:cNvSpPr>
          <p:nvPr/>
        </p:nvSpPr>
        <p:spPr bwMode="auto">
          <a:xfrm>
            <a:off x="6705600" y="31242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33CC33"/>
                </a:solidFill>
                <a:latin typeface="Times New Roman" pitchFamily="18" charset="0"/>
              </a:rPr>
              <a:t>3    5</a:t>
            </a:r>
          </a:p>
        </p:txBody>
      </p:sp>
      <p:grpSp>
        <p:nvGrpSpPr>
          <p:cNvPr id="10" name="Group 46"/>
          <p:cNvGrpSpPr>
            <a:grpSpLocks/>
          </p:cNvGrpSpPr>
          <p:nvPr/>
        </p:nvGrpSpPr>
        <p:grpSpPr bwMode="auto">
          <a:xfrm>
            <a:off x="5181600" y="4267200"/>
            <a:ext cx="2247900" cy="457200"/>
            <a:chOff x="3264" y="2688"/>
            <a:chExt cx="1416" cy="288"/>
          </a:xfrm>
        </p:grpSpPr>
        <p:pic>
          <p:nvPicPr>
            <p:cNvPr id="3097" name="Picture 47" descr="哭脸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688"/>
              <a:ext cx="3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8" name="Picture 48" descr="哭脸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688"/>
              <a:ext cx="3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矩形 49"/>
          <p:cNvSpPr/>
          <p:nvPr/>
        </p:nvSpPr>
        <p:spPr>
          <a:xfrm>
            <a:off x="6875463" y="457200"/>
            <a:ext cx="2160587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复习旧知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896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4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24" grpId="0"/>
      <p:bldP spid="16425" grpId="0"/>
      <p:bldP spid="16426" grpId="0"/>
      <p:bldP spid="16427" grpId="0"/>
      <p:bldP spid="16428" grpId="0"/>
      <p:bldP spid="164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" descr="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718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31165" y="785495"/>
            <a:ext cx="4940935" cy="1188720"/>
          </a:xfrm>
          <a:prstGeom prst="rect">
            <a:avLst/>
          </a:prstGeom>
          <a:noFill/>
          <a:ln>
            <a:noFill/>
          </a:ln>
        </p:spPr>
        <p:txBody>
          <a:bodyPr>
            <a:prstTxWarp prst="textInflateTop">
              <a:avLst/>
            </a:prstTxWarp>
            <a:spAutoFit/>
            <a:scene3d>
              <a:camera prst="isometricOffAxis1Righ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>
              <a:defRPr/>
            </a:pPr>
            <a:r>
              <a:rPr lang="zh-CN" altLang="en-US" sz="7200" b="1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glow rad="165100">
                    <a:srgbClr val="92D050">
                      <a:alpha val="4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50" endPos="85000" dist="60007" dir="5400000" sy="-100000" algn="bl" rotWithShape="0"/>
                </a:effectLst>
                <a:cs typeface="+mn-ea"/>
              </a:rPr>
              <a:t>我会背</a:t>
            </a:r>
            <a:endParaRPr lang="zh-CN" altLang="en-US" sz="7200" b="1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glow rad="165100">
                  <a:srgbClr val="92D050">
                    <a:alpha val="40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100" name="文本框 5"/>
          <p:cNvSpPr txBox="1">
            <a:spLocks noChangeArrowheads="1"/>
          </p:cNvSpPr>
          <p:nvPr/>
        </p:nvSpPr>
        <p:spPr bwMode="auto">
          <a:xfrm>
            <a:off x="1755775" y="3160713"/>
            <a:ext cx="793432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6600" b="1">
                <a:latin typeface="楷体" pitchFamily="49" charset="-122"/>
                <a:ea typeface="楷体" pitchFamily="49" charset="-122"/>
              </a:rPr>
              <a:t>1-5</a:t>
            </a:r>
            <a:r>
              <a:rPr lang="zh-CN" altLang="en-US" sz="6600" b="1">
                <a:latin typeface="楷体" pitchFamily="49" charset="-122"/>
                <a:ea typeface="楷体" pitchFamily="49" charset="-122"/>
              </a:rPr>
              <a:t>的乘法口诀</a:t>
            </a:r>
          </a:p>
        </p:txBody>
      </p:sp>
      <p:sp>
        <p:nvSpPr>
          <p:cNvPr id="5" name="矩形 4"/>
          <p:cNvSpPr/>
          <p:nvPr/>
        </p:nvSpPr>
        <p:spPr>
          <a:xfrm>
            <a:off x="7019925" y="-26988"/>
            <a:ext cx="2160588" cy="58420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复习旧知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1128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4"/>
          <p:cNvSpPr>
            <a:spLocks noChangeArrowheads="1"/>
          </p:cNvSpPr>
          <p:nvPr/>
        </p:nvSpPr>
        <p:spPr bwMode="auto">
          <a:xfrm>
            <a:off x="5426075" y="4857750"/>
            <a:ext cx="3998913" cy="1828800"/>
          </a:xfrm>
          <a:prstGeom prst="cloudCallout">
            <a:avLst>
              <a:gd name="adj1" fmla="val -41296"/>
              <a:gd name="adj2" fmla="val -95750"/>
            </a:avLst>
          </a:prstGeom>
          <a:solidFill>
            <a:srgbClr val="FFFF00">
              <a:alpha val="4509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zh-CN" altLang="en-US" sz="3600" b="1">
                <a:latin typeface="楷体" pitchFamily="49" charset="-122"/>
                <a:ea typeface="楷体" pitchFamily="49" charset="-122"/>
              </a:rPr>
              <a:t>十个苹果等你来接哦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54063" y="1916113"/>
            <a:ext cx="2393950" cy="1511300"/>
            <a:chOff x="0" y="0"/>
            <a:chExt cx="726" cy="590"/>
          </a:xfrm>
        </p:grpSpPr>
        <p:sp>
          <p:nvSpPr>
            <p:cNvPr id="5153" name="未知"/>
            <p:cNvSpPr>
              <a:spLocks noChangeArrowheads="1"/>
            </p:cNvSpPr>
            <p:nvPr/>
          </p:nvSpPr>
          <p:spPr bwMode="auto">
            <a:xfrm>
              <a:off x="45" y="0"/>
              <a:ext cx="548" cy="590"/>
            </a:xfrm>
            <a:custGeom>
              <a:avLst/>
              <a:gdLst>
                <a:gd name="T0" fmla="*/ 232 w 548"/>
                <a:gd name="T1" fmla="*/ 163 h 590"/>
                <a:gd name="T2" fmla="*/ 107 w 548"/>
                <a:gd name="T3" fmla="*/ 140 h 590"/>
                <a:gd name="T4" fmla="*/ 28 w 548"/>
                <a:gd name="T5" fmla="*/ 230 h 590"/>
                <a:gd name="T6" fmla="*/ 10 w 548"/>
                <a:gd name="T7" fmla="*/ 296 h 590"/>
                <a:gd name="T8" fmla="*/ 19 w 548"/>
                <a:gd name="T9" fmla="*/ 414 h 590"/>
                <a:gd name="T10" fmla="*/ 267 w 548"/>
                <a:gd name="T11" fmla="*/ 590 h 590"/>
                <a:gd name="T12" fmla="*/ 365 w 548"/>
                <a:gd name="T13" fmla="*/ 579 h 590"/>
                <a:gd name="T14" fmla="*/ 469 w 548"/>
                <a:gd name="T15" fmla="*/ 513 h 590"/>
                <a:gd name="T16" fmla="*/ 488 w 548"/>
                <a:gd name="T17" fmla="*/ 480 h 590"/>
                <a:gd name="T18" fmla="*/ 541 w 548"/>
                <a:gd name="T19" fmla="*/ 353 h 590"/>
                <a:gd name="T20" fmla="*/ 541 w 548"/>
                <a:gd name="T21" fmla="*/ 273 h 590"/>
                <a:gd name="T22" fmla="*/ 514 w 548"/>
                <a:gd name="T23" fmla="*/ 211 h 590"/>
                <a:gd name="T24" fmla="*/ 435 w 548"/>
                <a:gd name="T25" fmla="*/ 140 h 590"/>
                <a:gd name="T26" fmla="*/ 249 w 548"/>
                <a:gd name="T27" fmla="*/ 163 h 590"/>
                <a:gd name="T28" fmla="*/ 285 w 548"/>
                <a:gd name="T29" fmla="*/ 66 h 590"/>
                <a:gd name="T30" fmla="*/ 311 w 548"/>
                <a:gd name="T31" fmla="*/ 32 h 590"/>
                <a:gd name="T32" fmla="*/ 338 w 548"/>
                <a:gd name="T33" fmla="*/ 21 h 590"/>
                <a:gd name="T34" fmla="*/ 365 w 548"/>
                <a:gd name="T35" fmla="*/ 0 h 590"/>
                <a:gd name="T36" fmla="*/ 232 w 548"/>
                <a:gd name="T37" fmla="*/ 163 h 5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8"/>
                <a:gd name="T58" fmla="*/ 0 h 590"/>
                <a:gd name="T59" fmla="*/ 548 w 548"/>
                <a:gd name="T60" fmla="*/ 590 h 5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8" h="590">
                  <a:moveTo>
                    <a:pt x="232" y="163"/>
                  </a:moveTo>
                  <a:cubicBezTo>
                    <a:pt x="210" y="164"/>
                    <a:pt x="141" y="129"/>
                    <a:pt x="107" y="140"/>
                  </a:cubicBezTo>
                  <a:cubicBezTo>
                    <a:pt x="73" y="151"/>
                    <a:pt x="44" y="204"/>
                    <a:pt x="28" y="230"/>
                  </a:cubicBezTo>
                  <a:cubicBezTo>
                    <a:pt x="22" y="251"/>
                    <a:pt x="16" y="273"/>
                    <a:pt x="10" y="296"/>
                  </a:cubicBezTo>
                  <a:cubicBezTo>
                    <a:pt x="0" y="334"/>
                    <a:pt x="15" y="375"/>
                    <a:pt x="19" y="414"/>
                  </a:cubicBezTo>
                  <a:cubicBezTo>
                    <a:pt x="36" y="571"/>
                    <a:pt x="167" y="579"/>
                    <a:pt x="267" y="590"/>
                  </a:cubicBezTo>
                  <a:cubicBezTo>
                    <a:pt x="300" y="586"/>
                    <a:pt x="334" y="590"/>
                    <a:pt x="365" y="579"/>
                  </a:cubicBezTo>
                  <a:cubicBezTo>
                    <a:pt x="396" y="566"/>
                    <a:pt x="449" y="529"/>
                    <a:pt x="469" y="513"/>
                  </a:cubicBezTo>
                  <a:cubicBezTo>
                    <a:pt x="489" y="497"/>
                    <a:pt x="476" y="507"/>
                    <a:pt x="488" y="480"/>
                  </a:cubicBezTo>
                  <a:cubicBezTo>
                    <a:pt x="507" y="446"/>
                    <a:pt x="522" y="387"/>
                    <a:pt x="541" y="353"/>
                  </a:cubicBezTo>
                  <a:cubicBezTo>
                    <a:pt x="538" y="311"/>
                    <a:pt x="548" y="312"/>
                    <a:pt x="541" y="273"/>
                  </a:cubicBezTo>
                  <a:cubicBezTo>
                    <a:pt x="536" y="241"/>
                    <a:pt x="531" y="226"/>
                    <a:pt x="514" y="211"/>
                  </a:cubicBezTo>
                  <a:cubicBezTo>
                    <a:pt x="497" y="193"/>
                    <a:pt x="479" y="148"/>
                    <a:pt x="435" y="140"/>
                  </a:cubicBezTo>
                  <a:cubicBezTo>
                    <a:pt x="391" y="132"/>
                    <a:pt x="274" y="175"/>
                    <a:pt x="249" y="163"/>
                  </a:cubicBezTo>
                  <a:cubicBezTo>
                    <a:pt x="262" y="48"/>
                    <a:pt x="239" y="112"/>
                    <a:pt x="285" y="66"/>
                  </a:cubicBezTo>
                  <a:cubicBezTo>
                    <a:pt x="295" y="56"/>
                    <a:pt x="301" y="40"/>
                    <a:pt x="311" y="32"/>
                  </a:cubicBezTo>
                  <a:cubicBezTo>
                    <a:pt x="319" y="27"/>
                    <a:pt x="329" y="27"/>
                    <a:pt x="338" y="21"/>
                  </a:cubicBezTo>
                  <a:cubicBezTo>
                    <a:pt x="348" y="15"/>
                    <a:pt x="365" y="0"/>
                    <a:pt x="365" y="0"/>
                  </a:cubicBezTo>
                  <a:cubicBezTo>
                    <a:pt x="365" y="0"/>
                    <a:pt x="232" y="163"/>
                    <a:pt x="232" y="16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CC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4" name="Text Box 7"/>
            <p:cNvSpPr txBox="1">
              <a:spLocks noChangeArrowheads="1"/>
            </p:cNvSpPr>
            <p:nvPr/>
          </p:nvSpPr>
          <p:spPr bwMode="auto">
            <a:xfrm>
              <a:off x="0" y="227"/>
              <a:ext cx="726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5400" b="1"/>
                <a:t>1×5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778250" y="3429000"/>
            <a:ext cx="1946275" cy="1511300"/>
            <a:chOff x="0" y="0"/>
            <a:chExt cx="590" cy="590"/>
          </a:xfrm>
        </p:grpSpPr>
        <p:sp>
          <p:nvSpPr>
            <p:cNvPr id="5151" name="未知"/>
            <p:cNvSpPr>
              <a:spLocks noChangeArrowheads="1"/>
            </p:cNvSpPr>
            <p:nvPr/>
          </p:nvSpPr>
          <p:spPr bwMode="auto">
            <a:xfrm>
              <a:off x="0" y="0"/>
              <a:ext cx="548" cy="590"/>
            </a:xfrm>
            <a:custGeom>
              <a:avLst/>
              <a:gdLst>
                <a:gd name="T0" fmla="*/ 232 w 548"/>
                <a:gd name="T1" fmla="*/ 163 h 590"/>
                <a:gd name="T2" fmla="*/ 107 w 548"/>
                <a:gd name="T3" fmla="*/ 140 h 590"/>
                <a:gd name="T4" fmla="*/ 28 w 548"/>
                <a:gd name="T5" fmla="*/ 230 h 590"/>
                <a:gd name="T6" fmla="*/ 10 w 548"/>
                <a:gd name="T7" fmla="*/ 296 h 590"/>
                <a:gd name="T8" fmla="*/ 19 w 548"/>
                <a:gd name="T9" fmla="*/ 414 h 590"/>
                <a:gd name="T10" fmla="*/ 267 w 548"/>
                <a:gd name="T11" fmla="*/ 590 h 590"/>
                <a:gd name="T12" fmla="*/ 365 w 548"/>
                <a:gd name="T13" fmla="*/ 579 h 590"/>
                <a:gd name="T14" fmla="*/ 469 w 548"/>
                <a:gd name="T15" fmla="*/ 513 h 590"/>
                <a:gd name="T16" fmla="*/ 488 w 548"/>
                <a:gd name="T17" fmla="*/ 480 h 590"/>
                <a:gd name="T18" fmla="*/ 541 w 548"/>
                <a:gd name="T19" fmla="*/ 353 h 590"/>
                <a:gd name="T20" fmla="*/ 541 w 548"/>
                <a:gd name="T21" fmla="*/ 273 h 590"/>
                <a:gd name="T22" fmla="*/ 514 w 548"/>
                <a:gd name="T23" fmla="*/ 211 h 590"/>
                <a:gd name="T24" fmla="*/ 435 w 548"/>
                <a:gd name="T25" fmla="*/ 140 h 590"/>
                <a:gd name="T26" fmla="*/ 249 w 548"/>
                <a:gd name="T27" fmla="*/ 163 h 590"/>
                <a:gd name="T28" fmla="*/ 285 w 548"/>
                <a:gd name="T29" fmla="*/ 66 h 590"/>
                <a:gd name="T30" fmla="*/ 311 w 548"/>
                <a:gd name="T31" fmla="*/ 32 h 590"/>
                <a:gd name="T32" fmla="*/ 338 w 548"/>
                <a:gd name="T33" fmla="*/ 21 h 590"/>
                <a:gd name="T34" fmla="*/ 365 w 548"/>
                <a:gd name="T35" fmla="*/ 0 h 590"/>
                <a:gd name="T36" fmla="*/ 232 w 548"/>
                <a:gd name="T37" fmla="*/ 163 h 5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8"/>
                <a:gd name="T58" fmla="*/ 0 h 590"/>
                <a:gd name="T59" fmla="*/ 548 w 548"/>
                <a:gd name="T60" fmla="*/ 590 h 5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8" h="590">
                  <a:moveTo>
                    <a:pt x="232" y="163"/>
                  </a:moveTo>
                  <a:cubicBezTo>
                    <a:pt x="210" y="164"/>
                    <a:pt x="141" y="129"/>
                    <a:pt x="107" y="140"/>
                  </a:cubicBezTo>
                  <a:cubicBezTo>
                    <a:pt x="73" y="151"/>
                    <a:pt x="44" y="204"/>
                    <a:pt x="28" y="230"/>
                  </a:cubicBezTo>
                  <a:cubicBezTo>
                    <a:pt x="22" y="251"/>
                    <a:pt x="16" y="273"/>
                    <a:pt x="10" y="296"/>
                  </a:cubicBezTo>
                  <a:cubicBezTo>
                    <a:pt x="0" y="334"/>
                    <a:pt x="15" y="375"/>
                    <a:pt x="19" y="414"/>
                  </a:cubicBezTo>
                  <a:cubicBezTo>
                    <a:pt x="36" y="571"/>
                    <a:pt x="167" y="579"/>
                    <a:pt x="267" y="590"/>
                  </a:cubicBezTo>
                  <a:cubicBezTo>
                    <a:pt x="300" y="586"/>
                    <a:pt x="334" y="590"/>
                    <a:pt x="365" y="579"/>
                  </a:cubicBezTo>
                  <a:cubicBezTo>
                    <a:pt x="396" y="566"/>
                    <a:pt x="449" y="529"/>
                    <a:pt x="469" y="513"/>
                  </a:cubicBezTo>
                  <a:cubicBezTo>
                    <a:pt x="489" y="497"/>
                    <a:pt x="476" y="507"/>
                    <a:pt x="488" y="480"/>
                  </a:cubicBezTo>
                  <a:cubicBezTo>
                    <a:pt x="507" y="446"/>
                    <a:pt x="522" y="387"/>
                    <a:pt x="541" y="353"/>
                  </a:cubicBezTo>
                  <a:cubicBezTo>
                    <a:pt x="538" y="311"/>
                    <a:pt x="548" y="312"/>
                    <a:pt x="541" y="273"/>
                  </a:cubicBezTo>
                  <a:cubicBezTo>
                    <a:pt x="536" y="241"/>
                    <a:pt x="531" y="226"/>
                    <a:pt x="514" y="211"/>
                  </a:cubicBezTo>
                  <a:cubicBezTo>
                    <a:pt x="497" y="193"/>
                    <a:pt x="479" y="148"/>
                    <a:pt x="435" y="140"/>
                  </a:cubicBezTo>
                  <a:cubicBezTo>
                    <a:pt x="391" y="132"/>
                    <a:pt x="274" y="175"/>
                    <a:pt x="249" y="163"/>
                  </a:cubicBezTo>
                  <a:cubicBezTo>
                    <a:pt x="262" y="48"/>
                    <a:pt x="239" y="112"/>
                    <a:pt x="285" y="66"/>
                  </a:cubicBezTo>
                  <a:cubicBezTo>
                    <a:pt x="295" y="56"/>
                    <a:pt x="301" y="40"/>
                    <a:pt x="311" y="32"/>
                  </a:cubicBezTo>
                  <a:cubicBezTo>
                    <a:pt x="319" y="27"/>
                    <a:pt x="329" y="27"/>
                    <a:pt x="338" y="21"/>
                  </a:cubicBezTo>
                  <a:cubicBezTo>
                    <a:pt x="348" y="15"/>
                    <a:pt x="365" y="0"/>
                    <a:pt x="365" y="0"/>
                  </a:cubicBezTo>
                  <a:cubicBezTo>
                    <a:pt x="365" y="0"/>
                    <a:pt x="232" y="163"/>
                    <a:pt x="232" y="16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CC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2" name="Text Box 13"/>
            <p:cNvSpPr txBox="1">
              <a:spLocks noChangeArrowheads="1"/>
            </p:cNvSpPr>
            <p:nvPr/>
          </p:nvSpPr>
          <p:spPr bwMode="auto">
            <a:xfrm>
              <a:off x="0" y="227"/>
              <a:ext cx="590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5400" b="1"/>
                <a:t>5×2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356100" y="2133600"/>
            <a:ext cx="2095500" cy="1511300"/>
            <a:chOff x="0" y="0"/>
            <a:chExt cx="635" cy="590"/>
          </a:xfrm>
        </p:grpSpPr>
        <p:sp>
          <p:nvSpPr>
            <p:cNvPr id="5149" name="未知"/>
            <p:cNvSpPr>
              <a:spLocks noChangeArrowheads="1"/>
            </p:cNvSpPr>
            <p:nvPr/>
          </p:nvSpPr>
          <p:spPr bwMode="auto">
            <a:xfrm>
              <a:off x="0" y="0"/>
              <a:ext cx="548" cy="590"/>
            </a:xfrm>
            <a:custGeom>
              <a:avLst/>
              <a:gdLst>
                <a:gd name="T0" fmla="*/ 232 w 548"/>
                <a:gd name="T1" fmla="*/ 163 h 590"/>
                <a:gd name="T2" fmla="*/ 107 w 548"/>
                <a:gd name="T3" fmla="*/ 140 h 590"/>
                <a:gd name="T4" fmla="*/ 28 w 548"/>
                <a:gd name="T5" fmla="*/ 230 h 590"/>
                <a:gd name="T6" fmla="*/ 10 w 548"/>
                <a:gd name="T7" fmla="*/ 296 h 590"/>
                <a:gd name="T8" fmla="*/ 19 w 548"/>
                <a:gd name="T9" fmla="*/ 414 h 590"/>
                <a:gd name="T10" fmla="*/ 267 w 548"/>
                <a:gd name="T11" fmla="*/ 590 h 590"/>
                <a:gd name="T12" fmla="*/ 365 w 548"/>
                <a:gd name="T13" fmla="*/ 579 h 590"/>
                <a:gd name="T14" fmla="*/ 469 w 548"/>
                <a:gd name="T15" fmla="*/ 513 h 590"/>
                <a:gd name="T16" fmla="*/ 488 w 548"/>
                <a:gd name="T17" fmla="*/ 480 h 590"/>
                <a:gd name="T18" fmla="*/ 541 w 548"/>
                <a:gd name="T19" fmla="*/ 353 h 590"/>
                <a:gd name="T20" fmla="*/ 541 w 548"/>
                <a:gd name="T21" fmla="*/ 273 h 590"/>
                <a:gd name="T22" fmla="*/ 514 w 548"/>
                <a:gd name="T23" fmla="*/ 211 h 590"/>
                <a:gd name="T24" fmla="*/ 435 w 548"/>
                <a:gd name="T25" fmla="*/ 140 h 590"/>
                <a:gd name="T26" fmla="*/ 249 w 548"/>
                <a:gd name="T27" fmla="*/ 163 h 590"/>
                <a:gd name="T28" fmla="*/ 285 w 548"/>
                <a:gd name="T29" fmla="*/ 66 h 590"/>
                <a:gd name="T30" fmla="*/ 311 w 548"/>
                <a:gd name="T31" fmla="*/ 32 h 590"/>
                <a:gd name="T32" fmla="*/ 338 w 548"/>
                <a:gd name="T33" fmla="*/ 21 h 590"/>
                <a:gd name="T34" fmla="*/ 365 w 548"/>
                <a:gd name="T35" fmla="*/ 0 h 590"/>
                <a:gd name="T36" fmla="*/ 232 w 548"/>
                <a:gd name="T37" fmla="*/ 163 h 5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8"/>
                <a:gd name="T58" fmla="*/ 0 h 590"/>
                <a:gd name="T59" fmla="*/ 548 w 548"/>
                <a:gd name="T60" fmla="*/ 590 h 5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8" h="590">
                  <a:moveTo>
                    <a:pt x="232" y="163"/>
                  </a:moveTo>
                  <a:cubicBezTo>
                    <a:pt x="210" y="164"/>
                    <a:pt x="141" y="129"/>
                    <a:pt x="107" y="140"/>
                  </a:cubicBezTo>
                  <a:cubicBezTo>
                    <a:pt x="73" y="151"/>
                    <a:pt x="44" y="204"/>
                    <a:pt x="28" y="230"/>
                  </a:cubicBezTo>
                  <a:cubicBezTo>
                    <a:pt x="22" y="251"/>
                    <a:pt x="16" y="273"/>
                    <a:pt x="10" y="296"/>
                  </a:cubicBezTo>
                  <a:cubicBezTo>
                    <a:pt x="0" y="334"/>
                    <a:pt x="15" y="375"/>
                    <a:pt x="19" y="414"/>
                  </a:cubicBezTo>
                  <a:cubicBezTo>
                    <a:pt x="36" y="571"/>
                    <a:pt x="167" y="579"/>
                    <a:pt x="267" y="590"/>
                  </a:cubicBezTo>
                  <a:cubicBezTo>
                    <a:pt x="300" y="586"/>
                    <a:pt x="334" y="590"/>
                    <a:pt x="365" y="579"/>
                  </a:cubicBezTo>
                  <a:cubicBezTo>
                    <a:pt x="396" y="566"/>
                    <a:pt x="449" y="529"/>
                    <a:pt x="469" y="513"/>
                  </a:cubicBezTo>
                  <a:cubicBezTo>
                    <a:pt x="489" y="497"/>
                    <a:pt x="476" y="507"/>
                    <a:pt x="488" y="480"/>
                  </a:cubicBezTo>
                  <a:cubicBezTo>
                    <a:pt x="507" y="446"/>
                    <a:pt x="522" y="387"/>
                    <a:pt x="541" y="353"/>
                  </a:cubicBezTo>
                  <a:cubicBezTo>
                    <a:pt x="538" y="311"/>
                    <a:pt x="548" y="312"/>
                    <a:pt x="541" y="273"/>
                  </a:cubicBezTo>
                  <a:cubicBezTo>
                    <a:pt x="536" y="241"/>
                    <a:pt x="531" y="226"/>
                    <a:pt x="514" y="211"/>
                  </a:cubicBezTo>
                  <a:cubicBezTo>
                    <a:pt x="497" y="193"/>
                    <a:pt x="479" y="148"/>
                    <a:pt x="435" y="140"/>
                  </a:cubicBezTo>
                  <a:cubicBezTo>
                    <a:pt x="391" y="132"/>
                    <a:pt x="274" y="175"/>
                    <a:pt x="249" y="163"/>
                  </a:cubicBezTo>
                  <a:cubicBezTo>
                    <a:pt x="262" y="48"/>
                    <a:pt x="239" y="112"/>
                    <a:pt x="285" y="66"/>
                  </a:cubicBezTo>
                  <a:cubicBezTo>
                    <a:pt x="295" y="56"/>
                    <a:pt x="301" y="40"/>
                    <a:pt x="311" y="32"/>
                  </a:cubicBezTo>
                  <a:cubicBezTo>
                    <a:pt x="319" y="27"/>
                    <a:pt x="329" y="27"/>
                    <a:pt x="338" y="21"/>
                  </a:cubicBezTo>
                  <a:cubicBezTo>
                    <a:pt x="348" y="15"/>
                    <a:pt x="365" y="0"/>
                    <a:pt x="365" y="0"/>
                  </a:cubicBezTo>
                  <a:cubicBezTo>
                    <a:pt x="365" y="0"/>
                    <a:pt x="232" y="163"/>
                    <a:pt x="232" y="16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CC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0" name="Text Box 16"/>
            <p:cNvSpPr txBox="1">
              <a:spLocks noChangeArrowheads="1"/>
            </p:cNvSpPr>
            <p:nvPr/>
          </p:nvSpPr>
          <p:spPr bwMode="auto">
            <a:xfrm>
              <a:off x="0" y="181"/>
              <a:ext cx="635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5400" b="1"/>
                <a:t>2×3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627313" y="1844675"/>
            <a:ext cx="2241550" cy="1511300"/>
            <a:chOff x="0" y="0"/>
            <a:chExt cx="680" cy="590"/>
          </a:xfrm>
        </p:grpSpPr>
        <p:sp>
          <p:nvSpPr>
            <p:cNvPr id="5147" name="未知"/>
            <p:cNvSpPr>
              <a:spLocks noChangeArrowheads="1"/>
            </p:cNvSpPr>
            <p:nvPr/>
          </p:nvSpPr>
          <p:spPr bwMode="auto">
            <a:xfrm>
              <a:off x="0" y="0"/>
              <a:ext cx="548" cy="590"/>
            </a:xfrm>
            <a:custGeom>
              <a:avLst/>
              <a:gdLst>
                <a:gd name="T0" fmla="*/ 232 w 548"/>
                <a:gd name="T1" fmla="*/ 163 h 590"/>
                <a:gd name="T2" fmla="*/ 107 w 548"/>
                <a:gd name="T3" fmla="*/ 140 h 590"/>
                <a:gd name="T4" fmla="*/ 28 w 548"/>
                <a:gd name="T5" fmla="*/ 230 h 590"/>
                <a:gd name="T6" fmla="*/ 10 w 548"/>
                <a:gd name="T7" fmla="*/ 296 h 590"/>
                <a:gd name="T8" fmla="*/ 19 w 548"/>
                <a:gd name="T9" fmla="*/ 414 h 590"/>
                <a:gd name="T10" fmla="*/ 267 w 548"/>
                <a:gd name="T11" fmla="*/ 590 h 590"/>
                <a:gd name="T12" fmla="*/ 365 w 548"/>
                <a:gd name="T13" fmla="*/ 579 h 590"/>
                <a:gd name="T14" fmla="*/ 469 w 548"/>
                <a:gd name="T15" fmla="*/ 513 h 590"/>
                <a:gd name="T16" fmla="*/ 488 w 548"/>
                <a:gd name="T17" fmla="*/ 480 h 590"/>
                <a:gd name="T18" fmla="*/ 541 w 548"/>
                <a:gd name="T19" fmla="*/ 353 h 590"/>
                <a:gd name="T20" fmla="*/ 541 w 548"/>
                <a:gd name="T21" fmla="*/ 273 h 590"/>
                <a:gd name="T22" fmla="*/ 514 w 548"/>
                <a:gd name="T23" fmla="*/ 211 h 590"/>
                <a:gd name="T24" fmla="*/ 435 w 548"/>
                <a:gd name="T25" fmla="*/ 140 h 590"/>
                <a:gd name="T26" fmla="*/ 249 w 548"/>
                <a:gd name="T27" fmla="*/ 163 h 590"/>
                <a:gd name="T28" fmla="*/ 285 w 548"/>
                <a:gd name="T29" fmla="*/ 66 h 590"/>
                <a:gd name="T30" fmla="*/ 311 w 548"/>
                <a:gd name="T31" fmla="*/ 32 h 590"/>
                <a:gd name="T32" fmla="*/ 338 w 548"/>
                <a:gd name="T33" fmla="*/ 21 h 590"/>
                <a:gd name="T34" fmla="*/ 365 w 548"/>
                <a:gd name="T35" fmla="*/ 0 h 590"/>
                <a:gd name="T36" fmla="*/ 232 w 548"/>
                <a:gd name="T37" fmla="*/ 163 h 5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8"/>
                <a:gd name="T58" fmla="*/ 0 h 590"/>
                <a:gd name="T59" fmla="*/ 548 w 548"/>
                <a:gd name="T60" fmla="*/ 590 h 5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8" h="590">
                  <a:moveTo>
                    <a:pt x="232" y="163"/>
                  </a:moveTo>
                  <a:cubicBezTo>
                    <a:pt x="210" y="164"/>
                    <a:pt x="141" y="129"/>
                    <a:pt x="107" y="140"/>
                  </a:cubicBezTo>
                  <a:cubicBezTo>
                    <a:pt x="73" y="151"/>
                    <a:pt x="44" y="204"/>
                    <a:pt x="28" y="230"/>
                  </a:cubicBezTo>
                  <a:cubicBezTo>
                    <a:pt x="22" y="251"/>
                    <a:pt x="16" y="273"/>
                    <a:pt x="10" y="296"/>
                  </a:cubicBezTo>
                  <a:cubicBezTo>
                    <a:pt x="0" y="334"/>
                    <a:pt x="15" y="375"/>
                    <a:pt x="19" y="414"/>
                  </a:cubicBezTo>
                  <a:cubicBezTo>
                    <a:pt x="36" y="571"/>
                    <a:pt x="167" y="579"/>
                    <a:pt x="267" y="590"/>
                  </a:cubicBezTo>
                  <a:cubicBezTo>
                    <a:pt x="300" y="586"/>
                    <a:pt x="334" y="590"/>
                    <a:pt x="365" y="579"/>
                  </a:cubicBezTo>
                  <a:cubicBezTo>
                    <a:pt x="396" y="566"/>
                    <a:pt x="449" y="529"/>
                    <a:pt x="469" y="513"/>
                  </a:cubicBezTo>
                  <a:cubicBezTo>
                    <a:pt x="489" y="497"/>
                    <a:pt x="476" y="507"/>
                    <a:pt x="488" y="480"/>
                  </a:cubicBezTo>
                  <a:cubicBezTo>
                    <a:pt x="507" y="446"/>
                    <a:pt x="522" y="387"/>
                    <a:pt x="541" y="353"/>
                  </a:cubicBezTo>
                  <a:cubicBezTo>
                    <a:pt x="538" y="311"/>
                    <a:pt x="548" y="312"/>
                    <a:pt x="541" y="273"/>
                  </a:cubicBezTo>
                  <a:cubicBezTo>
                    <a:pt x="536" y="241"/>
                    <a:pt x="531" y="226"/>
                    <a:pt x="514" y="211"/>
                  </a:cubicBezTo>
                  <a:cubicBezTo>
                    <a:pt x="497" y="193"/>
                    <a:pt x="479" y="148"/>
                    <a:pt x="435" y="140"/>
                  </a:cubicBezTo>
                  <a:cubicBezTo>
                    <a:pt x="391" y="132"/>
                    <a:pt x="274" y="175"/>
                    <a:pt x="249" y="163"/>
                  </a:cubicBezTo>
                  <a:cubicBezTo>
                    <a:pt x="262" y="48"/>
                    <a:pt x="239" y="112"/>
                    <a:pt x="285" y="66"/>
                  </a:cubicBezTo>
                  <a:cubicBezTo>
                    <a:pt x="295" y="56"/>
                    <a:pt x="301" y="40"/>
                    <a:pt x="311" y="32"/>
                  </a:cubicBezTo>
                  <a:cubicBezTo>
                    <a:pt x="319" y="27"/>
                    <a:pt x="329" y="27"/>
                    <a:pt x="338" y="21"/>
                  </a:cubicBezTo>
                  <a:cubicBezTo>
                    <a:pt x="348" y="15"/>
                    <a:pt x="365" y="0"/>
                    <a:pt x="365" y="0"/>
                  </a:cubicBezTo>
                  <a:cubicBezTo>
                    <a:pt x="365" y="0"/>
                    <a:pt x="232" y="163"/>
                    <a:pt x="232" y="16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CC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8" name="Text Box 19"/>
            <p:cNvSpPr txBox="1">
              <a:spLocks noChangeArrowheads="1"/>
            </p:cNvSpPr>
            <p:nvPr/>
          </p:nvSpPr>
          <p:spPr bwMode="auto">
            <a:xfrm>
              <a:off x="45" y="181"/>
              <a:ext cx="635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5400" b="1"/>
                <a:t>2×2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906588" y="2997200"/>
            <a:ext cx="2393950" cy="1511300"/>
            <a:chOff x="0" y="0"/>
            <a:chExt cx="726" cy="590"/>
          </a:xfrm>
        </p:grpSpPr>
        <p:sp>
          <p:nvSpPr>
            <p:cNvPr id="5145" name="未知"/>
            <p:cNvSpPr>
              <a:spLocks noChangeArrowheads="1"/>
            </p:cNvSpPr>
            <p:nvPr/>
          </p:nvSpPr>
          <p:spPr bwMode="auto">
            <a:xfrm>
              <a:off x="0" y="0"/>
              <a:ext cx="548" cy="590"/>
            </a:xfrm>
            <a:custGeom>
              <a:avLst/>
              <a:gdLst>
                <a:gd name="T0" fmla="*/ 232 w 548"/>
                <a:gd name="T1" fmla="*/ 163 h 590"/>
                <a:gd name="T2" fmla="*/ 107 w 548"/>
                <a:gd name="T3" fmla="*/ 140 h 590"/>
                <a:gd name="T4" fmla="*/ 28 w 548"/>
                <a:gd name="T5" fmla="*/ 230 h 590"/>
                <a:gd name="T6" fmla="*/ 10 w 548"/>
                <a:gd name="T7" fmla="*/ 296 h 590"/>
                <a:gd name="T8" fmla="*/ 19 w 548"/>
                <a:gd name="T9" fmla="*/ 414 h 590"/>
                <a:gd name="T10" fmla="*/ 267 w 548"/>
                <a:gd name="T11" fmla="*/ 590 h 590"/>
                <a:gd name="T12" fmla="*/ 365 w 548"/>
                <a:gd name="T13" fmla="*/ 579 h 590"/>
                <a:gd name="T14" fmla="*/ 469 w 548"/>
                <a:gd name="T15" fmla="*/ 513 h 590"/>
                <a:gd name="T16" fmla="*/ 488 w 548"/>
                <a:gd name="T17" fmla="*/ 480 h 590"/>
                <a:gd name="T18" fmla="*/ 541 w 548"/>
                <a:gd name="T19" fmla="*/ 353 h 590"/>
                <a:gd name="T20" fmla="*/ 541 w 548"/>
                <a:gd name="T21" fmla="*/ 273 h 590"/>
                <a:gd name="T22" fmla="*/ 514 w 548"/>
                <a:gd name="T23" fmla="*/ 211 h 590"/>
                <a:gd name="T24" fmla="*/ 435 w 548"/>
                <a:gd name="T25" fmla="*/ 140 h 590"/>
                <a:gd name="T26" fmla="*/ 249 w 548"/>
                <a:gd name="T27" fmla="*/ 163 h 590"/>
                <a:gd name="T28" fmla="*/ 285 w 548"/>
                <a:gd name="T29" fmla="*/ 66 h 590"/>
                <a:gd name="T30" fmla="*/ 311 w 548"/>
                <a:gd name="T31" fmla="*/ 32 h 590"/>
                <a:gd name="T32" fmla="*/ 338 w 548"/>
                <a:gd name="T33" fmla="*/ 21 h 590"/>
                <a:gd name="T34" fmla="*/ 365 w 548"/>
                <a:gd name="T35" fmla="*/ 0 h 590"/>
                <a:gd name="T36" fmla="*/ 232 w 548"/>
                <a:gd name="T37" fmla="*/ 163 h 5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8"/>
                <a:gd name="T58" fmla="*/ 0 h 590"/>
                <a:gd name="T59" fmla="*/ 548 w 548"/>
                <a:gd name="T60" fmla="*/ 590 h 5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8" h="590">
                  <a:moveTo>
                    <a:pt x="232" y="163"/>
                  </a:moveTo>
                  <a:cubicBezTo>
                    <a:pt x="210" y="164"/>
                    <a:pt x="141" y="129"/>
                    <a:pt x="107" y="140"/>
                  </a:cubicBezTo>
                  <a:cubicBezTo>
                    <a:pt x="73" y="151"/>
                    <a:pt x="44" y="204"/>
                    <a:pt x="28" y="230"/>
                  </a:cubicBezTo>
                  <a:cubicBezTo>
                    <a:pt x="22" y="251"/>
                    <a:pt x="16" y="273"/>
                    <a:pt x="10" y="296"/>
                  </a:cubicBezTo>
                  <a:cubicBezTo>
                    <a:pt x="0" y="334"/>
                    <a:pt x="15" y="375"/>
                    <a:pt x="19" y="414"/>
                  </a:cubicBezTo>
                  <a:cubicBezTo>
                    <a:pt x="36" y="571"/>
                    <a:pt x="167" y="579"/>
                    <a:pt x="267" y="590"/>
                  </a:cubicBezTo>
                  <a:cubicBezTo>
                    <a:pt x="300" y="586"/>
                    <a:pt x="334" y="590"/>
                    <a:pt x="365" y="579"/>
                  </a:cubicBezTo>
                  <a:cubicBezTo>
                    <a:pt x="396" y="566"/>
                    <a:pt x="449" y="529"/>
                    <a:pt x="469" y="513"/>
                  </a:cubicBezTo>
                  <a:cubicBezTo>
                    <a:pt x="489" y="497"/>
                    <a:pt x="476" y="507"/>
                    <a:pt x="488" y="480"/>
                  </a:cubicBezTo>
                  <a:cubicBezTo>
                    <a:pt x="507" y="446"/>
                    <a:pt x="522" y="387"/>
                    <a:pt x="541" y="353"/>
                  </a:cubicBezTo>
                  <a:cubicBezTo>
                    <a:pt x="538" y="311"/>
                    <a:pt x="548" y="312"/>
                    <a:pt x="541" y="273"/>
                  </a:cubicBezTo>
                  <a:cubicBezTo>
                    <a:pt x="536" y="241"/>
                    <a:pt x="531" y="226"/>
                    <a:pt x="514" y="211"/>
                  </a:cubicBezTo>
                  <a:cubicBezTo>
                    <a:pt x="497" y="193"/>
                    <a:pt x="479" y="148"/>
                    <a:pt x="435" y="140"/>
                  </a:cubicBezTo>
                  <a:cubicBezTo>
                    <a:pt x="391" y="132"/>
                    <a:pt x="274" y="175"/>
                    <a:pt x="249" y="163"/>
                  </a:cubicBezTo>
                  <a:cubicBezTo>
                    <a:pt x="262" y="48"/>
                    <a:pt x="239" y="112"/>
                    <a:pt x="285" y="66"/>
                  </a:cubicBezTo>
                  <a:cubicBezTo>
                    <a:pt x="295" y="56"/>
                    <a:pt x="301" y="40"/>
                    <a:pt x="311" y="32"/>
                  </a:cubicBezTo>
                  <a:cubicBezTo>
                    <a:pt x="319" y="27"/>
                    <a:pt x="329" y="27"/>
                    <a:pt x="338" y="21"/>
                  </a:cubicBezTo>
                  <a:cubicBezTo>
                    <a:pt x="348" y="15"/>
                    <a:pt x="365" y="0"/>
                    <a:pt x="365" y="0"/>
                  </a:cubicBezTo>
                  <a:cubicBezTo>
                    <a:pt x="365" y="0"/>
                    <a:pt x="232" y="163"/>
                    <a:pt x="232" y="16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CC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6" name="Text Box 22"/>
            <p:cNvSpPr txBox="1">
              <a:spLocks noChangeArrowheads="1"/>
            </p:cNvSpPr>
            <p:nvPr/>
          </p:nvSpPr>
          <p:spPr bwMode="auto">
            <a:xfrm>
              <a:off x="0" y="226"/>
              <a:ext cx="726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5400" b="1"/>
                <a:t>4×4</a:t>
              </a:r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6011863" y="2636838"/>
            <a:ext cx="1943100" cy="1511300"/>
            <a:chOff x="0" y="0"/>
            <a:chExt cx="589" cy="590"/>
          </a:xfrm>
        </p:grpSpPr>
        <p:sp>
          <p:nvSpPr>
            <p:cNvPr id="5143" name="未知"/>
            <p:cNvSpPr>
              <a:spLocks noChangeArrowheads="1"/>
            </p:cNvSpPr>
            <p:nvPr/>
          </p:nvSpPr>
          <p:spPr bwMode="auto">
            <a:xfrm>
              <a:off x="0" y="0"/>
              <a:ext cx="548" cy="590"/>
            </a:xfrm>
            <a:custGeom>
              <a:avLst/>
              <a:gdLst>
                <a:gd name="T0" fmla="*/ 232 w 548"/>
                <a:gd name="T1" fmla="*/ 163 h 590"/>
                <a:gd name="T2" fmla="*/ 107 w 548"/>
                <a:gd name="T3" fmla="*/ 140 h 590"/>
                <a:gd name="T4" fmla="*/ 28 w 548"/>
                <a:gd name="T5" fmla="*/ 230 h 590"/>
                <a:gd name="T6" fmla="*/ 10 w 548"/>
                <a:gd name="T7" fmla="*/ 296 h 590"/>
                <a:gd name="T8" fmla="*/ 19 w 548"/>
                <a:gd name="T9" fmla="*/ 414 h 590"/>
                <a:gd name="T10" fmla="*/ 267 w 548"/>
                <a:gd name="T11" fmla="*/ 590 h 590"/>
                <a:gd name="T12" fmla="*/ 365 w 548"/>
                <a:gd name="T13" fmla="*/ 579 h 590"/>
                <a:gd name="T14" fmla="*/ 469 w 548"/>
                <a:gd name="T15" fmla="*/ 513 h 590"/>
                <a:gd name="T16" fmla="*/ 488 w 548"/>
                <a:gd name="T17" fmla="*/ 480 h 590"/>
                <a:gd name="T18" fmla="*/ 541 w 548"/>
                <a:gd name="T19" fmla="*/ 353 h 590"/>
                <a:gd name="T20" fmla="*/ 541 w 548"/>
                <a:gd name="T21" fmla="*/ 273 h 590"/>
                <a:gd name="T22" fmla="*/ 514 w 548"/>
                <a:gd name="T23" fmla="*/ 211 h 590"/>
                <a:gd name="T24" fmla="*/ 435 w 548"/>
                <a:gd name="T25" fmla="*/ 140 h 590"/>
                <a:gd name="T26" fmla="*/ 249 w 548"/>
                <a:gd name="T27" fmla="*/ 163 h 590"/>
                <a:gd name="T28" fmla="*/ 285 w 548"/>
                <a:gd name="T29" fmla="*/ 66 h 590"/>
                <a:gd name="T30" fmla="*/ 311 w 548"/>
                <a:gd name="T31" fmla="*/ 32 h 590"/>
                <a:gd name="T32" fmla="*/ 338 w 548"/>
                <a:gd name="T33" fmla="*/ 21 h 590"/>
                <a:gd name="T34" fmla="*/ 365 w 548"/>
                <a:gd name="T35" fmla="*/ 0 h 590"/>
                <a:gd name="T36" fmla="*/ 232 w 548"/>
                <a:gd name="T37" fmla="*/ 163 h 5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8"/>
                <a:gd name="T58" fmla="*/ 0 h 590"/>
                <a:gd name="T59" fmla="*/ 548 w 548"/>
                <a:gd name="T60" fmla="*/ 590 h 5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8" h="590">
                  <a:moveTo>
                    <a:pt x="232" y="163"/>
                  </a:moveTo>
                  <a:cubicBezTo>
                    <a:pt x="210" y="164"/>
                    <a:pt x="141" y="129"/>
                    <a:pt x="107" y="140"/>
                  </a:cubicBezTo>
                  <a:cubicBezTo>
                    <a:pt x="73" y="151"/>
                    <a:pt x="44" y="204"/>
                    <a:pt x="28" y="230"/>
                  </a:cubicBezTo>
                  <a:cubicBezTo>
                    <a:pt x="22" y="251"/>
                    <a:pt x="16" y="273"/>
                    <a:pt x="10" y="296"/>
                  </a:cubicBezTo>
                  <a:cubicBezTo>
                    <a:pt x="0" y="334"/>
                    <a:pt x="15" y="375"/>
                    <a:pt x="19" y="414"/>
                  </a:cubicBezTo>
                  <a:cubicBezTo>
                    <a:pt x="36" y="571"/>
                    <a:pt x="167" y="579"/>
                    <a:pt x="267" y="590"/>
                  </a:cubicBezTo>
                  <a:cubicBezTo>
                    <a:pt x="300" y="586"/>
                    <a:pt x="334" y="590"/>
                    <a:pt x="365" y="579"/>
                  </a:cubicBezTo>
                  <a:cubicBezTo>
                    <a:pt x="396" y="566"/>
                    <a:pt x="449" y="529"/>
                    <a:pt x="469" y="513"/>
                  </a:cubicBezTo>
                  <a:cubicBezTo>
                    <a:pt x="489" y="497"/>
                    <a:pt x="476" y="507"/>
                    <a:pt x="488" y="480"/>
                  </a:cubicBezTo>
                  <a:cubicBezTo>
                    <a:pt x="507" y="446"/>
                    <a:pt x="522" y="387"/>
                    <a:pt x="541" y="353"/>
                  </a:cubicBezTo>
                  <a:cubicBezTo>
                    <a:pt x="538" y="311"/>
                    <a:pt x="548" y="312"/>
                    <a:pt x="541" y="273"/>
                  </a:cubicBezTo>
                  <a:cubicBezTo>
                    <a:pt x="536" y="241"/>
                    <a:pt x="531" y="226"/>
                    <a:pt x="514" y="211"/>
                  </a:cubicBezTo>
                  <a:cubicBezTo>
                    <a:pt x="497" y="193"/>
                    <a:pt x="479" y="148"/>
                    <a:pt x="435" y="140"/>
                  </a:cubicBezTo>
                  <a:cubicBezTo>
                    <a:pt x="391" y="132"/>
                    <a:pt x="274" y="175"/>
                    <a:pt x="249" y="163"/>
                  </a:cubicBezTo>
                  <a:cubicBezTo>
                    <a:pt x="262" y="48"/>
                    <a:pt x="239" y="112"/>
                    <a:pt x="285" y="66"/>
                  </a:cubicBezTo>
                  <a:cubicBezTo>
                    <a:pt x="295" y="56"/>
                    <a:pt x="301" y="40"/>
                    <a:pt x="311" y="32"/>
                  </a:cubicBezTo>
                  <a:cubicBezTo>
                    <a:pt x="319" y="27"/>
                    <a:pt x="329" y="27"/>
                    <a:pt x="338" y="21"/>
                  </a:cubicBezTo>
                  <a:cubicBezTo>
                    <a:pt x="348" y="15"/>
                    <a:pt x="365" y="0"/>
                    <a:pt x="365" y="0"/>
                  </a:cubicBezTo>
                  <a:cubicBezTo>
                    <a:pt x="365" y="0"/>
                    <a:pt x="232" y="163"/>
                    <a:pt x="232" y="16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CC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4" name="Text Box 31"/>
            <p:cNvSpPr txBox="1">
              <a:spLocks noChangeArrowheads="1"/>
            </p:cNvSpPr>
            <p:nvPr/>
          </p:nvSpPr>
          <p:spPr bwMode="auto">
            <a:xfrm>
              <a:off x="0" y="182"/>
              <a:ext cx="589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5400" b="1"/>
                <a:t>3×3</a:t>
              </a:r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1258888" y="549275"/>
            <a:ext cx="2095500" cy="1511300"/>
            <a:chOff x="0" y="0"/>
            <a:chExt cx="635" cy="590"/>
          </a:xfrm>
        </p:grpSpPr>
        <p:sp>
          <p:nvSpPr>
            <p:cNvPr id="5141" name="未知"/>
            <p:cNvSpPr>
              <a:spLocks noChangeArrowheads="1"/>
            </p:cNvSpPr>
            <p:nvPr/>
          </p:nvSpPr>
          <p:spPr bwMode="auto">
            <a:xfrm>
              <a:off x="0" y="0"/>
              <a:ext cx="548" cy="590"/>
            </a:xfrm>
            <a:custGeom>
              <a:avLst/>
              <a:gdLst>
                <a:gd name="T0" fmla="*/ 232 w 548"/>
                <a:gd name="T1" fmla="*/ 163 h 590"/>
                <a:gd name="T2" fmla="*/ 107 w 548"/>
                <a:gd name="T3" fmla="*/ 140 h 590"/>
                <a:gd name="T4" fmla="*/ 28 w 548"/>
                <a:gd name="T5" fmla="*/ 230 h 590"/>
                <a:gd name="T6" fmla="*/ 10 w 548"/>
                <a:gd name="T7" fmla="*/ 296 h 590"/>
                <a:gd name="T8" fmla="*/ 19 w 548"/>
                <a:gd name="T9" fmla="*/ 414 h 590"/>
                <a:gd name="T10" fmla="*/ 267 w 548"/>
                <a:gd name="T11" fmla="*/ 590 h 590"/>
                <a:gd name="T12" fmla="*/ 365 w 548"/>
                <a:gd name="T13" fmla="*/ 579 h 590"/>
                <a:gd name="T14" fmla="*/ 469 w 548"/>
                <a:gd name="T15" fmla="*/ 513 h 590"/>
                <a:gd name="T16" fmla="*/ 488 w 548"/>
                <a:gd name="T17" fmla="*/ 480 h 590"/>
                <a:gd name="T18" fmla="*/ 541 w 548"/>
                <a:gd name="T19" fmla="*/ 353 h 590"/>
                <a:gd name="T20" fmla="*/ 541 w 548"/>
                <a:gd name="T21" fmla="*/ 273 h 590"/>
                <a:gd name="T22" fmla="*/ 514 w 548"/>
                <a:gd name="T23" fmla="*/ 211 h 590"/>
                <a:gd name="T24" fmla="*/ 435 w 548"/>
                <a:gd name="T25" fmla="*/ 140 h 590"/>
                <a:gd name="T26" fmla="*/ 249 w 548"/>
                <a:gd name="T27" fmla="*/ 163 h 590"/>
                <a:gd name="T28" fmla="*/ 285 w 548"/>
                <a:gd name="T29" fmla="*/ 66 h 590"/>
                <a:gd name="T30" fmla="*/ 311 w 548"/>
                <a:gd name="T31" fmla="*/ 32 h 590"/>
                <a:gd name="T32" fmla="*/ 338 w 548"/>
                <a:gd name="T33" fmla="*/ 21 h 590"/>
                <a:gd name="T34" fmla="*/ 365 w 548"/>
                <a:gd name="T35" fmla="*/ 0 h 590"/>
                <a:gd name="T36" fmla="*/ 232 w 548"/>
                <a:gd name="T37" fmla="*/ 163 h 5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8"/>
                <a:gd name="T58" fmla="*/ 0 h 590"/>
                <a:gd name="T59" fmla="*/ 548 w 548"/>
                <a:gd name="T60" fmla="*/ 590 h 5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8" h="590">
                  <a:moveTo>
                    <a:pt x="232" y="163"/>
                  </a:moveTo>
                  <a:cubicBezTo>
                    <a:pt x="210" y="164"/>
                    <a:pt x="141" y="129"/>
                    <a:pt x="107" y="140"/>
                  </a:cubicBezTo>
                  <a:cubicBezTo>
                    <a:pt x="73" y="151"/>
                    <a:pt x="44" y="204"/>
                    <a:pt x="28" y="230"/>
                  </a:cubicBezTo>
                  <a:cubicBezTo>
                    <a:pt x="22" y="251"/>
                    <a:pt x="16" y="273"/>
                    <a:pt x="10" y="296"/>
                  </a:cubicBezTo>
                  <a:cubicBezTo>
                    <a:pt x="0" y="334"/>
                    <a:pt x="15" y="375"/>
                    <a:pt x="19" y="414"/>
                  </a:cubicBezTo>
                  <a:cubicBezTo>
                    <a:pt x="36" y="571"/>
                    <a:pt x="167" y="579"/>
                    <a:pt x="267" y="590"/>
                  </a:cubicBezTo>
                  <a:cubicBezTo>
                    <a:pt x="300" y="586"/>
                    <a:pt x="334" y="590"/>
                    <a:pt x="365" y="579"/>
                  </a:cubicBezTo>
                  <a:cubicBezTo>
                    <a:pt x="396" y="566"/>
                    <a:pt x="449" y="529"/>
                    <a:pt x="469" y="513"/>
                  </a:cubicBezTo>
                  <a:cubicBezTo>
                    <a:pt x="489" y="497"/>
                    <a:pt x="476" y="507"/>
                    <a:pt x="488" y="480"/>
                  </a:cubicBezTo>
                  <a:cubicBezTo>
                    <a:pt x="507" y="446"/>
                    <a:pt x="522" y="387"/>
                    <a:pt x="541" y="353"/>
                  </a:cubicBezTo>
                  <a:cubicBezTo>
                    <a:pt x="538" y="311"/>
                    <a:pt x="548" y="312"/>
                    <a:pt x="541" y="273"/>
                  </a:cubicBezTo>
                  <a:cubicBezTo>
                    <a:pt x="536" y="241"/>
                    <a:pt x="531" y="226"/>
                    <a:pt x="514" y="211"/>
                  </a:cubicBezTo>
                  <a:cubicBezTo>
                    <a:pt x="497" y="193"/>
                    <a:pt x="479" y="148"/>
                    <a:pt x="435" y="140"/>
                  </a:cubicBezTo>
                  <a:cubicBezTo>
                    <a:pt x="391" y="132"/>
                    <a:pt x="274" y="175"/>
                    <a:pt x="249" y="163"/>
                  </a:cubicBezTo>
                  <a:cubicBezTo>
                    <a:pt x="262" y="48"/>
                    <a:pt x="239" y="112"/>
                    <a:pt x="285" y="66"/>
                  </a:cubicBezTo>
                  <a:cubicBezTo>
                    <a:pt x="295" y="56"/>
                    <a:pt x="301" y="40"/>
                    <a:pt x="311" y="32"/>
                  </a:cubicBezTo>
                  <a:cubicBezTo>
                    <a:pt x="319" y="27"/>
                    <a:pt x="329" y="27"/>
                    <a:pt x="338" y="21"/>
                  </a:cubicBezTo>
                  <a:cubicBezTo>
                    <a:pt x="348" y="15"/>
                    <a:pt x="365" y="0"/>
                    <a:pt x="365" y="0"/>
                  </a:cubicBezTo>
                  <a:cubicBezTo>
                    <a:pt x="365" y="0"/>
                    <a:pt x="232" y="163"/>
                    <a:pt x="232" y="16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CC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2" name="Text Box 34"/>
            <p:cNvSpPr txBox="1">
              <a:spLocks noChangeArrowheads="1"/>
            </p:cNvSpPr>
            <p:nvPr/>
          </p:nvSpPr>
          <p:spPr bwMode="auto">
            <a:xfrm>
              <a:off x="0" y="226"/>
              <a:ext cx="635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5400" b="1"/>
                <a:t>2×4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989263" y="344488"/>
            <a:ext cx="2393950" cy="1511300"/>
            <a:chOff x="0" y="0"/>
            <a:chExt cx="726" cy="590"/>
          </a:xfrm>
        </p:grpSpPr>
        <p:sp>
          <p:nvSpPr>
            <p:cNvPr id="5139" name="未知"/>
            <p:cNvSpPr>
              <a:spLocks noChangeArrowheads="1"/>
            </p:cNvSpPr>
            <p:nvPr/>
          </p:nvSpPr>
          <p:spPr bwMode="auto">
            <a:xfrm>
              <a:off x="0" y="0"/>
              <a:ext cx="548" cy="590"/>
            </a:xfrm>
            <a:custGeom>
              <a:avLst/>
              <a:gdLst>
                <a:gd name="T0" fmla="*/ 232 w 548"/>
                <a:gd name="T1" fmla="*/ 163 h 590"/>
                <a:gd name="T2" fmla="*/ 107 w 548"/>
                <a:gd name="T3" fmla="*/ 140 h 590"/>
                <a:gd name="T4" fmla="*/ 28 w 548"/>
                <a:gd name="T5" fmla="*/ 230 h 590"/>
                <a:gd name="T6" fmla="*/ 10 w 548"/>
                <a:gd name="T7" fmla="*/ 296 h 590"/>
                <a:gd name="T8" fmla="*/ 19 w 548"/>
                <a:gd name="T9" fmla="*/ 414 h 590"/>
                <a:gd name="T10" fmla="*/ 267 w 548"/>
                <a:gd name="T11" fmla="*/ 590 h 590"/>
                <a:gd name="T12" fmla="*/ 365 w 548"/>
                <a:gd name="T13" fmla="*/ 579 h 590"/>
                <a:gd name="T14" fmla="*/ 469 w 548"/>
                <a:gd name="T15" fmla="*/ 513 h 590"/>
                <a:gd name="T16" fmla="*/ 488 w 548"/>
                <a:gd name="T17" fmla="*/ 480 h 590"/>
                <a:gd name="T18" fmla="*/ 541 w 548"/>
                <a:gd name="T19" fmla="*/ 353 h 590"/>
                <a:gd name="T20" fmla="*/ 541 w 548"/>
                <a:gd name="T21" fmla="*/ 273 h 590"/>
                <a:gd name="T22" fmla="*/ 514 w 548"/>
                <a:gd name="T23" fmla="*/ 211 h 590"/>
                <a:gd name="T24" fmla="*/ 435 w 548"/>
                <a:gd name="T25" fmla="*/ 140 h 590"/>
                <a:gd name="T26" fmla="*/ 249 w 548"/>
                <a:gd name="T27" fmla="*/ 163 h 590"/>
                <a:gd name="T28" fmla="*/ 285 w 548"/>
                <a:gd name="T29" fmla="*/ 66 h 590"/>
                <a:gd name="T30" fmla="*/ 311 w 548"/>
                <a:gd name="T31" fmla="*/ 32 h 590"/>
                <a:gd name="T32" fmla="*/ 338 w 548"/>
                <a:gd name="T33" fmla="*/ 21 h 590"/>
                <a:gd name="T34" fmla="*/ 365 w 548"/>
                <a:gd name="T35" fmla="*/ 0 h 590"/>
                <a:gd name="T36" fmla="*/ 232 w 548"/>
                <a:gd name="T37" fmla="*/ 163 h 5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8"/>
                <a:gd name="T58" fmla="*/ 0 h 590"/>
                <a:gd name="T59" fmla="*/ 548 w 548"/>
                <a:gd name="T60" fmla="*/ 590 h 5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8" h="590">
                  <a:moveTo>
                    <a:pt x="232" y="163"/>
                  </a:moveTo>
                  <a:cubicBezTo>
                    <a:pt x="210" y="164"/>
                    <a:pt x="141" y="129"/>
                    <a:pt x="107" y="140"/>
                  </a:cubicBezTo>
                  <a:cubicBezTo>
                    <a:pt x="73" y="151"/>
                    <a:pt x="44" y="204"/>
                    <a:pt x="28" y="230"/>
                  </a:cubicBezTo>
                  <a:cubicBezTo>
                    <a:pt x="22" y="251"/>
                    <a:pt x="16" y="273"/>
                    <a:pt x="10" y="296"/>
                  </a:cubicBezTo>
                  <a:cubicBezTo>
                    <a:pt x="0" y="334"/>
                    <a:pt x="15" y="375"/>
                    <a:pt x="19" y="414"/>
                  </a:cubicBezTo>
                  <a:cubicBezTo>
                    <a:pt x="36" y="571"/>
                    <a:pt x="167" y="579"/>
                    <a:pt x="267" y="590"/>
                  </a:cubicBezTo>
                  <a:cubicBezTo>
                    <a:pt x="300" y="586"/>
                    <a:pt x="334" y="590"/>
                    <a:pt x="365" y="579"/>
                  </a:cubicBezTo>
                  <a:cubicBezTo>
                    <a:pt x="396" y="566"/>
                    <a:pt x="449" y="529"/>
                    <a:pt x="469" y="513"/>
                  </a:cubicBezTo>
                  <a:cubicBezTo>
                    <a:pt x="489" y="497"/>
                    <a:pt x="476" y="507"/>
                    <a:pt x="488" y="480"/>
                  </a:cubicBezTo>
                  <a:cubicBezTo>
                    <a:pt x="507" y="446"/>
                    <a:pt x="522" y="387"/>
                    <a:pt x="541" y="353"/>
                  </a:cubicBezTo>
                  <a:cubicBezTo>
                    <a:pt x="538" y="311"/>
                    <a:pt x="548" y="312"/>
                    <a:pt x="541" y="273"/>
                  </a:cubicBezTo>
                  <a:cubicBezTo>
                    <a:pt x="536" y="241"/>
                    <a:pt x="531" y="226"/>
                    <a:pt x="514" y="211"/>
                  </a:cubicBezTo>
                  <a:cubicBezTo>
                    <a:pt x="497" y="193"/>
                    <a:pt x="479" y="148"/>
                    <a:pt x="435" y="140"/>
                  </a:cubicBezTo>
                  <a:cubicBezTo>
                    <a:pt x="391" y="132"/>
                    <a:pt x="274" y="175"/>
                    <a:pt x="249" y="163"/>
                  </a:cubicBezTo>
                  <a:cubicBezTo>
                    <a:pt x="262" y="48"/>
                    <a:pt x="239" y="112"/>
                    <a:pt x="285" y="66"/>
                  </a:cubicBezTo>
                  <a:cubicBezTo>
                    <a:pt x="295" y="56"/>
                    <a:pt x="301" y="40"/>
                    <a:pt x="311" y="32"/>
                  </a:cubicBezTo>
                  <a:cubicBezTo>
                    <a:pt x="319" y="27"/>
                    <a:pt x="329" y="27"/>
                    <a:pt x="338" y="21"/>
                  </a:cubicBezTo>
                  <a:cubicBezTo>
                    <a:pt x="348" y="15"/>
                    <a:pt x="365" y="0"/>
                    <a:pt x="365" y="0"/>
                  </a:cubicBezTo>
                  <a:cubicBezTo>
                    <a:pt x="365" y="0"/>
                    <a:pt x="232" y="163"/>
                    <a:pt x="232" y="16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CC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0" name="Text Box 10"/>
            <p:cNvSpPr txBox="1">
              <a:spLocks noChangeArrowheads="1"/>
            </p:cNvSpPr>
            <p:nvPr/>
          </p:nvSpPr>
          <p:spPr bwMode="auto">
            <a:xfrm>
              <a:off x="0" y="226"/>
              <a:ext cx="726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5400" b="1"/>
                <a:t>3×4</a:t>
              </a:r>
            </a:p>
          </p:txBody>
        </p:sp>
      </p:grp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4643438" y="549275"/>
            <a:ext cx="1946275" cy="1511300"/>
            <a:chOff x="0" y="0"/>
            <a:chExt cx="590" cy="590"/>
          </a:xfrm>
        </p:grpSpPr>
        <p:sp>
          <p:nvSpPr>
            <p:cNvPr id="5137" name="未知"/>
            <p:cNvSpPr>
              <a:spLocks noChangeArrowheads="1"/>
            </p:cNvSpPr>
            <p:nvPr/>
          </p:nvSpPr>
          <p:spPr bwMode="auto">
            <a:xfrm>
              <a:off x="0" y="0"/>
              <a:ext cx="548" cy="590"/>
            </a:xfrm>
            <a:custGeom>
              <a:avLst/>
              <a:gdLst>
                <a:gd name="T0" fmla="*/ 232 w 548"/>
                <a:gd name="T1" fmla="*/ 163 h 590"/>
                <a:gd name="T2" fmla="*/ 107 w 548"/>
                <a:gd name="T3" fmla="*/ 140 h 590"/>
                <a:gd name="T4" fmla="*/ 28 w 548"/>
                <a:gd name="T5" fmla="*/ 230 h 590"/>
                <a:gd name="T6" fmla="*/ 10 w 548"/>
                <a:gd name="T7" fmla="*/ 296 h 590"/>
                <a:gd name="T8" fmla="*/ 19 w 548"/>
                <a:gd name="T9" fmla="*/ 414 h 590"/>
                <a:gd name="T10" fmla="*/ 267 w 548"/>
                <a:gd name="T11" fmla="*/ 590 h 590"/>
                <a:gd name="T12" fmla="*/ 365 w 548"/>
                <a:gd name="T13" fmla="*/ 579 h 590"/>
                <a:gd name="T14" fmla="*/ 469 w 548"/>
                <a:gd name="T15" fmla="*/ 513 h 590"/>
                <a:gd name="T16" fmla="*/ 488 w 548"/>
                <a:gd name="T17" fmla="*/ 480 h 590"/>
                <a:gd name="T18" fmla="*/ 541 w 548"/>
                <a:gd name="T19" fmla="*/ 353 h 590"/>
                <a:gd name="T20" fmla="*/ 541 w 548"/>
                <a:gd name="T21" fmla="*/ 273 h 590"/>
                <a:gd name="T22" fmla="*/ 514 w 548"/>
                <a:gd name="T23" fmla="*/ 211 h 590"/>
                <a:gd name="T24" fmla="*/ 435 w 548"/>
                <a:gd name="T25" fmla="*/ 140 h 590"/>
                <a:gd name="T26" fmla="*/ 249 w 548"/>
                <a:gd name="T27" fmla="*/ 163 h 590"/>
                <a:gd name="T28" fmla="*/ 285 w 548"/>
                <a:gd name="T29" fmla="*/ 66 h 590"/>
                <a:gd name="T30" fmla="*/ 311 w 548"/>
                <a:gd name="T31" fmla="*/ 32 h 590"/>
                <a:gd name="T32" fmla="*/ 338 w 548"/>
                <a:gd name="T33" fmla="*/ 21 h 590"/>
                <a:gd name="T34" fmla="*/ 365 w 548"/>
                <a:gd name="T35" fmla="*/ 0 h 590"/>
                <a:gd name="T36" fmla="*/ 232 w 548"/>
                <a:gd name="T37" fmla="*/ 163 h 5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8"/>
                <a:gd name="T58" fmla="*/ 0 h 590"/>
                <a:gd name="T59" fmla="*/ 548 w 548"/>
                <a:gd name="T60" fmla="*/ 590 h 5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8" h="590">
                  <a:moveTo>
                    <a:pt x="232" y="163"/>
                  </a:moveTo>
                  <a:cubicBezTo>
                    <a:pt x="210" y="164"/>
                    <a:pt x="141" y="129"/>
                    <a:pt x="107" y="140"/>
                  </a:cubicBezTo>
                  <a:cubicBezTo>
                    <a:pt x="73" y="151"/>
                    <a:pt x="44" y="204"/>
                    <a:pt x="28" y="230"/>
                  </a:cubicBezTo>
                  <a:cubicBezTo>
                    <a:pt x="22" y="251"/>
                    <a:pt x="16" y="273"/>
                    <a:pt x="10" y="296"/>
                  </a:cubicBezTo>
                  <a:cubicBezTo>
                    <a:pt x="0" y="334"/>
                    <a:pt x="15" y="375"/>
                    <a:pt x="19" y="414"/>
                  </a:cubicBezTo>
                  <a:cubicBezTo>
                    <a:pt x="36" y="571"/>
                    <a:pt x="167" y="579"/>
                    <a:pt x="267" y="590"/>
                  </a:cubicBezTo>
                  <a:cubicBezTo>
                    <a:pt x="300" y="586"/>
                    <a:pt x="334" y="590"/>
                    <a:pt x="365" y="579"/>
                  </a:cubicBezTo>
                  <a:cubicBezTo>
                    <a:pt x="396" y="566"/>
                    <a:pt x="449" y="529"/>
                    <a:pt x="469" y="513"/>
                  </a:cubicBezTo>
                  <a:cubicBezTo>
                    <a:pt x="489" y="497"/>
                    <a:pt x="476" y="507"/>
                    <a:pt x="488" y="480"/>
                  </a:cubicBezTo>
                  <a:cubicBezTo>
                    <a:pt x="507" y="446"/>
                    <a:pt x="522" y="387"/>
                    <a:pt x="541" y="353"/>
                  </a:cubicBezTo>
                  <a:cubicBezTo>
                    <a:pt x="538" y="311"/>
                    <a:pt x="548" y="312"/>
                    <a:pt x="541" y="273"/>
                  </a:cubicBezTo>
                  <a:cubicBezTo>
                    <a:pt x="536" y="241"/>
                    <a:pt x="531" y="226"/>
                    <a:pt x="514" y="211"/>
                  </a:cubicBezTo>
                  <a:cubicBezTo>
                    <a:pt x="497" y="193"/>
                    <a:pt x="479" y="148"/>
                    <a:pt x="435" y="140"/>
                  </a:cubicBezTo>
                  <a:cubicBezTo>
                    <a:pt x="391" y="132"/>
                    <a:pt x="274" y="175"/>
                    <a:pt x="249" y="163"/>
                  </a:cubicBezTo>
                  <a:cubicBezTo>
                    <a:pt x="262" y="48"/>
                    <a:pt x="239" y="112"/>
                    <a:pt x="285" y="66"/>
                  </a:cubicBezTo>
                  <a:cubicBezTo>
                    <a:pt x="295" y="56"/>
                    <a:pt x="301" y="40"/>
                    <a:pt x="311" y="32"/>
                  </a:cubicBezTo>
                  <a:cubicBezTo>
                    <a:pt x="319" y="27"/>
                    <a:pt x="329" y="27"/>
                    <a:pt x="338" y="21"/>
                  </a:cubicBezTo>
                  <a:cubicBezTo>
                    <a:pt x="348" y="15"/>
                    <a:pt x="365" y="0"/>
                    <a:pt x="365" y="0"/>
                  </a:cubicBezTo>
                  <a:cubicBezTo>
                    <a:pt x="365" y="0"/>
                    <a:pt x="232" y="163"/>
                    <a:pt x="232" y="16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CC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8" name="Text Box 28"/>
            <p:cNvSpPr txBox="1">
              <a:spLocks noChangeArrowheads="1"/>
            </p:cNvSpPr>
            <p:nvPr/>
          </p:nvSpPr>
          <p:spPr bwMode="auto">
            <a:xfrm>
              <a:off x="0" y="227"/>
              <a:ext cx="590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5400" b="1"/>
                <a:t>5×5</a:t>
              </a:r>
            </a:p>
          </p:txBody>
        </p:sp>
      </p:grpSp>
      <p:grpSp>
        <p:nvGrpSpPr>
          <p:cNvPr id="11" name="Group 23"/>
          <p:cNvGrpSpPr>
            <a:grpSpLocks/>
          </p:cNvGrpSpPr>
          <p:nvPr/>
        </p:nvGrpSpPr>
        <p:grpSpPr bwMode="auto">
          <a:xfrm>
            <a:off x="5867400" y="1341438"/>
            <a:ext cx="1812925" cy="1511300"/>
            <a:chOff x="0" y="0"/>
            <a:chExt cx="548" cy="590"/>
          </a:xfrm>
        </p:grpSpPr>
        <p:sp>
          <p:nvSpPr>
            <p:cNvPr id="5135" name="未知"/>
            <p:cNvSpPr>
              <a:spLocks noChangeArrowheads="1"/>
            </p:cNvSpPr>
            <p:nvPr/>
          </p:nvSpPr>
          <p:spPr bwMode="auto">
            <a:xfrm>
              <a:off x="0" y="0"/>
              <a:ext cx="548" cy="590"/>
            </a:xfrm>
            <a:custGeom>
              <a:avLst/>
              <a:gdLst>
                <a:gd name="T0" fmla="*/ 232 w 548"/>
                <a:gd name="T1" fmla="*/ 163 h 590"/>
                <a:gd name="T2" fmla="*/ 107 w 548"/>
                <a:gd name="T3" fmla="*/ 140 h 590"/>
                <a:gd name="T4" fmla="*/ 28 w 548"/>
                <a:gd name="T5" fmla="*/ 230 h 590"/>
                <a:gd name="T6" fmla="*/ 10 w 548"/>
                <a:gd name="T7" fmla="*/ 296 h 590"/>
                <a:gd name="T8" fmla="*/ 19 w 548"/>
                <a:gd name="T9" fmla="*/ 414 h 590"/>
                <a:gd name="T10" fmla="*/ 267 w 548"/>
                <a:gd name="T11" fmla="*/ 590 h 590"/>
                <a:gd name="T12" fmla="*/ 365 w 548"/>
                <a:gd name="T13" fmla="*/ 579 h 590"/>
                <a:gd name="T14" fmla="*/ 469 w 548"/>
                <a:gd name="T15" fmla="*/ 513 h 590"/>
                <a:gd name="T16" fmla="*/ 488 w 548"/>
                <a:gd name="T17" fmla="*/ 480 h 590"/>
                <a:gd name="T18" fmla="*/ 541 w 548"/>
                <a:gd name="T19" fmla="*/ 353 h 590"/>
                <a:gd name="T20" fmla="*/ 541 w 548"/>
                <a:gd name="T21" fmla="*/ 273 h 590"/>
                <a:gd name="T22" fmla="*/ 514 w 548"/>
                <a:gd name="T23" fmla="*/ 211 h 590"/>
                <a:gd name="T24" fmla="*/ 435 w 548"/>
                <a:gd name="T25" fmla="*/ 140 h 590"/>
                <a:gd name="T26" fmla="*/ 249 w 548"/>
                <a:gd name="T27" fmla="*/ 163 h 590"/>
                <a:gd name="T28" fmla="*/ 285 w 548"/>
                <a:gd name="T29" fmla="*/ 66 h 590"/>
                <a:gd name="T30" fmla="*/ 311 w 548"/>
                <a:gd name="T31" fmla="*/ 32 h 590"/>
                <a:gd name="T32" fmla="*/ 338 w 548"/>
                <a:gd name="T33" fmla="*/ 21 h 590"/>
                <a:gd name="T34" fmla="*/ 365 w 548"/>
                <a:gd name="T35" fmla="*/ 0 h 590"/>
                <a:gd name="T36" fmla="*/ 232 w 548"/>
                <a:gd name="T37" fmla="*/ 163 h 5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8"/>
                <a:gd name="T58" fmla="*/ 0 h 590"/>
                <a:gd name="T59" fmla="*/ 548 w 548"/>
                <a:gd name="T60" fmla="*/ 590 h 5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8" h="590">
                  <a:moveTo>
                    <a:pt x="232" y="163"/>
                  </a:moveTo>
                  <a:cubicBezTo>
                    <a:pt x="210" y="164"/>
                    <a:pt x="141" y="129"/>
                    <a:pt x="107" y="140"/>
                  </a:cubicBezTo>
                  <a:cubicBezTo>
                    <a:pt x="73" y="151"/>
                    <a:pt x="44" y="204"/>
                    <a:pt x="28" y="230"/>
                  </a:cubicBezTo>
                  <a:cubicBezTo>
                    <a:pt x="22" y="251"/>
                    <a:pt x="16" y="273"/>
                    <a:pt x="10" y="296"/>
                  </a:cubicBezTo>
                  <a:cubicBezTo>
                    <a:pt x="0" y="334"/>
                    <a:pt x="15" y="375"/>
                    <a:pt x="19" y="414"/>
                  </a:cubicBezTo>
                  <a:cubicBezTo>
                    <a:pt x="36" y="571"/>
                    <a:pt x="167" y="579"/>
                    <a:pt x="267" y="590"/>
                  </a:cubicBezTo>
                  <a:cubicBezTo>
                    <a:pt x="300" y="586"/>
                    <a:pt x="334" y="590"/>
                    <a:pt x="365" y="579"/>
                  </a:cubicBezTo>
                  <a:cubicBezTo>
                    <a:pt x="396" y="566"/>
                    <a:pt x="449" y="529"/>
                    <a:pt x="469" y="513"/>
                  </a:cubicBezTo>
                  <a:cubicBezTo>
                    <a:pt x="489" y="497"/>
                    <a:pt x="476" y="507"/>
                    <a:pt x="488" y="480"/>
                  </a:cubicBezTo>
                  <a:cubicBezTo>
                    <a:pt x="507" y="446"/>
                    <a:pt x="522" y="387"/>
                    <a:pt x="541" y="353"/>
                  </a:cubicBezTo>
                  <a:cubicBezTo>
                    <a:pt x="538" y="311"/>
                    <a:pt x="548" y="312"/>
                    <a:pt x="541" y="273"/>
                  </a:cubicBezTo>
                  <a:cubicBezTo>
                    <a:pt x="536" y="241"/>
                    <a:pt x="531" y="226"/>
                    <a:pt x="514" y="211"/>
                  </a:cubicBezTo>
                  <a:cubicBezTo>
                    <a:pt x="497" y="193"/>
                    <a:pt x="479" y="148"/>
                    <a:pt x="435" y="140"/>
                  </a:cubicBezTo>
                  <a:cubicBezTo>
                    <a:pt x="391" y="132"/>
                    <a:pt x="274" y="175"/>
                    <a:pt x="249" y="163"/>
                  </a:cubicBezTo>
                  <a:cubicBezTo>
                    <a:pt x="262" y="48"/>
                    <a:pt x="239" y="112"/>
                    <a:pt x="285" y="66"/>
                  </a:cubicBezTo>
                  <a:cubicBezTo>
                    <a:pt x="295" y="56"/>
                    <a:pt x="301" y="40"/>
                    <a:pt x="311" y="32"/>
                  </a:cubicBezTo>
                  <a:cubicBezTo>
                    <a:pt x="319" y="27"/>
                    <a:pt x="329" y="27"/>
                    <a:pt x="338" y="21"/>
                  </a:cubicBezTo>
                  <a:cubicBezTo>
                    <a:pt x="348" y="15"/>
                    <a:pt x="365" y="0"/>
                    <a:pt x="365" y="0"/>
                  </a:cubicBezTo>
                  <a:cubicBezTo>
                    <a:pt x="365" y="0"/>
                    <a:pt x="232" y="163"/>
                    <a:pt x="232" y="16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CC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6" name="Text Box 25"/>
            <p:cNvSpPr txBox="1">
              <a:spLocks noChangeArrowheads="1"/>
            </p:cNvSpPr>
            <p:nvPr/>
          </p:nvSpPr>
          <p:spPr bwMode="auto">
            <a:xfrm>
              <a:off x="0" y="226"/>
              <a:ext cx="545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5400" b="1"/>
                <a:t>4×5</a:t>
              </a:r>
            </a:p>
          </p:txBody>
        </p:sp>
      </p:grpSp>
      <p:sp>
        <p:nvSpPr>
          <p:cNvPr id="34" name="矩形 33"/>
          <p:cNvSpPr/>
          <p:nvPr/>
        </p:nvSpPr>
        <p:spPr>
          <a:xfrm>
            <a:off x="6875463" y="44450"/>
            <a:ext cx="216058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复习旧知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7793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292725" y="5519738"/>
            <a:ext cx="3600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600" b="1"/>
              <a:t>一共有多少人？</a:t>
            </a:r>
          </a:p>
        </p:txBody>
      </p:sp>
      <p:sp>
        <p:nvSpPr>
          <p:cNvPr id="5" name="矩形 4"/>
          <p:cNvSpPr/>
          <p:nvPr/>
        </p:nvSpPr>
        <p:spPr>
          <a:xfrm>
            <a:off x="7164388" y="44450"/>
            <a:ext cx="216058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复习旧知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853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5" descr="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5651500" y="5951538"/>
            <a:ext cx="3600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600" b="1"/>
              <a:t>一共有多少人？</a:t>
            </a:r>
          </a:p>
        </p:txBody>
      </p:sp>
      <p:sp>
        <p:nvSpPr>
          <p:cNvPr id="5" name="矩形 4"/>
          <p:cNvSpPr/>
          <p:nvPr/>
        </p:nvSpPr>
        <p:spPr>
          <a:xfrm>
            <a:off x="7164388" y="44450"/>
            <a:ext cx="216058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</a:rPr>
              <a:t>学习新知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 descr="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415925"/>
            <a:ext cx="10763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7" r="10475" b="2425"/>
          <a:stretch>
            <a:fillRect/>
          </a:stretch>
        </p:blipFill>
        <p:spPr bwMode="auto">
          <a:xfrm>
            <a:off x="2339975" y="0"/>
            <a:ext cx="576263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46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2" descr="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9185275" cy="721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6" descr="59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89363"/>
            <a:ext cx="7848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7" descr="59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781300"/>
            <a:ext cx="8001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49213" y="300038"/>
            <a:ext cx="3078163" cy="8509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</a:rPr>
              <a:t>即时练习</a:t>
            </a:r>
          </a:p>
        </p:txBody>
      </p:sp>
      <p:sp>
        <p:nvSpPr>
          <p:cNvPr id="8198" name="TextBox 3"/>
          <p:cNvSpPr txBox="1">
            <a:spLocks noChangeArrowheads="1"/>
          </p:cNvSpPr>
          <p:nvPr/>
        </p:nvSpPr>
        <p:spPr bwMode="auto">
          <a:xfrm>
            <a:off x="392113" y="1619250"/>
            <a:ext cx="41798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000"/>
              <a:t>算一算（</a:t>
            </a:r>
            <a:r>
              <a:rPr lang="en-US" altLang="zh-CN" sz="2400"/>
              <a:t>59</a:t>
            </a:r>
            <a:r>
              <a:rPr lang="zh-CN" altLang="en-US" sz="2400"/>
              <a:t>页第</a:t>
            </a:r>
            <a:r>
              <a:rPr lang="en-US" altLang="zh-CN" sz="2400"/>
              <a:t>3</a:t>
            </a:r>
            <a:r>
              <a:rPr lang="zh-CN" altLang="en-US" sz="2400"/>
              <a:t>题</a:t>
            </a:r>
            <a:r>
              <a:rPr lang="zh-CN" altLang="en-US" sz="3000"/>
              <a:t>）</a:t>
            </a:r>
          </a:p>
        </p:txBody>
      </p:sp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2268538" y="2787650"/>
            <a:ext cx="809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000">
                <a:solidFill>
                  <a:srgbClr val="FF0000"/>
                </a:solidFill>
              </a:rPr>
              <a:t>33</a:t>
            </a:r>
            <a:endParaRPr lang="zh-CN" altLang="en-US" sz="3000">
              <a:solidFill>
                <a:srgbClr val="FF0000"/>
              </a:solidFill>
            </a:endParaRPr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2384425" y="3836988"/>
            <a:ext cx="530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000">
                <a:solidFill>
                  <a:srgbClr val="FF0000"/>
                </a:solidFill>
              </a:rPr>
              <a:t>0</a:t>
            </a:r>
            <a:endParaRPr lang="zh-CN" altLang="en-US" sz="3000">
              <a:solidFill>
                <a:srgbClr val="FF0000"/>
              </a:solidFill>
            </a:endParaRPr>
          </a:p>
        </p:txBody>
      </p: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5418138" y="2787650"/>
            <a:ext cx="809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000">
                <a:solidFill>
                  <a:srgbClr val="FF0000"/>
                </a:solidFill>
              </a:rPr>
              <a:t>24</a:t>
            </a:r>
            <a:endParaRPr lang="zh-CN" altLang="en-US" sz="3000">
              <a:solidFill>
                <a:srgbClr val="FF0000"/>
              </a:solidFill>
            </a:endParaRPr>
          </a:p>
        </p:txBody>
      </p:sp>
      <p:sp>
        <p:nvSpPr>
          <p:cNvPr id="9224" name="TextBox 9"/>
          <p:cNvSpPr txBox="1">
            <a:spLocks noChangeArrowheads="1"/>
          </p:cNvSpPr>
          <p:nvPr/>
        </p:nvSpPr>
        <p:spPr bwMode="auto">
          <a:xfrm>
            <a:off x="8362950" y="2781300"/>
            <a:ext cx="530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000">
                <a:solidFill>
                  <a:srgbClr val="FF0000"/>
                </a:solidFill>
              </a:rPr>
              <a:t>8</a:t>
            </a:r>
            <a:endParaRPr lang="zh-CN" altLang="en-US" sz="3000">
              <a:solidFill>
                <a:srgbClr val="FF0000"/>
              </a:solidFill>
            </a:endParaRPr>
          </a:p>
        </p:txBody>
      </p:sp>
      <p:sp>
        <p:nvSpPr>
          <p:cNvPr id="9225" name="TextBox 10"/>
          <p:cNvSpPr txBox="1">
            <a:spLocks noChangeArrowheads="1"/>
          </p:cNvSpPr>
          <p:nvPr/>
        </p:nvSpPr>
        <p:spPr bwMode="auto">
          <a:xfrm>
            <a:off x="5240338" y="3835400"/>
            <a:ext cx="530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000">
                <a:solidFill>
                  <a:srgbClr val="FF0000"/>
                </a:solidFill>
              </a:rPr>
              <a:t>2</a:t>
            </a:r>
            <a:endParaRPr lang="zh-CN" altLang="en-US" sz="3000">
              <a:solidFill>
                <a:srgbClr val="FF0000"/>
              </a:solidFill>
            </a:endParaRPr>
          </a:p>
        </p:txBody>
      </p:sp>
      <p:sp>
        <p:nvSpPr>
          <p:cNvPr id="9226" name="TextBox 11"/>
          <p:cNvSpPr txBox="1">
            <a:spLocks noChangeArrowheads="1"/>
          </p:cNvSpPr>
          <p:nvPr/>
        </p:nvSpPr>
        <p:spPr bwMode="auto">
          <a:xfrm>
            <a:off x="8154988" y="3789363"/>
            <a:ext cx="809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000">
                <a:solidFill>
                  <a:srgbClr val="FF0000"/>
                </a:solidFill>
              </a:rPr>
              <a:t>10</a:t>
            </a:r>
            <a:endParaRPr lang="zh-CN" altLang="en-US" sz="3000">
              <a:solidFill>
                <a:srgbClr val="FF0000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468313" y="3284538"/>
            <a:ext cx="7905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84213" y="3284538"/>
            <a:ext cx="358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/>
              <a:t>8</a:t>
            </a:r>
            <a:endParaRPr lang="zh-CN" altLang="en-US" sz="2400"/>
          </a:p>
        </p:txBody>
      </p:sp>
      <p:cxnSp>
        <p:nvCxnSpPr>
          <p:cNvPr id="16" name="直接连接符 15"/>
          <p:cNvCxnSpPr/>
          <p:nvPr/>
        </p:nvCxnSpPr>
        <p:spPr>
          <a:xfrm>
            <a:off x="3635375" y="3255963"/>
            <a:ext cx="7921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851275" y="3255963"/>
            <a:ext cx="5762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/>
              <a:t>12</a:t>
            </a:r>
            <a:endParaRPr lang="zh-CN" altLang="en-US" sz="2400"/>
          </a:p>
        </p:txBody>
      </p:sp>
      <p:cxnSp>
        <p:nvCxnSpPr>
          <p:cNvPr id="18" name="直接连接符 17"/>
          <p:cNvCxnSpPr/>
          <p:nvPr/>
        </p:nvCxnSpPr>
        <p:spPr>
          <a:xfrm>
            <a:off x="6804025" y="3284538"/>
            <a:ext cx="7921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019925" y="3284538"/>
            <a:ext cx="360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/>
              <a:t>6</a:t>
            </a:r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75578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223" grpId="0"/>
      <p:bldP spid="9224" grpId="0"/>
      <p:bldP spid="9225" grpId="0"/>
      <p:bldP spid="9226" grpId="0"/>
      <p:bldP spid="15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1" descr="58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4086225"/>
            <a:ext cx="3086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3" descr="58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4851400"/>
            <a:ext cx="3086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05575" y="-100013"/>
            <a:ext cx="2746375" cy="1143001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</a:rPr>
              <a:t>巩固练习</a:t>
            </a:r>
          </a:p>
        </p:txBody>
      </p:sp>
      <p:sp>
        <p:nvSpPr>
          <p:cNvPr id="9221" name="TextBox 13"/>
          <p:cNvSpPr txBox="1">
            <a:spLocks noChangeArrowheads="1"/>
          </p:cNvSpPr>
          <p:nvPr/>
        </p:nvSpPr>
        <p:spPr bwMode="auto">
          <a:xfrm>
            <a:off x="392113" y="1196975"/>
            <a:ext cx="71326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000"/>
              <a:t>（一）看图填写合适的数和运算符号</a:t>
            </a:r>
          </a:p>
        </p:txBody>
      </p:sp>
      <p:pic>
        <p:nvPicPr>
          <p:cNvPr id="9222" name="Picture 22" descr="58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76475"/>
            <a:ext cx="8334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965450" y="4043363"/>
            <a:ext cx="3067050" cy="495300"/>
            <a:chOff x="1868" y="2547"/>
            <a:chExt cx="1753" cy="268"/>
          </a:xfrm>
        </p:grpSpPr>
        <p:sp>
          <p:nvSpPr>
            <p:cNvPr id="9230" name="TextBox 4"/>
            <p:cNvSpPr txBox="1">
              <a:spLocks noChangeArrowheads="1"/>
            </p:cNvSpPr>
            <p:nvPr/>
          </p:nvSpPr>
          <p:spPr bwMode="auto">
            <a:xfrm>
              <a:off x="1868" y="2550"/>
              <a:ext cx="30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/>
                <a:t>3</a:t>
              </a:r>
              <a:endParaRPr lang="zh-CN" altLang="en-US" sz="2400"/>
            </a:p>
          </p:txBody>
        </p:sp>
        <p:sp>
          <p:nvSpPr>
            <p:cNvPr id="9231" name="TextBox 6"/>
            <p:cNvSpPr txBox="1">
              <a:spLocks noChangeArrowheads="1"/>
            </p:cNvSpPr>
            <p:nvPr/>
          </p:nvSpPr>
          <p:spPr bwMode="auto">
            <a:xfrm>
              <a:off x="2498" y="2547"/>
              <a:ext cx="4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2400" b="1"/>
                <a:t>－</a:t>
              </a:r>
            </a:p>
          </p:txBody>
        </p:sp>
        <p:sp>
          <p:nvSpPr>
            <p:cNvPr id="9232" name="TextBox 4"/>
            <p:cNvSpPr txBox="1">
              <a:spLocks noChangeArrowheads="1"/>
            </p:cNvSpPr>
            <p:nvPr/>
          </p:nvSpPr>
          <p:spPr bwMode="auto">
            <a:xfrm>
              <a:off x="2251" y="2550"/>
              <a:ext cx="30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/>
                <a:t>5</a:t>
              </a:r>
              <a:endParaRPr lang="zh-CN" altLang="en-US" sz="2400"/>
            </a:p>
          </p:txBody>
        </p:sp>
        <p:sp>
          <p:nvSpPr>
            <p:cNvPr id="9233" name="TextBox 4"/>
            <p:cNvSpPr txBox="1">
              <a:spLocks noChangeArrowheads="1"/>
            </p:cNvSpPr>
            <p:nvPr/>
          </p:nvSpPr>
          <p:spPr bwMode="auto">
            <a:xfrm>
              <a:off x="2827" y="2565"/>
              <a:ext cx="30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/>
                <a:t>2</a:t>
              </a:r>
              <a:endParaRPr lang="zh-CN" altLang="en-US" sz="2400"/>
            </a:p>
          </p:txBody>
        </p:sp>
        <p:sp>
          <p:nvSpPr>
            <p:cNvPr id="9234" name="TextBox 4"/>
            <p:cNvSpPr txBox="1">
              <a:spLocks noChangeArrowheads="1"/>
            </p:cNvSpPr>
            <p:nvPr/>
          </p:nvSpPr>
          <p:spPr bwMode="auto">
            <a:xfrm>
              <a:off x="3321" y="2550"/>
              <a:ext cx="30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/>
                <a:t>13</a:t>
              </a:r>
              <a:endParaRPr lang="zh-CN" altLang="en-US" sz="2400"/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965450" y="4795838"/>
            <a:ext cx="3079750" cy="490537"/>
            <a:chOff x="1868" y="3025"/>
            <a:chExt cx="1723" cy="227"/>
          </a:xfrm>
        </p:grpSpPr>
        <p:sp>
          <p:nvSpPr>
            <p:cNvPr id="9225" name="TextBox 4"/>
            <p:cNvSpPr txBox="1">
              <a:spLocks noChangeArrowheads="1"/>
            </p:cNvSpPr>
            <p:nvPr/>
          </p:nvSpPr>
          <p:spPr bwMode="auto">
            <a:xfrm>
              <a:off x="1868" y="3038"/>
              <a:ext cx="300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/>
                <a:t>3</a:t>
              </a:r>
              <a:endParaRPr lang="zh-CN" altLang="en-US" sz="2400"/>
            </a:p>
          </p:txBody>
        </p:sp>
        <p:sp>
          <p:nvSpPr>
            <p:cNvPr id="9226" name="TextBox 6"/>
            <p:cNvSpPr txBox="1">
              <a:spLocks noChangeArrowheads="1"/>
            </p:cNvSpPr>
            <p:nvPr/>
          </p:nvSpPr>
          <p:spPr bwMode="auto">
            <a:xfrm>
              <a:off x="2484" y="3035"/>
              <a:ext cx="404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2400" b="1"/>
                <a:t>＋</a:t>
              </a:r>
            </a:p>
          </p:txBody>
        </p:sp>
        <p:sp>
          <p:nvSpPr>
            <p:cNvPr id="9227" name="TextBox 4"/>
            <p:cNvSpPr txBox="1">
              <a:spLocks noChangeArrowheads="1"/>
            </p:cNvSpPr>
            <p:nvPr/>
          </p:nvSpPr>
          <p:spPr bwMode="auto">
            <a:xfrm>
              <a:off x="2243" y="3038"/>
              <a:ext cx="300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/>
                <a:t>4</a:t>
              </a:r>
              <a:endParaRPr lang="zh-CN" altLang="en-US" sz="2400"/>
            </a:p>
          </p:txBody>
        </p:sp>
        <p:sp>
          <p:nvSpPr>
            <p:cNvPr id="9228" name="TextBox 4"/>
            <p:cNvSpPr txBox="1">
              <a:spLocks noChangeArrowheads="1"/>
            </p:cNvSpPr>
            <p:nvPr/>
          </p:nvSpPr>
          <p:spPr bwMode="auto">
            <a:xfrm>
              <a:off x="2807" y="3025"/>
              <a:ext cx="300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/>
                <a:t>1</a:t>
              </a:r>
              <a:endParaRPr lang="zh-CN" altLang="en-US" sz="2400"/>
            </a:p>
          </p:txBody>
        </p:sp>
        <p:sp>
          <p:nvSpPr>
            <p:cNvPr id="9229" name="TextBox 4"/>
            <p:cNvSpPr txBox="1">
              <a:spLocks noChangeArrowheads="1"/>
            </p:cNvSpPr>
            <p:nvPr/>
          </p:nvSpPr>
          <p:spPr bwMode="auto">
            <a:xfrm>
              <a:off x="3291" y="3038"/>
              <a:ext cx="300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/>
                <a:t>13</a:t>
              </a:r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02753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PLUGINVER]" val="10"/>
</p:tagLst>
</file>

<file path=ppt/theme/theme1.xml><?xml version="1.0" encoding="utf-8"?>
<a:theme xmlns:a="http://schemas.openxmlformats.org/drawingml/2006/main" name="乘加 乘减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乘加 乘减</Template>
  <TotalTime>0</TotalTime>
  <Words>306</Words>
  <Application>Microsoft Office PowerPoint</Application>
  <PresentationFormat>全屏显示(4:3)</PresentationFormat>
  <Paragraphs>110</Paragraphs>
  <Slides>14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乘加 乘减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即时练习</vt:lpstr>
      <vt:lpstr>巩固练习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User</cp:lastModifiedBy>
  <cp:revision>1</cp:revision>
  <dcterms:created xsi:type="dcterms:W3CDTF">2018-09-25T12:34:45Z</dcterms:created>
  <dcterms:modified xsi:type="dcterms:W3CDTF">2018-09-25T12:35:41Z</dcterms:modified>
</cp:coreProperties>
</file>