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6" r:id="rId2"/>
  </p:sldMasterIdLst>
  <p:notesMasterIdLst>
    <p:notesMasterId r:id="rId20"/>
  </p:notesMasterIdLst>
  <p:sldIdLst>
    <p:sldId id="264" r:id="rId3"/>
    <p:sldId id="260" r:id="rId4"/>
    <p:sldId id="265" r:id="rId5"/>
    <p:sldId id="290" r:id="rId6"/>
    <p:sldId id="277" r:id="rId7"/>
    <p:sldId id="278" r:id="rId8"/>
    <p:sldId id="280" r:id="rId9"/>
    <p:sldId id="294" r:id="rId10"/>
    <p:sldId id="301" r:id="rId11"/>
    <p:sldId id="295" r:id="rId12"/>
    <p:sldId id="296" r:id="rId13"/>
    <p:sldId id="297" r:id="rId14"/>
    <p:sldId id="270" r:id="rId15"/>
    <p:sldId id="298" r:id="rId16"/>
    <p:sldId id="299" r:id="rId17"/>
    <p:sldId id="300" r:id="rId18"/>
    <p:sldId id="263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FF0000"/>
    <a:srgbClr val="D9E890"/>
    <a:srgbClr val="0F5922"/>
    <a:srgbClr val="FFFF99"/>
    <a:srgbClr val="F09C2C"/>
    <a:srgbClr val="EE90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321275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smtClean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hyperlink" Target="http://imgsrc.baidu.com/baike/pic/item/3a86813d7fd9f715baa1673f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gsrc.baidu.com/baike/pic/item/1a94b36e41d577cf81cb4a0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 descr="pp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5122"/>
          <p:cNvSpPr>
            <a:spLocks noGrp="1"/>
          </p:cNvSpPr>
          <p:nvPr>
            <p:ph type="ctrTitle"/>
          </p:nvPr>
        </p:nvSpPr>
        <p:spPr>
          <a:xfrm rot="21249139">
            <a:off x="1778211" y="2076632"/>
            <a:ext cx="5760640" cy="1422650"/>
          </a:xfrm>
          <a:ln/>
        </p:spPr>
        <p:txBody>
          <a:bodyPr anchor="ctr">
            <a:normAutofit/>
          </a:bodyPr>
          <a:lstStyle/>
          <a:p>
            <a:pPr defTabSz="914400">
              <a:buSzPct val="100000"/>
            </a:pPr>
            <a:r>
              <a:rPr lang="zh-CN" altLang="en-US" sz="54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一次性的生活用品</a:t>
            </a:r>
          </a:p>
        </p:txBody>
      </p:sp>
      <p:sp>
        <p:nvSpPr>
          <p:cNvPr id="2" name="矩形 1"/>
          <p:cNvSpPr/>
          <p:nvPr/>
        </p:nvSpPr>
        <p:spPr>
          <a:xfrm rot="21212790">
            <a:off x="3819271" y="4224385"/>
            <a:ext cx="3954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杨   芳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1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04" name="Picture 2" descr="D:\花纹\天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97552">
            <a:off x="1187450" y="1557338"/>
            <a:ext cx="681038" cy="78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标题 8"/>
          <p:cNvSpPr>
            <a:spLocks noGrp="1"/>
          </p:cNvSpPr>
          <p:nvPr/>
        </p:nvSpPr>
        <p:spPr>
          <a:xfrm>
            <a:off x="0" y="-387424"/>
            <a:ext cx="9144000" cy="511256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u="none" kern="1200" baseline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4400" b="1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小组合作</a:t>
            </a:r>
            <a:endParaRPr lang="en-US" altLang="zh-CN" sz="4400" b="1" dirty="0" smtClean="0">
              <a:solidFill>
                <a:schemeClr val="accent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lvl="0"/>
            <a:r>
              <a:rPr lang="zh-CN" altLang="en-US" sz="4400" b="1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并讨论</a:t>
            </a:r>
            <a:r>
              <a:rPr lang="zh-CN" altLang="en-US" sz="4400" b="1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：对于一次性的生活用品，我</a:t>
            </a: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想怎么做？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683284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7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7" decel="100000"/>
                                        <p:tgtEl>
                                          <p:spTgt spid="25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7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7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文本占位符 46082"/>
          <p:cNvSpPr>
            <a:spLocks noGrp="1"/>
          </p:cNvSpPr>
          <p:nvPr>
            <p:ph type="body" idx="4294967295"/>
          </p:nvPr>
        </p:nvSpPr>
        <p:spPr>
          <a:xfrm>
            <a:off x="0" y="5562600"/>
            <a:ext cx="9036050" cy="992188"/>
          </a:xfrm>
        </p:spPr>
        <p:txBody>
          <a:bodyPr/>
          <a:lstStyle/>
          <a:p>
            <a:pPr lvl="0"/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去超市、菜市场自备</a:t>
            </a:r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购物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袋、菜篮</a:t>
            </a:r>
            <a:endParaRPr lang="zh-CN" altLang="en-US" sz="4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6084" name="图片 46083" descr="1a94b36e41d577cf81cb4a03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0"/>
            <a:ext cx="35052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图片 46084" descr="3a86813d7fd9f715baa1673f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0"/>
            <a:ext cx="3810000" cy="5372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236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图片 60419" descr="kehuishou"/>
          <p:cNvPicPr>
            <a:picLocks noChangeAspect="1"/>
          </p:cNvPicPr>
          <p:nvPr/>
        </p:nvPicPr>
        <p:blipFill>
          <a:blip r:embed="rId2" cstate="print"/>
          <a:srcRect r="1666" b="5263"/>
          <a:stretch>
            <a:fillRect/>
          </a:stretch>
        </p:blipFill>
        <p:spPr>
          <a:xfrm>
            <a:off x="0" y="0"/>
            <a:ext cx="44958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60420" descr="d833c895c3484f68d1135e4a(1)"/>
          <p:cNvPicPr>
            <a:picLocks noChangeAspect="1"/>
          </p:cNvPicPr>
          <p:nvPr/>
        </p:nvPicPr>
        <p:blipFill>
          <a:blip r:embed="rId3" cstate="print"/>
          <a:srcRect b="7018"/>
          <a:stretch>
            <a:fillRect/>
          </a:stretch>
        </p:blipFill>
        <p:spPr>
          <a:xfrm>
            <a:off x="4572000" y="0"/>
            <a:ext cx="45720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2" name="文本框 60421"/>
          <p:cNvSpPr txBox="1"/>
          <p:nvPr/>
        </p:nvSpPr>
        <p:spPr>
          <a:xfrm>
            <a:off x="228600" y="4495800"/>
            <a:ext cx="4267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009900"/>
                </a:solidFill>
                <a:latin typeface="黑体" pitchFamily="49" charset="-122"/>
                <a:ea typeface="黑体" pitchFamily="49" charset="-122"/>
              </a:rPr>
              <a:t>可回收垃圾标志</a:t>
            </a:r>
          </a:p>
        </p:txBody>
      </p:sp>
      <p:sp>
        <p:nvSpPr>
          <p:cNvPr id="60423" name="文本框 60422"/>
          <p:cNvSpPr txBox="1"/>
          <p:nvPr/>
        </p:nvSpPr>
        <p:spPr>
          <a:xfrm>
            <a:off x="4419600" y="4495800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不可回收垃圾标志</a:t>
            </a:r>
          </a:p>
        </p:txBody>
      </p:sp>
    </p:spTree>
    <p:extLst>
      <p:ext uri="{BB962C8B-B14F-4D97-AF65-F5344CB8AC3E}">
        <p14:creationId xmlns="" xmlns:p14="http://schemas.microsoft.com/office/powerpoint/2010/main" val="38124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050" y="0"/>
            <a:ext cx="4176713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4578" descr="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1075"/>
            <a:ext cx="2047875" cy="494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1863" y="0"/>
            <a:ext cx="3563937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4580" descr="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050" y="2636838"/>
            <a:ext cx="6588125" cy="422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标题 2458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692150"/>
          </a:xfrm>
          <a:ln/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一次性用品制作的小工艺品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pic>
        <p:nvPicPr>
          <p:cNvPr id="29699" name="内容占位符 2969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458200" cy="6858000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884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pic>
        <p:nvPicPr>
          <p:cNvPr id="35843" name="内容占位符 3584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82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pic>
        <p:nvPicPr>
          <p:cNvPr id="34819" name="内容占位符 3481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8" y="0"/>
            <a:ext cx="8408987" cy="6781800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441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solidFill>
            <a:srgbClr val="6699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539552" y="188640"/>
            <a:ext cx="8351589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6600" dirty="0" smtClean="0">
                <a:latin typeface="黑体" pitchFamily="49" charset="-122"/>
                <a:ea typeface="黑体" pitchFamily="49" charset="-122"/>
              </a:rPr>
              <a:t>保护</a:t>
            </a:r>
            <a:r>
              <a:rPr lang="zh-CN" altLang="zh-CN" sz="6600" dirty="0">
                <a:latin typeface="黑体" pitchFamily="49" charset="-122"/>
                <a:ea typeface="黑体" pitchFamily="49" charset="-122"/>
              </a:rPr>
              <a:t>环境，保护自然；节约资源，从少用一个塑料袋做起。</a:t>
            </a:r>
            <a:endParaRPr lang="zh-CN" altLang="en-US" sz="6600" b="1" i="1" dirty="0">
              <a:solidFill>
                <a:schemeClr val="folHlink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/>
          <p:nvPr/>
        </p:nvSpPr>
        <p:spPr>
          <a:xfrm>
            <a:off x="466725" y="1462570"/>
            <a:ext cx="78105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5000" b="1" dirty="0">
              <a:solidFill>
                <a:srgbClr val="0099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147" name="标题 6146"/>
          <p:cNvSpPr>
            <a:spLocks noGrp="1"/>
          </p:cNvSpPr>
          <p:nvPr>
            <p:ph type="title"/>
          </p:nvPr>
        </p:nvSpPr>
        <p:spPr>
          <a:xfrm>
            <a:off x="323850" y="260350"/>
            <a:ext cx="6215063" cy="868363"/>
          </a:xfrm>
          <a:ln/>
        </p:spPr>
        <p:txBody>
          <a:bodyPr anchor="ctr"/>
          <a:lstStyle/>
          <a:p>
            <a:r>
              <a:rPr lang="zh-CN" altLang="en-US" sz="3600" b="1" u="sng" dirty="0">
                <a:latin typeface="黑体" pitchFamily="49" charset="-122"/>
                <a:ea typeface="黑体" pitchFamily="49" charset="-122"/>
              </a:rPr>
              <a:t>常见的一次性用品</a:t>
            </a:r>
          </a:p>
        </p:txBody>
      </p:sp>
      <p:pic>
        <p:nvPicPr>
          <p:cNvPr id="6148" name="内容占位符 6147" descr="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196975"/>
            <a:ext cx="2700338" cy="2452688"/>
          </a:xfrm>
          <a:ln/>
        </p:spPr>
      </p:pic>
      <p:pic>
        <p:nvPicPr>
          <p:cNvPr id="6149" name="图片 6148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96975"/>
            <a:ext cx="29019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3663" y="1196975"/>
            <a:ext cx="2305050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5" y="4005263"/>
            <a:ext cx="2447925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25" y="3692525"/>
            <a:ext cx="2376488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860800"/>
            <a:ext cx="2627313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100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61" y="1196975"/>
            <a:ext cx="3070999" cy="23032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solidFill>
            <a:srgbClr val="6699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0" y="260350"/>
            <a:ext cx="856773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u="sng" dirty="0" smtClean="0">
                <a:latin typeface="黑体" pitchFamily="49" charset="-122"/>
                <a:ea typeface="黑体" pitchFamily="49" charset="-122"/>
              </a:rPr>
              <a:t>常见的一次性用品</a:t>
            </a:r>
            <a:endParaRPr lang="zh-CN" altLang="en-US" sz="3600" b="1" u="sng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172" name="图片 7171" descr="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1125538"/>
            <a:ext cx="2760663" cy="295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138" y="1125538"/>
            <a:ext cx="2735262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113" y="4149725"/>
            <a:ext cx="2881312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6700"/>
            <a:ext cx="2987675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0925" y="1125538"/>
            <a:ext cx="30130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7176" descr="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151313"/>
            <a:ext cx="3314700" cy="2706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8433"/>
          <p:cNvGrpSpPr/>
          <p:nvPr/>
        </p:nvGrpSpPr>
        <p:grpSpPr>
          <a:xfrm>
            <a:off x="2411413" y="1989138"/>
            <a:ext cx="4572000" cy="515937"/>
            <a:chOff x="0" y="0"/>
            <a:chExt cx="4572032" cy="515640"/>
          </a:xfrm>
        </p:grpSpPr>
        <p:sp>
          <p:nvSpPr>
            <p:cNvPr id="18435" name="矩形 14"/>
            <p:cNvSpPr/>
            <p:nvPr/>
          </p:nvSpPr>
          <p:spPr>
            <a:xfrm>
              <a:off x="285752" y="15866"/>
              <a:ext cx="4286280" cy="499774"/>
            </a:xfrm>
            <a:prstGeom prst="rect">
              <a:avLst/>
            </a:prstGeom>
            <a:solidFill>
              <a:srgbClr val="D7E4BD"/>
            </a:solidFill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rgbClr val="0F5922"/>
                  </a:solidFill>
                  <a:latin typeface="Calibri" panose="020F0502020204030204" pitchFamily="34" charset="0"/>
                </a:rPr>
                <a:t>科学的一大成就</a:t>
              </a:r>
            </a:p>
          </p:txBody>
        </p:sp>
        <p:sp>
          <p:nvSpPr>
            <p:cNvPr id="18436" name="椭圆 9"/>
            <p:cNvSpPr/>
            <p:nvPr/>
          </p:nvSpPr>
          <p:spPr>
            <a:xfrm>
              <a:off x="0" y="0"/>
              <a:ext cx="500065" cy="499774"/>
            </a:xfrm>
            <a:prstGeom prst="ellipse">
              <a:avLst/>
            </a:prstGeom>
            <a:gradFill rotWithShape="1">
              <a:gsLst>
                <a:gs pos="0">
                  <a:srgbClr val="DAFDA7">
                    <a:alpha val="100000"/>
                  </a:srgbClr>
                </a:gs>
                <a:gs pos="35001">
                  <a:srgbClr val="E4FDC2">
                    <a:alpha val="100000"/>
                  </a:srgbClr>
                </a:gs>
                <a:gs pos="100000">
                  <a:srgbClr val="F5FFE6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98B954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x-none" sz="2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8437" name="组合 18436"/>
          <p:cNvGrpSpPr/>
          <p:nvPr/>
        </p:nvGrpSpPr>
        <p:grpSpPr>
          <a:xfrm>
            <a:off x="2339975" y="2924175"/>
            <a:ext cx="4572000" cy="514350"/>
            <a:chOff x="0" y="0"/>
            <a:chExt cx="4572032" cy="513942"/>
          </a:xfrm>
        </p:grpSpPr>
        <p:sp>
          <p:nvSpPr>
            <p:cNvPr id="18438" name="矩形 15"/>
            <p:cNvSpPr/>
            <p:nvPr/>
          </p:nvSpPr>
          <p:spPr>
            <a:xfrm>
              <a:off x="285752" y="14277"/>
              <a:ext cx="4286280" cy="499665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rgbClr val="0F5922"/>
                  </a:solidFill>
                  <a:latin typeface="Calibri" panose="020F0502020204030204" pitchFamily="34" charset="0"/>
                </a:rPr>
                <a:t>方便、快捷、价格低廉</a:t>
              </a:r>
            </a:p>
          </p:txBody>
        </p:sp>
        <p:sp>
          <p:nvSpPr>
            <p:cNvPr id="18439" name="椭圆 10"/>
            <p:cNvSpPr/>
            <p:nvPr/>
          </p:nvSpPr>
          <p:spPr>
            <a:xfrm>
              <a:off x="0" y="0"/>
              <a:ext cx="500065" cy="499666"/>
            </a:xfrm>
            <a:prstGeom prst="ellipse">
              <a:avLst/>
            </a:prstGeom>
            <a:gradFill rotWithShape="1">
              <a:gsLst>
                <a:gs pos="0">
                  <a:srgbClr val="FFFF80">
                    <a:alpha val="100000"/>
                  </a:srgbClr>
                </a:gs>
                <a:gs pos="50000">
                  <a:srgbClr val="FFFFB3">
                    <a:alpha val="100000"/>
                  </a:srgbClr>
                </a:gs>
                <a:gs pos="100000">
                  <a:srgbClr val="FFFFDA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x-none" sz="2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8440" name="组合 18439"/>
          <p:cNvGrpSpPr/>
          <p:nvPr/>
        </p:nvGrpSpPr>
        <p:grpSpPr>
          <a:xfrm>
            <a:off x="2339975" y="3789363"/>
            <a:ext cx="4572000" cy="512762"/>
            <a:chOff x="0" y="0"/>
            <a:chExt cx="4572032" cy="512244"/>
          </a:xfrm>
        </p:grpSpPr>
        <p:sp>
          <p:nvSpPr>
            <p:cNvPr id="18441" name="矩形 16"/>
            <p:cNvSpPr/>
            <p:nvPr/>
          </p:nvSpPr>
          <p:spPr>
            <a:xfrm>
              <a:off x="285752" y="11102"/>
              <a:ext cx="4286280" cy="501142"/>
            </a:xfrm>
            <a:prstGeom prst="rect">
              <a:avLst/>
            </a:prstGeom>
            <a:solidFill>
              <a:srgbClr val="F2DCDB"/>
            </a:solidFill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rgbClr val="0F5922"/>
                  </a:solidFill>
                  <a:latin typeface="Calibri" panose="020F0502020204030204" pitchFamily="34" charset="0"/>
                </a:rPr>
                <a:t>部分人认为比较卫生</a:t>
              </a:r>
            </a:p>
          </p:txBody>
        </p:sp>
        <p:sp>
          <p:nvSpPr>
            <p:cNvPr id="18442" name="椭圆 11"/>
            <p:cNvSpPr/>
            <p:nvPr/>
          </p:nvSpPr>
          <p:spPr>
            <a:xfrm>
              <a:off x="0" y="0"/>
              <a:ext cx="500065" cy="499557"/>
            </a:xfrm>
            <a:prstGeom prst="ellipse">
              <a:avLst/>
            </a:prstGeom>
            <a:gradFill rotWithShape="1">
              <a:gsLst>
                <a:gs pos="0">
                  <a:srgbClr val="FFA2A1">
                    <a:alpha val="100000"/>
                  </a:srgbClr>
                </a:gs>
                <a:gs pos="35001">
                  <a:srgbClr val="FFBEBD">
                    <a:alpha val="100000"/>
                  </a:srgbClr>
                </a:gs>
                <a:gs pos="100000">
                  <a:srgbClr val="FFE5E5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x-none" sz="22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8443" name="标题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6215063" cy="868362"/>
          </a:xfrm>
          <a:ln/>
        </p:spPr>
        <p:txBody>
          <a:bodyPr vert="horz" wrap="square" anchor="ctr">
            <a:normAutofit/>
          </a:bodyPr>
          <a:lstStyle/>
          <a:p>
            <a:pPr eaLnBrk="1" hangingPunct="1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一次性用品的好处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pic>
        <p:nvPicPr>
          <p:cNvPr id="18445" name="Picture 3" descr="D:\花纹\儿童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4" r="50000"/>
          <a:stretch>
            <a:fillRect/>
          </a:stretch>
        </p:blipFill>
        <p:spPr>
          <a:xfrm>
            <a:off x="1857375" y="2714625"/>
            <a:ext cx="571500" cy="84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3" descr="D:\花纹\儿童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33" r="23334"/>
          <a:stretch>
            <a:fillRect/>
          </a:stretch>
        </p:blipFill>
        <p:spPr>
          <a:xfrm>
            <a:off x="2000250" y="3571875"/>
            <a:ext cx="500063" cy="84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3" descr="D:\花纹\儿童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66"/>
          <a:stretch>
            <a:fillRect/>
          </a:stretch>
        </p:blipFill>
        <p:spPr>
          <a:xfrm>
            <a:off x="1979613" y="4510088"/>
            <a:ext cx="500062" cy="841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8" name="组合 18447"/>
          <p:cNvGrpSpPr/>
          <p:nvPr/>
        </p:nvGrpSpPr>
        <p:grpSpPr>
          <a:xfrm>
            <a:off x="2411413" y="4725988"/>
            <a:ext cx="4572000" cy="511175"/>
            <a:chOff x="0" y="0"/>
            <a:chExt cx="4572032" cy="510544"/>
          </a:xfrm>
        </p:grpSpPr>
        <p:sp>
          <p:nvSpPr>
            <p:cNvPr id="18449" name="矩形 17"/>
            <p:cNvSpPr/>
            <p:nvPr/>
          </p:nvSpPr>
          <p:spPr>
            <a:xfrm>
              <a:off x="285752" y="9513"/>
              <a:ext cx="4286280" cy="501031"/>
            </a:xfrm>
            <a:prstGeom prst="rect">
              <a:avLst/>
            </a:prstGeom>
            <a:solidFill>
              <a:srgbClr val="DBEEF4"/>
            </a:solidFill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rgbClr val="0F5922"/>
                  </a:solidFill>
                  <a:latin typeface="Calibri" panose="020F0502020204030204" pitchFamily="34" charset="0"/>
                </a:rPr>
                <a:t>医疗用品必须采用一次性用品</a:t>
              </a:r>
            </a:p>
          </p:txBody>
        </p:sp>
        <p:sp>
          <p:nvSpPr>
            <p:cNvPr id="18450" name="椭圆 12"/>
            <p:cNvSpPr/>
            <p:nvPr/>
          </p:nvSpPr>
          <p:spPr>
            <a:xfrm>
              <a:off x="0" y="0"/>
              <a:ext cx="500065" cy="499446"/>
            </a:xfrm>
            <a:prstGeom prst="ellipse">
              <a:avLst/>
            </a:prstGeom>
            <a:gradFill rotWithShape="1">
              <a:gsLst>
                <a:gs pos="0">
                  <a:srgbClr val="A3C4FF">
                    <a:alpha val="100000"/>
                  </a:srgbClr>
                </a:gs>
                <a:gs pos="35001">
                  <a:srgbClr val="BFD5FF">
                    <a:alpha val="100000"/>
                  </a:srgbClr>
                </a:gs>
                <a:gs pos="100000">
                  <a:srgbClr val="E5EE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4A7EBB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x-none" sz="2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74661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2291" name="文本占位符 12290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2292" name="图片 1229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文本框 12293"/>
          <p:cNvSpPr txBox="1"/>
          <p:nvPr/>
        </p:nvSpPr>
        <p:spPr>
          <a:xfrm>
            <a:off x="5076825" y="620713"/>
            <a:ext cx="32591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垃圾掩埋场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3315" name="文本占位符 13314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3316" name="图片 13315" descr="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5003800" y="4508500"/>
            <a:ext cx="38893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乱扔现象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6387" name="文本占位符 1638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6388" name="图片 16387" descr="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16388"/>
          <p:cNvSpPr txBox="1"/>
          <p:nvPr/>
        </p:nvSpPr>
        <p:spPr>
          <a:xfrm>
            <a:off x="549275" y="404813"/>
            <a:ext cx="11985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焚烧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081856"/>
          </a:xfrm>
        </p:spPr>
        <p:txBody>
          <a:bodyPr/>
          <a:lstStyle/>
          <a:p>
            <a:r>
              <a:rPr lang="zh-CN" altLang="zh-CN" sz="32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一般塑料制品在自然条件中要经过</a:t>
            </a:r>
            <a:r>
              <a:rPr lang="en-US" altLang="zh-CN" sz="32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200~400</a:t>
            </a:r>
            <a:r>
              <a:rPr lang="zh-CN" altLang="zh-CN" sz="32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年才能被彻底分解。若将它们掩埋在土壤中，会妨碍农作物的生长；若被牲畜误吃，轻者消化系统生病，重者死亡：若焚烧则会释放有毒气体污染空气。因此，大量的废旧农用薄膜，包装用塑料膜、塑料袋和一次性塑料餐具，使用后被抛弃在环境中，给景观和生态环境带来很大的破坏。由于废旧塑料制品多数是白色的，所以它们又被称为“白色污染”。为了保护环境，减少污染，现在不少一次性的生活用品使用了已被分解的可降解塑料做原料。我们应提倡使用可降解塑料制品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79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34818" descr="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34819" descr="ff8080811951614701195b3b639a000d_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图片 34820" descr="NewsMedia_10887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30387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249</Words>
  <Application>Microsoft Office PowerPoint</Application>
  <PresentationFormat>全屏显示(4:3)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跋涉</vt:lpstr>
      <vt:lpstr>1_跋涉</vt:lpstr>
      <vt:lpstr>一次性的生活用品</vt:lpstr>
      <vt:lpstr>常见的一次性用品</vt:lpstr>
      <vt:lpstr>幻灯片 3</vt:lpstr>
      <vt:lpstr>一次性用品的好处 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一次性用品制作的小工艺品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一次性的生活用品</dc:title>
  <dc:creator/>
  <cp:lastModifiedBy>余谦</cp:lastModifiedBy>
  <cp:revision>62</cp:revision>
  <dcterms:created xsi:type="dcterms:W3CDTF">2009-10-09T12:25:04Z</dcterms:created>
  <dcterms:modified xsi:type="dcterms:W3CDTF">2018-12-01T03:33:44Z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