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tiff" ContentType="image/tiff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607" r:id="rId5"/>
    <p:sldId id="608" r:id="rId6"/>
    <p:sldId id="610" r:id="rId7"/>
    <p:sldId id="611" r:id="rId8"/>
    <p:sldId id="612" r:id="rId9"/>
    <p:sldId id="614" r:id="rId10"/>
    <p:sldId id="636" r:id="rId11"/>
    <p:sldId id="637" r:id="rId12"/>
    <p:sldId id="635" r:id="rId13"/>
    <p:sldId id="593" r:id="rId14"/>
    <p:sldId id="649" r:id="rId15"/>
    <p:sldId id="596" r:id="rId16"/>
    <p:sldId id="640" r:id="rId17"/>
    <p:sldId id="639" r:id="rId18"/>
    <p:sldId id="650" r:id="rId19"/>
    <p:sldId id="541" r:id="rId20"/>
    <p:sldId id="542" r:id="rId2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CC0099"/>
    <a:srgbClr val="FF00FF"/>
    <a:srgbClr val="008000"/>
    <a:srgbClr val="F35903"/>
    <a:srgbClr val="22BFD4"/>
    <a:srgbClr val="FF3399"/>
    <a:srgbClr val="A568D2"/>
    <a:srgbClr val="62E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94660"/>
  </p:normalViewPr>
  <p:slideViewPr>
    <p:cSldViewPr>
      <p:cViewPr varScale="1">
        <p:scale>
          <a:sx n="80" d="100"/>
          <a:sy n="80" d="100"/>
        </p:scale>
        <p:origin x="-1236" y="-96"/>
      </p:cViewPr>
      <p:guideLst>
        <p:guide orient="horz" pos="2071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7" Type="http://schemas.openxmlformats.org/officeDocument/2006/relationships/image" Target="../media/image10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image" Target="../media/image52.wmf"/><Relationship Id="rId7" Type="http://schemas.openxmlformats.org/officeDocument/2006/relationships/image" Target="../media/image51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2" Type="http://schemas.openxmlformats.org/officeDocument/2006/relationships/image" Target="../media/image56.wmf"/><Relationship Id="rId11" Type="http://schemas.openxmlformats.org/officeDocument/2006/relationships/image" Target="../media/image55.wmf"/><Relationship Id="rId10" Type="http://schemas.openxmlformats.org/officeDocument/2006/relationships/image" Target="../media/image54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19.wmf"/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4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7" Type="http://schemas.openxmlformats.org/officeDocument/2006/relationships/image" Target="../media/image36.wmf"/><Relationship Id="rId6" Type="http://schemas.openxmlformats.org/officeDocument/2006/relationships/image" Target="../media/image30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D43D3-F0CA-44ED-809C-306713C73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3D4F0-8805-4D8E-98CD-89E9B521B8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B6971-1CCF-47E9-86AC-AEE0F18D58D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2C407-DECF-4B6C-A890-98FBDC1B548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67C2C-54B9-49F8-A0A3-074D85D1412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22FED-DA55-4DDC-8CB2-00513B9F498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D3E78-09C4-4F65-9B25-F3BA32A9661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019AC-B74E-4CD3-BDBF-098B95A4343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92C15-6B66-4014-A471-AF777A6D0BA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E2EA3-1C86-427F-A1AE-5230F7C14B8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780E5-72B2-4094-819F-E093B4422F4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AB88B-144E-406D-AD28-2831F2CDF76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1DC7C-24E0-4686-A387-9AB6DC17532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9977F79-21BF-487B-BC7B-F20106F16B2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1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1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wmf"/><Relationship Id="rId1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8" Type="http://schemas.openxmlformats.org/officeDocument/2006/relationships/image" Target="../media/image48.wmf"/><Relationship Id="rId7" Type="http://schemas.openxmlformats.org/officeDocument/2006/relationships/oleObject" Target="../embeddings/oleObject49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47.bin"/><Relationship Id="rId26" Type="http://schemas.openxmlformats.org/officeDocument/2006/relationships/vmlDrawing" Target="../drawings/vmlDrawing10.vml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56.wmf"/><Relationship Id="rId23" Type="http://schemas.openxmlformats.org/officeDocument/2006/relationships/oleObject" Target="../embeddings/oleObject57.bin"/><Relationship Id="rId22" Type="http://schemas.openxmlformats.org/officeDocument/2006/relationships/image" Target="../media/image55.wmf"/><Relationship Id="rId21" Type="http://schemas.openxmlformats.org/officeDocument/2006/relationships/oleObject" Target="../embeddings/oleObject56.bin"/><Relationship Id="rId20" Type="http://schemas.openxmlformats.org/officeDocument/2006/relationships/image" Target="../media/image54.wmf"/><Relationship Id="rId2" Type="http://schemas.openxmlformats.org/officeDocument/2006/relationships/image" Target="../media/image45.wmf"/><Relationship Id="rId19" Type="http://schemas.openxmlformats.org/officeDocument/2006/relationships/oleObject" Target="../embeddings/oleObject55.bin"/><Relationship Id="rId18" Type="http://schemas.openxmlformats.org/officeDocument/2006/relationships/image" Target="../media/image53.wmf"/><Relationship Id="rId17" Type="http://schemas.openxmlformats.org/officeDocument/2006/relationships/oleObject" Target="../embeddings/oleObject54.bin"/><Relationship Id="rId16" Type="http://schemas.openxmlformats.org/officeDocument/2006/relationships/image" Target="../media/image52.wmf"/><Relationship Id="rId15" Type="http://schemas.openxmlformats.org/officeDocument/2006/relationships/oleObject" Target="../embeddings/oleObject53.bin"/><Relationship Id="rId14" Type="http://schemas.openxmlformats.org/officeDocument/2006/relationships/image" Target="../media/image51.wmf"/><Relationship Id="rId13" Type="http://schemas.openxmlformats.org/officeDocument/2006/relationships/oleObject" Target="../embeddings/oleObject52.bin"/><Relationship Id="rId12" Type="http://schemas.openxmlformats.org/officeDocument/2006/relationships/image" Target="../media/image50.wmf"/><Relationship Id="rId11" Type="http://schemas.openxmlformats.org/officeDocument/2006/relationships/oleObject" Target="../embeddings/oleObject51.bin"/><Relationship Id="rId10" Type="http://schemas.openxmlformats.org/officeDocument/2006/relationships/image" Target="../media/image49.wmf"/><Relationship Id="rId1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1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8.emf"/><Relationship Id="rId1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.tiff"/><Relationship Id="rId7" Type="http://schemas.openxmlformats.org/officeDocument/2006/relationships/image" Target="../media/image6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23" Type="http://schemas.openxmlformats.org/officeDocument/2006/relationships/notesSlide" Target="../notesSlides/notesSlide2.xml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2.wmf"/><Relationship Id="rId2" Type="http://schemas.openxmlformats.org/officeDocument/2006/relationships/image" Target="../media/image4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1.png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10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4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13.wmf"/><Relationship Id="rId22" Type="http://schemas.openxmlformats.org/officeDocument/2006/relationships/vmlDrawing" Target="../drawings/vmlDrawing2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1.wmf"/><Relationship Id="rId2" Type="http://schemas.openxmlformats.org/officeDocument/2006/relationships/oleObject" Target="../embeddings/oleObject11.bin"/><Relationship Id="rId19" Type="http://schemas.openxmlformats.org/officeDocument/2006/relationships/oleObject" Target="../embeddings/oleObject19.bin"/><Relationship Id="rId18" Type="http://schemas.openxmlformats.org/officeDocument/2006/relationships/image" Target="../media/image20.png"/><Relationship Id="rId17" Type="http://schemas.openxmlformats.org/officeDocument/2006/relationships/image" Target="../media/image19.wmf"/><Relationship Id="rId16" Type="http://schemas.openxmlformats.org/officeDocument/2006/relationships/oleObject" Target="../embeddings/oleObject18.bin"/><Relationship Id="rId15" Type="http://schemas.openxmlformats.org/officeDocument/2006/relationships/image" Target="../media/image18.wmf"/><Relationship Id="rId14" Type="http://schemas.openxmlformats.org/officeDocument/2006/relationships/oleObject" Target="../embeddings/oleObject17.bin"/><Relationship Id="rId13" Type="http://schemas.openxmlformats.org/officeDocument/2006/relationships/image" Target="../media/image17.wmf"/><Relationship Id="rId12" Type="http://schemas.openxmlformats.org/officeDocument/2006/relationships/oleObject" Target="../embeddings/oleObject16.bin"/><Relationship Id="rId11" Type="http://schemas.openxmlformats.org/officeDocument/2006/relationships/image" Target="../media/image16.wmf"/><Relationship Id="rId10" Type="http://schemas.openxmlformats.org/officeDocument/2006/relationships/oleObject" Target="../embeddings/oleObject15.bin"/><Relationship Id="rId1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23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22.wmf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5.wmf"/><Relationship Id="rId1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2" Type="http://schemas.openxmlformats.org/officeDocument/2006/relationships/image" Target="../media/image26.wmf"/><Relationship Id="rId1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0.wmf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9.png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27.wmf"/><Relationship Id="rId1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wmf"/><Relationship Id="rId8" Type="http://schemas.openxmlformats.org/officeDocument/2006/relationships/oleObject" Target="../embeddings/oleObject33.bin"/><Relationship Id="rId7" Type="http://schemas.openxmlformats.org/officeDocument/2006/relationships/image" Target="../media/image33.wmf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Relationship Id="rId3" Type="http://schemas.openxmlformats.org/officeDocument/2006/relationships/image" Target="../media/image31.wmf"/><Relationship Id="rId2" Type="http://schemas.openxmlformats.org/officeDocument/2006/relationships/oleObject" Target="../embeddings/oleObject30.bin"/><Relationship Id="rId19" Type="http://schemas.openxmlformats.org/officeDocument/2006/relationships/notesSlide" Target="../notesSlides/notesSlide3.xml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5" Type="http://schemas.openxmlformats.org/officeDocument/2006/relationships/oleObject" Target="../embeddings/oleObject37.bin"/><Relationship Id="rId14" Type="http://schemas.openxmlformats.org/officeDocument/2006/relationships/image" Target="../media/image30.wmf"/><Relationship Id="rId13" Type="http://schemas.openxmlformats.org/officeDocument/2006/relationships/oleObject" Target="../embeddings/oleObject36.bin"/><Relationship Id="rId12" Type="http://schemas.openxmlformats.org/officeDocument/2006/relationships/oleObject" Target="../embeddings/oleObject35.bin"/><Relationship Id="rId11" Type="http://schemas.openxmlformats.org/officeDocument/2006/relationships/image" Target="../media/image35.wmf"/><Relationship Id="rId10" Type="http://schemas.openxmlformats.org/officeDocument/2006/relationships/oleObject" Target="../embeddings/oleObject34.bin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oleObject" Target="../embeddings/oleObject39.bin"/><Relationship Id="rId3" Type="http://schemas.openxmlformats.org/officeDocument/2006/relationships/image" Target="../media/image30.wmf"/><Relationship Id="rId2" Type="http://schemas.openxmlformats.org/officeDocument/2006/relationships/oleObject" Target="../embeddings/oleObject38.bin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8" Type="http://schemas.openxmlformats.org/officeDocument/2006/relationships/oleObject" Target="../embeddings/oleObject43.bin"/><Relationship Id="rId7" Type="http://schemas.openxmlformats.org/officeDocument/2006/relationships/image" Target="../media/image39.wmf"/><Relationship Id="rId6" Type="http://schemas.openxmlformats.org/officeDocument/2006/relationships/oleObject" Target="../embeddings/oleObject4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1.bin"/><Relationship Id="rId3" Type="http://schemas.openxmlformats.org/officeDocument/2006/relationships/image" Target="../media/image37.wmf"/><Relationship Id="rId2" Type="http://schemas.openxmlformats.org/officeDocument/2006/relationships/oleObject" Target="../embeddings/oleObject40.bin"/><Relationship Id="rId12" Type="http://schemas.openxmlformats.org/officeDocument/2006/relationships/notesSlide" Target="../notesSlides/notesSlide5.xml"/><Relationship Id="rId11" Type="http://schemas.openxmlformats.org/officeDocument/2006/relationships/vmlDrawing" Target="../drawings/vmlDrawing8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1772816"/>
            <a:ext cx="9144000" cy="258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第三单元  分数除法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节  分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数除法应用（二）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55" y="6400800"/>
            <a:ext cx="4183380" cy="415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" y="127635"/>
            <a:ext cx="3416300" cy="483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05" y="194945"/>
            <a:ext cx="8608695" cy="5931535"/>
          </a:xfrm>
        </p:spPr>
        <p:txBody>
          <a:bodyPr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解题步骤：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、找单位一，分析关键句，把</a:t>
            </a:r>
            <a:r>
              <a:rPr lang="en-US" altLang="zh-CN"/>
              <a:t>“</a:t>
            </a:r>
            <a:r>
              <a:rPr lang="zh-CN" altLang="en-US"/>
              <a:t>谁比谁多（少）几分之几</a:t>
            </a:r>
            <a:r>
              <a:rPr lang="en-US" altLang="zh-CN"/>
              <a:t>”</a:t>
            </a:r>
            <a:r>
              <a:rPr lang="zh-CN" altLang="en-US"/>
              <a:t>转化成</a:t>
            </a:r>
            <a:r>
              <a:rPr lang="en-US" altLang="zh-CN"/>
              <a:t>“</a:t>
            </a:r>
            <a:r>
              <a:rPr lang="zh-CN" altLang="en-US"/>
              <a:t>谁是谁的几分之几</a:t>
            </a:r>
            <a:r>
              <a:rPr lang="en-US" altLang="zh-CN"/>
              <a:t>”</a:t>
            </a:r>
            <a:r>
              <a:rPr lang="zh-CN" altLang="en-US"/>
              <a:t>；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、画线段图；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、写出数量关系式；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、列式解答。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4605" y="47625"/>
            <a:ext cx="2421255" cy="629285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课堂小结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827584" y="92867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FF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b="1" dirty="0" smtClean="0">
                <a:solidFill>
                  <a:srgbClr val="FF00FF"/>
                </a:solidFill>
                <a:latin typeface="宋体" panose="02010600030101010101" pitchFamily="2" charset="-122"/>
              </a:rPr>
              <a:t>根据线段图列式解答。</a:t>
            </a:r>
            <a:endParaRPr lang="zh-CN" altLang="en-US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200" name="组合 199"/>
          <p:cNvGrpSpPr/>
          <p:nvPr/>
        </p:nvGrpSpPr>
        <p:grpSpPr>
          <a:xfrm>
            <a:off x="1928794" y="1357298"/>
            <a:ext cx="4786346" cy="2634649"/>
            <a:chOff x="1500166" y="1904990"/>
            <a:chExt cx="4786346" cy="2634649"/>
          </a:xfrm>
        </p:grpSpPr>
        <p:sp>
          <p:nvSpPr>
            <p:cNvPr id="137" name="AutoShape 41"/>
            <p:cNvSpPr/>
            <p:nvPr/>
          </p:nvSpPr>
          <p:spPr bwMode="auto">
            <a:xfrm rot="16200000">
              <a:off x="4091770" y="1115206"/>
              <a:ext cx="238138" cy="3579842"/>
            </a:xfrm>
            <a:prstGeom prst="leftBrace">
              <a:avLst>
                <a:gd name="adj1" fmla="val 11647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9" name="组合 198"/>
            <p:cNvGrpSpPr/>
            <p:nvPr/>
          </p:nvGrpSpPr>
          <p:grpSpPr>
            <a:xfrm>
              <a:off x="1500166" y="1904990"/>
              <a:ext cx="4786346" cy="2634649"/>
              <a:chOff x="1500166" y="1904990"/>
              <a:chExt cx="4786346" cy="2634649"/>
            </a:xfrm>
          </p:grpSpPr>
          <p:grpSp>
            <p:nvGrpSpPr>
              <p:cNvPr id="134" name="Group 20"/>
              <p:cNvGrpSpPr/>
              <p:nvPr/>
            </p:nvGrpSpPr>
            <p:grpSpPr bwMode="auto">
              <a:xfrm>
                <a:off x="2422505" y="2687644"/>
                <a:ext cx="3582985" cy="71438"/>
                <a:chOff x="1066" y="2296"/>
                <a:chExt cx="2257" cy="45"/>
              </a:xfrm>
            </p:grpSpPr>
            <p:grpSp>
              <p:nvGrpSpPr>
                <p:cNvPr id="141" name="Group 21"/>
                <p:cNvGrpSpPr/>
                <p:nvPr/>
              </p:nvGrpSpPr>
              <p:grpSpPr bwMode="auto">
                <a:xfrm>
                  <a:off x="1066" y="2296"/>
                  <a:ext cx="453" cy="45"/>
                  <a:chOff x="1066" y="2296"/>
                  <a:chExt cx="453" cy="45"/>
                </a:xfrm>
              </p:grpSpPr>
              <p:sp>
                <p:nvSpPr>
                  <p:cNvPr id="17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341"/>
                    <a:ext cx="4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296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42" name="Group 24"/>
                <p:cNvGrpSpPr/>
                <p:nvPr/>
              </p:nvGrpSpPr>
              <p:grpSpPr bwMode="auto">
                <a:xfrm>
                  <a:off x="1516" y="2296"/>
                  <a:ext cx="453" cy="45"/>
                  <a:chOff x="1066" y="2296"/>
                  <a:chExt cx="453" cy="45"/>
                </a:xfrm>
              </p:grpSpPr>
              <p:sp>
                <p:nvSpPr>
                  <p:cNvPr id="17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341"/>
                    <a:ext cx="4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296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43" name="Group 27"/>
                <p:cNvGrpSpPr/>
                <p:nvPr/>
              </p:nvGrpSpPr>
              <p:grpSpPr bwMode="auto">
                <a:xfrm>
                  <a:off x="1966" y="2296"/>
                  <a:ext cx="453" cy="45"/>
                  <a:chOff x="1066" y="2296"/>
                  <a:chExt cx="453" cy="45"/>
                </a:xfrm>
              </p:grpSpPr>
              <p:sp>
                <p:nvSpPr>
                  <p:cNvPr id="17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341"/>
                    <a:ext cx="4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296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1" name="Group 30"/>
                <p:cNvGrpSpPr/>
                <p:nvPr/>
              </p:nvGrpSpPr>
              <p:grpSpPr bwMode="auto">
                <a:xfrm>
                  <a:off x="2419" y="2296"/>
                  <a:ext cx="453" cy="45"/>
                  <a:chOff x="1066" y="2296"/>
                  <a:chExt cx="453" cy="45"/>
                </a:xfrm>
              </p:grpSpPr>
              <p:sp>
                <p:nvSpPr>
                  <p:cNvPr id="16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341"/>
                    <a:ext cx="4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296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3" name="Group 33"/>
                <p:cNvGrpSpPr/>
                <p:nvPr/>
              </p:nvGrpSpPr>
              <p:grpSpPr bwMode="auto">
                <a:xfrm>
                  <a:off x="2870" y="2296"/>
                  <a:ext cx="453" cy="45"/>
                  <a:chOff x="1066" y="2296"/>
                  <a:chExt cx="453" cy="45"/>
                </a:xfrm>
              </p:grpSpPr>
              <p:sp>
                <p:nvSpPr>
                  <p:cNvPr id="15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341"/>
                    <a:ext cx="4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296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57" name="Line 36"/>
                <p:cNvSpPr>
                  <a:spLocks noChangeShapeType="1"/>
                </p:cNvSpPr>
                <p:nvPr/>
              </p:nvSpPr>
              <p:spPr bwMode="auto">
                <a:xfrm>
                  <a:off x="3320" y="2296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" name="AutoShape 37"/>
              <p:cNvSpPr/>
              <p:nvPr/>
            </p:nvSpPr>
            <p:spPr bwMode="auto">
              <a:xfrm rot="5400000" flipV="1">
                <a:off x="4040187" y="754048"/>
                <a:ext cx="347653" cy="3573492"/>
              </a:xfrm>
              <a:prstGeom prst="leftBrace">
                <a:avLst>
                  <a:gd name="adj1" fmla="val 116473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6" name="Text Box 38"/>
              <p:cNvSpPr txBox="1">
                <a:spLocks noChangeArrowheads="1"/>
              </p:cNvSpPr>
              <p:nvPr/>
            </p:nvSpPr>
            <p:spPr bwMode="auto">
              <a:xfrm>
                <a:off x="3643306" y="1904990"/>
                <a:ext cx="1071574" cy="523878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b="1" dirty="0" smtClean="0">
                    <a:latin typeface="宋体" panose="02010600030101010101" pitchFamily="2" charset="-122"/>
                  </a:rPr>
                  <a:t>“</a:t>
                </a:r>
                <a:r>
                  <a:rPr lang="en-US" altLang="zh-CN" b="1" dirty="0" smtClean="0">
                    <a:latin typeface="宋体" panose="02010600030101010101" pitchFamily="2" charset="-122"/>
                  </a:rPr>
                  <a:t>1</a:t>
                </a:r>
                <a:r>
                  <a:rPr lang="zh-CN" altLang="en-US" b="1" dirty="0" smtClean="0">
                    <a:latin typeface="宋体" panose="02010600030101010101" pitchFamily="2" charset="-122"/>
                  </a:rPr>
                  <a:t>”</a:t>
                </a:r>
                <a:endParaRPr lang="zh-CN" altLang="en-US" b="1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138" name="Rectangle 42"/>
              <p:cNvSpPr>
                <a:spLocks noChangeArrowheads="1"/>
              </p:cNvSpPr>
              <p:nvPr/>
            </p:nvSpPr>
            <p:spPr bwMode="auto">
              <a:xfrm>
                <a:off x="3428992" y="3786190"/>
                <a:ext cx="1143008" cy="523878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600</a:t>
                </a:r>
                <a:r>
                  <a:rPr lang="zh-CN" altLang="en-US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吨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AutoShape 43"/>
              <p:cNvSpPr/>
              <p:nvPr/>
            </p:nvSpPr>
            <p:spPr bwMode="auto">
              <a:xfrm rot="16200000">
                <a:off x="5571339" y="3358354"/>
                <a:ext cx="144463" cy="714381"/>
              </a:xfrm>
              <a:prstGeom prst="leftBrace">
                <a:avLst>
                  <a:gd name="adj1" fmla="val 138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0" name="Rectangle 44"/>
              <p:cNvSpPr>
                <a:spLocks noChangeArrowheads="1"/>
              </p:cNvSpPr>
              <p:nvPr/>
            </p:nvSpPr>
            <p:spPr bwMode="auto">
              <a:xfrm>
                <a:off x="3786182" y="2857496"/>
                <a:ext cx="928694" cy="523878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zh-CN" altLang="en-US" b="1" dirty="0" smtClean="0">
                    <a:latin typeface="Arial" panose="020B0604020202020204" pitchFamily="34" charset="0"/>
                  </a:rPr>
                  <a:t>？</a:t>
                </a:r>
                <a:r>
                  <a:rPr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7" name="Group 20"/>
              <p:cNvGrpSpPr/>
              <p:nvPr/>
            </p:nvGrpSpPr>
            <p:grpSpPr bwMode="auto">
              <a:xfrm>
                <a:off x="2428860" y="3500438"/>
                <a:ext cx="3582985" cy="71438"/>
                <a:chOff x="1066" y="2296"/>
                <a:chExt cx="2257" cy="45"/>
              </a:xfrm>
            </p:grpSpPr>
            <p:grpSp>
              <p:nvGrpSpPr>
                <p:cNvPr id="178" name="Group 21"/>
                <p:cNvGrpSpPr/>
                <p:nvPr/>
              </p:nvGrpSpPr>
              <p:grpSpPr bwMode="auto">
                <a:xfrm>
                  <a:off x="1066" y="2296"/>
                  <a:ext cx="453" cy="45"/>
                  <a:chOff x="1066" y="2296"/>
                  <a:chExt cx="453" cy="45"/>
                </a:xfrm>
              </p:grpSpPr>
              <p:sp>
                <p:nvSpPr>
                  <p:cNvPr id="19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341"/>
                    <a:ext cx="4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296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9" name="Group 24"/>
                <p:cNvGrpSpPr/>
                <p:nvPr/>
              </p:nvGrpSpPr>
              <p:grpSpPr bwMode="auto">
                <a:xfrm>
                  <a:off x="1516" y="2296"/>
                  <a:ext cx="453" cy="45"/>
                  <a:chOff x="1066" y="2296"/>
                  <a:chExt cx="453" cy="45"/>
                </a:xfrm>
              </p:grpSpPr>
              <p:sp>
                <p:nvSpPr>
                  <p:cNvPr id="19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341"/>
                    <a:ext cx="4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296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0" name="Group 27"/>
                <p:cNvGrpSpPr/>
                <p:nvPr/>
              </p:nvGrpSpPr>
              <p:grpSpPr bwMode="auto">
                <a:xfrm>
                  <a:off x="1966" y="2296"/>
                  <a:ext cx="453" cy="45"/>
                  <a:chOff x="1066" y="2296"/>
                  <a:chExt cx="453" cy="45"/>
                </a:xfrm>
              </p:grpSpPr>
              <p:sp>
                <p:nvSpPr>
                  <p:cNvPr id="18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341"/>
                    <a:ext cx="4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296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1" name="Group 30"/>
                <p:cNvGrpSpPr/>
                <p:nvPr/>
              </p:nvGrpSpPr>
              <p:grpSpPr bwMode="auto">
                <a:xfrm>
                  <a:off x="2419" y="2296"/>
                  <a:ext cx="453" cy="45"/>
                  <a:chOff x="1066" y="2296"/>
                  <a:chExt cx="453" cy="45"/>
                </a:xfrm>
              </p:grpSpPr>
              <p:sp>
                <p:nvSpPr>
                  <p:cNvPr id="18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341"/>
                    <a:ext cx="4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296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2" name="Group 33"/>
                <p:cNvGrpSpPr/>
                <p:nvPr/>
              </p:nvGrpSpPr>
              <p:grpSpPr bwMode="auto">
                <a:xfrm>
                  <a:off x="2870" y="2296"/>
                  <a:ext cx="453" cy="45"/>
                  <a:chOff x="1066" y="2296"/>
                  <a:chExt cx="453" cy="45"/>
                </a:xfrm>
              </p:grpSpPr>
              <p:sp>
                <p:nvSpPr>
                  <p:cNvPr id="18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341"/>
                    <a:ext cx="45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296"/>
                    <a:ext cx="0" cy="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83" name="Line 36"/>
                <p:cNvSpPr>
                  <a:spLocks noChangeShapeType="1"/>
                </p:cNvSpPr>
                <p:nvPr/>
              </p:nvSpPr>
              <p:spPr bwMode="auto">
                <a:xfrm>
                  <a:off x="3320" y="2296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94" name="AutoShape 43"/>
              <p:cNvSpPr/>
              <p:nvPr/>
            </p:nvSpPr>
            <p:spPr bwMode="auto">
              <a:xfrm rot="16200000">
                <a:off x="3749671" y="2322505"/>
                <a:ext cx="215902" cy="2857521"/>
              </a:xfrm>
              <a:prstGeom prst="leftBrace">
                <a:avLst>
                  <a:gd name="adj1" fmla="val 138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96" name="组合 195"/>
              <p:cNvGrpSpPr/>
              <p:nvPr/>
            </p:nvGrpSpPr>
            <p:grpSpPr>
              <a:xfrm>
                <a:off x="5286380" y="3571876"/>
                <a:ext cx="1000132" cy="967763"/>
                <a:chOff x="4500562" y="4032873"/>
                <a:chExt cx="1000132" cy="967763"/>
              </a:xfrm>
            </p:grpSpPr>
            <p:grpSp>
              <p:nvGrpSpPr>
                <p:cNvPr id="130" name="组合 36"/>
                <p:cNvGrpSpPr/>
                <p:nvPr/>
              </p:nvGrpSpPr>
              <p:grpSpPr>
                <a:xfrm>
                  <a:off x="4800909" y="4032873"/>
                  <a:ext cx="699785" cy="967763"/>
                  <a:chOff x="5565987" y="5286388"/>
                  <a:chExt cx="699785" cy="967763"/>
                </a:xfrm>
              </p:grpSpPr>
              <p:sp>
                <p:nvSpPr>
                  <p:cNvPr id="13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5694268" y="5786451"/>
                    <a:ext cx="46498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65987" y="5713426"/>
                    <a:ext cx="699785" cy="540725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zh-CN" b="1" dirty="0" smtClean="0">
                        <a:latin typeface="宋体" panose="02010600030101010101" pitchFamily="2" charset="-122"/>
                      </a:rPr>
                      <a:t>5</a:t>
                    </a:r>
                    <a:endParaRPr lang="en-US" altLang="zh-CN" b="1" dirty="0">
                      <a:latin typeface="宋体" panose="02010600030101010101" pitchFamily="2" charset="-122"/>
                    </a:endParaRPr>
                  </a:p>
                </p:txBody>
              </p:sp>
              <p:sp>
                <p:nvSpPr>
                  <p:cNvPr id="13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22830" y="5286388"/>
                    <a:ext cx="550764" cy="540725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zh-CN" b="1" dirty="0" smtClean="0">
                        <a:latin typeface="宋体" panose="02010600030101010101" pitchFamily="2" charset="-122"/>
                      </a:rPr>
                      <a:t>1</a:t>
                    </a:r>
                    <a:endParaRPr lang="en-US" altLang="zh-CN" b="1" dirty="0">
                      <a:latin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95" name="Rectangle 42"/>
                <p:cNvSpPr>
                  <a:spLocks noChangeArrowheads="1"/>
                </p:cNvSpPr>
                <p:nvPr/>
              </p:nvSpPr>
              <p:spPr bwMode="auto">
                <a:xfrm>
                  <a:off x="4500562" y="4286256"/>
                  <a:ext cx="571504" cy="52387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zh-CN" altLang="en-US" b="1" dirty="0" smtClean="0"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少</a:t>
                  </a:r>
                  <a:endPara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7" name="Rectangle 42"/>
              <p:cNvSpPr>
                <a:spLocks noChangeArrowheads="1"/>
              </p:cNvSpPr>
              <p:nvPr/>
            </p:nvSpPr>
            <p:spPr bwMode="auto">
              <a:xfrm>
                <a:off x="1500166" y="2476494"/>
                <a:ext cx="928694" cy="523878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zh-CN" altLang="en-US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水稻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Rectangle 42"/>
              <p:cNvSpPr>
                <a:spLocks noChangeArrowheads="1"/>
              </p:cNvSpPr>
              <p:nvPr/>
            </p:nvSpPr>
            <p:spPr bwMode="auto">
              <a:xfrm>
                <a:off x="1500166" y="3333750"/>
                <a:ext cx="928694" cy="523878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zh-CN" altLang="en-US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小麦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01" name="图片 200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708656"/>
            <a:ext cx="1928826" cy="2000264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3180" y="5238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巩固练习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37705" y="800044"/>
            <a:ext cx="8642807" cy="1439273"/>
            <a:chOff x="502365" y="800044"/>
            <a:chExt cx="8642807" cy="1439273"/>
          </a:xfrm>
        </p:grpSpPr>
        <p:sp>
          <p:nvSpPr>
            <p:cNvPr id="94" name="Rectangle 2"/>
            <p:cNvSpPr>
              <a:spLocks noChangeArrowheads="1"/>
            </p:cNvSpPr>
            <p:nvPr/>
          </p:nvSpPr>
          <p:spPr bwMode="auto">
            <a:xfrm>
              <a:off x="502365" y="989473"/>
              <a:ext cx="8642807" cy="12498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l">
                <a:lnSpc>
                  <a:spcPct val="150000"/>
                </a:lnSpc>
              </a:pPr>
              <a:r>
                <a:rPr lang="en-US" altLang="zh-CN" b="1" dirty="0" smtClean="0">
                  <a:latin typeface="宋体" panose="02010600030101010101" pitchFamily="2" charset="-122"/>
                </a:rPr>
                <a:t>2.</a:t>
              </a:r>
              <a:r>
                <a:rPr lang="zh-CN" altLang="en-US" b="1" dirty="0" smtClean="0">
                  <a:latin typeface="宋体" panose="02010600030101010101" pitchFamily="2" charset="-122"/>
                </a:rPr>
                <a:t>美术小组有</a:t>
              </a:r>
              <a:r>
                <a:rPr lang="en-US" altLang="zh-CN" b="1" dirty="0" smtClean="0">
                  <a:latin typeface="宋体" panose="02010600030101010101" pitchFamily="2" charset="-122"/>
                </a:rPr>
                <a:t>20</a:t>
              </a:r>
              <a:r>
                <a:rPr lang="zh-CN" altLang="en-US" b="1" dirty="0" smtClean="0">
                  <a:latin typeface="宋体" panose="02010600030101010101" pitchFamily="2" charset="-122"/>
                </a:rPr>
                <a:t>人，美术组的人数比航模小组多   ，    航模小组有多少人？</a:t>
              </a:r>
              <a:endParaRPr lang="en-US" altLang="zh-CN" b="1" dirty="0" smtClean="0">
                <a:latin typeface="宋体" panose="02010600030101010101" pitchFamily="2" charset="-122"/>
              </a:endParaRPr>
            </a:p>
          </p:txBody>
        </p:sp>
        <p:grpSp>
          <p:nvGrpSpPr>
            <p:cNvPr id="3" name="组合 66"/>
            <p:cNvGrpSpPr/>
            <p:nvPr/>
          </p:nvGrpSpPr>
          <p:grpSpPr>
            <a:xfrm>
              <a:off x="8143901" y="800044"/>
              <a:ext cx="500065" cy="937433"/>
              <a:chOff x="3143240" y="1416090"/>
              <a:chExt cx="500065" cy="796959"/>
            </a:xfrm>
          </p:grpSpPr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>
                <a:off x="3234909" y="1822817"/>
                <a:ext cx="33227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3" name="Text Box 34"/>
              <p:cNvSpPr txBox="1">
                <a:spLocks noChangeArrowheads="1"/>
              </p:cNvSpPr>
              <p:nvPr/>
            </p:nvSpPr>
            <p:spPr bwMode="auto">
              <a:xfrm>
                <a:off x="3143240" y="1753352"/>
                <a:ext cx="500065" cy="459697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zh-CN" b="1" dirty="0" smtClean="0">
                    <a:latin typeface="宋体" panose="02010600030101010101" pitchFamily="2" charset="-122"/>
                  </a:rPr>
                  <a:t>4</a:t>
                </a:r>
                <a:endParaRPr lang="en-US" altLang="zh-CN" b="1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60" name="Text Box 35"/>
              <p:cNvSpPr txBox="1">
                <a:spLocks noChangeArrowheads="1"/>
              </p:cNvSpPr>
              <p:nvPr/>
            </p:nvSpPr>
            <p:spPr bwMode="auto">
              <a:xfrm>
                <a:off x="3183860" y="1416090"/>
                <a:ext cx="393575" cy="459698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zh-CN" b="1" dirty="0" smtClean="0">
                    <a:latin typeface="宋体" panose="02010600030101010101" pitchFamily="2" charset="-122"/>
                  </a:rPr>
                  <a:t>1</a:t>
                </a:r>
                <a:endParaRPr lang="en-US" altLang="zh-CN" b="1" dirty="0">
                  <a:latin typeface="宋体" panose="02010600030101010101" pitchFamily="2" charset="-122"/>
                </a:endParaRPr>
              </a:p>
            </p:txBody>
          </p:sp>
        </p:grpSp>
      </p:grpSp>
      <p:pic>
        <p:nvPicPr>
          <p:cNvPr id="114" name="图片 113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0534" y="2868896"/>
            <a:ext cx="1845882" cy="200026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-26670" y="5238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巩固练习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01225" y="836712"/>
            <a:ext cx="8642807" cy="1453523"/>
            <a:chOff x="501225" y="1189659"/>
            <a:chExt cx="8642807" cy="1453523"/>
          </a:xfrm>
        </p:grpSpPr>
        <p:sp>
          <p:nvSpPr>
            <p:cNvPr id="94" name="Rectangle 2"/>
            <p:cNvSpPr>
              <a:spLocks noChangeArrowheads="1"/>
            </p:cNvSpPr>
            <p:nvPr/>
          </p:nvSpPr>
          <p:spPr bwMode="auto">
            <a:xfrm>
              <a:off x="501225" y="1393338"/>
              <a:ext cx="8642807" cy="12498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l">
                <a:lnSpc>
                  <a:spcPct val="150000"/>
                </a:lnSpc>
              </a:pPr>
              <a:r>
                <a:rPr lang="en-US" altLang="zh-CN" b="1" dirty="0" smtClean="0">
                  <a:latin typeface="宋体" panose="02010600030101010101" pitchFamily="2" charset="-122"/>
                </a:rPr>
                <a:t>3.</a:t>
              </a:r>
              <a:r>
                <a:rPr lang="zh-CN" altLang="en-US" b="1" dirty="0" smtClean="0">
                  <a:latin typeface="宋体" panose="02010600030101010101" pitchFamily="2" charset="-122"/>
                </a:rPr>
                <a:t>街心公园有草坪   公顷，比花圃的面积多了   ，花圃的面积有多少公顷？</a:t>
              </a:r>
              <a:endParaRPr lang="en-US" altLang="zh-CN" b="1" dirty="0" smtClean="0">
                <a:latin typeface="宋体" panose="02010600030101010101" pitchFamily="2" charset="-122"/>
              </a:endParaRPr>
            </a:p>
          </p:txBody>
        </p:sp>
        <p:grpSp>
          <p:nvGrpSpPr>
            <p:cNvPr id="4" name="组合 66"/>
            <p:cNvGrpSpPr/>
            <p:nvPr/>
          </p:nvGrpSpPr>
          <p:grpSpPr>
            <a:xfrm>
              <a:off x="7929586" y="1189659"/>
              <a:ext cx="500065" cy="961450"/>
              <a:chOff x="3143240" y="1403973"/>
              <a:chExt cx="500065" cy="817376"/>
            </a:xfrm>
          </p:grpSpPr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>
                <a:off x="3234909" y="1822817"/>
                <a:ext cx="33227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3" name="Text Box 34"/>
              <p:cNvSpPr txBox="1">
                <a:spLocks noChangeArrowheads="1"/>
              </p:cNvSpPr>
              <p:nvPr/>
            </p:nvSpPr>
            <p:spPr bwMode="auto">
              <a:xfrm>
                <a:off x="3143240" y="1761652"/>
                <a:ext cx="500065" cy="459697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zh-CN" b="1" dirty="0" smtClean="0">
                    <a:latin typeface="宋体" panose="02010600030101010101" pitchFamily="2" charset="-122"/>
                  </a:rPr>
                  <a:t>3</a:t>
                </a:r>
                <a:endParaRPr lang="en-US" altLang="zh-CN" b="1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60" name="Text Box 35"/>
              <p:cNvSpPr txBox="1">
                <a:spLocks noChangeArrowheads="1"/>
              </p:cNvSpPr>
              <p:nvPr/>
            </p:nvSpPr>
            <p:spPr bwMode="auto">
              <a:xfrm>
                <a:off x="3183860" y="1403973"/>
                <a:ext cx="393575" cy="459697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zh-CN" b="1" dirty="0" smtClean="0">
                    <a:latin typeface="宋体" panose="02010600030101010101" pitchFamily="2" charset="-122"/>
                  </a:rPr>
                  <a:t>1</a:t>
                </a:r>
                <a:endParaRPr lang="en-US" altLang="zh-CN" b="1" dirty="0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39" name="组合 66"/>
            <p:cNvGrpSpPr/>
            <p:nvPr/>
          </p:nvGrpSpPr>
          <p:grpSpPr>
            <a:xfrm>
              <a:off x="3500430" y="1214422"/>
              <a:ext cx="500065" cy="961450"/>
              <a:chOff x="3143240" y="1403973"/>
              <a:chExt cx="500065" cy="817376"/>
            </a:xfrm>
          </p:grpSpPr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3234909" y="1822817"/>
                <a:ext cx="33227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>
                <a:off x="3143240" y="1761652"/>
                <a:ext cx="500065" cy="459697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zh-CN" b="1" dirty="0" smtClean="0">
                    <a:latin typeface="宋体" panose="02010600030101010101" pitchFamily="2" charset="-122"/>
                  </a:rPr>
                  <a:t>5</a:t>
                </a:r>
                <a:endParaRPr lang="en-US" altLang="zh-CN" b="1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42" name="Text Box 35"/>
              <p:cNvSpPr txBox="1">
                <a:spLocks noChangeArrowheads="1"/>
              </p:cNvSpPr>
              <p:nvPr/>
            </p:nvSpPr>
            <p:spPr bwMode="auto">
              <a:xfrm>
                <a:off x="3183860" y="1403973"/>
                <a:ext cx="393575" cy="459697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zh-CN" b="1" dirty="0" smtClean="0">
                    <a:latin typeface="宋体" panose="02010600030101010101" pitchFamily="2" charset="-122"/>
                  </a:rPr>
                  <a:t>1</a:t>
                </a:r>
                <a:endParaRPr lang="en-US" altLang="zh-CN" b="1" dirty="0">
                  <a:latin typeface="宋体" panose="02010600030101010101" pitchFamily="2" charset="-122"/>
                </a:endParaRPr>
              </a:p>
            </p:txBody>
          </p:sp>
        </p:grpSp>
      </p:grpSp>
      <p:pic>
        <p:nvPicPr>
          <p:cNvPr id="108" name="图片 107" descr="图片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663728"/>
            <a:ext cx="1590925" cy="2133424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385" y="206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巩固练习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7170" y="768985"/>
            <a:ext cx="8469630" cy="5357495"/>
          </a:xfrm>
        </p:spPr>
        <p:txBody>
          <a:bodyPr/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、商店做促销活动，小明花</a:t>
            </a:r>
            <a:r>
              <a:rPr lang="en-US" altLang="zh-CN"/>
              <a:t>4</a:t>
            </a:r>
            <a:r>
              <a:rPr lang="zh-CN" altLang="en-US"/>
              <a:t>元钱买了一个文具盒，结果便宜了     ，这个文具盒原价多少元？</a:t>
            </a:r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40125" y="1134745"/>
          <a:ext cx="471170" cy="143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139700" imgH="634365" progId="Equation.KSEE3">
                  <p:embed/>
                </p:oleObj>
              </mc:Choice>
              <mc:Fallback>
                <p:oleObj name="" r:id="rId1" imgW="139700" imgH="634365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40125" y="1134745"/>
                        <a:ext cx="471170" cy="143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圆角矩形 4"/>
          <p:cNvSpPr/>
          <p:nvPr/>
        </p:nvSpPr>
        <p:spPr>
          <a:xfrm>
            <a:off x="43180" y="4222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巩固练习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740" y="676275"/>
            <a:ext cx="9018270" cy="6013450"/>
          </a:xfrm>
        </p:spPr>
        <p:txBody>
          <a:bodyPr/>
          <a:p>
            <a:pPr marL="0" indent="0">
              <a:buNone/>
            </a:pPr>
            <a:r>
              <a:rPr lang="en-US" altLang="zh-CN"/>
              <a:t>5</a:t>
            </a:r>
            <a:r>
              <a:rPr lang="zh-CN" altLang="en-US"/>
              <a:t>、根据算式补充适当的条件：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王丹有故事书</a:t>
            </a:r>
            <a:r>
              <a:rPr lang="en-US" altLang="zh-CN"/>
              <a:t>42</a:t>
            </a:r>
            <a:r>
              <a:rPr lang="zh-CN" altLang="en-US"/>
              <a:t>本，          ，漫画书有多少本？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                                                 （</a:t>
            </a:r>
            <a:r>
              <a:rPr lang="en-US" altLang="zh-CN"/>
              <a:t>5</a:t>
            </a:r>
            <a:r>
              <a:rPr lang="zh-CN" altLang="en-US"/>
              <a:t>）                               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                                           （</a:t>
            </a:r>
            <a:r>
              <a:rPr lang="en-US" altLang="zh-CN"/>
              <a:t>6</a:t>
            </a:r>
            <a:r>
              <a:rPr lang="zh-CN" altLang="en-US"/>
              <a:t>）                              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        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</a:t>
            </a: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756410" y="2493010"/>
            <a:ext cx="3823970" cy="577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14730" y="1836420"/>
          <a:ext cx="696595" cy="1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405765" imgH="634365" progId="Equation.KSEE3">
                  <p:embed/>
                </p:oleObj>
              </mc:Choice>
              <mc:Fallback>
                <p:oleObj name="" r:id="rId1" imgW="405765" imgH="6343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14730" y="1836420"/>
                        <a:ext cx="696595" cy="108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14413" y="3017520"/>
          <a:ext cx="741680" cy="1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431800" imgH="634365" progId="Equation.KSEE3">
                  <p:embed/>
                </p:oleObj>
              </mc:Choice>
              <mc:Fallback>
                <p:oleObj name="" r:id="rId3" imgW="431800" imgH="6343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413" y="3017520"/>
                        <a:ext cx="741680" cy="108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连接符 6"/>
          <p:cNvCxnSpPr/>
          <p:nvPr/>
        </p:nvCxnSpPr>
        <p:spPr>
          <a:xfrm flipV="1">
            <a:off x="3642360" y="1729740"/>
            <a:ext cx="1257935" cy="57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14413" y="4171950"/>
          <a:ext cx="1243330" cy="1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723900" imgH="634365" progId="Equation.KSEE3">
                  <p:embed/>
                </p:oleObj>
              </mc:Choice>
              <mc:Fallback>
                <p:oleObj name="" r:id="rId5" imgW="723900" imgH="6343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4413" y="4171950"/>
                        <a:ext cx="1243330" cy="108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59803" y="5261610"/>
          <a:ext cx="1352550" cy="1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787400" imgH="634365" progId="Equation.KSEE3">
                  <p:embed/>
                </p:oleObj>
              </mc:Choice>
              <mc:Fallback>
                <p:oleObj name="" r:id="rId7" imgW="787400" imgH="6343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9803" y="5261610"/>
                        <a:ext cx="1352550" cy="108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128511" y="1729740"/>
          <a:ext cx="1265555" cy="1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9" imgW="736600" imgH="634365" progId="Equation.KSEE3">
                  <p:embed/>
                </p:oleObj>
              </mc:Choice>
              <mc:Fallback>
                <p:oleObj name="" r:id="rId9" imgW="736600" imgH="6343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28511" y="1729740"/>
                        <a:ext cx="1265555" cy="108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44616" y="3090228"/>
          <a:ext cx="13747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1" imgW="800100" imgH="393700" progId="Equation.KSEE3">
                  <p:embed/>
                </p:oleObj>
              </mc:Choice>
              <mc:Fallback>
                <p:oleObj name="" r:id="rId11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44616" y="3090228"/>
                        <a:ext cx="1374775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连接符 15"/>
          <p:cNvCxnSpPr/>
          <p:nvPr/>
        </p:nvCxnSpPr>
        <p:spPr>
          <a:xfrm flipV="1">
            <a:off x="1842135" y="3573145"/>
            <a:ext cx="3738245" cy="69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 flipV="1">
            <a:off x="2153920" y="4580890"/>
            <a:ext cx="3354070" cy="196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>
          <a:xfrm flipV="1">
            <a:off x="2153920" y="5733415"/>
            <a:ext cx="3354070" cy="16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直接连接符 18"/>
          <p:cNvCxnSpPr/>
          <p:nvPr/>
        </p:nvCxnSpPr>
        <p:spPr>
          <a:xfrm flipV="1">
            <a:off x="6294755" y="2981960"/>
            <a:ext cx="2802255" cy="35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直接连接符 19"/>
          <p:cNvCxnSpPr/>
          <p:nvPr/>
        </p:nvCxnSpPr>
        <p:spPr>
          <a:xfrm flipV="1">
            <a:off x="6294755" y="4253865"/>
            <a:ext cx="2802255" cy="35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56410" y="1743710"/>
          <a:ext cx="349123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3" imgW="1828800" imgH="634365" progId="Equation.KSEE3">
                  <p:embed/>
                </p:oleObj>
              </mc:Choice>
              <mc:Fallback>
                <p:oleObj name="" r:id="rId13" imgW="1828800" imgH="6343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6410" y="1743710"/>
                        <a:ext cx="3491230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54200" y="2809240"/>
          <a:ext cx="349123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5" imgW="1828800" imgH="634365" progId="Equation.KSEE3">
                  <p:embed/>
                </p:oleObj>
              </mc:Choice>
              <mc:Fallback>
                <p:oleObj name="" r:id="rId15" imgW="1828800" imgH="6343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54200" y="2809240"/>
                        <a:ext cx="3491230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58060" y="3971290"/>
          <a:ext cx="34671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7" imgW="1816100" imgH="634365" progId="Equation.KSEE3">
                  <p:embed/>
                </p:oleObj>
              </mc:Choice>
              <mc:Fallback>
                <p:oleObj name="" r:id="rId17" imgW="1816100" imgH="6343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58060" y="3971290"/>
                        <a:ext cx="3467100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45678" y="5122545"/>
          <a:ext cx="349186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19" imgW="1828800" imgH="634365" progId="Equation.KSEE3">
                  <p:embed/>
                </p:oleObj>
              </mc:Choice>
              <mc:Fallback>
                <p:oleObj name="" r:id="rId19" imgW="1828800" imgH="6343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45678" y="5122545"/>
                        <a:ext cx="3491865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45430" y="2334895"/>
          <a:ext cx="34671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1" imgW="1816100" imgH="634365" progId="Equation.KSEE3">
                  <p:embed/>
                </p:oleObj>
              </mc:Choice>
              <mc:Fallback>
                <p:oleObj name="" r:id="rId21" imgW="1816100" imgH="6343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45430" y="2334895"/>
                        <a:ext cx="3467100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24843" y="3580130"/>
          <a:ext cx="349186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23" imgW="1828800" imgH="634365" progId="Equation.KSEE3">
                  <p:embed/>
                </p:oleObj>
              </mc:Choice>
              <mc:Fallback>
                <p:oleObj name="" r:id="rId23" imgW="1828800" imgH="6343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24843" y="3580130"/>
                        <a:ext cx="3491865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圆角矩形 31"/>
          <p:cNvSpPr/>
          <p:nvPr/>
        </p:nvSpPr>
        <p:spPr>
          <a:xfrm>
            <a:off x="78740" y="83503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巩固练习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899592" y="500042"/>
            <a:ext cx="7448591" cy="2428892"/>
            <a:chOff x="1000100" y="1000108"/>
            <a:chExt cx="7448591" cy="2428892"/>
          </a:xfrm>
        </p:grpSpPr>
        <p:grpSp>
          <p:nvGrpSpPr>
            <p:cNvPr id="92" name="组合 91"/>
            <p:cNvGrpSpPr/>
            <p:nvPr/>
          </p:nvGrpSpPr>
          <p:grpSpPr>
            <a:xfrm>
              <a:off x="1000100" y="1000108"/>
              <a:ext cx="7448591" cy="2428892"/>
              <a:chOff x="1000100" y="1000108"/>
              <a:chExt cx="7448591" cy="2428892"/>
            </a:xfrm>
          </p:grpSpPr>
          <p:sp>
            <p:nvSpPr>
              <p:cNvPr id="85" name="TextBox 16"/>
              <p:cNvSpPr txBox="1">
                <a:spLocks noChangeArrowheads="1"/>
              </p:cNvSpPr>
              <p:nvPr/>
            </p:nvSpPr>
            <p:spPr bwMode="auto">
              <a:xfrm>
                <a:off x="1000100" y="2613758"/>
                <a:ext cx="4887920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zh-CN" altLang="en-US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这</a:t>
                </a:r>
                <a:r>
                  <a:rPr lang="zh-CN" altLang="en-US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本课外读物一共有多少页？</a:t>
                </a:r>
                <a:endPara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86" name="Picture 45" descr="3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86578" y="1630362"/>
                <a:ext cx="1662113" cy="1798638"/>
              </a:xfrm>
              <a:prstGeom prst="rect">
                <a:avLst/>
              </a:prstGeom>
              <a:noFill/>
            </p:spPr>
          </p:pic>
          <p:sp>
            <p:nvSpPr>
              <p:cNvPr id="87" name="AutoShape 27"/>
              <p:cNvSpPr>
                <a:spLocks noChangeArrowheads="1"/>
              </p:cNvSpPr>
              <p:nvPr/>
            </p:nvSpPr>
            <p:spPr bwMode="auto">
              <a:xfrm>
                <a:off x="1000100" y="1000108"/>
                <a:ext cx="5688013" cy="1500198"/>
              </a:xfrm>
              <a:prstGeom prst="wedgeRoundRectCallout">
                <a:avLst>
                  <a:gd name="adj1" fmla="val 61584"/>
                  <a:gd name="adj2" fmla="val 31862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b="1" dirty="0" smtClean="0">
                    <a:latin typeface="宋体" panose="02010600030101010101" pitchFamily="2" charset="-122"/>
                  </a:rPr>
                  <a:t>6.</a:t>
                </a:r>
                <a:r>
                  <a:rPr lang="zh-CN" altLang="en-US" b="1" dirty="0" smtClean="0">
                    <a:latin typeface="宋体" panose="02010600030101010101" pitchFamily="2" charset="-122"/>
                  </a:rPr>
                  <a:t>这</a:t>
                </a:r>
                <a:r>
                  <a:rPr lang="zh-CN" altLang="en-US" b="1" dirty="0">
                    <a:latin typeface="宋体" panose="02010600030101010101" pitchFamily="2" charset="-122"/>
                  </a:rPr>
                  <a:t>本课外读物我读了</a:t>
                </a:r>
                <a:r>
                  <a:rPr lang="en-US" altLang="zh-CN" b="1" dirty="0">
                    <a:latin typeface="宋体" panose="02010600030101010101" pitchFamily="2" charset="-122"/>
                  </a:rPr>
                  <a:t>35</a:t>
                </a:r>
                <a:r>
                  <a:rPr lang="zh-CN" altLang="en-US" b="1" dirty="0">
                    <a:latin typeface="宋体" panose="02010600030101010101" pitchFamily="2" charset="-122"/>
                  </a:rPr>
                  <a:t>页，还剩下   </a:t>
                </a:r>
                <a:r>
                  <a:rPr lang="zh-CN" altLang="en-US" b="1" dirty="0" smtClean="0">
                    <a:latin typeface="宋体" panose="02010600030101010101" pitchFamily="2" charset="-122"/>
                  </a:rPr>
                  <a:t>没</a:t>
                </a:r>
                <a:r>
                  <a:rPr lang="zh-CN" altLang="en-US" b="1" dirty="0">
                    <a:latin typeface="宋体" panose="02010600030101010101" pitchFamily="2" charset="-122"/>
                  </a:rPr>
                  <a:t>读。</a:t>
                </a:r>
                <a:endParaRPr lang="en-US" altLang="zh-CN" sz="1800" b="1" dirty="0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88" name="组合 66"/>
            <p:cNvGrpSpPr/>
            <p:nvPr/>
          </p:nvGrpSpPr>
          <p:grpSpPr>
            <a:xfrm>
              <a:off x="1857356" y="1571612"/>
              <a:ext cx="500065" cy="953457"/>
              <a:chOff x="3143240" y="1403973"/>
              <a:chExt cx="500065" cy="810581"/>
            </a:xfrm>
          </p:grpSpPr>
          <p:sp>
            <p:nvSpPr>
              <p:cNvPr id="89" name="Line 36"/>
              <p:cNvSpPr>
                <a:spLocks noChangeShapeType="1"/>
              </p:cNvSpPr>
              <p:nvPr/>
            </p:nvSpPr>
            <p:spPr bwMode="auto">
              <a:xfrm>
                <a:off x="3234909" y="1822817"/>
                <a:ext cx="33227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143240" y="1761652"/>
                <a:ext cx="500065" cy="452902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zh-CN" b="1" dirty="0" smtClean="0">
                    <a:latin typeface="宋体" panose="02010600030101010101" pitchFamily="2" charset="-122"/>
                  </a:rPr>
                  <a:t>7</a:t>
                </a:r>
                <a:endParaRPr lang="en-US" altLang="zh-CN" b="1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91" name="Text Box 35"/>
              <p:cNvSpPr txBox="1">
                <a:spLocks noChangeArrowheads="1"/>
              </p:cNvSpPr>
              <p:nvPr/>
            </p:nvSpPr>
            <p:spPr bwMode="auto">
              <a:xfrm>
                <a:off x="3183860" y="1403973"/>
                <a:ext cx="393575" cy="459697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zh-CN" b="1" dirty="0" smtClean="0">
                    <a:latin typeface="宋体" panose="02010600030101010101" pitchFamily="2" charset="-122"/>
                  </a:rPr>
                  <a:t>2</a:t>
                </a:r>
                <a:endParaRPr lang="en-US" altLang="zh-CN" b="1" dirty="0">
                  <a:latin typeface="宋体" panose="02010600030101010101" pitchFamily="2" charset="-122"/>
                </a:endParaRPr>
              </a:p>
            </p:txBody>
          </p:sp>
        </p:grpSp>
      </p:grpSp>
      <p:sp>
        <p:nvSpPr>
          <p:cNvPr id="3" name="圆角矩形 2"/>
          <p:cNvSpPr/>
          <p:nvPr/>
        </p:nvSpPr>
        <p:spPr>
          <a:xfrm>
            <a:off x="-10160" y="2063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巩固练习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857488" y="1124744"/>
            <a:ext cx="5674952" cy="2518570"/>
            <a:chOff x="3357554" y="2285992"/>
            <a:chExt cx="4929222" cy="2143140"/>
          </a:xfrm>
          <a:solidFill>
            <a:srgbClr val="00B0F0"/>
          </a:solidFill>
        </p:grpSpPr>
        <p:sp>
          <p:nvSpPr>
            <p:cNvPr id="20" name="椭圆形标注 19"/>
            <p:cNvSpPr/>
            <p:nvPr/>
          </p:nvSpPr>
          <p:spPr bwMode="auto">
            <a:xfrm>
              <a:off x="3357554" y="2285992"/>
              <a:ext cx="4929222" cy="2143140"/>
            </a:xfrm>
            <a:prstGeom prst="wedgeEllipseCallout">
              <a:avLst>
                <a:gd name="adj1" fmla="val -57042"/>
                <a:gd name="adj2" fmla="val 71526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5976" y="2588570"/>
              <a:ext cx="3860435" cy="171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rgbClr val="FF0000"/>
                  </a:solidFill>
                </a:rPr>
                <a:t>这节课你有哪些收获？解分数除法应用题的关键是什么？</a:t>
              </a:r>
              <a:endParaRPr lang="zh-CN" altLang="en-US" sz="3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图片 18" descr="1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571744"/>
            <a:ext cx="2342838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77925" y="1603375"/>
            <a:ext cx="7743825" cy="303149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63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12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thank you</a:t>
            </a:r>
            <a:r>
              <a:rPr lang="zh-CN" altLang="en-US" sz="12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12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165" y="748665"/>
            <a:ext cx="9006205" cy="5978525"/>
          </a:xfrm>
        </p:spPr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、写出相应的式子并说说你是怎样想的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）苹果有</a:t>
            </a: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kg</a:t>
            </a:r>
            <a:r>
              <a:rPr lang="zh-CN" altLang="en-US"/>
              <a:t>，西瓜的重量比苹果      </a:t>
            </a:r>
            <a:endParaRPr lang="zh-CN" altLang="en-US"/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                                              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zh-CN" altLang="en-US" sz="2800"/>
              <a:t>思考：这里是把（              ）看作单位</a:t>
            </a:r>
            <a:r>
              <a:rPr lang="en-US" altLang="zh-CN" sz="2800"/>
              <a:t>“1”</a:t>
            </a:r>
            <a:r>
              <a:rPr lang="zh-CN" altLang="en-US" sz="2800"/>
              <a:t>，因为轻的部分是（                ）       ，西瓜重量是苹果的（         ）。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/>
              <a:t>所以，西瓜比苹果轻（         ）</a:t>
            </a:r>
            <a:r>
              <a:rPr lang="en-US" altLang="zh-CN" sz="2800"/>
              <a:t>kg</a:t>
            </a:r>
            <a:r>
              <a:rPr lang="zh-CN" altLang="en-US" sz="2800"/>
              <a:t>，西瓜有（        ）</a:t>
            </a:r>
            <a:r>
              <a:rPr lang="en-US" altLang="zh-CN" sz="2800"/>
              <a:t>kg</a:t>
            </a:r>
            <a:endParaRPr lang="zh-CN" altLang="en-US" sz="2800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729095" y="1231265"/>
          <a:ext cx="840740" cy="185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4" imgW="316865" imgH="850900" progId="Equation.KSEE3">
                  <p:embed/>
                </p:oleObj>
              </mc:Choice>
              <mc:Fallback>
                <p:oleObj name="" r:id="rId4" imgW="316865" imgH="8509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29095" y="1231265"/>
                        <a:ext cx="840740" cy="1856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90825" y="4004310"/>
          <a:ext cx="747395" cy="171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6" imgW="304800" imgH="850900" progId="Equation.KSEE3">
                  <p:embed/>
                </p:oleObj>
              </mc:Choice>
              <mc:Fallback>
                <p:oleObj name="" r:id="rId6" imgW="304800" imgH="8509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0825" y="4004310"/>
                        <a:ext cx="747395" cy="1715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图片 37900" descr="A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8" t="-420" r="-1348" b="420"/>
          <a:stretch>
            <a:fillRect/>
          </a:stretch>
        </p:blipFill>
        <p:spPr>
          <a:xfrm>
            <a:off x="-13335" y="1981835"/>
            <a:ext cx="7065645" cy="1664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-13335" y="-317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复习导入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58160" y="3425190"/>
            <a:ext cx="1141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苹果的重量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8735" y="4004310"/>
            <a:ext cx="1035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苹果重量</a:t>
            </a:r>
            <a:endParaRPr lang="zh-CN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62838" y="3882390"/>
          <a:ext cx="404495" cy="8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9" imgW="152400" imgH="393700" progId="Equation.KSEE3">
                  <p:embed/>
                </p:oleObj>
              </mc:Choice>
              <mc:Fallback>
                <p:oleObj name="" r:id="rId9" imgW="152400" imgH="3937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62838" y="3882390"/>
                        <a:ext cx="404495" cy="859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732530" y="4432935"/>
          <a:ext cx="674370" cy="8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1" imgW="254000" imgH="393700" progId="Equation.KSEE3">
                  <p:embed/>
                </p:oleObj>
              </mc:Choice>
              <mc:Fallback>
                <p:oleObj name="" r:id="rId11" imgW="254000" imgH="3937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32530" y="4432935"/>
                        <a:ext cx="674370" cy="859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52310" y="4686300"/>
          <a:ext cx="674370" cy="8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3" imgW="254000" imgH="393700" progId="Equation.KSEE3">
                  <p:embed/>
                </p:oleObj>
              </mc:Choice>
              <mc:Fallback>
                <p:oleObj name="" r:id="rId13" imgW="254000" imgH="3937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52310" y="4686300"/>
                        <a:ext cx="674370" cy="859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44170" y="5198110"/>
            <a:ext cx="6568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苹果的重量</a:t>
            </a:r>
            <a:r>
              <a:rPr lang="zh-CN" altLang="en-US">
                <a:sym typeface="+mn-ea"/>
              </a:rPr>
              <a:t>×</a:t>
            </a:r>
            <a:r>
              <a:rPr lang="zh-CN" altLang="en-US"/>
              <a:t>（</a:t>
            </a:r>
            <a:r>
              <a:rPr lang="en-US" altLang="zh-CN"/>
              <a:t>1—       </a:t>
            </a:r>
            <a:r>
              <a:rPr lang="zh-CN" altLang="en-US"/>
              <a:t>）</a:t>
            </a:r>
            <a:r>
              <a:rPr lang="en-US" altLang="zh-CN"/>
              <a:t>=</a:t>
            </a:r>
            <a:r>
              <a:rPr lang="zh-CN" altLang="en-US"/>
              <a:t>西瓜的重量</a:t>
            </a:r>
            <a:endParaRPr lang="zh-CN" altLang="en-US"/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11880" y="5061903"/>
          <a:ext cx="374015" cy="79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5" imgW="152400" imgH="393700" progId="Equation.KSEE3">
                  <p:embed/>
                </p:oleObj>
              </mc:Choice>
              <mc:Fallback>
                <p:oleObj name="" r:id="rId15" imgW="152400" imgH="3937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11880" y="5061903"/>
                        <a:ext cx="374015" cy="79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229870" y="5856605"/>
            <a:ext cx="4799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轻的重量</a:t>
            </a:r>
            <a:r>
              <a:rPr lang="en-US" altLang="zh-CN"/>
              <a:t>=</a:t>
            </a:r>
            <a:r>
              <a:rPr lang="zh-CN" altLang="en-US"/>
              <a:t>苹果的重量</a:t>
            </a:r>
            <a:r>
              <a:rPr lang="zh-CN" altLang="en-US">
                <a:sym typeface="+mn-ea"/>
              </a:rPr>
              <a:t>×    </a:t>
            </a:r>
            <a:endParaRPr lang="en-US" altLang="zh-CN">
              <a:sym typeface="+mn-ea"/>
            </a:endParaRPr>
          </a:p>
        </p:txBody>
      </p:sp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02150" y="5661978"/>
          <a:ext cx="374015" cy="79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7" imgW="152400" imgH="393700" progId="Equation.KSEE3">
                  <p:embed/>
                </p:oleObj>
              </mc:Choice>
              <mc:Fallback>
                <p:oleObj name="" r:id="rId17" imgW="152400" imgH="3937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02150" y="5661978"/>
                        <a:ext cx="374015" cy="79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48630" y="2859405"/>
            <a:ext cx="1504315" cy="787400"/>
          </a:xfrm>
          <a:prstGeom prst="rect">
            <a:avLst/>
          </a:prstGeom>
        </p:spPr>
      </p:pic>
      <p:sp>
        <p:nvSpPr>
          <p:cNvPr id="2050" name=" 2050"/>
          <p:cNvSpPr/>
          <p:nvPr/>
        </p:nvSpPr>
        <p:spPr bwMode="auto">
          <a:xfrm rot="16200000" flipH="1">
            <a:off x="6129655" y="1997710"/>
            <a:ext cx="201930" cy="136398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501130" y="2780665"/>
          <a:ext cx="699135" cy="154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9" imgW="316865" imgH="850900" progId="Equation.KSEE3">
                  <p:embed/>
                </p:oleObj>
              </mc:Choice>
              <mc:Fallback>
                <p:oleObj name="" r:id="rId19" imgW="316865" imgH="8509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01130" y="2780665"/>
                        <a:ext cx="699135" cy="1543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5231130" y="2903220"/>
            <a:ext cx="1681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+mn-ea"/>
                <a:ea typeface="+mn-ea"/>
              </a:rPr>
              <a:t>比苹果</a:t>
            </a:r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0" y="889000"/>
            <a:ext cx="8986520" cy="5846445"/>
          </a:xfrm>
        </p:spPr>
        <p:txBody>
          <a:bodyPr/>
          <a:p>
            <a:pPr marL="0" indent="0">
              <a:buNone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）鸡有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b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只，鸭的只数比鸡少   。</a:t>
            </a:r>
            <a:endParaRPr lang="en-US" altLang="zh-CN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grpSp>
        <p:nvGrpSpPr>
          <p:cNvPr id="6149" name="组合 74"/>
          <p:cNvGrpSpPr/>
          <p:nvPr/>
        </p:nvGrpSpPr>
        <p:grpSpPr>
          <a:xfrm>
            <a:off x="5668644" y="648970"/>
            <a:ext cx="642938" cy="928688"/>
            <a:chOff x="-57292" y="0"/>
            <a:chExt cx="500067" cy="928694"/>
          </a:xfrm>
        </p:grpSpPr>
        <p:sp>
          <p:nvSpPr>
            <p:cNvPr id="6150" name="TextBox 18"/>
            <p:cNvSpPr txBox="1"/>
            <p:nvPr/>
          </p:nvSpPr>
          <p:spPr>
            <a:xfrm>
              <a:off x="-57292" y="0"/>
              <a:ext cx="500067" cy="9286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r>
                <a:rPr lang="en-US" altLang="zh-CN" sz="2800" dirty="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r>
                <a:rPr lang="en-US" altLang="zh-CN" sz="2800" dirty="0"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6151" name="直接连接符 19"/>
            <p:cNvCxnSpPr/>
            <p:nvPr/>
          </p:nvCxnSpPr>
          <p:spPr>
            <a:xfrm>
              <a:off x="69639" y="463871"/>
              <a:ext cx="24571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152" name="图片 37911" descr="A3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375" y="1417955"/>
            <a:ext cx="3561715" cy="1544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4290" y="3178810"/>
            <a:ext cx="90030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  </a:t>
            </a:r>
            <a:r>
              <a:rPr lang="zh-CN" altLang="en-US"/>
              <a:t>思考：这里是把（                ）看作单位</a:t>
            </a:r>
            <a:r>
              <a:rPr lang="en-US" altLang="zh-CN"/>
              <a:t>“1”</a:t>
            </a:r>
            <a:r>
              <a:rPr lang="zh-CN" altLang="en-US"/>
              <a:t>，</a:t>
            </a:r>
            <a:endParaRPr lang="zh-CN" altLang="en-US"/>
          </a:p>
          <a:p>
            <a:pPr algn="l"/>
            <a:r>
              <a:rPr lang="zh-CN" altLang="en-US"/>
              <a:t>因为少的只数是（              ）    ，鸭的只数是鸡的（      ）</a:t>
            </a:r>
            <a:endParaRPr lang="zh-CN" altLang="en-US"/>
          </a:p>
          <a:p>
            <a:pPr algn="l"/>
            <a:r>
              <a:rPr lang="zh-CN" altLang="en-US"/>
              <a:t>所以鸭比鸡少（     ）只，鸭有（      ）只。 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endParaRPr lang="zh-CN" altLang="en-US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47235" y="3474085"/>
          <a:ext cx="54991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292100" imgH="634365" progId="Equation.KSEE3">
                  <p:embed/>
                </p:oleObj>
              </mc:Choice>
              <mc:Fallback>
                <p:oleObj name="" r:id="rId2" imgW="292100" imgH="6343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47235" y="3474085"/>
                        <a:ext cx="549910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10920" y="4925695"/>
            <a:ext cx="5156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少的只数</a:t>
            </a:r>
            <a:r>
              <a:rPr lang="en-US" altLang="zh-CN"/>
              <a:t>=</a:t>
            </a:r>
            <a:r>
              <a:rPr lang="zh-CN" altLang="en-US"/>
              <a:t>   鸡的只数 </a:t>
            </a:r>
            <a:endParaRPr lang="zh-CN" altLang="en-US"/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08600" y="4748530"/>
          <a:ext cx="530225" cy="146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" r:id="rId4" imgW="228600" imgH="634365" progId="Equation.KSEE3">
                  <p:embed/>
                </p:oleObj>
              </mc:Choice>
              <mc:Fallback>
                <p:oleObj name="" r:id="rId4" imgW="228600" imgH="634365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8600" y="4748530"/>
                        <a:ext cx="530225" cy="1468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406525" y="5508625"/>
            <a:ext cx="5340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鸡的只数×（</a:t>
            </a:r>
            <a:r>
              <a:rPr lang="en-US" altLang="zh-CN"/>
              <a:t>1—</a:t>
            </a:r>
            <a:r>
              <a:rPr lang="zh-CN" altLang="en-US"/>
              <a:t>    ）</a:t>
            </a:r>
            <a:r>
              <a:rPr lang="en-US" altLang="zh-CN"/>
              <a:t>=</a:t>
            </a:r>
            <a:r>
              <a:rPr lang="zh-CN" altLang="en-US"/>
              <a:t>鸭的只数</a:t>
            </a:r>
            <a:endParaRPr lang="zh-CN" altLang="en-US"/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" r:id="rId6" imgW="914400" imgH="215900" progId="Equation.KSEE3">
                  <p:embed/>
                </p:oleObj>
              </mc:Choice>
              <mc:Fallback>
                <p:oleObj name="" r:id="rId6" imgW="914400" imgH="215900" progId="Equation.KSEE3">
                  <p:embed/>
                  <p:pic>
                    <p:nvPicPr>
                      <p:cNvPr id="0" name="图片 205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886460" y="6086475"/>
            <a:ext cx="75247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鸡的只数</a:t>
            </a:r>
            <a:r>
              <a:rPr lang="en-US" altLang="zh-CN"/>
              <a:t>—  </a:t>
            </a:r>
            <a:r>
              <a:rPr lang="zh-CN" altLang="en-US"/>
              <a:t>鸡的只数</a:t>
            </a:r>
            <a:r>
              <a:rPr lang="zh-CN" altLang="en-US">
                <a:sym typeface="+mn-ea"/>
              </a:rPr>
              <a:t>×    </a:t>
            </a:r>
            <a:r>
              <a:rPr lang="en-US" altLang="zh-CN">
                <a:sym typeface="+mn-ea"/>
              </a:rPr>
              <a:t>=</a:t>
            </a:r>
            <a:r>
              <a:rPr lang="zh-CN" altLang="en-US">
                <a:sym typeface="+mn-ea"/>
              </a:rPr>
              <a:t>鸭的只数</a:t>
            </a:r>
            <a:endParaRPr lang="zh-CN" altLang="en-US"/>
          </a:p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-13335" y="-317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复习导入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2025" y="2952115"/>
            <a:ext cx="1711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鸡的只数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940685" y="3551555"/>
            <a:ext cx="1711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鸡只数</a:t>
            </a:r>
            <a:endParaRPr lang="zh-CN" altLang="en-US"/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411210" y="3551555"/>
          <a:ext cx="28702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8" imgW="152400" imgH="634365" progId="Equation.KSEE3">
                  <p:embed/>
                </p:oleObj>
              </mc:Choice>
              <mc:Fallback>
                <p:oleObj name="" r:id="rId8" imgW="152400" imgH="6343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11210" y="3551555"/>
                        <a:ext cx="287020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00655" y="3898265"/>
          <a:ext cx="43053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0" imgW="228600" imgH="634365" progId="Equation.KSEE3">
                  <p:embed/>
                </p:oleObj>
              </mc:Choice>
              <mc:Fallback>
                <p:oleObj name="" r:id="rId10" imgW="228600" imgH="6343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00655" y="3898265"/>
                        <a:ext cx="430530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13985" y="3898265"/>
          <a:ext cx="45466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2" imgW="241300" imgH="634365" progId="Equation.KSEE3">
                  <p:embed/>
                </p:oleObj>
              </mc:Choice>
              <mc:Fallback>
                <p:oleObj name="" r:id="rId12" imgW="241300" imgH="6343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13985" y="3898265"/>
                        <a:ext cx="454660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28160" y="5267325"/>
          <a:ext cx="324485" cy="146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4" imgW="139700" imgH="634365" progId="Equation.KSEE3">
                  <p:embed/>
                </p:oleObj>
              </mc:Choice>
              <mc:Fallback>
                <p:oleObj name="" r:id="rId14" imgW="139700" imgH="634365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28160" y="5267325"/>
                        <a:ext cx="324485" cy="1468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14340" y="5928995"/>
          <a:ext cx="324485" cy="146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6" imgW="139700" imgH="634365" progId="Equation.KSEE3">
                  <p:embed/>
                </p:oleObj>
              </mc:Choice>
              <mc:Fallback>
                <p:oleObj name="" r:id="rId16" imgW="139700" imgH="634365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14340" y="5928995"/>
                        <a:ext cx="324485" cy="1468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70505" y="2106295"/>
            <a:ext cx="997585" cy="911860"/>
          </a:xfrm>
          <a:prstGeom prst="rect">
            <a:avLst/>
          </a:prstGeom>
        </p:spPr>
      </p:pic>
      <p:sp>
        <p:nvSpPr>
          <p:cNvPr id="2050" name=" 2050"/>
          <p:cNvSpPr/>
          <p:nvPr/>
        </p:nvSpPr>
        <p:spPr bwMode="auto">
          <a:xfrm rot="16200000" flipH="1">
            <a:off x="3168650" y="1708785"/>
            <a:ext cx="201930" cy="99758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40368" y="2308860"/>
          <a:ext cx="6731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9" imgW="304800" imgH="393700" progId="Equation.KSEE3">
                  <p:embed/>
                </p:oleObj>
              </mc:Choice>
              <mc:Fallback>
                <p:oleObj name="" r:id="rId19" imgW="304800" imgH="3937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40368" y="2308860"/>
                        <a:ext cx="6731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0" y="786765"/>
            <a:ext cx="9013825" cy="5986145"/>
          </a:xfrm>
        </p:spPr>
        <p:txBody>
          <a:bodyPr/>
          <a:p>
            <a:pPr marL="0" indent="0">
              <a:buNone/>
            </a:pP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根据题意先写出数量关系式，再列出方程。</a:t>
            </a:r>
            <a:endParaRPr lang="en-US" altLang="zh-CN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）小明的体重是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35kg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，是爸爸体重   ，爸爸体重多少千克？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79590" y="1541145"/>
          <a:ext cx="626745" cy="111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1" imgW="355600" imgH="634365" progId="Equation.KSEE3">
                  <p:embed/>
                </p:oleObj>
              </mc:Choice>
              <mc:Fallback>
                <p:oleObj name="" r:id="rId1" imgW="355600" imgH="634365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79590" y="1541145"/>
                        <a:ext cx="626745" cy="1118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409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04495" y="3031490"/>
            <a:ext cx="5382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爸爸的体重      </a:t>
            </a:r>
            <a:r>
              <a:rPr lang="en-US" altLang="zh-CN"/>
              <a:t>=</a:t>
            </a:r>
            <a:r>
              <a:rPr lang="zh-CN" altLang="en-US"/>
              <a:t>小明的体重</a:t>
            </a:r>
            <a:endParaRPr lang="zh-CN" altLang="en-US"/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44775" y="2908300"/>
          <a:ext cx="582930" cy="121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" r:id="rId5" imgW="304800" imgH="634365" progId="Equation.KSEE3">
                  <p:embed/>
                </p:oleObj>
              </mc:Choice>
              <mc:Fallback>
                <p:oleObj name="" r:id="rId5" imgW="304800" imgH="634365" progId="Equation.KSEE3">
                  <p:embed/>
                  <p:pic>
                    <p:nvPicPr>
                      <p:cNvPr id="0" name="图片 40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4775" y="2908300"/>
                        <a:ext cx="582930" cy="1214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65175" y="3899535"/>
            <a:ext cx="6057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解：设爸爸的体重是    </a:t>
            </a:r>
            <a:r>
              <a:rPr lang="en-US" altLang="zh-CN"/>
              <a:t>kg</a:t>
            </a:r>
            <a:r>
              <a:rPr lang="zh-CN" altLang="en-US"/>
              <a:t>     </a:t>
            </a:r>
            <a:endParaRPr lang="zh-CN" altLang="en-US"/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11725" y="3899535"/>
          <a:ext cx="394335" cy="125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7" imgW="127000" imgH="405765" progId="Equation.KSEE3">
                  <p:embed/>
                </p:oleObj>
              </mc:Choice>
              <mc:Fallback>
                <p:oleObj name="" r:id="rId7" imgW="127000" imgH="405765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1725" y="3899535"/>
                        <a:ext cx="394335" cy="125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44775" y="4729480"/>
          <a:ext cx="12128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" r:id="rId9" imgW="596900" imgH="634365" progId="Equation.KSEE3">
                  <p:embed/>
                </p:oleObj>
              </mc:Choice>
              <mc:Fallback>
                <p:oleObj name="" r:id="rId9" imgW="596900" imgH="634365" progId="Equation.KSEE3">
                  <p:embed/>
                  <p:pic>
                    <p:nvPicPr>
                      <p:cNvPr id="0" name="图片 410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4775" y="4729480"/>
                        <a:ext cx="1212850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圆角矩形 1"/>
          <p:cNvSpPr/>
          <p:nvPr/>
        </p:nvSpPr>
        <p:spPr>
          <a:xfrm>
            <a:off x="-13335" y="-317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复习导入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860290" y="2276475"/>
            <a:ext cx="28079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05" y="916940"/>
            <a:ext cx="8913495" cy="5838190"/>
          </a:xfrm>
        </p:spPr>
        <p:txBody>
          <a:bodyPr/>
          <a:p>
            <a:pPr marL="0" indent="0">
              <a:buNone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例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  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小明的体重是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35kg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，他的体重比爸爸的体重轻   ，小明爸爸的体重是多少千克？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我知道了：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 b="1" dirty="0" smtClean="0">
                <a:sym typeface="+mn-ea"/>
              </a:rPr>
              <a:t>            小明的体重是 </a:t>
            </a:r>
            <a:r>
              <a:rPr lang="zh-CN" altLang="en-US" b="1" u="sng" dirty="0" smtClean="0">
                <a:sym typeface="+mn-ea"/>
              </a:rPr>
              <a:t>           </a:t>
            </a:r>
            <a:r>
              <a:rPr lang="zh-CN" altLang="en-US" b="1" dirty="0" smtClean="0">
                <a:sym typeface="+mn-ea"/>
              </a:rPr>
              <a:t>。</a:t>
            </a:r>
            <a:endParaRPr lang="en-US" altLang="zh-CN" b="1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b="1" dirty="0" smtClean="0">
                <a:sym typeface="+mn-ea"/>
              </a:rPr>
              <a:t>            小明的体重比爸爸 </a:t>
            </a:r>
            <a:r>
              <a:rPr lang="zh-CN" altLang="en-US" b="1" u="sng" dirty="0" smtClean="0">
                <a:sym typeface="+mn-ea"/>
              </a:rPr>
              <a:t>         </a:t>
            </a:r>
            <a:r>
              <a:rPr lang="zh-CN" altLang="en-US" b="1" dirty="0" smtClean="0">
                <a:sym typeface="+mn-ea"/>
              </a:rPr>
              <a:t>。</a:t>
            </a:r>
            <a:endParaRPr lang="en-US" altLang="zh-CN" b="1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b="1" dirty="0" smtClean="0">
                <a:sym typeface="+mn-ea"/>
              </a:rPr>
              <a:t>             要求的是</a:t>
            </a:r>
            <a:r>
              <a:rPr lang="zh-CN" altLang="en-US" b="1" u="sng" dirty="0" smtClean="0">
                <a:sym typeface="+mn-ea"/>
              </a:rPr>
              <a:t>           </a:t>
            </a:r>
            <a:r>
              <a:rPr lang="zh-CN" altLang="en-US" b="1" dirty="0" smtClean="0">
                <a:sym typeface="+mn-ea"/>
              </a:rPr>
              <a:t>的体重。</a:t>
            </a:r>
            <a:endParaRPr lang="en-US" altLang="zh-CN" b="1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b="1" dirty="0" smtClean="0">
                <a:sym typeface="+mn-ea"/>
              </a:rPr>
              <a:t> 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95045" y="1235710"/>
          <a:ext cx="443865" cy="1389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203200" imgH="634365" progId="Equation.KSEE3">
                  <p:embed/>
                </p:oleObj>
              </mc:Choice>
              <mc:Fallback>
                <p:oleObj name="" r:id="rId1" imgW="203200" imgH="634365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95045" y="1235710"/>
                        <a:ext cx="443865" cy="1389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圆角矩形 1"/>
          <p:cNvSpPr/>
          <p:nvPr/>
        </p:nvSpPr>
        <p:spPr>
          <a:xfrm>
            <a:off x="38100" y="5238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新知探究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50958" y="3012440"/>
            <a:ext cx="9531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35kg</a:t>
            </a:r>
            <a:endParaRPr lang="en-US" altLang="zh-CN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99710" y="3534410"/>
          <a:ext cx="443865" cy="1389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203200" imgH="634365" progId="Equation.KSEE3">
                  <p:embed/>
                </p:oleObj>
              </mc:Choice>
              <mc:Fallback>
                <p:oleObj name="" r:id="rId3" imgW="203200" imgH="634365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99710" y="3534410"/>
                        <a:ext cx="443865" cy="1389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221991" y="464566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爸爸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88230" y="3835400"/>
            <a:ext cx="548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轻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205" y="140335"/>
            <a:ext cx="8948420" cy="6605270"/>
          </a:xfrm>
        </p:spPr>
        <p:txBody>
          <a:bodyPr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怎么理解小明的体重比爸爸轻   ？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小明的体重是爸爸的几分之几？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怎么画线段图？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32045" y="542290"/>
          <a:ext cx="364490" cy="113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1" imgW="203200" imgH="634365" progId="Equation.KSEE3">
                  <p:embed/>
                </p:oleObj>
              </mc:Choice>
              <mc:Fallback>
                <p:oleObj name="" r:id="rId1" imgW="203200" imgH="634365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32045" y="542290"/>
                        <a:ext cx="364490" cy="1139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10820" y="2263775"/>
            <a:ext cx="81603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如果把爸爸的体重平均分成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15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份，小明的体重相当于其中的（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15-8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）份，也就是说，小明的体重相当于爸爸的   。</a:t>
            </a:r>
            <a:endParaRPr lang="zh-CN" altLang="en-US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52600" y="2952115"/>
          <a:ext cx="314325" cy="982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" r:id="rId3" imgW="203200" imgH="634365" progId="Equation.KSEE3">
                  <p:embed/>
                </p:oleObj>
              </mc:Choice>
              <mc:Fallback>
                <p:oleObj name="" r:id="rId3" imgW="203200" imgH="634365" progId="Equation.KSEE3">
                  <p:embed/>
                  <p:pic>
                    <p:nvPicPr>
                      <p:cNvPr id="0" name="图片 614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952115"/>
                        <a:ext cx="314325" cy="982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332105" y="3418840"/>
            <a:ext cx="82245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>
              <a:sym typeface="+mn-ea"/>
            </a:endParaRPr>
          </a:p>
          <a:p>
            <a:pPr algn="l"/>
            <a:endParaRPr lang="zh-CN" altLang="en-US"/>
          </a:p>
        </p:txBody>
      </p:sp>
      <p:graphicFrame>
        <p:nvGraphicFramePr>
          <p:cNvPr id="23" name="表格 22"/>
          <p:cNvGraphicFramePr/>
          <p:nvPr/>
        </p:nvGraphicFramePr>
        <p:xfrm>
          <a:off x="1753235" y="4006215"/>
          <a:ext cx="6248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0" name=" 2050"/>
          <p:cNvSpPr/>
          <p:nvPr/>
        </p:nvSpPr>
        <p:spPr bwMode="auto">
          <a:xfrm rot="5400000" flipH="1">
            <a:off x="4713605" y="610235"/>
            <a:ext cx="302260" cy="624903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999865" y="3125470"/>
            <a:ext cx="1868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？</a:t>
            </a:r>
            <a:r>
              <a:rPr lang="en-US" altLang="zh-CN"/>
              <a:t>kg</a:t>
            </a:r>
            <a:endParaRPr lang="en-US" altLang="zh-CN"/>
          </a:p>
        </p:txBody>
      </p:sp>
      <p:sp>
        <p:nvSpPr>
          <p:cNvPr id="25" name=" 2050"/>
          <p:cNvSpPr/>
          <p:nvPr/>
        </p:nvSpPr>
        <p:spPr bwMode="auto">
          <a:xfrm rot="16200000" flipH="1">
            <a:off x="6226810" y="2968625"/>
            <a:ext cx="247650" cy="335661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996180" y="4770755"/>
            <a:ext cx="4068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 </a:t>
            </a:r>
            <a:r>
              <a:rPr lang="zh-CN" altLang="en-US"/>
              <a:t>比爸爸轻</a:t>
            </a: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30" y="4646295"/>
            <a:ext cx="368300" cy="1143000"/>
          </a:xfrm>
          <a:prstGeom prst="rect">
            <a:avLst/>
          </a:prstGeom>
        </p:spPr>
      </p:pic>
      <p:graphicFrame>
        <p:nvGraphicFramePr>
          <p:cNvPr id="29" name="表格 28"/>
          <p:cNvGraphicFramePr/>
          <p:nvPr/>
        </p:nvGraphicFramePr>
        <p:xfrm>
          <a:off x="1765300" y="5345430"/>
          <a:ext cx="291973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90"/>
                <a:gridCol w="402590"/>
                <a:gridCol w="402590"/>
                <a:gridCol w="393700"/>
                <a:gridCol w="411480"/>
                <a:gridCol w="402590"/>
                <a:gridCol w="40259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451485" y="5345430"/>
            <a:ext cx="1017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小明：</a:t>
            </a:r>
            <a:endParaRPr lang="zh-CN" altLang="en-US"/>
          </a:p>
        </p:txBody>
      </p:sp>
      <p:sp>
        <p:nvSpPr>
          <p:cNvPr id="31" name=" 2050"/>
          <p:cNvSpPr/>
          <p:nvPr/>
        </p:nvSpPr>
        <p:spPr bwMode="auto">
          <a:xfrm rot="5400000" flipH="1">
            <a:off x="3128010" y="3675380"/>
            <a:ext cx="193040" cy="293179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92150" y="4523105"/>
            <a:ext cx="4406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    </a:t>
            </a:r>
            <a:r>
              <a:rPr lang="zh-CN" altLang="en-US"/>
              <a:t>是爸爸体重的</a:t>
            </a:r>
            <a:endParaRPr lang="zh-CN" altLang="en-US"/>
          </a:p>
        </p:txBody>
      </p:sp>
      <p:sp>
        <p:nvSpPr>
          <p:cNvPr id="33" name=" 2050"/>
          <p:cNvSpPr/>
          <p:nvPr/>
        </p:nvSpPr>
        <p:spPr bwMode="auto">
          <a:xfrm rot="16200000" flipH="1">
            <a:off x="3134360" y="4419600"/>
            <a:ext cx="193040" cy="293179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632710" y="5982335"/>
            <a:ext cx="1614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35kg</a:t>
            </a:r>
            <a:endParaRPr lang="en-US" altLang="zh-CN"/>
          </a:p>
        </p:txBody>
      </p:sp>
      <p:sp>
        <p:nvSpPr>
          <p:cNvPr id="2" name="圆角矩形 1"/>
          <p:cNvSpPr/>
          <p:nvPr/>
        </p:nvSpPr>
        <p:spPr>
          <a:xfrm>
            <a:off x="38100" y="52388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新知探究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850" y="3900170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爸爸：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378325" y="372110"/>
            <a:ext cx="1593850" cy="106807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>
            <a:endCxn id="29" idx="3"/>
          </p:cNvCxnSpPr>
          <p:nvPr/>
        </p:nvCxnSpPr>
        <p:spPr>
          <a:xfrm flipH="1">
            <a:off x="4685030" y="4380865"/>
            <a:ext cx="8255" cy="11474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cxn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17900" y="4371975"/>
          <a:ext cx="368300" cy="115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6" imgW="203200" imgH="634365" progId="Equation.KSEE3">
                  <p:embed/>
                </p:oleObj>
              </mc:Choice>
              <mc:Fallback>
                <p:oleObj name="" r:id="rId6" imgW="203200" imgH="6343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7900" y="4371975"/>
                        <a:ext cx="368300" cy="1151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50" grpId="0" animBg="1"/>
      <p:bldP spid="24" grpId="0"/>
      <p:bldP spid="30" grpId="0"/>
      <p:bldP spid="33" grpId="0" animBg="1"/>
      <p:bldP spid="34" grpId="0"/>
      <p:bldP spid="25" grpId="0" animBg="1"/>
      <p:bldP spid="26" grpId="0"/>
      <p:bldP spid="32" grpId="0"/>
      <p:bldP spid="31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1115" y="140335"/>
            <a:ext cx="9095740" cy="6605270"/>
          </a:xfrm>
        </p:spPr>
        <p:txBody>
          <a:bodyPr/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163320" y="367030"/>
            <a:ext cx="7994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爸爸：</a:t>
            </a:r>
            <a:endParaRPr lang="zh-CN" altLang="en-US"/>
          </a:p>
        </p:txBody>
      </p:sp>
      <p:graphicFrame>
        <p:nvGraphicFramePr>
          <p:cNvPr id="23" name="表格 22"/>
          <p:cNvGraphicFramePr/>
          <p:nvPr/>
        </p:nvGraphicFramePr>
        <p:xfrm>
          <a:off x="2599055" y="882650"/>
          <a:ext cx="6248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0" name=" 2050"/>
          <p:cNvSpPr/>
          <p:nvPr/>
        </p:nvSpPr>
        <p:spPr bwMode="auto">
          <a:xfrm rot="5400000" flipH="1">
            <a:off x="5571490" y="-2458720"/>
            <a:ext cx="302260" cy="624903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739005" y="57150"/>
            <a:ext cx="1868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？</a:t>
            </a:r>
            <a:r>
              <a:rPr lang="en-US" altLang="zh-CN"/>
              <a:t>kg</a:t>
            </a:r>
            <a:endParaRPr lang="en-US" altLang="zh-CN"/>
          </a:p>
        </p:txBody>
      </p:sp>
      <p:sp>
        <p:nvSpPr>
          <p:cNvPr id="25" name=" 2050"/>
          <p:cNvSpPr/>
          <p:nvPr/>
        </p:nvSpPr>
        <p:spPr bwMode="auto">
          <a:xfrm rot="16200000" flipH="1">
            <a:off x="7045325" y="-146050"/>
            <a:ext cx="247650" cy="335661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161915" y="1800225"/>
            <a:ext cx="3902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小明的体重比爸爸轻</a:t>
            </a: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6325" y="1623695"/>
            <a:ext cx="368300" cy="1143000"/>
          </a:xfrm>
          <a:prstGeom prst="rect">
            <a:avLst/>
          </a:prstGeom>
        </p:spPr>
      </p:pic>
      <p:graphicFrame>
        <p:nvGraphicFramePr>
          <p:cNvPr id="29" name="表格 28"/>
          <p:cNvGraphicFramePr/>
          <p:nvPr/>
        </p:nvGraphicFramePr>
        <p:xfrm>
          <a:off x="2599055" y="2095500"/>
          <a:ext cx="2964815" cy="40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/>
                <a:gridCol w="402590"/>
                <a:gridCol w="402590"/>
                <a:gridCol w="393700"/>
                <a:gridCol w="411480"/>
                <a:gridCol w="402590"/>
                <a:gridCol w="402590"/>
              </a:tblGrid>
              <a:tr h="40449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1311910" y="1993265"/>
            <a:ext cx="1221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小明：</a:t>
            </a:r>
            <a:endParaRPr lang="zh-CN" altLang="en-US"/>
          </a:p>
        </p:txBody>
      </p:sp>
      <p:sp>
        <p:nvSpPr>
          <p:cNvPr id="31" name=" 2050"/>
          <p:cNvSpPr/>
          <p:nvPr/>
        </p:nvSpPr>
        <p:spPr bwMode="auto">
          <a:xfrm rot="5400000" flipH="1">
            <a:off x="3963035" y="430530"/>
            <a:ext cx="193040" cy="293179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 2050"/>
          <p:cNvSpPr/>
          <p:nvPr/>
        </p:nvSpPr>
        <p:spPr bwMode="auto">
          <a:xfrm rot="16200000" flipH="1">
            <a:off x="3968115" y="1203960"/>
            <a:ext cx="193040" cy="293179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547110" y="2766695"/>
            <a:ext cx="1614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35kg</a:t>
            </a:r>
            <a:endParaRPr lang="en-US" altLang="zh-CN"/>
          </a:p>
        </p:txBody>
      </p:sp>
      <p:sp>
        <p:nvSpPr>
          <p:cNvPr id="11266" name="TextBox 21"/>
          <p:cNvSpPr txBox="1"/>
          <p:nvPr/>
        </p:nvSpPr>
        <p:spPr>
          <a:xfrm>
            <a:off x="1227773" y="3105468"/>
            <a:ext cx="668813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解：设小明爸爸的体重是  </a:t>
            </a:r>
            <a:r>
              <a:rPr lang="en-US" altLang="zh-CN" sz="24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kg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400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50" y="3696335"/>
            <a:ext cx="5118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/>
              <a:t>爸爸的体重</a:t>
            </a:r>
            <a:r>
              <a:rPr lang="en-US" altLang="zh-CN" sz="2400"/>
              <a:t>x</a:t>
            </a:r>
            <a:r>
              <a:rPr lang="zh-CN" altLang="en-US" sz="2400"/>
              <a:t>（       ）</a:t>
            </a:r>
            <a:r>
              <a:rPr lang="en-US" altLang="zh-CN" sz="2400"/>
              <a:t>=</a:t>
            </a:r>
            <a:r>
              <a:rPr lang="zh-CN" altLang="en-US" sz="2000"/>
              <a:t>小明的体重</a:t>
            </a:r>
            <a:endParaRPr lang="zh-CN" altLang="en-US" sz="2000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07210" y="3566795"/>
          <a:ext cx="726440" cy="100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457200" imgH="634365" progId="Equation.KSEE3">
                  <p:embed/>
                </p:oleObj>
              </mc:Choice>
              <mc:Fallback>
                <p:oleObj name="" r:id="rId2" imgW="457200" imgH="6343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7210" y="3566795"/>
                        <a:ext cx="726440" cy="1008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TextBox 60"/>
          <p:cNvSpPr txBox="1"/>
          <p:nvPr/>
        </p:nvSpPr>
        <p:spPr>
          <a:xfrm>
            <a:off x="4206558" y="3622040"/>
            <a:ext cx="485775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爸爸的体重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小明比爸爸轻的部分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小明的体重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5" name="直接连接符 43"/>
          <p:cNvCxnSpPr/>
          <p:nvPr/>
        </p:nvCxnSpPr>
        <p:spPr>
          <a:xfrm>
            <a:off x="4282440" y="3820160"/>
            <a:ext cx="1270" cy="2129155"/>
          </a:xfrm>
          <a:prstGeom prst="line">
            <a:avLst/>
          </a:prstGeom>
          <a:ln w="31750" cap="flat" cmpd="sng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</p:cxn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11910" y="4055110"/>
          <a:ext cx="2123440" cy="131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4" imgW="1028700" imgH="634365" progId="Equation.KSEE3">
                  <p:embed/>
                </p:oleObj>
              </mc:Choice>
              <mc:Fallback>
                <p:oleObj name="" r:id="rId4" imgW="1028700" imgH="6343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1910" y="4055110"/>
                        <a:ext cx="2123440" cy="1310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33650" y="4766310"/>
          <a:ext cx="895985" cy="89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6" imgW="431800" imgH="431800" progId="Equation.KSEE3">
                  <p:embed/>
                </p:oleObj>
              </mc:Choice>
              <mc:Fallback>
                <p:oleObj name="" r:id="rId6" imgW="431800" imgH="4318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33650" y="4766310"/>
                        <a:ext cx="895985" cy="895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30420" y="4156710"/>
          <a:ext cx="177228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8" imgW="876300" imgH="634365" progId="Equation.KSEE3">
                  <p:embed/>
                </p:oleObj>
              </mc:Choice>
              <mc:Fallback>
                <p:oleObj name="" r:id="rId8" imgW="876300" imgH="634365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30420" y="4156710"/>
                        <a:ext cx="1772285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18125" y="4923790"/>
          <a:ext cx="1170305" cy="1243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10" imgW="596900" imgH="634365" progId="Equation.KSEE3">
                  <p:embed/>
                </p:oleObj>
              </mc:Choice>
              <mc:Fallback>
                <p:oleObj name="" r:id="rId10" imgW="596900" imgH="634365" progId="Equation.KSEE3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18125" y="4923790"/>
                        <a:ext cx="1170305" cy="1243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11825" y="5765165"/>
          <a:ext cx="821690" cy="82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2" imgW="431800" imgH="431800" progId="Equation.KSEE3">
                  <p:embed/>
                </p:oleObj>
              </mc:Choice>
              <mc:Fallback>
                <p:oleObj name="" r:id="rId12" imgW="431800" imgH="4318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1825" y="5765165"/>
                        <a:ext cx="821690" cy="821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Box 12"/>
          <p:cNvSpPr txBox="1"/>
          <p:nvPr/>
        </p:nvSpPr>
        <p:spPr>
          <a:xfrm>
            <a:off x="1998663" y="6167755"/>
            <a:ext cx="3643312" cy="552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答：小明爸爸的体重是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75kg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-31115" y="-13652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新知探究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08785" y="1320165"/>
            <a:ext cx="4406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    </a:t>
            </a:r>
            <a:r>
              <a:rPr lang="zh-CN" altLang="en-US"/>
              <a:t>是爸爸体重的</a:t>
            </a:r>
            <a:endParaRPr lang="zh-CN" altLang="en-US"/>
          </a:p>
        </p:txBody>
      </p: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30420" y="1248410"/>
          <a:ext cx="368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203200" imgH="634365" progId="Equation.KSEE3">
                  <p:embed/>
                </p:oleObj>
              </mc:Choice>
              <mc:Fallback>
                <p:oleObj name="" r:id="rId13" imgW="203200" imgH="6343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30420" y="1248410"/>
                        <a:ext cx="368300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36590" y="3288665"/>
          <a:ext cx="333375" cy="1066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5" imgW="127000" imgH="405765" progId="Equation.KSEE3">
                  <p:embed/>
                </p:oleObj>
              </mc:Choice>
              <mc:Fallback>
                <p:oleObj name="" r:id="rId15" imgW="127000" imgH="4057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36590" y="3288665"/>
                        <a:ext cx="333375" cy="1066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208" grpId="0"/>
      <p:bldP spid="11266" grpId="0"/>
      <p:bldP spid="82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1115" y="140335"/>
            <a:ext cx="9095740" cy="6605270"/>
          </a:xfrm>
        </p:spPr>
        <p:txBody>
          <a:bodyPr/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163320" y="367030"/>
            <a:ext cx="7994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爸爸：</a:t>
            </a:r>
            <a:endParaRPr lang="zh-CN" altLang="en-US"/>
          </a:p>
        </p:txBody>
      </p:sp>
      <p:graphicFrame>
        <p:nvGraphicFramePr>
          <p:cNvPr id="23" name="表格 22"/>
          <p:cNvGraphicFramePr/>
          <p:nvPr/>
        </p:nvGraphicFramePr>
        <p:xfrm>
          <a:off x="2599055" y="882650"/>
          <a:ext cx="6248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0" name=" 2050"/>
          <p:cNvSpPr/>
          <p:nvPr/>
        </p:nvSpPr>
        <p:spPr bwMode="auto">
          <a:xfrm rot="5400000" flipH="1">
            <a:off x="5571490" y="-2458720"/>
            <a:ext cx="302260" cy="624903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 2050"/>
          <p:cNvSpPr/>
          <p:nvPr/>
        </p:nvSpPr>
        <p:spPr bwMode="auto">
          <a:xfrm rot="16200000" flipH="1">
            <a:off x="7045325" y="-146050"/>
            <a:ext cx="247650" cy="335661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161915" y="1800225"/>
            <a:ext cx="3902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小明的体重比爸爸轻</a:t>
            </a: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6325" y="1623695"/>
            <a:ext cx="368300" cy="1143000"/>
          </a:xfrm>
          <a:prstGeom prst="rect">
            <a:avLst/>
          </a:prstGeom>
        </p:spPr>
      </p:pic>
      <p:graphicFrame>
        <p:nvGraphicFramePr>
          <p:cNvPr id="29" name="表格 28"/>
          <p:cNvGraphicFramePr/>
          <p:nvPr/>
        </p:nvGraphicFramePr>
        <p:xfrm>
          <a:off x="2599055" y="2095500"/>
          <a:ext cx="2964815" cy="40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/>
                <a:gridCol w="402590"/>
                <a:gridCol w="402590"/>
                <a:gridCol w="393700"/>
                <a:gridCol w="411480"/>
                <a:gridCol w="402590"/>
                <a:gridCol w="402590"/>
              </a:tblGrid>
              <a:tr h="40449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1311910" y="1993265"/>
            <a:ext cx="1221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小明：</a:t>
            </a:r>
            <a:endParaRPr lang="zh-CN" altLang="en-US"/>
          </a:p>
        </p:txBody>
      </p:sp>
      <p:sp>
        <p:nvSpPr>
          <p:cNvPr id="31" name=" 2050"/>
          <p:cNvSpPr/>
          <p:nvPr/>
        </p:nvSpPr>
        <p:spPr bwMode="auto">
          <a:xfrm rot="5400000" flipH="1">
            <a:off x="3963035" y="430530"/>
            <a:ext cx="193040" cy="293179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377315" y="1408430"/>
            <a:ext cx="4406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        </a:t>
            </a:r>
            <a:r>
              <a:rPr lang="zh-CN" altLang="en-US"/>
              <a:t>是爸爸体重的</a:t>
            </a:r>
            <a:endParaRPr lang="zh-CN" altLang="en-US"/>
          </a:p>
        </p:txBody>
      </p:sp>
      <p:sp>
        <p:nvSpPr>
          <p:cNvPr id="33" name=" 2050"/>
          <p:cNvSpPr/>
          <p:nvPr/>
        </p:nvSpPr>
        <p:spPr bwMode="auto">
          <a:xfrm rot="16200000" flipH="1">
            <a:off x="3968115" y="1203960"/>
            <a:ext cx="193040" cy="293179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547110" y="2766695"/>
            <a:ext cx="1614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35kg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389890" y="3363595"/>
            <a:ext cx="6485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你会检验吗？</a:t>
            </a:r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2916352" y="3816881"/>
            <a:ext cx="5149893" cy="1150736"/>
            <a:chOff x="970572" y="712457"/>
            <a:chExt cx="5149893" cy="1150736"/>
          </a:xfrm>
        </p:grpSpPr>
        <p:grpSp>
          <p:nvGrpSpPr>
            <p:cNvPr id="13" name="组合 36"/>
            <p:cNvGrpSpPr/>
            <p:nvPr/>
          </p:nvGrpSpPr>
          <p:grpSpPr>
            <a:xfrm>
              <a:off x="5406077" y="712457"/>
              <a:ext cx="714388" cy="1150736"/>
              <a:chOff x="5733490" y="4427233"/>
              <a:chExt cx="999706" cy="1150736"/>
            </a:xfrm>
          </p:grpSpPr>
          <p:sp>
            <p:nvSpPr>
              <p:cNvPr id="75" name="Line 36"/>
              <p:cNvSpPr>
                <a:spLocks noChangeShapeType="1"/>
              </p:cNvSpPr>
              <p:nvPr/>
            </p:nvSpPr>
            <p:spPr bwMode="auto">
              <a:xfrm>
                <a:off x="6000839" y="5025086"/>
                <a:ext cx="46498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p>
                <a:endParaRPr lang="zh-CN" altLang="en-US"/>
              </a:p>
            </p:txBody>
          </p:sp>
          <p:sp>
            <p:nvSpPr>
              <p:cNvPr id="76" name="Text Box 34"/>
              <p:cNvSpPr txBox="1">
                <a:spLocks noChangeArrowheads="1"/>
              </p:cNvSpPr>
              <p:nvPr/>
            </p:nvSpPr>
            <p:spPr bwMode="auto">
              <a:xfrm>
                <a:off x="5733490" y="4968571"/>
                <a:ext cx="999706" cy="609398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zh-CN" b="1" dirty="0" smtClean="0">
                    <a:latin typeface="宋体" panose="02010600030101010101" pitchFamily="2" charset="-122"/>
                  </a:rPr>
                  <a:t>15</a:t>
                </a:r>
                <a:endParaRPr lang="en-US" altLang="zh-CN" b="1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77" name="Text Box 35"/>
              <p:cNvSpPr txBox="1">
                <a:spLocks noChangeArrowheads="1"/>
              </p:cNvSpPr>
              <p:nvPr/>
            </p:nvSpPr>
            <p:spPr bwMode="auto">
              <a:xfrm>
                <a:off x="5915183" y="4427233"/>
                <a:ext cx="550764" cy="540725"/>
              </a:xfrm>
              <a:prstGeom prst="rect">
                <a:avLst/>
              </a:prstGeom>
              <a:noFill/>
              <a:ln w="12700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zh-CN" b="1" dirty="0" smtClean="0">
                    <a:latin typeface="宋体" panose="02010600030101010101" pitchFamily="2" charset="-122"/>
                  </a:rPr>
                  <a:t>8</a:t>
                </a:r>
                <a:endParaRPr lang="en-US" altLang="zh-CN" b="1" dirty="0"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970572" y="1048691"/>
              <a:ext cx="4786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b="1" dirty="0" smtClean="0">
                  <a:latin typeface="宋体" panose="02010600030101010101" pitchFamily="2" charset="-122"/>
                  <a:cs typeface="Times New Roman" panose="02020603050405020304" pitchFamily="18" charset="0"/>
                </a:rPr>
                <a:t>   (75</a:t>
              </a:r>
              <a:r>
                <a:rPr lang="zh-CN" altLang="en-US" b="1" dirty="0" smtClean="0">
                  <a:latin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b="1" dirty="0" smtClean="0">
                  <a:latin typeface="宋体" panose="02010600030101010101" pitchFamily="2" charset="-122"/>
                  <a:cs typeface="Times New Roman" panose="02020603050405020304" pitchFamily="18" charset="0"/>
                </a:rPr>
                <a:t>35)÷75</a:t>
              </a:r>
              <a:r>
                <a:rPr lang="en-US" altLang="zh-CN" b="1" dirty="0" smtClean="0">
                  <a:latin typeface="宋体" panose="02010600030101010101" pitchFamily="2" charset="-122"/>
                </a:rPr>
                <a:t> =40÷75=   </a:t>
              </a:r>
              <a:endParaRPr lang="zh-CN" altLang="en-US" b="1" dirty="0"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055370" y="4860925"/>
            <a:ext cx="2076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检验：</a:t>
            </a: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-31115" y="-13652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新知探究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88560" y="21590"/>
            <a:ext cx="119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75kg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5425" y="-39370"/>
            <a:ext cx="1967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?</a:t>
            </a:r>
            <a:endParaRPr lang="en-US" altLang="zh-CN" sz="3600">
              <a:solidFill>
                <a:srgbClr val="FF0000"/>
              </a:solidFill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30420" y="1248410"/>
          <a:ext cx="368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203200" imgH="634365" progId="Equation.KSEE3">
                  <p:embed/>
                </p:oleObj>
              </mc:Choice>
              <mc:Fallback>
                <p:oleObj name="" r:id="rId2" imgW="203200" imgH="6343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30420" y="1248410"/>
                        <a:ext cx="368300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625215" y="5100955"/>
            <a:ext cx="4907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35÷75=</a:t>
            </a:r>
            <a:endParaRPr lang="en-US" altLang="zh-CN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93970" y="4860925"/>
          <a:ext cx="431800" cy="125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4" imgW="203200" imgH="634365" progId="Equation.KSEE3">
                  <p:embed/>
                </p:oleObj>
              </mc:Choice>
              <mc:Fallback>
                <p:oleObj name="" r:id="rId4" imgW="203200" imgH="6343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93970" y="4860925"/>
                        <a:ext cx="431800" cy="125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1115" y="140335"/>
            <a:ext cx="9095740" cy="6605270"/>
          </a:xfrm>
        </p:spPr>
        <p:txBody>
          <a:bodyPr/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163320" y="367030"/>
            <a:ext cx="7994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爸爸：</a:t>
            </a:r>
            <a:endParaRPr lang="zh-CN" altLang="en-US"/>
          </a:p>
        </p:txBody>
      </p:sp>
      <p:graphicFrame>
        <p:nvGraphicFramePr>
          <p:cNvPr id="23" name="表格 22"/>
          <p:cNvGraphicFramePr/>
          <p:nvPr/>
        </p:nvGraphicFramePr>
        <p:xfrm>
          <a:off x="2599055" y="882650"/>
          <a:ext cx="6248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  <a:gridCol w="416560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0" name=" 2050"/>
          <p:cNvSpPr/>
          <p:nvPr/>
        </p:nvSpPr>
        <p:spPr bwMode="auto">
          <a:xfrm rot="5400000" flipH="1">
            <a:off x="5571490" y="-2458720"/>
            <a:ext cx="302260" cy="624903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739005" y="57150"/>
            <a:ext cx="1868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？</a:t>
            </a:r>
            <a:r>
              <a:rPr lang="en-US" altLang="zh-CN"/>
              <a:t>kg</a:t>
            </a:r>
            <a:endParaRPr lang="en-US" altLang="zh-CN"/>
          </a:p>
        </p:txBody>
      </p:sp>
      <p:sp>
        <p:nvSpPr>
          <p:cNvPr id="25" name=" 2050"/>
          <p:cNvSpPr/>
          <p:nvPr/>
        </p:nvSpPr>
        <p:spPr bwMode="auto">
          <a:xfrm rot="16200000" flipH="1">
            <a:off x="7045325" y="-146050"/>
            <a:ext cx="247650" cy="335661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161915" y="1800225"/>
            <a:ext cx="3902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小明的体重比爸爸轻</a:t>
            </a: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6325" y="1623695"/>
            <a:ext cx="368300" cy="1143000"/>
          </a:xfrm>
          <a:prstGeom prst="rect">
            <a:avLst/>
          </a:prstGeom>
        </p:spPr>
      </p:pic>
      <p:graphicFrame>
        <p:nvGraphicFramePr>
          <p:cNvPr id="29" name="表格 28"/>
          <p:cNvGraphicFramePr/>
          <p:nvPr/>
        </p:nvGraphicFramePr>
        <p:xfrm>
          <a:off x="2599055" y="2095500"/>
          <a:ext cx="2964815" cy="40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/>
                <a:gridCol w="402590"/>
                <a:gridCol w="402590"/>
                <a:gridCol w="393700"/>
                <a:gridCol w="411480"/>
                <a:gridCol w="402590"/>
                <a:gridCol w="402590"/>
              </a:tblGrid>
              <a:tr h="40449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1311910" y="1993265"/>
            <a:ext cx="1221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小明：</a:t>
            </a:r>
            <a:endParaRPr lang="zh-CN" altLang="en-US"/>
          </a:p>
        </p:txBody>
      </p:sp>
      <p:sp>
        <p:nvSpPr>
          <p:cNvPr id="31" name=" 2050"/>
          <p:cNvSpPr/>
          <p:nvPr/>
        </p:nvSpPr>
        <p:spPr bwMode="auto">
          <a:xfrm rot="5400000" flipH="1">
            <a:off x="3963035" y="430530"/>
            <a:ext cx="193040" cy="293179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377315" y="1408430"/>
            <a:ext cx="4406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是爸爸体重的几分之几？</a:t>
            </a:r>
            <a:endParaRPr lang="zh-CN" altLang="en-US"/>
          </a:p>
        </p:txBody>
      </p:sp>
      <p:sp>
        <p:nvSpPr>
          <p:cNvPr id="33" name=" 2050"/>
          <p:cNvSpPr/>
          <p:nvPr/>
        </p:nvSpPr>
        <p:spPr bwMode="auto">
          <a:xfrm rot="16200000" flipH="1">
            <a:off x="3968115" y="1203960"/>
            <a:ext cx="193040" cy="293179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547110" y="2766695"/>
            <a:ext cx="1614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35kg</a:t>
            </a:r>
            <a:endParaRPr lang="en-US" altLang="zh-CN"/>
          </a:p>
        </p:txBody>
      </p:sp>
      <p:sp>
        <p:nvSpPr>
          <p:cNvPr id="2" name="TextBox 69"/>
          <p:cNvSpPr txBox="1"/>
          <p:nvPr/>
        </p:nvSpPr>
        <p:spPr>
          <a:xfrm>
            <a:off x="516228" y="4360532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 dirty="0" smtClean="0">
                <a:solidFill>
                  <a:srgbClr val="FF00FF"/>
                </a:solidFill>
              </a:rPr>
              <a:t>①</a:t>
            </a:r>
            <a:r>
              <a:rPr lang="zh-CN" altLang="en-US" b="1" dirty="0" smtClean="0"/>
              <a:t> </a:t>
            </a:r>
            <a:r>
              <a:rPr lang="en-US" altLang="zh-CN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35÷   =35</a:t>
            </a:r>
            <a:r>
              <a:rPr lang="en-US" altLang="zh-CN" b="1" dirty="0" smtClean="0">
                <a:latin typeface="宋体" panose="02010600030101010101" pitchFamily="2" charset="-122"/>
              </a:rPr>
              <a:t>×   =75</a:t>
            </a:r>
            <a:r>
              <a:rPr lang="zh-CN" altLang="en-US" b="1" dirty="0" smtClean="0">
                <a:latin typeface="宋体" panose="02010600030101010101" pitchFamily="2" charset="-122"/>
              </a:rPr>
              <a:t>（千克）</a:t>
            </a:r>
            <a:endParaRPr lang="zh-CN" altLang="en-US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97"/>
          <p:cNvSpPr txBox="1"/>
          <p:nvPr/>
        </p:nvSpPr>
        <p:spPr>
          <a:xfrm>
            <a:off x="516563" y="5106028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 dirty="0" smtClean="0">
                <a:solidFill>
                  <a:srgbClr val="FF00FF"/>
                </a:solidFill>
              </a:rPr>
              <a:t>② </a:t>
            </a:r>
            <a:r>
              <a:rPr lang="en-US" altLang="zh-CN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35÷</a:t>
            </a:r>
            <a:r>
              <a:rPr lang="zh-CN" altLang="en-US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－   ）</a:t>
            </a:r>
            <a:r>
              <a:rPr lang="en-US" altLang="zh-CN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=35÷   =35</a:t>
            </a:r>
            <a:r>
              <a:rPr lang="en-US" altLang="zh-CN" b="1" dirty="0" smtClean="0">
                <a:latin typeface="宋体" panose="02010600030101010101" pitchFamily="2" charset="-122"/>
              </a:rPr>
              <a:t>×  =75</a:t>
            </a:r>
            <a:r>
              <a:rPr lang="zh-CN" altLang="en-US" b="1" dirty="0" smtClean="0">
                <a:latin typeface="宋体" panose="02010600030101010101" pitchFamily="2" charset="-122"/>
              </a:rPr>
              <a:t>（千克）</a:t>
            </a:r>
            <a:endParaRPr lang="zh-CN" altLang="en-US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80"/>
          <p:cNvSpPr txBox="1"/>
          <p:nvPr/>
        </p:nvSpPr>
        <p:spPr>
          <a:xfrm>
            <a:off x="450523" y="5888695"/>
            <a:ext cx="721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 dirty="0" smtClean="0">
                <a:solidFill>
                  <a:srgbClr val="FF00FF"/>
                </a:solidFill>
              </a:rPr>
              <a:t>③ </a:t>
            </a:r>
            <a:r>
              <a:rPr lang="en-US" altLang="zh-CN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35÷(15</a:t>
            </a:r>
            <a:r>
              <a:rPr lang="zh-CN" altLang="en-US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8)×15=35÷7</a:t>
            </a:r>
            <a:r>
              <a:rPr lang="en-US" altLang="zh-CN" b="1" dirty="0" smtClean="0">
                <a:latin typeface="宋体" panose="02010600030101010101" pitchFamily="2" charset="-122"/>
              </a:rPr>
              <a:t>×15 =75</a:t>
            </a:r>
            <a:r>
              <a:rPr lang="zh-CN" altLang="en-US" b="1" dirty="0" smtClean="0">
                <a:latin typeface="宋体" panose="02010600030101010101" pitchFamily="2" charset="-122"/>
              </a:rPr>
              <a:t>（千克）</a:t>
            </a:r>
            <a:endParaRPr lang="zh-CN" altLang="en-US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28470" y="4205605"/>
          <a:ext cx="387985" cy="121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2" imgW="203200" imgH="634365" progId="Equation.KSEE3">
                  <p:embed/>
                </p:oleObj>
              </mc:Choice>
              <mc:Fallback>
                <p:oleObj name="" r:id="rId2" imgW="203200" imgH="6343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8470" y="4205605"/>
                        <a:ext cx="387985" cy="1210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68980" y="4304665"/>
          <a:ext cx="378460" cy="1182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4" imgW="203200" imgH="634365" progId="Equation.KSEE3">
                  <p:embed/>
                </p:oleObj>
              </mc:Choice>
              <mc:Fallback>
                <p:oleObj name="" r:id="rId4" imgW="203200" imgH="6343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8980" y="4304665"/>
                        <a:ext cx="378460" cy="1182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70505" y="4957128"/>
          <a:ext cx="387985" cy="162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6" imgW="203200" imgH="850900" progId="Equation.KSEE3">
                  <p:embed/>
                </p:oleObj>
              </mc:Choice>
              <mc:Fallback>
                <p:oleObj name="" r:id="rId6" imgW="203200" imgH="850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0505" y="4957128"/>
                        <a:ext cx="387985" cy="1624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71670" y="4957445"/>
          <a:ext cx="387985" cy="121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8" imgW="203200" imgH="634365" progId="Equation.KSEE3">
                  <p:embed/>
                </p:oleObj>
              </mc:Choice>
              <mc:Fallback>
                <p:oleObj name="" r:id="rId8" imgW="203200" imgH="6343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71670" y="4957445"/>
                        <a:ext cx="387985" cy="1210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72480" y="4957445"/>
          <a:ext cx="378460" cy="1182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203200" imgH="634365" progId="Equation.KSEE3">
                  <p:embed/>
                </p:oleObj>
              </mc:Choice>
              <mc:Fallback>
                <p:oleObj name="" r:id="rId9" imgW="203200" imgH="6343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2480" y="4957445"/>
                        <a:ext cx="378460" cy="1182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516255" y="3288665"/>
            <a:ext cx="5193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</a:rPr>
              <a:t>你还有别的方法吗？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-31115" y="21273"/>
            <a:ext cx="2357438" cy="592138"/>
          </a:xfrm>
          <a:prstGeom prst="roundRect">
            <a:avLst>
              <a:gd name="adj" fmla="val 9976"/>
            </a:avLst>
          </a:prstGeom>
          <a:gradFill>
            <a:gsLst>
              <a:gs pos="0">
                <a:srgbClr val="48CFAE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新知探究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CDESIGNM</Template>
  <TotalTime>0</TotalTime>
  <Words>1770</Words>
  <Application>WPS 演示</Application>
  <PresentationFormat>全屏显示(4:3)</PresentationFormat>
  <Paragraphs>277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57</vt:i4>
      </vt:variant>
      <vt:variant>
        <vt:lpstr>幻灯片标题</vt:lpstr>
      </vt:variant>
      <vt:variant>
        <vt:i4>18</vt:i4>
      </vt:variant>
    </vt:vector>
  </HeadingPairs>
  <TitlesOfParts>
    <vt:vector size="89" baseType="lpstr">
      <vt:lpstr>Arial</vt:lpstr>
      <vt:lpstr>宋体</vt:lpstr>
      <vt:lpstr>Wingdings</vt:lpstr>
      <vt:lpstr>微软雅黑</vt:lpstr>
      <vt:lpstr>黑体</vt:lpstr>
      <vt:lpstr>Calibri</vt:lpstr>
      <vt:lpstr>Times New Roman</vt:lpstr>
      <vt:lpstr>楷体</vt:lpstr>
      <vt:lpstr>Arial Unicode MS</vt:lpstr>
      <vt:lpstr>隶书</vt:lpstr>
      <vt:lpstr>Franklin Gothic Medium</vt:lpstr>
      <vt:lpstr>Franklin Gothic Book</vt:lpstr>
      <vt:lpstr>华文楷体</vt:lpstr>
      <vt:lpstr>默认设计模板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ltzmy</cp:lastModifiedBy>
  <cp:revision>480</cp:revision>
  <dcterms:created xsi:type="dcterms:W3CDTF">2016-04-09T03:42:00Z</dcterms:created>
  <dcterms:modified xsi:type="dcterms:W3CDTF">2019-12-18T21:49:09Z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  <property fmtid="{D5CDD505-2E9C-101B-9397-08002B2CF9AE}" pid="3" name="KSORubyTemplateID">
    <vt:lpwstr>13</vt:lpwstr>
  </property>
</Properties>
</file>