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0"/>
  </p:notesMasterIdLst>
  <p:handoutMasterIdLst>
    <p:handoutMasterId r:id="rId21"/>
  </p:handoutMasterIdLst>
  <p:sldIdLst>
    <p:sldId id="589" r:id="rId3"/>
    <p:sldId id="570" r:id="rId4"/>
    <p:sldId id="390" r:id="rId5"/>
    <p:sldId id="259" r:id="rId6"/>
    <p:sldId id="394" r:id="rId7"/>
    <p:sldId id="600" r:id="rId8"/>
    <p:sldId id="557" r:id="rId9"/>
    <p:sldId id="568" r:id="rId10"/>
    <p:sldId id="588" r:id="rId11"/>
    <p:sldId id="604" r:id="rId12"/>
    <p:sldId id="605" r:id="rId13"/>
    <p:sldId id="592" r:id="rId14"/>
    <p:sldId id="591" r:id="rId15"/>
    <p:sldId id="593" r:id="rId16"/>
    <p:sldId id="594" r:id="rId17"/>
    <p:sldId id="417" r:id="rId18"/>
    <p:sldId id="272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83"/>
    <a:srgbClr val="CCECFF"/>
    <a:srgbClr val="07A6C0"/>
    <a:srgbClr val="E1EED7"/>
    <a:srgbClr val="21AC31"/>
    <a:srgbClr val="99FF99"/>
    <a:srgbClr val="4BBFBF"/>
    <a:srgbClr val="F9614A"/>
    <a:srgbClr val="C5E0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5133" autoAdjust="0"/>
  </p:normalViewPr>
  <p:slideViewPr>
    <p:cSldViewPr showGuides="1">
      <p:cViewPr varScale="1">
        <p:scale>
          <a:sx n="119" d="100"/>
          <a:sy n="119" d="100"/>
        </p:scale>
        <p:origin x="-516" y="-90"/>
      </p:cViewPr>
      <p:guideLst>
        <p:guide orient="horz" pos="1606"/>
        <p:guide orient="horz" pos="2053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7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02922E0-0089-4825-8EA7-21D7A0525994}" type="datetimeFigureOut">
              <a:rPr lang="zh-CN" altLang="en-US"/>
              <a:pPr>
                <a:defRPr/>
              </a:pPr>
              <a:t>2019/12/14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C1E47ED-E5B1-443C-A685-64E0F93B21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F8172B-35BB-44D7-96AA-A541BBB362B8}" type="datetimeFigureOut">
              <a:rPr lang="zh-CN" altLang="en-US"/>
              <a:pPr>
                <a:defRPr/>
              </a:pPr>
              <a:t>2019/12/14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E6159E6-CCCB-45E2-9917-25099EF295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17.xml"/><Relationship Id="rId4" Type="http://schemas.openxmlformats.org/officeDocument/2006/relationships/slide" Target="../slides/slide1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../slides/slide3.xml"/><Relationship Id="rId7" Type="http://schemas.openxmlformats.org/officeDocument/2006/relationships/slide" Target="../slides/slide1.xm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7.xml"/><Relationship Id="rId5" Type="http://schemas.openxmlformats.org/officeDocument/2006/relationships/slide" Target="../slides/slide16.xml"/><Relationship Id="rId4" Type="http://schemas.openxmlformats.org/officeDocument/2006/relationships/slide" Target="../slides/slide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0" y="0"/>
            <a:ext cx="3492500" cy="423863"/>
            <a:chOff x="0" y="0"/>
            <a:chExt cx="3491880" cy="424168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0" y="0"/>
              <a:ext cx="3491880" cy="424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ysClr val="window" lastClr="FFFFFF"/>
                </a:gs>
                <a:gs pos="99000">
                  <a:sysClr val="window" lastClr="FFFFFF">
                    <a:alpha val="0"/>
                  </a:sysClr>
                </a:gs>
                <a:gs pos="77000">
                  <a:sysClr val="window" lastClr="FFFFFF">
                    <a:alpha val="59000"/>
                  </a:sys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组合 15"/>
            <p:cNvGrpSpPr/>
            <p:nvPr/>
          </p:nvGrpSpPr>
          <p:grpSpPr bwMode="auto">
            <a:xfrm>
              <a:off x="0" y="51470"/>
              <a:ext cx="3275856" cy="277198"/>
              <a:chOff x="0" y="51470"/>
              <a:chExt cx="3275856" cy="277198"/>
            </a:xfrm>
          </p:grpSpPr>
          <p:sp>
            <p:nvSpPr>
              <p:cNvPr id="6" name="文本框 22"/>
              <p:cNvSpPr txBox="1">
                <a:spLocks noChangeArrowheads="1"/>
              </p:cNvSpPr>
              <p:nvPr/>
            </p:nvSpPr>
            <p:spPr bwMode="auto">
              <a:xfrm>
                <a:off x="179512" y="51470"/>
                <a:ext cx="2184826" cy="277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zh-CN" altLang="en-US" sz="12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人教版  数学  四年级  上册</a:t>
                </a:r>
              </a:p>
            </p:txBody>
          </p:sp>
          <p:cxnSp>
            <p:nvCxnSpPr>
              <p:cNvPr id="7" name="直线连接符 4"/>
              <p:cNvCxnSpPr/>
              <p:nvPr/>
            </p:nvCxnSpPr>
            <p:spPr>
              <a:xfrm>
                <a:off x="0" y="320040"/>
                <a:ext cx="3275856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">
                      <a:srgbClr val="4F81BD">
                        <a:lumMod val="0"/>
                        <a:lumOff val="100000"/>
                      </a:srgbClr>
                    </a:gs>
                    <a:gs pos="65000">
                      <a:srgbClr val="4F81BD">
                        <a:lumMod val="100000"/>
                      </a:srgbClr>
                    </a:gs>
                  </a:gsLst>
                  <a:lin ang="10800000" scaled="0"/>
                  <a:tileRect/>
                </a:gradFill>
                <a:prstDash val="solid"/>
              </a:ln>
              <a:effectLst/>
            </p:spPr>
          </p:cxnSp>
        </p:grpSp>
      </p:grpSp>
      <p:sp>
        <p:nvSpPr>
          <p:cNvPr id="8" name="单圆角矩形 8"/>
          <p:cNvSpPr/>
          <p:nvPr/>
        </p:nvSpPr>
        <p:spPr>
          <a:xfrm>
            <a:off x="5003800" y="3719513"/>
            <a:ext cx="1800225" cy="431800"/>
          </a:xfrm>
          <a:prstGeom prst="round1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单圆角矩形 9"/>
          <p:cNvSpPr/>
          <p:nvPr/>
        </p:nvSpPr>
        <p:spPr>
          <a:xfrm>
            <a:off x="2195513" y="3719513"/>
            <a:ext cx="1800225" cy="431800"/>
          </a:xfrm>
          <a:prstGeom prst="round1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单圆角矩形 10"/>
          <p:cNvSpPr/>
          <p:nvPr/>
        </p:nvSpPr>
        <p:spPr>
          <a:xfrm>
            <a:off x="5940425" y="3025775"/>
            <a:ext cx="1800225" cy="431800"/>
          </a:xfrm>
          <a:prstGeom prst="round1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单圆角矩形 11"/>
          <p:cNvSpPr/>
          <p:nvPr/>
        </p:nvSpPr>
        <p:spPr>
          <a:xfrm>
            <a:off x="3563938" y="3025775"/>
            <a:ext cx="1800225" cy="431800"/>
          </a:xfrm>
          <a:prstGeom prst="round1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单圆角矩形 12"/>
          <p:cNvSpPr/>
          <p:nvPr/>
        </p:nvSpPr>
        <p:spPr>
          <a:xfrm>
            <a:off x="1187450" y="3025775"/>
            <a:ext cx="1800225" cy="431800"/>
          </a:xfrm>
          <a:prstGeom prst="round1Rect">
            <a:avLst/>
          </a:prstGeom>
          <a:solidFill>
            <a:srgbClr val="ACBDF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00" r="32249" b="80045"/>
          <a:stretch>
            <a:fillRect/>
          </a:stretch>
        </p:blipFill>
        <p:spPr bwMode="auto">
          <a:xfrm flipH="1">
            <a:off x="1612900" y="4457700"/>
            <a:ext cx="3222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5">
            <a:hlinkClick r:id="" action="ppaction://noaction"/>
          </p:cNvPr>
          <p:cNvSpPr/>
          <p:nvPr/>
        </p:nvSpPr>
        <p:spPr>
          <a:xfrm>
            <a:off x="1209945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情境导入</a:t>
            </a:r>
          </a:p>
        </p:txBody>
      </p:sp>
      <p:sp>
        <p:nvSpPr>
          <p:cNvPr id="15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探究新知</a:t>
            </a:r>
          </a:p>
        </p:txBody>
      </p:sp>
      <p:sp>
        <p:nvSpPr>
          <p:cNvPr id="16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课堂小结</a:t>
            </a:r>
          </a:p>
        </p:txBody>
      </p:sp>
      <p:sp>
        <p:nvSpPr>
          <p:cNvPr id="17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课后作业</a:t>
            </a:r>
          </a:p>
        </p:txBody>
      </p:sp>
      <p:sp>
        <p:nvSpPr>
          <p:cNvPr id="18" name="矩形 28"/>
          <p:cNvSpPr>
            <a:spLocks noChangeArrowheads="1"/>
          </p:cNvSpPr>
          <p:nvPr/>
        </p:nvSpPr>
        <p:spPr bwMode="auto">
          <a:xfrm>
            <a:off x="912813" y="519113"/>
            <a:ext cx="4255011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</a:rPr>
              <a:t>平行四边形和梯形</a:t>
            </a:r>
          </a:p>
        </p:txBody>
      </p:sp>
      <p:sp>
        <p:nvSpPr>
          <p:cNvPr id="19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课堂练习</a:t>
            </a:r>
          </a:p>
        </p:txBody>
      </p:sp>
      <p:pic>
        <p:nvPicPr>
          <p:cNvPr id="20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00" r="32249" b="80045"/>
          <a:stretch>
            <a:fillRect/>
          </a:stretch>
        </p:blipFill>
        <p:spPr bwMode="auto">
          <a:xfrm>
            <a:off x="6780213" y="4413250"/>
            <a:ext cx="3222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31"/>
          <p:cNvGrpSpPr/>
          <p:nvPr/>
        </p:nvGrpSpPr>
        <p:grpSpPr bwMode="auto">
          <a:xfrm>
            <a:off x="231775" y="500063"/>
            <a:ext cx="654050" cy="703262"/>
            <a:chOff x="1306635" y="1385539"/>
            <a:chExt cx="654821" cy="702878"/>
          </a:xfrm>
        </p:grpSpPr>
        <p:pic>
          <p:nvPicPr>
            <p:cNvPr id="22" name="图片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635" y="1440417"/>
              <a:ext cx="654821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10"/>
            <p:cNvSpPr txBox="1">
              <a:spLocks noChangeArrowheads="1"/>
            </p:cNvSpPr>
            <p:nvPr/>
          </p:nvSpPr>
          <p:spPr bwMode="auto">
            <a:xfrm>
              <a:off x="1435768" y="1385539"/>
              <a:ext cx="410690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C26362-88F1-4243-A1DC-1B004C1659D7}" type="datetimeFigureOut">
              <a:rPr lang="zh-CN" altLang="en-US"/>
              <a:pPr>
                <a:defRPr/>
              </a:pPr>
              <a:t>2019/12/14 Saturday</a:t>
            </a:fld>
            <a:endParaRPr lang="zh-CN" altLang="en-US"/>
          </a:p>
        </p:txBody>
      </p:sp>
      <p:sp>
        <p:nvSpPr>
          <p:cNvPr id="2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7AFCD3-68F2-47A2-9018-393D1C778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0" y="0"/>
            <a:ext cx="3492500" cy="423863"/>
            <a:chOff x="0" y="0"/>
            <a:chExt cx="3491880" cy="424168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0" y="0"/>
              <a:ext cx="3491880" cy="424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ysClr val="window" lastClr="FFFFFF"/>
                </a:gs>
                <a:gs pos="99000">
                  <a:sysClr val="window" lastClr="FFFFFF">
                    <a:alpha val="0"/>
                  </a:sysClr>
                </a:gs>
                <a:gs pos="77000">
                  <a:sysClr val="window" lastClr="FFFFFF">
                    <a:alpha val="59000"/>
                  </a:sys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组合 15"/>
            <p:cNvGrpSpPr/>
            <p:nvPr/>
          </p:nvGrpSpPr>
          <p:grpSpPr bwMode="auto">
            <a:xfrm>
              <a:off x="0" y="51470"/>
              <a:ext cx="3275856" cy="277198"/>
              <a:chOff x="0" y="51470"/>
              <a:chExt cx="3275856" cy="277198"/>
            </a:xfrm>
          </p:grpSpPr>
          <p:sp>
            <p:nvSpPr>
              <p:cNvPr id="6" name="文本框 22"/>
              <p:cNvSpPr txBox="1">
                <a:spLocks noChangeArrowheads="1"/>
              </p:cNvSpPr>
              <p:nvPr/>
            </p:nvSpPr>
            <p:spPr bwMode="auto">
              <a:xfrm>
                <a:off x="179512" y="51470"/>
                <a:ext cx="2184826" cy="277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zh-CN" altLang="en-US" sz="12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人教版  数学  四年级  上册</a:t>
                </a:r>
              </a:p>
            </p:txBody>
          </p:sp>
          <p:cxnSp>
            <p:nvCxnSpPr>
              <p:cNvPr id="7" name="直线连接符 4"/>
              <p:cNvCxnSpPr/>
              <p:nvPr/>
            </p:nvCxnSpPr>
            <p:spPr>
              <a:xfrm>
                <a:off x="0" y="320040"/>
                <a:ext cx="3275856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">
                      <a:srgbClr val="4F81BD">
                        <a:lumMod val="0"/>
                        <a:lumOff val="100000"/>
                      </a:srgbClr>
                    </a:gs>
                    <a:gs pos="65000">
                      <a:srgbClr val="4F81BD">
                        <a:lumMod val="100000"/>
                      </a:srgbClr>
                    </a:gs>
                  </a:gsLst>
                  <a:lin ang="10800000" scaled="0"/>
                  <a:tileRect/>
                </a:gradFill>
                <a:prstDash val="solid"/>
              </a:ln>
              <a:effectLst/>
            </p:spPr>
          </p:cxnSp>
        </p:grpSp>
      </p:grpSp>
      <p:sp>
        <p:nvSpPr>
          <p:cNvPr id="8" name="单圆角矩形 8"/>
          <p:cNvSpPr/>
          <p:nvPr/>
        </p:nvSpPr>
        <p:spPr>
          <a:xfrm>
            <a:off x="5003800" y="3719513"/>
            <a:ext cx="1800225" cy="431800"/>
          </a:xfrm>
          <a:prstGeom prst="round1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单圆角矩形 9"/>
          <p:cNvSpPr/>
          <p:nvPr/>
        </p:nvSpPr>
        <p:spPr>
          <a:xfrm>
            <a:off x="2195513" y="3719513"/>
            <a:ext cx="1800225" cy="431800"/>
          </a:xfrm>
          <a:prstGeom prst="round1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单圆角矩形 10"/>
          <p:cNvSpPr/>
          <p:nvPr/>
        </p:nvSpPr>
        <p:spPr>
          <a:xfrm>
            <a:off x="5940425" y="3025775"/>
            <a:ext cx="1800225" cy="431800"/>
          </a:xfrm>
          <a:prstGeom prst="round1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单圆角矩形 11"/>
          <p:cNvSpPr/>
          <p:nvPr/>
        </p:nvSpPr>
        <p:spPr>
          <a:xfrm>
            <a:off x="3563938" y="3025775"/>
            <a:ext cx="1800225" cy="431800"/>
          </a:xfrm>
          <a:prstGeom prst="round1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单圆角矩形 12"/>
          <p:cNvSpPr/>
          <p:nvPr/>
        </p:nvSpPr>
        <p:spPr>
          <a:xfrm>
            <a:off x="1187450" y="3025775"/>
            <a:ext cx="1800225" cy="431800"/>
          </a:xfrm>
          <a:prstGeom prst="round1Rect">
            <a:avLst/>
          </a:prstGeom>
          <a:solidFill>
            <a:srgbClr val="ACBDF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00" r="32249" b="80045"/>
          <a:stretch>
            <a:fillRect/>
          </a:stretch>
        </p:blipFill>
        <p:spPr bwMode="auto">
          <a:xfrm flipH="1">
            <a:off x="1612900" y="4457700"/>
            <a:ext cx="3222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情境导入</a:t>
            </a:r>
          </a:p>
        </p:txBody>
      </p:sp>
      <p:sp>
        <p:nvSpPr>
          <p:cNvPr id="15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探究新知</a:t>
            </a:r>
          </a:p>
        </p:txBody>
      </p:sp>
      <p:sp>
        <p:nvSpPr>
          <p:cNvPr id="16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课堂小结</a:t>
            </a:r>
          </a:p>
        </p:txBody>
      </p:sp>
      <p:sp>
        <p:nvSpPr>
          <p:cNvPr id="17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课后作业</a:t>
            </a:r>
          </a:p>
        </p:txBody>
      </p:sp>
      <p:sp>
        <p:nvSpPr>
          <p:cNvPr id="18" name="矩形 28"/>
          <p:cNvSpPr>
            <a:spLocks noChangeArrowheads="1"/>
          </p:cNvSpPr>
          <p:nvPr/>
        </p:nvSpPr>
        <p:spPr bwMode="auto">
          <a:xfrm>
            <a:off x="912813" y="519113"/>
            <a:ext cx="4255011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</a:rPr>
              <a:t>平行四边形和梯形</a:t>
            </a:r>
          </a:p>
        </p:txBody>
      </p:sp>
      <p:sp>
        <p:nvSpPr>
          <p:cNvPr id="19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anose="02010600030101010101" pitchFamily="2" charset="-122"/>
                <a:ea typeface="+mn-ea"/>
              </a:rPr>
              <a:t>课堂练习</a:t>
            </a:r>
          </a:p>
        </p:txBody>
      </p:sp>
      <p:pic>
        <p:nvPicPr>
          <p:cNvPr id="20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00" r="32249" b="80045"/>
          <a:stretch>
            <a:fillRect/>
          </a:stretch>
        </p:blipFill>
        <p:spPr bwMode="auto">
          <a:xfrm>
            <a:off x="6780213" y="4413250"/>
            <a:ext cx="3222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31"/>
          <p:cNvGrpSpPr/>
          <p:nvPr/>
        </p:nvGrpSpPr>
        <p:grpSpPr bwMode="auto">
          <a:xfrm>
            <a:off x="231775" y="500063"/>
            <a:ext cx="654050" cy="703262"/>
            <a:chOff x="1306635" y="1385539"/>
            <a:chExt cx="654821" cy="702878"/>
          </a:xfrm>
        </p:grpSpPr>
        <p:pic>
          <p:nvPicPr>
            <p:cNvPr id="22" name="图片 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635" y="1440417"/>
              <a:ext cx="654821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10"/>
            <p:cNvSpPr txBox="1">
              <a:spLocks noChangeArrowheads="1"/>
            </p:cNvSpPr>
            <p:nvPr/>
          </p:nvSpPr>
          <p:spPr bwMode="auto">
            <a:xfrm>
              <a:off x="1435768" y="1385539"/>
              <a:ext cx="410690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C26362-88F1-4243-A1DC-1B004C1659D7}" type="datetimeFigureOut">
              <a:rPr lang="zh-CN" altLang="en-US"/>
              <a:pPr>
                <a:defRPr/>
              </a:pPr>
              <a:t>2019/12/14 Saturday</a:t>
            </a:fld>
            <a:endParaRPr lang="zh-CN" altLang="en-US"/>
          </a:p>
        </p:txBody>
      </p:sp>
      <p:sp>
        <p:nvSpPr>
          <p:cNvPr id="2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7AFCD3-68F2-47A2-9018-393D1C778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921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探究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794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921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55576" y="91527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+mn-ea"/>
                <a:ea typeface="+mn-ea"/>
              </a:rPr>
              <a:t>这节课你们都学会了哪些知识？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3" name="图片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2125"/>
            <a:ext cx="366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8863"/>
            <a:ext cx="543718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4075" y="1601788"/>
            <a:ext cx="48244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37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3"/>
          <p:cNvGrpSpPr/>
          <p:nvPr/>
        </p:nvGrpSpPr>
        <p:grpSpPr bwMode="auto">
          <a:xfrm>
            <a:off x="1547813" y="1347788"/>
            <a:ext cx="6469062" cy="1130300"/>
            <a:chOff x="1547664" y="1347614"/>
            <a:chExt cx="6469327" cy="1130642"/>
          </a:xfrm>
        </p:grpSpPr>
        <p:sp>
          <p:nvSpPr>
            <p:cNvPr id="4" name="文本框 14"/>
            <p:cNvSpPr txBox="1">
              <a:spLocks noChangeArrowheads="1"/>
            </p:cNvSpPr>
            <p:nvPr/>
          </p:nvSpPr>
          <p:spPr bwMode="auto">
            <a:xfrm>
              <a:off x="4465813" y="1419486"/>
              <a:ext cx="355117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5400" b="1">
                  <a:solidFill>
                    <a:srgbClr val="FF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伴你成长</a:t>
              </a:r>
            </a:p>
          </p:txBody>
        </p:sp>
        <p:pic>
          <p:nvPicPr>
            <p:cNvPr id="5" name="图片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347614"/>
              <a:ext cx="2876487" cy="113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759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6333F6-5EB8-4D6A-B913-62D5C4C8DE68}" type="datetimeFigureOut">
              <a:rPr lang="zh-CN" altLang="en-US"/>
              <a:pPr>
                <a:defRPr/>
              </a:pPr>
              <a:t>2019/12/14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FD1EA2-6DA9-4C97-9E4F-00F2472714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921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探究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794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4921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55576" y="91527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+mn-ea"/>
                <a:ea typeface="+mn-ea"/>
              </a:rPr>
              <a:t>这节课你们都学会了哪些知识？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3" name="图片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2125"/>
            <a:ext cx="366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8863"/>
            <a:ext cx="543718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4075" y="1601788"/>
            <a:ext cx="48244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37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3"/>
          <p:cNvGrpSpPr/>
          <p:nvPr/>
        </p:nvGrpSpPr>
        <p:grpSpPr bwMode="auto">
          <a:xfrm>
            <a:off x="1547813" y="1347788"/>
            <a:ext cx="6469062" cy="1130300"/>
            <a:chOff x="1547664" y="1347614"/>
            <a:chExt cx="6469327" cy="1130642"/>
          </a:xfrm>
        </p:grpSpPr>
        <p:sp>
          <p:nvSpPr>
            <p:cNvPr id="4" name="文本框 14"/>
            <p:cNvSpPr txBox="1">
              <a:spLocks noChangeArrowheads="1"/>
            </p:cNvSpPr>
            <p:nvPr/>
          </p:nvSpPr>
          <p:spPr bwMode="auto">
            <a:xfrm>
              <a:off x="4465813" y="1419486"/>
              <a:ext cx="355117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5400" b="1">
                  <a:solidFill>
                    <a:srgbClr val="FF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伴你成长</a:t>
              </a:r>
            </a:p>
          </p:txBody>
        </p:sp>
        <p:pic>
          <p:nvPicPr>
            <p:cNvPr id="5" name="图片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347614"/>
              <a:ext cx="2876487" cy="113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759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6333F6-5EB8-4D6A-B913-62D5C4C8DE68}" type="datetimeFigureOut">
              <a:rPr lang="zh-CN" altLang="en-US"/>
              <a:pPr>
                <a:defRPr/>
              </a:pPr>
              <a:t>2019/12/14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FD1EA2-6DA9-4C97-9E4F-00F2472714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30" name="图片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3825"/>
            <a:ext cx="91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组合 5"/>
          <p:cNvGrpSpPr/>
          <p:nvPr/>
        </p:nvGrpSpPr>
        <p:grpSpPr bwMode="auto">
          <a:xfrm>
            <a:off x="8039100" y="4772025"/>
            <a:ext cx="1104900" cy="371475"/>
            <a:chOff x="7643422" y="4681236"/>
            <a:chExt cx="1105042" cy="370719"/>
          </a:xfrm>
        </p:grpSpPr>
        <p:pic>
          <p:nvPicPr>
            <p:cNvPr id="1033" name="图片 10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422" y="4713389"/>
              <a:ext cx="1105042" cy="33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文本框 26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763282" y="4681236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35496" y="93663"/>
            <a:ext cx="2627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认识梯形、四边形间的关系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3825"/>
            <a:ext cx="91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image1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microsoft.com/office/2007/relationships/hdphoto" Target="../media/image1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>
          <a:xfrm>
            <a:off x="2734866" y="2409825"/>
            <a:ext cx="3400425" cy="1126331"/>
            <a:chOff x="0" y="-2794"/>
            <a:chExt cx="5051425" cy="2450719"/>
          </a:xfrm>
        </p:grpSpPr>
        <p:sp>
          <p:nvSpPr>
            <p:cNvPr id="3078" name="Line 3"/>
            <p:cNvSpPr/>
            <p:nvPr/>
          </p:nvSpPr>
          <p:spPr>
            <a:xfrm flipV="1">
              <a:off x="1685171" y="-2794"/>
              <a:ext cx="2567879" cy="0"/>
            </a:xfrm>
            <a:prstGeom prst="line">
              <a:avLst/>
            </a:prstGeom>
            <a:ln w="5715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4"/>
            <p:cNvSpPr/>
            <p:nvPr/>
          </p:nvSpPr>
          <p:spPr>
            <a:xfrm>
              <a:off x="0" y="2447925"/>
              <a:ext cx="5051425" cy="0"/>
            </a:xfrm>
            <a:prstGeom prst="line">
              <a:avLst/>
            </a:prstGeom>
            <a:ln w="5715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0" name="Line 5"/>
            <p:cNvSpPr/>
            <p:nvPr/>
          </p:nvSpPr>
          <p:spPr>
            <a:xfrm flipH="1">
              <a:off x="10088" y="-2794"/>
              <a:ext cx="1729897" cy="2450719"/>
            </a:xfrm>
            <a:prstGeom prst="line">
              <a:avLst/>
            </a:prstGeom>
            <a:ln w="5715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1" name="Line 6"/>
            <p:cNvSpPr/>
            <p:nvPr/>
          </p:nvSpPr>
          <p:spPr>
            <a:xfrm>
              <a:off x="4227619" y="-2794"/>
              <a:ext cx="798406" cy="2450719"/>
            </a:xfrm>
            <a:prstGeom prst="line">
              <a:avLst/>
            </a:prstGeom>
            <a:ln w="5715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075" name="Rectangle 7"/>
          <p:cNvSpPr/>
          <p:nvPr/>
        </p:nvSpPr>
        <p:spPr>
          <a:xfrm>
            <a:off x="4360069" y="1834793"/>
            <a:ext cx="261620" cy="189230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ctr">
            <a:spAutoFit/>
          </a:bodyPr>
          <a:lstStyle/>
          <a:p>
            <a:r>
              <a:rPr lang="en-US" altLang="zh-CN" sz="675" dirty="0">
                <a:latin typeface="Arial" panose="020B0604020202020204" pitchFamily="34" charset="0"/>
              </a:rPr>
              <a:t/>
            </a:r>
            <a:br>
              <a:rPr lang="en-US" altLang="zh-CN" sz="675" dirty="0">
                <a:latin typeface="Arial" panose="020B0604020202020204" pitchFamily="34" charset="0"/>
              </a:rPr>
            </a:br>
            <a:endParaRPr lang="en-US" altLang="zh-CN" sz="100" dirty="0">
              <a:latin typeface="Arial" panose="020B0604020202020204" pitchFamily="34" charset="0"/>
            </a:endParaRPr>
          </a:p>
        </p:txBody>
      </p:sp>
      <p:pic>
        <p:nvPicPr>
          <p:cNvPr id="7177" name="Picture 8" descr="IMG_1909"/>
          <p:cNvPicPr>
            <a:picLocks noChangeAspect="1"/>
          </p:cNvPicPr>
          <p:nvPr/>
        </p:nvPicPr>
        <p:blipFill>
          <a:blip r:embed="rId2" cstate="print"/>
          <a:srcRect l="20474" t="10126" r="17731" b="23347"/>
          <a:stretch>
            <a:fillRect/>
          </a:stretch>
        </p:blipFill>
        <p:spPr>
          <a:xfrm>
            <a:off x="4625579" y="1383506"/>
            <a:ext cx="2052638" cy="2957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8" descr="IMG_1909"/>
          <p:cNvPicPr>
            <a:picLocks noChangeAspect="1"/>
          </p:cNvPicPr>
          <p:nvPr/>
        </p:nvPicPr>
        <p:blipFill>
          <a:blip r:embed="rId3" cstate="print"/>
          <a:srcRect l="20474" t="10126" r="17731" b="23347"/>
          <a:stretch>
            <a:fillRect/>
          </a:stretch>
        </p:blipFill>
        <p:spPr>
          <a:xfrm>
            <a:off x="1978819" y="1329929"/>
            <a:ext cx="2089547" cy="3011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09062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1.11022E-16 L 0.50799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6858 -0.0002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-0.00023 L -0.50955 -0.000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4"/>
          <p:cNvGrpSpPr/>
          <p:nvPr/>
        </p:nvGrpSpPr>
        <p:grpSpPr bwMode="auto">
          <a:xfrm>
            <a:off x="1602740" y="1282700"/>
            <a:ext cx="5937885" cy="2943225"/>
            <a:chOff x="2291806" y="1433888"/>
            <a:chExt cx="4745149" cy="2379810"/>
          </a:xfrm>
        </p:grpSpPr>
        <p:sp>
          <p:nvSpPr>
            <p:cNvPr id="46" name="椭圆 45"/>
            <p:cNvSpPr/>
            <p:nvPr/>
          </p:nvSpPr>
          <p:spPr>
            <a:xfrm>
              <a:off x="2291806" y="1433888"/>
              <a:ext cx="4745149" cy="23798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矩形 10"/>
            <p:cNvSpPr>
              <a:spLocks noChangeArrowheads="1"/>
            </p:cNvSpPr>
            <p:nvPr/>
          </p:nvSpPr>
          <p:spPr bwMode="auto">
            <a:xfrm>
              <a:off x="4217496" y="1434008"/>
              <a:ext cx="1237535" cy="42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四边形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47"/>
          <p:cNvGrpSpPr/>
          <p:nvPr/>
        </p:nvGrpSpPr>
        <p:grpSpPr bwMode="auto">
          <a:xfrm>
            <a:off x="1760960" y="1740357"/>
            <a:ext cx="3527425" cy="2090737"/>
            <a:chOff x="2469825" y="1770078"/>
            <a:chExt cx="2818540" cy="1671490"/>
          </a:xfrm>
        </p:grpSpPr>
        <p:sp>
          <p:nvSpPr>
            <p:cNvPr id="49" name="椭圆 48"/>
            <p:cNvSpPr/>
            <p:nvPr/>
          </p:nvSpPr>
          <p:spPr>
            <a:xfrm>
              <a:off x="2469825" y="1770078"/>
              <a:ext cx="2743701" cy="1671490"/>
            </a:xfrm>
            <a:prstGeom prst="ellipse">
              <a:avLst/>
            </a:prstGeom>
            <a:solidFill>
              <a:srgbClr val="ADDEE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矩形 8"/>
            <p:cNvSpPr>
              <a:spLocks noChangeArrowheads="1"/>
            </p:cNvSpPr>
            <p:nvPr/>
          </p:nvSpPr>
          <p:spPr bwMode="auto">
            <a:xfrm>
              <a:off x="3062654" y="1846211"/>
              <a:ext cx="2225711" cy="41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50"/>
          <p:cNvGrpSpPr/>
          <p:nvPr/>
        </p:nvGrpSpPr>
        <p:grpSpPr bwMode="auto">
          <a:xfrm>
            <a:off x="1967970" y="2405519"/>
            <a:ext cx="2978150" cy="1425575"/>
            <a:chOff x="2650274" y="2039500"/>
            <a:chExt cx="2380267" cy="1138876"/>
          </a:xfrm>
        </p:grpSpPr>
        <p:sp>
          <p:nvSpPr>
            <p:cNvPr id="52" name="椭圆 51"/>
            <p:cNvSpPr/>
            <p:nvPr/>
          </p:nvSpPr>
          <p:spPr>
            <a:xfrm>
              <a:off x="2650274" y="2039500"/>
              <a:ext cx="2380267" cy="1138876"/>
            </a:xfrm>
            <a:prstGeom prst="ellipse">
              <a:avLst/>
            </a:prstGeom>
            <a:solidFill>
              <a:srgbClr val="F0F5C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矩形 6"/>
            <p:cNvSpPr>
              <a:spLocks noChangeArrowheads="1"/>
            </p:cNvSpPr>
            <p:nvPr/>
          </p:nvSpPr>
          <p:spPr bwMode="auto">
            <a:xfrm>
              <a:off x="3296375" y="2134344"/>
              <a:ext cx="1493584" cy="41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3"/>
          <p:cNvGrpSpPr/>
          <p:nvPr/>
        </p:nvGrpSpPr>
        <p:grpSpPr bwMode="auto">
          <a:xfrm>
            <a:off x="2572808" y="3047187"/>
            <a:ext cx="1960562" cy="790575"/>
            <a:chOff x="3091995" y="2724148"/>
            <a:chExt cx="1567089" cy="631596"/>
          </a:xfrm>
        </p:grpSpPr>
        <p:sp>
          <p:nvSpPr>
            <p:cNvPr id="55" name="椭圆 54"/>
            <p:cNvSpPr/>
            <p:nvPr/>
          </p:nvSpPr>
          <p:spPr>
            <a:xfrm>
              <a:off x="3091995" y="2724148"/>
              <a:ext cx="1413553" cy="631596"/>
            </a:xfrm>
            <a:prstGeom prst="ellipse">
              <a:avLst/>
            </a:prstGeom>
            <a:solidFill>
              <a:srgbClr val="F9D4E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7"/>
            <p:cNvSpPr>
              <a:spLocks noChangeArrowheads="1"/>
            </p:cNvSpPr>
            <p:nvPr/>
          </p:nvSpPr>
          <p:spPr bwMode="auto">
            <a:xfrm>
              <a:off x="3271317" y="2831076"/>
              <a:ext cx="1387767" cy="41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56"/>
          <p:cNvGrpSpPr/>
          <p:nvPr/>
        </p:nvGrpSpPr>
        <p:grpSpPr bwMode="auto">
          <a:xfrm>
            <a:off x="5289020" y="2307412"/>
            <a:ext cx="1874838" cy="1154112"/>
            <a:chOff x="5260157" y="1797754"/>
            <a:chExt cx="1498468" cy="923139"/>
          </a:xfrm>
        </p:grpSpPr>
        <p:sp>
          <p:nvSpPr>
            <p:cNvPr id="58" name="椭圆 57"/>
            <p:cNvSpPr/>
            <p:nvPr/>
          </p:nvSpPr>
          <p:spPr>
            <a:xfrm>
              <a:off x="5260157" y="1797754"/>
              <a:ext cx="1498468" cy="923139"/>
            </a:xfrm>
            <a:prstGeom prst="ellipse">
              <a:avLst/>
            </a:prstGeom>
            <a:solidFill>
              <a:srgbClr val="F2D8C7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9"/>
            <p:cNvSpPr>
              <a:spLocks noChangeArrowheads="1"/>
            </p:cNvSpPr>
            <p:nvPr/>
          </p:nvSpPr>
          <p:spPr bwMode="auto">
            <a:xfrm>
              <a:off x="5625886" y="2050301"/>
              <a:ext cx="1132739" cy="41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0" y="410464"/>
            <a:ext cx="1739915" cy="1425575"/>
          </a:xfrm>
          <a:prstGeom prst="rect">
            <a:avLst/>
          </a:prstGeom>
        </p:spPr>
      </p:pic>
      <p:sp>
        <p:nvSpPr>
          <p:cNvPr id="2" name="AutoShape 27"/>
          <p:cNvSpPr>
            <a:spLocks noChangeArrowheads="1"/>
          </p:cNvSpPr>
          <p:nvPr/>
        </p:nvSpPr>
        <p:spPr bwMode="auto">
          <a:xfrm flipH="1">
            <a:off x="1967865" y="134620"/>
            <a:ext cx="5070475" cy="931545"/>
          </a:xfrm>
          <a:prstGeom prst="wedgeRoundRectCallout">
            <a:avLst>
              <a:gd name="adj1" fmla="val 53922"/>
              <a:gd name="adj2" fmla="val 281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5983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四边形之间的关系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4"/>
          <p:cNvGrpSpPr/>
          <p:nvPr/>
        </p:nvGrpSpPr>
        <p:grpSpPr bwMode="auto">
          <a:xfrm>
            <a:off x="1602740" y="1282700"/>
            <a:ext cx="5937885" cy="2943225"/>
            <a:chOff x="2291806" y="1433888"/>
            <a:chExt cx="4745149" cy="2379810"/>
          </a:xfrm>
        </p:grpSpPr>
        <p:sp>
          <p:nvSpPr>
            <p:cNvPr id="46" name="椭圆 45"/>
            <p:cNvSpPr/>
            <p:nvPr/>
          </p:nvSpPr>
          <p:spPr>
            <a:xfrm>
              <a:off x="2291806" y="1433888"/>
              <a:ext cx="4745149" cy="23798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矩形 10"/>
            <p:cNvSpPr>
              <a:spLocks noChangeArrowheads="1"/>
            </p:cNvSpPr>
            <p:nvPr/>
          </p:nvSpPr>
          <p:spPr bwMode="auto">
            <a:xfrm>
              <a:off x="4217496" y="1434008"/>
              <a:ext cx="1237535" cy="42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四边形</a:t>
              </a:r>
            </a:p>
          </p:txBody>
        </p:sp>
      </p:grpSp>
      <p:grpSp>
        <p:nvGrpSpPr>
          <p:cNvPr id="4" name="组合 47"/>
          <p:cNvGrpSpPr/>
          <p:nvPr/>
        </p:nvGrpSpPr>
        <p:grpSpPr bwMode="auto">
          <a:xfrm>
            <a:off x="1760960" y="1740357"/>
            <a:ext cx="3527425" cy="2090737"/>
            <a:chOff x="2469825" y="1770078"/>
            <a:chExt cx="2818540" cy="1671490"/>
          </a:xfrm>
        </p:grpSpPr>
        <p:sp>
          <p:nvSpPr>
            <p:cNvPr id="49" name="椭圆 48"/>
            <p:cNvSpPr/>
            <p:nvPr/>
          </p:nvSpPr>
          <p:spPr>
            <a:xfrm>
              <a:off x="2469825" y="1770078"/>
              <a:ext cx="2743701" cy="1671490"/>
            </a:xfrm>
            <a:prstGeom prst="ellipse">
              <a:avLst/>
            </a:prstGeom>
            <a:solidFill>
              <a:srgbClr val="ADDEE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矩形 8"/>
            <p:cNvSpPr>
              <a:spLocks noChangeArrowheads="1"/>
            </p:cNvSpPr>
            <p:nvPr/>
          </p:nvSpPr>
          <p:spPr bwMode="auto">
            <a:xfrm>
              <a:off x="3062654" y="1846211"/>
              <a:ext cx="2225711" cy="41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平行四边形</a:t>
              </a:r>
            </a:p>
          </p:txBody>
        </p:sp>
      </p:grpSp>
      <p:grpSp>
        <p:nvGrpSpPr>
          <p:cNvPr id="5" name="组合 50"/>
          <p:cNvGrpSpPr/>
          <p:nvPr/>
        </p:nvGrpSpPr>
        <p:grpSpPr bwMode="auto">
          <a:xfrm>
            <a:off x="1967970" y="2405519"/>
            <a:ext cx="2978150" cy="1425575"/>
            <a:chOff x="2650274" y="2039500"/>
            <a:chExt cx="2380267" cy="1138876"/>
          </a:xfrm>
        </p:grpSpPr>
        <p:sp>
          <p:nvSpPr>
            <p:cNvPr id="52" name="椭圆 51"/>
            <p:cNvSpPr/>
            <p:nvPr/>
          </p:nvSpPr>
          <p:spPr>
            <a:xfrm>
              <a:off x="2650274" y="2039500"/>
              <a:ext cx="2380267" cy="1138876"/>
            </a:xfrm>
            <a:prstGeom prst="ellipse">
              <a:avLst/>
            </a:prstGeom>
            <a:solidFill>
              <a:srgbClr val="F0F5C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矩形 6"/>
            <p:cNvSpPr>
              <a:spLocks noChangeArrowheads="1"/>
            </p:cNvSpPr>
            <p:nvPr/>
          </p:nvSpPr>
          <p:spPr bwMode="auto">
            <a:xfrm>
              <a:off x="3296375" y="2134344"/>
              <a:ext cx="1493584" cy="41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长方形</a:t>
              </a:r>
            </a:p>
          </p:txBody>
        </p:sp>
      </p:grpSp>
      <p:grpSp>
        <p:nvGrpSpPr>
          <p:cNvPr id="6" name="组合 53"/>
          <p:cNvGrpSpPr/>
          <p:nvPr/>
        </p:nvGrpSpPr>
        <p:grpSpPr bwMode="auto">
          <a:xfrm>
            <a:off x="2572808" y="3047187"/>
            <a:ext cx="1960562" cy="790575"/>
            <a:chOff x="3091995" y="2724148"/>
            <a:chExt cx="1567089" cy="631596"/>
          </a:xfrm>
        </p:grpSpPr>
        <p:sp>
          <p:nvSpPr>
            <p:cNvPr id="55" name="椭圆 54"/>
            <p:cNvSpPr/>
            <p:nvPr/>
          </p:nvSpPr>
          <p:spPr>
            <a:xfrm>
              <a:off x="3091995" y="2724148"/>
              <a:ext cx="1413553" cy="631596"/>
            </a:xfrm>
            <a:prstGeom prst="ellipse">
              <a:avLst/>
            </a:prstGeom>
            <a:solidFill>
              <a:srgbClr val="F9D4E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7"/>
            <p:cNvSpPr>
              <a:spLocks noChangeArrowheads="1"/>
            </p:cNvSpPr>
            <p:nvPr/>
          </p:nvSpPr>
          <p:spPr bwMode="auto">
            <a:xfrm>
              <a:off x="3271317" y="2831076"/>
              <a:ext cx="1387767" cy="41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正方形</a:t>
              </a:r>
            </a:p>
          </p:txBody>
        </p:sp>
      </p:grpSp>
      <p:grpSp>
        <p:nvGrpSpPr>
          <p:cNvPr id="7" name="组合 56"/>
          <p:cNvGrpSpPr/>
          <p:nvPr/>
        </p:nvGrpSpPr>
        <p:grpSpPr bwMode="auto">
          <a:xfrm>
            <a:off x="5289020" y="2307412"/>
            <a:ext cx="1874838" cy="1154112"/>
            <a:chOff x="5260157" y="1797754"/>
            <a:chExt cx="1498468" cy="923139"/>
          </a:xfrm>
        </p:grpSpPr>
        <p:sp>
          <p:nvSpPr>
            <p:cNvPr id="58" name="椭圆 57"/>
            <p:cNvSpPr/>
            <p:nvPr/>
          </p:nvSpPr>
          <p:spPr>
            <a:xfrm>
              <a:off x="5260157" y="1797754"/>
              <a:ext cx="1498468" cy="923139"/>
            </a:xfrm>
            <a:prstGeom prst="ellipse">
              <a:avLst/>
            </a:prstGeom>
            <a:solidFill>
              <a:srgbClr val="F2D8C7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9"/>
            <p:cNvSpPr>
              <a:spLocks noChangeArrowheads="1"/>
            </p:cNvSpPr>
            <p:nvPr/>
          </p:nvSpPr>
          <p:spPr bwMode="auto">
            <a:xfrm>
              <a:off x="5625886" y="2050301"/>
              <a:ext cx="1132739" cy="41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梯形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0" y="410464"/>
            <a:ext cx="1739915" cy="1425575"/>
          </a:xfrm>
          <a:prstGeom prst="rect">
            <a:avLst/>
          </a:prstGeom>
        </p:spPr>
      </p:pic>
      <p:sp>
        <p:nvSpPr>
          <p:cNvPr id="2" name="AutoShape 27"/>
          <p:cNvSpPr>
            <a:spLocks noChangeArrowheads="1"/>
          </p:cNvSpPr>
          <p:nvPr/>
        </p:nvSpPr>
        <p:spPr bwMode="auto">
          <a:xfrm flipH="1">
            <a:off x="1967865" y="134620"/>
            <a:ext cx="5070475" cy="931545"/>
          </a:xfrm>
          <a:prstGeom prst="wedgeRoundRectCallout">
            <a:avLst>
              <a:gd name="adj1" fmla="val 53922"/>
              <a:gd name="adj2" fmla="val 281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5983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四边形之间的关系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男天使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094" y="411956"/>
            <a:ext cx="1227535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19"/>
          <p:cNvSpPr/>
          <p:nvPr/>
        </p:nvSpPr>
        <p:spPr>
          <a:xfrm>
            <a:off x="2267744" y="699542"/>
            <a:ext cx="3312666" cy="540544"/>
          </a:xfrm>
          <a:prstGeom prst="wedgeRoundRectCallout">
            <a:avLst>
              <a:gd name="adj1" fmla="val 71463"/>
              <a:gd name="adj2" fmla="val -11231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Arial" panose="020B0604020202020204" pitchFamily="34" charset="0"/>
              </a:rPr>
              <a:t>一、哪</a:t>
            </a:r>
            <a:r>
              <a:rPr lang="zh-CN" altLang="en-US" sz="2400" b="1" dirty="0">
                <a:latin typeface="Arial" panose="020B0604020202020204" pitchFamily="34" charset="0"/>
              </a:rPr>
              <a:t>个图形是梯形？</a:t>
            </a: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9220" name="Freeform 9"/>
          <p:cNvSpPr/>
          <p:nvPr/>
        </p:nvSpPr>
        <p:spPr>
          <a:xfrm rot="10800000">
            <a:off x="1547813" y="2022872"/>
            <a:ext cx="857250" cy="535781"/>
          </a:xfrm>
          <a:custGeom>
            <a:avLst/>
            <a:gdLst>
              <a:gd name="txL" fmla="*/ 0 w 771"/>
              <a:gd name="txT" fmla="*/ 0 h 405"/>
              <a:gd name="txR" fmla="*/ 771 w 771"/>
              <a:gd name="txB" fmla="*/ 405 h 405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771" h="405">
                <a:moveTo>
                  <a:pt x="0" y="0"/>
                </a:moveTo>
                <a:lnTo>
                  <a:pt x="0" y="405"/>
                </a:lnTo>
                <a:lnTo>
                  <a:pt x="771" y="405"/>
                </a:lnTo>
                <a:cubicBezTo>
                  <a:pt x="726" y="269"/>
                  <a:pt x="685" y="136"/>
                  <a:pt x="640" y="0"/>
                </a:cubicBezTo>
                <a:cubicBezTo>
                  <a:pt x="639" y="1"/>
                  <a:pt x="458" y="1"/>
                  <a:pt x="457" y="2"/>
                </a:cubicBez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1A08C8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9221" name="Freeform 46"/>
          <p:cNvSpPr/>
          <p:nvPr/>
        </p:nvSpPr>
        <p:spPr>
          <a:xfrm>
            <a:off x="4869656" y="2022872"/>
            <a:ext cx="1125141" cy="589359"/>
          </a:xfrm>
          <a:custGeom>
            <a:avLst/>
            <a:gdLst>
              <a:gd name="txL" fmla="*/ 0 w 1739"/>
              <a:gd name="txT" fmla="*/ 0 h 681"/>
              <a:gd name="txR" fmla="*/ 1739 w 1739"/>
              <a:gd name="txB" fmla="*/ 681 h 68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739" h="681">
                <a:moveTo>
                  <a:pt x="425" y="0"/>
                </a:moveTo>
                <a:lnTo>
                  <a:pt x="1020" y="5"/>
                </a:lnTo>
                <a:lnTo>
                  <a:pt x="1737" y="674"/>
                </a:lnTo>
                <a:cubicBezTo>
                  <a:pt x="1739" y="679"/>
                  <a:pt x="1514" y="676"/>
                  <a:pt x="1516" y="681"/>
                </a:cubicBezTo>
                <a:cubicBezTo>
                  <a:pt x="1514" y="681"/>
                  <a:pt x="1512" y="680"/>
                  <a:pt x="1510" y="680"/>
                </a:cubicBezTo>
                <a:lnTo>
                  <a:pt x="0" y="676"/>
                </a:lnTo>
                <a:lnTo>
                  <a:pt x="425" y="0"/>
                </a:lnTo>
                <a:close/>
              </a:path>
            </a:pathLst>
          </a:custGeom>
          <a:noFill/>
          <a:ln w="50800" cap="flat" cmpd="sng">
            <a:solidFill>
              <a:srgbClr val="1A08C8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9222" name="Freeform 46"/>
          <p:cNvSpPr/>
          <p:nvPr/>
        </p:nvSpPr>
        <p:spPr>
          <a:xfrm rot="6214392">
            <a:off x="2652713" y="1996679"/>
            <a:ext cx="1003697" cy="640556"/>
          </a:xfrm>
          <a:custGeom>
            <a:avLst/>
            <a:gdLst>
              <a:gd name="txL" fmla="*/ 0 w 1739"/>
              <a:gd name="txT" fmla="*/ 0 h 684"/>
              <a:gd name="txR" fmla="*/ 1739 w 1739"/>
              <a:gd name="txB" fmla="*/ 684 h 684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739" h="684">
                <a:moveTo>
                  <a:pt x="425" y="3"/>
                </a:moveTo>
                <a:lnTo>
                  <a:pt x="1327" y="0"/>
                </a:lnTo>
                <a:lnTo>
                  <a:pt x="1737" y="677"/>
                </a:lnTo>
                <a:cubicBezTo>
                  <a:pt x="1739" y="682"/>
                  <a:pt x="1514" y="679"/>
                  <a:pt x="1516" y="684"/>
                </a:cubicBezTo>
                <a:cubicBezTo>
                  <a:pt x="1514" y="684"/>
                  <a:pt x="1512" y="683"/>
                  <a:pt x="1510" y="683"/>
                </a:cubicBezTo>
                <a:lnTo>
                  <a:pt x="0" y="679"/>
                </a:lnTo>
                <a:lnTo>
                  <a:pt x="425" y="3"/>
                </a:lnTo>
                <a:close/>
              </a:path>
            </a:pathLst>
          </a:custGeom>
          <a:noFill/>
          <a:ln w="50800" cap="flat" cmpd="sng">
            <a:solidFill>
              <a:srgbClr val="1A08C8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9223" name="Group 41"/>
          <p:cNvGrpSpPr/>
          <p:nvPr/>
        </p:nvGrpSpPr>
        <p:grpSpPr>
          <a:xfrm rot="9513754">
            <a:off x="3856435" y="1965722"/>
            <a:ext cx="985838" cy="652463"/>
            <a:chOff x="0" y="0"/>
            <a:chExt cx="807" cy="585"/>
          </a:xfrm>
        </p:grpSpPr>
        <p:sp>
          <p:nvSpPr>
            <p:cNvPr id="9239" name="Line 42"/>
            <p:cNvSpPr/>
            <p:nvPr/>
          </p:nvSpPr>
          <p:spPr>
            <a:xfrm flipH="1">
              <a:off x="0" y="0"/>
              <a:ext cx="499" cy="545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0" name="Line 43"/>
            <p:cNvSpPr/>
            <p:nvPr/>
          </p:nvSpPr>
          <p:spPr>
            <a:xfrm>
              <a:off x="490" y="16"/>
              <a:ext cx="317" cy="136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1" name="Line 44"/>
            <p:cNvSpPr/>
            <p:nvPr/>
          </p:nvSpPr>
          <p:spPr>
            <a:xfrm flipH="1">
              <a:off x="713" y="131"/>
              <a:ext cx="91" cy="454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2" name="Line 45"/>
            <p:cNvSpPr/>
            <p:nvPr/>
          </p:nvSpPr>
          <p:spPr>
            <a:xfrm>
              <a:off x="1" y="532"/>
              <a:ext cx="725" cy="45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24" name="组合 28"/>
          <p:cNvGrpSpPr/>
          <p:nvPr/>
        </p:nvGrpSpPr>
        <p:grpSpPr>
          <a:xfrm>
            <a:off x="6255544" y="1969294"/>
            <a:ext cx="1185863" cy="654844"/>
            <a:chOff x="0" y="0"/>
            <a:chExt cx="4131119" cy="1905000"/>
          </a:xfrm>
        </p:grpSpPr>
        <p:sp>
          <p:nvSpPr>
            <p:cNvPr id="9234" name="Line 4"/>
            <p:cNvSpPr/>
            <p:nvPr/>
          </p:nvSpPr>
          <p:spPr>
            <a:xfrm>
              <a:off x="0" y="1858088"/>
              <a:ext cx="3656012" cy="0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5" name="Line 5"/>
            <p:cNvSpPr/>
            <p:nvPr/>
          </p:nvSpPr>
          <p:spPr>
            <a:xfrm flipV="1">
              <a:off x="23670" y="0"/>
              <a:ext cx="892175" cy="1905000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6" name="Line 6"/>
            <p:cNvSpPr/>
            <p:nvPr/>
          </p:nvSpPr>
          <p:spPr>
            <a:xfrm flipV="1">
              <a:off x="3596131" y="781935"/>
              <a:ext cx="534988" cy="1103314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7" name="Line 7"/>
            <p:cNvSpPr/>
            <p:nvPr/>
          </p:nvSpPr>
          <p:spPr>
            <a:xfrm>
              <a:off x="906793" y="57609"/>
              <a:ext cx="2763838" cy="0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8" name="Line 8"/>
            <p:cNvSpPr/>
            <p:nvPr/>
          </p:nvSpPr>
          <p:spPr>
            <a:xfrm>
              <a:off x="3597718" y="28805"/>
              <a:ext cx="533399" cy="801687"/>
            </a:xfrm>
            <a:prstGeom prst="line">
              <a:avLst/>
            </a:prstGeom>
            <a:ln w="50800" cap="flat" cmpd="sng">
              <a:solidFill>
                <a:srgbClr val="1A08C8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07" name="Freeform 4"/>
          <p:cNvSpPr/>
          <p:nvPr/>
        </p:nvSpPr>
        <p:spPr>
          <a:xfrm>
            <a:off x="1814513" y="2880122"/>
            <a:ext cx="479822" cy="303609"/>
          </a:xfrm>
          <a:custGeom>
            <a:avLst/>
            <a:gdLst>
              <a:gd name="txL" fmla="*/ 0 w 1152"/>
              <a:gd name="txT" fmla="*/ 0 h 864"/>
              <a:gd name="txR" fmla="*/ 1152 w 1152"/>
              <a:gd name="txB" fmla="*/ 864 h 86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52" h="864">
                <a:moveTo>
                  <a:pt x="0" y="464"/>
                </a:moveTo>
                <a:cubicBezTo>
                  <a:pt x="40" y="460"/>
                  <a:pt x="80" y="456"/>
                  <a:pt x="144" y="512"/>
                </a:cubicBezTo>
                <a:cubicBezTo>
                  <a:pt x="208" y="568"/>
                  <a:pt x="248" y="864"/>
                  <a:pt x="384" y="800"/>
                </a:cubicBezTo>
                <a:cubicBezTo>
                  <a:pt x="520" y="736"/>
                  <a:pt x="832" y="256"/>
                  <a:pt x="960" y="128"/>
                </a:cubicBezTo>
                <a:cubicBezTo>
                  <a:pt x="1088" y="0"/>
                  <a:pt x="1096" y="32"/>
                  <a:pt x="1152" y="32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08" name="Freeform 4"/>
          <p:cNvSpPr/>
          <p:nvPr/>
        </p:nvSpPr>
        <p:spPr>
          <a:xfrm>
            <a:off x="2836069" y="2905125"/>
            <a:ext cx="479822" cy="303610"/>
          </a:xfrm>
          <a:custGeom>
            <a:avLst/>
            <a:gdLst>
              <a:gd name="txL" fmla="*/ 0 w 1152"/>
              <a:gd name="txT" fmla="*/ 0 h 864"/>
              <a:gd name="txR" fmla="*/ 1152 w 1152"/>
              <a:gd name="txB" fmla="*/ 864 h 86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52" h="864">
                <a:moveTo>
                  <a:pt x="0" y="464"/>
                </a:moveTo>
                <a:cubicBezTo>
                  <a:pt x="40" y="460"/>
                  <a:pt x="80" y="456"/>
                  <a:pt x="144" y="512"/>
                </a:cubicBezTo>
                <a:cubicBezTo>
                  <a:pt x="208" y="568"/>
                  <a:pt x="248" y="864"/>
                  <a:pt x="384" y="800"/>
                </a:cubicBezTo>
                <a:cubicBezTo>
                  <a:pt x="520" y="736"/>
                  <a:pt x="832" y="256"/>
                  <a:pt x="960" y="128"/>
                </a:cubicBezTo>
                <a:cubicBezTo>
                  <a:pt x="1088" y="0"/>
                  <a:pt x="1096" y="32"/>
                  <a:pt x="1152" y="32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09" name="Freeform 4"/>
          <p:cNvSpPr/>
          <p:nvPr/>
        </p:nvSpPr>
        <p:spPr>
          <a:xfrm>
            <a:off x="5199460" y="2880122"/>
            <a:ext cx="478631" cy="303609"/>
          </a:xfrm>
          <a:custGeom>
            <a:avLst/>
            <a:gdLst>
              <a:gd name="txL" fmla="*/ 0 w 1152"/>
              <a:gd name="txT" fmla="*/ 0 h 864"/>
              <a:gd name="txR" fmla="*/ 1152 w 1152"/>
              <a:gd name="txB" fmla="*/ 864 h 86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52" h="864">
                <a:moveTo>
                  <a:pt x="0" y="464"/>
                </a:moveTo>
                <a:cubicBezTo>
                  <a:pt x="40" y="460"/>
                  <a:pt x="80" y="456"/>
                  <a:pt x="144" y="512"/>
                </a:cubicBezTo>
                <a:cubicBezTo>
                  <a:pt x="208" y="568"/>
                  <a:pt x="248" y="864"/>
                  <a:pt x="384" y="800"/>
                </a:cubicBezTo>
                <a:cubicBezTo>
                  <a:pt x="520" y="736"/>
                  <a:pt x="832" y="256"/>
                  <a:pt x="960" y="128"/>
                </a:cubicBezTo>
                <a:cubicBezTo>
                  <a:pt x="1088" y="0"/>
                  <a:pt x="1096" y="32"/>
                  <a:pt x="1152" y="32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05" name="Freeform 10"/>
          <p:cNvSpPr/>
          <p:nvPr/>
        </p:nvSpPr>
        <p:spPr>
          <a:xfrm>
            <a:off x="4035029" y="2905125"/>
            <a:ext cx="339328" cy="270272"/>
          </a:xfrm>
          <a:custGeom>
            <a:avLst/>
            <a:gdLst>
              <a:gd name="txL" fmla="*/ 0 w 960"/>
              <a:gd name="txT" fmla="*/ 0 h 864"/>
              <a:gd name="txR" fmla="*/ 960 w 960"/>
              <a:gd name="txB" fmla="*/ 864 h 86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60" h="864">
                <a:moveTo>
                  <a:pt x="0" y="0"/>
                </a:moveTo>
                <a:cubicBezTo>
                  <a:pt x="160" y="72"/>
                  <a:pt x="320" y="144"/>
                  <a:pt x="480" y="288"/>
                </a:cubicBezTo>
                <a:cubicBezTo>
                  <a:pt x="640" y="432"/>
                  <a:pt x="800" y="648"/>
                  <a:pt x="960" y="864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06" name="Freeform 11"/>
          <p:cNvSpPr/>
          <p:nvPr/>
        </p:nvSpPr>
        <p:spPr>
          <a:xfrm>
            <a:off x="4067175" y="2905125"/>
            <a:ext cx="291704" cy="220266"/>
          </a:xfrm>
          <a:custGeom>
            <a:avLst/>
            <a:gdLst>
              <a:gd name="txL" fmla="*/ 0 w 672"/>
              <a:gd name="txT" fmla="*/ 0 h 624"/>
              <a:gd name="txR" fmla="*/ 672 w 672"/>
              <a:gd name="txB" fmla="*/ 624 h 62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672" h="624">
                <a:moveTo>
                  <a:pt x="672" y="0"/>
                </a:moveTo>
                <a:cubicBezTo>
                  <a:pt x="536" y="68"/>
                  <a:pt x="400" y="136"/>
                  <a:pt x="288" y="240"/>
                </a:cubicBezTo>
                <a:cubicBezTo>
                  <a:pt x="176" y="344"/>
                  <a:pt x="88" y="484"/>
                  <a:pt x="0" y="624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9230" name="标题 1"/>
          <p:cNvSpPr txBox="1"/>
          <p:nvPr/>
        </p:nvSpPr>
        <p:spPr>
          <a:xfrm>
            <a:off x="2018110" y="254794"/>
            <a:ext cx="5437584" cy="58340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</a:rPr>
              <a:t>二、自主探究，合作交流</a:t>
            </a:r>
          </a:p>
        </p:txBody>
      </p:sp>
      <p:sp>
        <p:nvSpPr>
          <p:cNvPr id="29" name="Freeform 10"/>
          <p:cNvSpPr/>
          <p:nvPr/>
        </p:nvSpPr>
        <p:spPr>
          <a:xfrm>
            <a:off x="6698456" y="2881313"/>
            <a:ext cx="339329" cy="270272"/>
          </a:xfrm>
          <a:custGeom>
            <a:avLst/>
            <a:gdLst>
              <a:gd name="txL" fmla="*/ 0 w 960"/>
              <a:gd name="txT" fmla="*/ 0 h 864"/>
              <a:gd name="txR" fmla="*/ 960 w 960"/>
              <a:gd name="txB" fmla="*/ 864 h 86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60" h="864">
                <a:moveTo>
                  <a:pt x="0" y="0"/>
                </a:moveTo>
                <a:cubicBezTo>
                  <a:pt x="160" y="72"/>
                  <a:pt x="320" y="144"/>
                  <a:pt x="480" y="288"/>
                </a:cubicBezTo>
                <a:cubicBezTo>
                  <a:pt x="640" y="432"/>
                  <a:pt x="800" y="648"/>
                  <a:pt x="960" y="864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11"/>
          <p:cNvSpPr/>
          <p:nvPr/>
        </p:nvSpPr>
        <p:spPr>
          <a:xfrm>
            <a:off x="6730604" y="2881313"/>
            <a:ext cx="291703" cy="220266"/>
          </a:xfrm>
          <a:custGeom>
            <a:avLst/>
            <a:gdLst>
              <a:gd name="txL" fmla="*/ 0 w 672"/>
              <a:gd name="txT" fmla="*/ 0 h 624"/>
              <a:gd name="txR" fmla="*/ 672 w 672"/>
              <a:gd name="txB" fmla="*/ 624 h 62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672" h="624">
                <a:moveTo>
                  <a:pt x="672" y="0"/>
                </a:moveTo>
                <a:cubicBezTo>
                  <a:pt x="536" y="68"/>
                  <a:pt x="400" y="136"/>
                  <a:pt x="288" y="240"/>
                </a:cubicBezTo>
                <a:cubicBezTo>
                  <a:pt x="176" y="344"/>
                  <a:pt x="88" y="484"/>
                  <a:pt x="0" y="624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7" name="TextBox 26"/>
          <p:cNvSpPr txBox="1"/>
          <p:nvPr/>
        </p:nvSpPr>
        <p:spPr>
          <a:xfrm>
            <a:off x="683568" y="41151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当堂训练：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085" y="2139554"/>
            <a:ext cx="5507831" cy="9691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2"/>
          <p:cNvSpPr/>
          <p:nvPr/>
        </p:nvSpPr>
        <p:spPr>
          <a:xfrm>
            <a:off x="1251347" y="573881"/>
            <a:ext cx="6668690" cy="102631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  <a:sym typeface="Cambria" panose="02040503050406030204" pitchFamily="18" charset="0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sym typeface="Cambria" panose="02040503050406030204" pitchFamily="18" charset="0"/>
              </a:rPr>
              <a:t>、下面哪些图形是梯形？画出每个梯形的高，分别指出它们的上底、下底和腰。</a:t>
            </a:r>
            <a:endParaRPr lang="en-US" altLang="zh-CN" sz="2400" b="1" dirty="0">
              <a:latin typeface="宋体" panose="02010600030101010101" pitchFamily="2" charset="-122"/>
              <a:sym typeface="Cambria" panose="02040503050406030204" pitchFamily="18" charset="0"/>
            </a:endParaRPr>
          </a:p>
        </p:txBody>
      </p:sp>
      <p:sp>
        <p:nvSpPr>
          <p:cNvPr id="18439" name="矩形 24"/>
          <p:cNvSpPr/>
          <p:nvPr/>
        </p:nvSpPr>
        <p:spPr>
          <a:xfrm>
            <a:off x="6234113" y="3459956"/>
            <a:ext cx="688181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楷体_GB2312" panose="02010609030101010101" pitchFamily="49" charset="-122"/>
                <a:ea typeface="黑体" panose="02010609060101010101" pitchFamily="49" charset="-122"/>
                <a:sym typeface="Cambria" panose="02040503050406030204" pitchFamily="18" charset="0"/>
              </a:rPr>
              <a:t>梯形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627835" y="2668191"/>
            <a:ext cx="464344" cy="217884"/>
            <a:chOff x="0" y="0"/>
            <a:chExt cx="975" cy="456"/>
          </a:xfrm>
        </p:grpSpPr>
        <p:cxnSp>
          <p:nvCxnSpPr>
            <p:cNvPr id="16412" name="直接连接符 29"/>
            <p:cNvCxnSpPr/>
            <p:nvPr/>
          </p:nvCxnSpPr>
          <p:spPr>
            <a:xfrm rot="-3360000">
              <a:off x="336" y="-182"/>
              <a:ext cx="302" cy="975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grpSp>
          <p:nvGrpSpPr>
            <p:cNvPr id="16413" name="Group 22"/>
            <p:cNvGrpSpPr/>
            <p:nvPr/>
          </p:nvGrpSpPr>
          <p:grpSpPr>
            <a:xfrm>
              <a:off x="30" y="0"/>
              <a:ext cx="145" cy="195"/>
              <a:chOff x="0" y="0"/>
              <a:chExt cx="90" cy="121"/>
            </a:xfrm>
          </p:grpSpPr>
          <p:sp>
            <p:nvSpPr>
              <p:cNvPr id="16414" name="Line 20"/>
              <p:cNvSpPr/>
              <p:nvPr/>
            </p:nvSpPr>
            <p:spPr>
              <a:xfrm>
                <a:off x="0" y="0"/>
                <a:ext cx="90" cy="3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5" name="Line 21"/>
              <p:cNvSpPr/>
              <p:nvPr/>
            </p:nvSpPr>
            <p:spPr>
              <a:xfrm flipH="1">
                <a:off x="66" y="30"/>
                <a:ext cx="24" cy="91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13"/>
          <p:cNvGrpSpPr/>
          <p:nvPr/>
        </p:nvGrpSpPr>
        <p:grpSpPr>
          <a:xfrm>
            <a:off x="6300788" y="2409825"/>
            <a:ext cx="71438" cy="615554"/>
            <a:chOff x="0" y="0"/>
            <a:chExt cx="150" cy="1292"/>
          </a:xfrm>
        </p:grpSpPr>
        <p:cxnSp>
          <p:nvCxnSpPr>
            <p:cNvPr id="16408" name="直接连接符 26"/>
            <p:cNvCxnSpPr/>
            <p:nvPr/>
          </p:nvCxnSpPr>
          <p:spPr>
            <a:xfrm>
              <a:off x="0" y="0"/>
              <a:ext cx="3" cy="1293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grpSp>
          <p:nvGrpSpPr>
            <p:cNvPr id="16409" name="Group 25"/>
            <p:cNvGrpSpPr/>
            <p:nvPr/>
          </p:nvGrpSpPr>
          <p:grpSpPr>
            <a:xfrm>
              <a:off x="0" y="1133"/>
              <a:ext cx="150" cy="152"/>
              <a:chOff x="0" y="0"/>
              <a:chExt cx="136" cy="136"/>
            </a:xfrm>
          </p:grpSpPr>
          <p:sp>
            <p:nvSpPr>
              <p:cNvPr id="16410" name="Line 23"/>
              <p:cNvSpPr/>
              <p:nvPr/>
            </p:nvSpPr>
            <p:spPr>
              <a:xfrm>
                <a:off x="0" y="0"/>
                <a:ext cx="136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1" name="Line 24"/>
              <p:cNvSpPr/>
              <p:nvPr/>
            </p:nvSpPr>
            <p:spPr>
              <a:xfrm>
                <a:off x="136" y="0"/>
                <a:ext cx="0" cy="136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28"/>
          <p:cNvGrpSpPr/>
          <p:nvPr/>
        </p:nvGrpSpPr>
        <p:grpSpPr>
          <a:xfrm>
            <a:off x="2962275" y="2932510"/>
            <a:ext cx="88106" cy="85725"/>
            <a:chOff x="0" y="0"/>
            <a:chExt cx="136" cy="136"/>
          </a:xfrm>
        </p:grpSpPr>
        <p:sp>
          <p:nvSpPr>
            <p:cNvPr id="16406" name="Line 26"/>
            <p:cNvSpPr/>
            <p:nvPr/>
          </p:nvSpPr>
          <p:spPr>
            <a:xfrm>
              <a:off x="0" y="0"/>
              <a:ext cx="136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6407" name="Line 27"/>
            <p:cNvSpPr/>
            <p:nvPr/>
          </p:nvSpPr>
          <p:spPr>
            <a:xfrm>
              <a:off x="0" y="0"/>
              <a:ext cx="0" cy="136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8453" name="矩形 24"/>
          <p:cNvSpPr/>
          <p:nvPr/>
        </p:nvSpPr>
        <p:spPr>
          <a:xfrm>
            <a:off x="3559969" y="3459956"/>
            <a:ext cx="683419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楷体_GB2312" panose="02010609030101010101" pitchFamily="49" charset="-122"/>
                <a:ea typeface="黑体" panose="02010609060101010101" pitchFamily="49" charset="-122"/>
                <a:sym typeface="Cambria" panose="02040503050406030204" pitchFamily="18" charset="0"/>
              </a:rPr>
              <a:t>梯形</a:t>
            </a:r>
          </a:p>
        </p:txBody>
      </p:sp>
      <p:sp>
        <p:nvSpPr>
          <p:cNvPr id="18454" name="矩形 24"/>
          <p:cNvSpPr/>
          <p:nvPr/>
        </p:nvSpPr>
        <p:spPr>
          <a:xfrm>
            <a:off x="2357438" y="3459956"/>
            <a:ext cx="683419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楷体_GB2312" panose="02010609030101010101" pitchFamily="49" charset="-122"/>
                <a:ea typeface="黑体" panose="02010609060101010101" pitchFamily="49" charset="-122"/>
                <a:sym typeface="Cambria" panose="02040503050406030204" pitchFamily="18" charset="0"/>
              </a:rPr>
              <a:t>梯形</a:t>
            </a:r>
          </a:p>
        </p:txBody>
      </p:sp>
      <p:sp>
        <p:nvSpPr>
          <p:cNvPr id="18455" name="Text Box 4"/>
          <p:cNvSpPr txBox="1"/>
          <p:nvPr/>
        </p:nvSpPr>
        <p:spPr>
          <a:xfrm>
            <a:off x="6251972" y="2143125"/>
            <a:ext cx="570309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上底</a:t>
            </a:r>
          </a:p>
        </p:txBody>
      </p:sp>
      <p:sp>
        <p:nvSpPr>
          <p:cNvPr id="18456" name="Text Box 5"/>
          <p:cNvSpPr txBox="1"/>
          <p:nvPr/>
        </p:nvSpPr>
        <p:spPr>
          <a:xfrm>
            <a:off x="2232422" y="2089547"/>
            <a:ext cx="571500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下底</a:t>
            </a:r>
          </a:p>
        </p:txBody>
      </p:sp>
      <p:sp>
        <p:nvSpPr>
          <p:cNvPr id="18457" name="Text Box 7"/>
          <p:cNvSpPr txBox="1"/>
          <p:nvPr/>
        </p:nvSpPr>
        <p:spPr>
          <a:xfrm>
            <a:off x="1785938" y="2649141"/>
            <a:ext cx="471488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腰</a:t>
            </a:r>
          </a:p>
        </p:txBody>
      </p:sp>
      <p:sp>
        <p:nvSpPr>
          <p:cNvPr id="18458" name="Text Box 4"/>
          <p:cNvSpPr txBox="1"/>
          <p:nvPr/>
        </p:nvSpPr>
        <p:spPr>
          <a:xfrm>
            <a:off x="2321719" y="3053953"/>
            <a:ext cx="570310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上底</a:t>
            </a:r>
          </a:p>
        </p:txBody>
      </p:sp>
      <p:sp>
        <p:nvSpPr>
          <p:cNvPr id="18459" name="Text Box 4"/>
          <p:cNvSpPr txBox="1"/>
          <p:nvPr/>
        </p:nvSpPr>
        <p:spPr>
          <a:xfrm rot="806160">
            <a:off x="4094560" y="2511028"/>
            <a:ext cx="570309" cy="66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上</a:t>
            </a:r>
            <a:endParaRPr lang="en-US" altLang="zh-CN" sz="15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18460" name="Text Box 5"/>
          <p:cNvSpPr txBox="1"/>
          <p:nvPr/>
        </p:nvSpPr>
        <p:spPr>
          <a:xfrm rot="820908">
            <a:off x="3246835" y="2241947"/>
            <a:ext cx="571500" cy="66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下</a:t>
            </a:r>
            <a:endParaRPr lang="en-US" altLang="zh-CN" sz="15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底</a:t>
            </a:r>
          </a:p>
        </p:txBody>
      </p:sp>
      <p:sp>
        <p:nvSpPr>
          <p:cNvPr id="18461" name="Text Box 5"/>
          <p:cNvSpPr txBox="1"/>
          <p:nvPr/>
        </p:nvSpPr>
        <p:spPr>
          <a:xfrm>
            <a:off x="6232922" y="3024188"/>
            <a:ext cx="571500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下底</a:t>
            </a:r>
          </a:p>
        </p:txBody>
      </p:sp>
      <p:sp>
        <p:nvSpPr>
          <p:cNvPr id="18462" name="Text Box 7"/>
          <p:cNvSpPr txBox="1"/>
          <p:nvPr/>
        </p:nvSpPr>
        <p:spPr>
          <a:xfrm>
            <a:off x="3018235" y="2518172"/>
            <a:ext cx="471488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腰</a:t>
            </a:r>
          </a:p>
        </p:txBody>
      </p:sp>
      <p:sp>
        <p:nvSpPr>
          <p:cNvPr id="18463" name="Text Box 7"/>
          <p:cNvSpPr txBox="1"/>
          <p:nvPr/>
        </p:nvSpPr>
        <p:spPr>
          <a:xfrm>
            <a:off x="3886200" y="2059781"/>
            <a:ext cx="471488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腰</a:t>
            </a:r>
          </a:p>
        </p:txBody>
      </p:sp>
      <p:sp>
        <p:nvSpPr>
          <p:cNvPr id="18464" name="Text Box 7"/>
          <p:cNvSpPr txBox="1"/>
          <p:nvPr/>
        </p:nvSpPr>
        <p:spPr>
          <a:xfrm>
            <a:off x="3671888" y="3000375"/>
            <a:ext cx="471488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腰</a:t>
            </a:r>
          </a:p>
        </p:txBody>
      </p:sp>
      <p:sp>
        <p:nvSpPr>
          <p:cNvPr id="18465" name="Text Box 7"/>
          <p:cNvSpPr txBox="1"/>
          <p:nvPr/>
        </p:nvSpPr>
        <p:spPr>
          <a:xfrm>
            <a:off x="5654279" y="2518172"/>
            <a:ext cx="471488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腰</a:t>
            </a:r>
          </a:p>
        </p:txBody>
      </p:sp>
      <p:sp>
        <p:nvSpPr>
          <p:cNvPr id="18466" name="Text Box 7"/>
          <p:cNvSpPr txBox="1"/>
          <p:nvPr/>
        </p:nvSpPr>
        <p:spPr>
          <a:xfrm>
            <a:off x="7036594" y="2464594"/>
            <a:ext cx="471488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</a:rPr>
              <a:t>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/>
      <p:bldP spid="18453" grpId="0" bldLvl="0"/>
      <p:bldP spid="18454" grpId="0" bldLvl="0"/>
      <p:bldP spid="18455" grpId="0"/>
      <p:bldP spid="18456" grpId="0"/>
      <p:bldP spid="18457" grpId="0"/>
      <p:bldP spid="18458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2615" y="1041400"/>
            <a:ext cx="7668260" cy="392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3</a:t>
            </a:r>
            <a:r>
              <a:rPr lang="zh-CN" altLang="en-US" sz="2400" b="1"/>
              <a:t>、判断对错</a:t>
            </a:r>
            <a:endParaRPr lang="zh-CN" altLang="en-US"/>
          </a:p>
          <a:p>
            <a:pPr latinLnBrk="0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）有一组对边平行的四边形叫做梯形。（        ）</a:t>
            </a:r>
          </a:p>
          <a:p>
            <a:pPr latinLnBrk="0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）直角梯形只有一条高。（         ）</a:t>
            </a:r>
          </a:p>
          <a:p>
            <a:pPr latinLnBrk="0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（</a:t>
            </a:r>
            <a:r>
              <a:rPr lang="en-US" altLang="zh-CN" sz="2000" b="1">
                <a:sym typeface="+mn-ea"/>
              </a:rPr>
              <a:t>3</a:t>
            </a:r>
            <a:r>
              <a:rPr lang="zh-CN" altLang="en-US" sz="2000" b="1">
                <a:sym typeface="+mn-ea"/>
              </a:rPr>
              <a:t>）两个完全相同的梯形一定能拼成一个平行四边形。（       ）</a:t>
            </a:r>
            <a:endParaRPr lang="zh-CN" altLang="en-US" sz="2000" b="1"/>
          </a:p>
          <a:p>
            <a:pPr latinLnBrk="0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4</a:t>
            </a:r>
            <a:r>
              <a:rPr lang="zh-CN" altLang="en-US" sz="2000" b="1"/>
              <a:t>）两个完全相同的梯形一定能拼成一个长方形。（       ）</a:t>
            </a:r>
          </a:p>
          <a:p>
            <a:pPr latinLnBrk="0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5</a:t>
            </a:r>
            <a:r>
              <a:rPr lang="zh-CN" altLang="en-US" sz="2000" b="1"/>
              <a:t>）正方形和长方形也是平行四边形。（       ）</a:t>
            </a:r>
          </a:p>
          <a:p>
            <a:pPr latinLnBrk="0">
              <a:lnSpc>
                <a:spcPct val="150000"/>
              </a:lnSpc>
            </a:pPr>
            <a:endParaRPr lang="zh-CN" altLang="en-US" sz="2000" b="1"/>
          </a:p>
          <a:p>
            <a:pPr latinLnBrk="0">
              <a:lnSpc>
                <a:spcPct val="150000"/>
              </a:lnSpc>
            </a:pPr>
            <a:endParaRPr lang="zh-CN" altLang="en-US"/>
          </a:p>
          <a:p>
            <a:r>
              <a:rPr lang="zh-CN" altLang="en-US"/>
              <a:t> 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60390" y="1473200"/>
            <a:ext cx="103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53205" y="1865630"/>
            <a:ext cx="103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7240" y="2387600"/>
            <a:ext cx="103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63360" y="2866390"/>
            <a:ext cx="401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8120" y="3284855"/>
            <a:ext cx="103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9155" y="807085"/>
            <a:ext cx="768032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/>
              <a:t>4</a:t>
            </a:r>
            <a:r>
              <a:rPr lang="zh-CN" altLang="en-US" sz="2800" b="1"/>
              <a:t>、</a:t>
            </a:r>
            <a:r>
              <a:rPr lang="zh-CN" altLang="en-US" sz="2400" b="1"/>
              <a:t>张爷爷家鱼塘的形状是一个等腰梯形，它的周长是</a:t>
            </a:r>
            <a:r>
              <a:rPr lang="en-US" altLang="zh-CN" sz="2400" b="1"/>
              <a:t>330</a:t>
            </a:r>
            <a:r>
              <a:rPr lang="zh-CN" altLang="en-US" sz="2400" b="1"/>
              <a:t>米，你知道它的腰长是多少米吗？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03287" y="2006600"/>
            <a:ext cx="2709863" cy="2477770"/>
            <a:chOff x="8352" y="3160"/>
            <a:chExt cx="4268" cy="3902"/>
          </a:xfrm>
        </p:grpSpPr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" y="3898"/>
              <a:ext cx="4268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9574" y="3160"/>
              <a:ext cx="204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60</a:t>
              </a:r>
              <a:r>
                <a:rPr lang="zh-CN" altLang="en-US" sz="2000" b="1">
                  <a:solidFill>
                    <a:srgbClr val="FF0000"/>
                  </a:solidFill>
                </a:rPr>
                <a:t>米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74" y="6434"/>
              <a:ext cx="18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110</a:t>
              </a:r>
              <a:r>
                <a:rPr lang="zh-CN" altLang="en-US" sz="2000" b="1">
                  <a:solidFill>
                    <a:srgbClr val="FF0000"/>
                  </a:solidFill>
                </a:rPr>
                <a:t>米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83335" y="2414905"/>
            <a:ext cx="29286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</a:t>
            </a:r>
            <a:r>
              <a:rPr lang="en-US" altLang="zh-CN" b="1"/>
              <a:t>330-</a:t>
            </a:r>
            <a:r>
              <a:rPr lang="zh-CN" altLang="en-US" b="1"/>
              <a:t>（</a:t>
            </a:r>
            <a:r>
              <a:rPr lang="en-US" altLang="zh-CN" b="1"/>
              <a:t>60+110</a:t>
            </a:r>
            <a:r>
              <a:rPr lang="zh-CN" altLang="en-US" b="1"/>
              <a:t>）</a:t>
            </a:r>
          </a:p>
          <a:p>
            <a:r>
              <a:rPr lang="en-US" altLang="zh-CN" b="1"/>
              <a:t>=330-170</a:t>
            </a:r>
          </a:p>
          <a:p>
            <a:r>
              <a:rPr lang="en-US" altLang="zh-CN" b="1"/>
              <a:t>=160</a:t>
            </a:r>
            <a:r>
              <a:rPr lang="zh-CN" altLang="en-US" b="1"/>
              <a:t>（米）</a:t>
            </a:r>
          </a:p>
          <a:p>
            <a:r>
              <a:rPr lang="en-US" altLang="zh-CN" b="1"/>
              <a:t>160÷2=80</a:t>
            </a:r>
            <a:r>
              <a:rPr lang="zh-CN" altLang="en-US" b="1"/>
              <a:t>（米）</a:t>
            </a:r>
          </a:p>
          <a:p>
            <a:r>
              <a:rPr lang="zh-CN" altLang="en-US" b="1"/>
              <a:t> </a:t>
            </a:r>
          </a:p>
          <a:p>
            <a:r>
              <a:rPr lang="zh-CN" altLang="en-US" b="1"/>
              <a:t>答：它的腰长是</a:t>
            </a:r>
            <a:r>
              <a:rPr lang="en-US" altLang="zh-CN" b="1"/>
              <a:t>80</a:t>
            </a:r>
            <a:r>
              <a:rPr lang="zh-CN" altLang="en-US" b="1"/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92" y="1563638"/>
            <a:ext cx="7336728" cy="3303258"/>
            <a:chOff x="961118" y="1219412"/>
            <a:chExt cx="3925653" cy="1501229"/>
          </a:xfrm>
        </p:grpSpPr>
        <p:grpSp>
          <p:nvGrpSpPr>
            <p:cNvPr id="3" name="组合 2"/>
            <p:cNvGrpSpPr/>
            <p:nvPr/>
          </p:nvGrpSpPr>
          <p:grpSpPr>
            <a:xfrm>
              <a:off x="961118" y="1219412"/>
              <a:ext cx="3925653" cy="1501229"/>
              <a:chOff x="289555" y="882345"/>
              <a:chExt cx="8424936" cy="352839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89555" y="882345"/>
                <a:ext cx="8424936" cy="3528392"/>
              </a:xfrm>
              <a:prstGeom prst="rect">
                <a:avLst/>
              </a:prstGeom>
              <a:gradFill>
                <a:gsLst>
                  <a:gs pos="67000">
                    <a:srgbClr val="B7732F"/>
                  </a:gs>
                  <a:gs pos="0">
                    <a:srgbClr val="CC8238"/>
                  </a:gs>
                </a:gsLst>
                <a:lin ang="5400000" scaled="0"/>
              </a:gradFill>
              <a:ln w="28575" cap="flat" cmpd="sng" algn="ctr">
                <a:noFill/>
                <a:prstDash val="solid"/>
              </a:ln>
              <a:effectLst>
                <a:outerShdw blurRad="44450" dist="27940" dir="5400000" algn="ctr">
                  <a:srgbClr val="7A4D20"/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71450" h="6350"/>
              </a:sp3d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defRPr/>
                </a:pPr>
                <a:endParaRPr lang="zh-CN" altLang="en-US" sz="2800" kern="0">
                  <a:solidFill>
                    <a:sysClr val="window" lastClr="FFFFFF"/>
                  </a:solidFill>
                  <a:latin typeface="SimSun-ExtB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74312" y="1130951"/>
                <a:ext cx="8055420" cy="313568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defRPr/>
                </a:pPr>
                <a:endParaRPr lang="zh-CN" altLang="en-US" sz="2800" kern="0">
                  <a:solidFill>
                    <a:sysClr val="window" lastClr="FFFFFF"/>
                  </a:solidFill>
                  <a:latin typeface="SimSun-ExtB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31394" y="1254733"/>
              <a:ext cx="3708689" cy="357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latin typeface="SimSun-ExtB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3798"/>
            <a:ext cx="34563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71600" y="2283718"/>
            <a:ext cx="7215188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只有一组对边平行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的四边形叫做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梯形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两腰相等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的梯形叫做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等腰梯形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有一个角是直角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的梯形叫做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直角梯形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8863"/>
            <a:ext cx="543718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2051720" y="2067694"/>
            <a:ext cx="4943475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完成练习十一中的第</a:t>
            </a:r>
            <a:r>
              <a:rPr lang="en-US" altLang="zh-CN" sz="3200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题。</a:t>
            </a:r>
            <a:endParaRPr lang="zh-CN" altLang="en-US" sz="32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8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37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14"/>
          <p:cNvSpPr txBox="1">
            <a:spLocks noChangeArrowheads="1"/>
          </p:cNvSpPr>
          <p:nvPr/>
        </p:nvSpPr>
        <p:spPr bwMode="auto">
          <a:xfrm>
            <a:off x="611188" y="425450"/>
            <a:ext cx="1847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3470" y="829945"/>
            <a:ext cx="73787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学习目</a:t>
            </a:r>
            <a:r>
              <a:rPr lang="zh-CN" altLang="en-US" sz="3600" b="1" dirty="0"/>
              <a:t>标：</a:t>
            </a:r>
            <a:endParaRPr lang="zh-CN" altLang="en-US" sz="2800" b="1" dirty="0"/>
          </a:p>
          <a:p>
            <a:pPr latinLnBrk="0">
              <a:lnSpc>
                <a:spcPct val="15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、认识梯形。</a:t>
            </a:r>
          </a:p>
          <a:p>
            <a:pPr latinLnBrk="0">
              <a:lnSpc>
                <a:spcPct val="15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、掌握梯形的特征，认识梯形各部分名</a:t>
            </a:r>
            <a:r>
              <a:rPr lang="zh-CN" altLang="en-US" sz="2800" b="1" dirty="0" smtClean="0"/>
              <a:t>称，</a:t>
            </a:r>
            <a:endParaRPr lang="en-US" altLang="zh-CN" sz="2800" b="1" dirty="0" smtClean="0"/>
          </a:p>
          <a:p>
            <a:pPr latinLnBrk="0">
              <a:lnSpc>
                <a:spcPct val="150000"/>
              </a:lnSpc>
            </a:pPr>
            <a:r>
              <a:rPr lang="en-US" altLang="zh-CN" sz="2800" b="1" dirty="0" smtClean="0"/>
              <a:t>      </a:t>
            </a:r>
            <a:r>
              <a:rPr lang="zh-CN" altLang="en-US" sz="2800" b="1" dirty="0" smtClean="0"/>
              <a:t>会画梯形的高。</a:t>
            </a:r>
            <a:endParaRPr lang="zh-CN" altLang="en-US" sz="2800" b="1" dirty="0"/>
          </a:p>
          <a:p>
            <a:pPr latinLnBrk="0">
              <a:lnSpc>
                <a:spcPct val="15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、了解直角梯形和等腰梯形的特征。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我的文档\My Pictures\R四数上素材\梯形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703" y="855440"/>
            <a:ext cx="24955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梯形 5"/>
          <p:cNvSpPr/>
          <p:nvPr/>
        </p:nvSpPr>
        <p:spPr>
          <a:xfrm>
            <a:off x="3674878" y="3147790"/>
            <a:ext cx="1689100" cy="681037"/>
          </a:xfrm>
          <a:prstGeom prst="trapezoid">
            <a:avLst>
              <a:gd name="adj" fmla="val 14455"/>
            </a:avLst>
          </a:prstGeom>
          <a:noFill/>
          <a:ln w="38100">
            <a:solidFill>
              <a:srgbClr val="E81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37" b="35352" l="3774" r="50508">
                        <a14:foregroundMark x1="19739" y1="3418" x2="26125" y2="2832"/>
                        <a14:foregroundMark x1="24093" y1="14453" x2="35704" y2="13477"/>
                        <a14:foregroundMark x1="35704" y1="13477" x2="35849" y2="13477"/>
                        <a14:foregroundMark x1="46589" y1="21777" x2="47315" y2="20703"/>
                        <a14:foregroundMark x1="46154" y1="17773" x2="46154" y2="18457"/>
                        <a14:foregroundMark x1="49057" y1="20898" x2="50508" y2="21875"/>
                        <a14:foregroundMark x1="19013" y1="25488" x2="3774" y2="3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3" t="233" r="46025" b="60719"/>
          <a:stretch>
            <a:fillRect/>
          </a:stretch>
        </p:blipFill>
        <p:spPr>
          <a:xfrm>
            <a:off x="-71470" y="2285998"/>
            <a:ext cx="2357454" cy="267559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42976" y="1816140"/>
            <a:ext cx="2857520" cy="1041362"/>
            <a:chOff x="957520" y="2808308"/>
            <a:chExt cx="3176029" cy="1008112"/>
          </a:xfrm>
        </p:grpSpPr>
        <p:sp>
          <p:nvSpPr>
            <p:cNvPr id="12" name="云形标注 7"/>
            <p:cNvSpPr/>
            <p:nvPr/>
          </p:nvSpPr>
          <p:spPr>
            <a:xfrm>
              <a:off x="1165184" y="2808308"/>
              <a:ext cx="2592034" cy="1008112"/>
            </a:xfrm>
            <a:prstGeom prst="cloudCallout">
              <a:avLst>
                <a:gd name="adj1" fmla="val -33684"/>
                <a:gd name="adj2" fmla="val 65637"/>
              </a:avLst>
            </a:prstGeom>
            <a:solidFill>
              <a:srgbClr val="00B050">
                <a:alpha val="35000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3" name="矩形 12"/>
            <p:cNvSpPr/>
            <p:nvPr/>
          </p:nvSpPr>
          <p:spPr>
            <a:xfrm>
              <a:off x="957520" y="2888242"/>
              <a:ext cx="3176029" cy="804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你见过下面这样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的图形吗？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383" b="77930" l="58200" r="95501">
                        <a14:foregroundMark x1="74456" y1="42480" x2="83164" y2="42480"/>
                        <a14:foregroundMark x1="73440" y1="55371" x2="78374" y2="57617"/>
                        <a14:foregroundMark x1="79100" y1="73730" x2="81422" y2="77441"/>
                        <a14:foregroundMark x1="59902" y1="61350" x2="60668" y2="60938"/>
                        <a14:foregroundMark x1="58491" y1="62109" x2="59522" y2="61554"/>
                        <a14:foregroundMark x1="70537" y1="77930" x2="74456" y2="77734"/>
                        <a14:foregroundMark x1="62409" y1="56738" x2="63425" y2="59668"/>
                        <a14:foregroundMark x1="58491" y1="62500" x2="58200" y2="62207"/>
                        <a14:backgroundMark x1="58926" y1="62500" x2="59361" y2="6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01" t="39436" r="4432" b="21516"/>
          <a:stretch>
            <a:fillRect/>
          </a:stretch>
        </p:blipFill>
        <p:spPr>
          <a:xfrm>
            <a:off x="7215206" y="2071684"/>
            <a:ext cx="1749282" cy="275227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 bwMode="auto">
          <a:xfrm>
            <a:off x="693971" y="872205"/>
            <a:ext cx="1336675" cy="833438"/>
            <a:chOff x="317913" y="674490"/>
            <a:chExt cx="1128456" cy="834022"/>
          </a:xfrm>
        </p:grpSpPr>
        <p:pic>
          <p:nvPicPr>
            <p:cNvPr id="21" name="Picture 17" descr="00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13" y="674490"/>
              <a:ext cx="1128456" cy="83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423914" y="900581"/>
              <a:ext cx="916453" cy="52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例题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endParaRPr lang="zh-CN" altLang="en-US" sz="2800" dirty="0"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3267075" y="433388"/>
            <a:ext cx="2495550" cy="4467225"/>
            <a:chOff x="3267075" y="433388"/>
            <a:chExt cx="2495550" cy="4467225"/>
          </a:xfrm>
        </p:grpSpPr>
        <p:pic>
          <p:nvPicPr>
            <p:cNvPr id="11" name="Picture 3" descr="D:\我的文档\My Pictures\R四数上素材\梯形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433388"/>
              <a:ext cx="2495550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梯形 11"/>
            <p:cNvSpPr/>
            <p:nvPr/>
          </p:nvSpPr>
          <p:spPr>
            <a:xfrm>
              <a:off x="3651250" y="2725738"/>
              <a:ext cx="1689100" cy="681037"/>
            </a:xfrm>
            <a:prstGeom prst="trapezoid">
              <a:avLst>
                <a:gd name="adj" fmla="val 14455"/>
              </a:avLst>
            </a:prstGeom>
            <a:noFill/>
            <a:ln w="38100">
              <a:solidFill>
                <a:srgbClr val="E81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3" name="Picture 4" descr="D:\我的文档\My Pictures\R四数上素材\梯形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1525"/>
            <a:ext cx="59832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梯形 14"/>
          <p:cNvSpPr/>
          <p:nvPr/>
        </p:nvSpPr>
        <p:spPr>
          <a:xfrm>
            <a:off x="1617663" y="3371850"/>
            <a:ext cx="3032125" cy="1042988"/>
          </a:xfrm>
          <a:custGeom>
            <a:avLst/>
            <a:gdLst>
              <a:gd name="connsiteX0" fmla="*/ 0 w 1233886"/>
              <a:gd name="connsiteY0" fmla="*/ 424655 h 424655"/>
              <a:gd name="connsiteX1" fmla="*/ 434422 w 1233886"/>
              <a:gd name="connsiteY1" fmla="*/ 0 h 424655"/>
              <a:gd name="connsiteX2" fmla="*/ 799464 w 1233886"/>
              <a:gd name="connsiteY2" fmla="*/ 0 h 424655"/>
              <a:gd name="connsiteX3" fmla="*/ 1233886 w 1233886"/>
              <a:gd name="connsiteY3" fmla="*/ 424655 h 424655"/>
              <a:gd name="connsiteX4" fmla="*/ 0 w 1233886"/>
              <a:gd name="connsiteY4" fmla="*/ 424655 h 424655"/>
              <a:gd name="connsiteX0-1" fmla="*/ 0 w 1233886"/>
              <a:gd name="connsiteY0-2" fmla="*/ 424655 h 424655"/>
              <a:gd name="connsiteX1-3" fmla="*/ 434422 w 1233886"/>
              <a:gd name="connsiteY1-4" fmla="*/ 0 h 424655"/>
              <a:gd name="connsiteX2-5" fmla="*/ 737551 w 1233886"/>
              <a:gd name="connsiteY2-6" fmla="*/ 0 h 424655"/>
              <a:gd name="connsiteX3-7" fmla="*/ 1233886 w 1233886"/>
              <a:gd name="connsiteY3-8" fmla="*/ 424655 h 424655"/>
              <a:gd name="connsiteX4-9" fmla="*/ 0 w 1233886"/>
              <a:gd name="connsiteY4-10" fmla="*/ 424655 h 424655"/>
              <a:gd name="connsiteX0-11" fmla="*/ 0 w 1233886"/>
              <a:gd name="connsiteY0-12" fmla="*/ 424655 h 424655"/>
              <a:gd name="connsiteX1-13" fmla="*/ 434422 w 1233886"/>
              <a:gd name="connsiteY1-14" fmla="*/ 0 h 424655"/>
              <a:gd name="connsiteX2-15" fmla="*/ 737551 w 1233886"/>
              <a:gd name="connsiteY2-16" fmla="*/ 0 h 424655"/>
              <a:gd name="connsiteX3-17" fmla="*/ 1233886 w 1233886"/>
              <a:gd name="connsiteY3-18" fmla="*/ 424655 h 424655"/>
              <a:gd name="connsiteX4-19" fmla="*/ 0 w 1233886"/>
              <a:gd name="connsiteY4-20" fmla="*/ 424655 h 424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3886" h="424655">
                <a:moveTo>
                  <a:pt x="0" y="424655"/>
                </a:moveTo>
                <a:lnTo>
                  <a:pt x="434422" y="0"/>
                </a:lnTo>
                <a:lnTo>
                  <a:pt x="737551" y="0"/>
                </a:lnTo>
                <a:lnTo>
                  <a:pt x="1233886" y="424655"/>
                </a:lnTo>
                <a:lnTo>
                  <a:pt x="0" y="424655"/>
                </a:lnTo>
                <a:close/>
              </a:path>
            </a:pathLst>
          </a:custGeom>
          <a:noFill/>
          <a:ln w="38100">
            <a:solidFill>
              <a:srgbClr val="E81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5719E-6 L -0.30608 -0.069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524000" y="771525"/>
            <a:ext cx="5983288" cy="3790950"/>
            <a:chOff x="1524000" y="771525"/>
            <a:chExt cx="5983288" cy="3790950"/>
          </a:xfrm>
        </p:grpSpPr>
        <p:pic>
          <p:nvPicPr>
            <p:cNvPr id="6187" name="Picture 4" descr="D:\我的文档\My Pictures\R四数上素材\梯形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771525"/>
              <a:ext cx="5983288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梯形 14"/>
            <p:cNvSpPr/>
            <p:nvPr/>
          </p:nvSpPr>
          <p:spPr>
            <a:xfrm>
              <a:off x="1617663" y="3371850"/>
              <a:ext cx="3032125" cy="1042988"/>
            </a:xfrm>
            <a:custGeom>
              <a:avLst/>
              <a:gdLst>
                <a:gd name="connsiteX0" fmla="*/ 0 w 1233886"/>
                <a:gd name="connsiteY0" fmla="*/ 424655 h 424655"/>
                <a:gd name="connsiteX1" fmla="*/ 434422 w 1233886"/>
                <a:gd name="connsiteY1" fmla="*/ 0 h 424655"/>
                <a:gd name="connsiteX2" fmla="*/ 799464 w 1233886"/>
                <a:gd name="connsiteY2" fmla="*/ 0 h 424655"/>
                <a:gd name="connsiteX3" fmla="*/ 1233886 w 1233886"/>
                <a:gd name="connsiteY3" fmla="*/ 424655 h 424655"/>
                <a:gd name="connsiteX4" fmla="*/ 0 w 1233886"/>
                <a:gd name="connsiteY4" fmla="*/ 424655 h 424655"/>
                <a:gd name="connsiteX0-1" fmla="*/ 0 w 1233886"/>
                <a:gd name="connsiteY0-2" fmla="*/ 424655 h 424655"/>
                <a:gd name="connsiteX1-3" fmla="*/ 434422 w 1233886"/>
                <a:gd name="connsiteY1-4" fmla="*/ 0 h 424655"/>
                <a:gd name="connsiteX2-5" fmla="*/ 737551 w 1233886"/>
                <a:gd name="connsiteY2-6" fmla="*/ 0 h 424655"/>
                <a:gd name="connsiteX3-7" fmla="*/ 1233886 w 1233886"/>
                <a:gd name="connsiteY3-8" fmla="*/ 424655 h 424655"/>
                <a:gd name="connsiteX4-9" fmla="*/ 0 w 1233886"/>
                <a:gd name="connsiteY4-10" fmla="*/ 424655 h 424655"/>
                <a:gd name="connsiteX0-11" fmla="*/ 0 w 1233886"/>
                <a:gd name="connsiteY0-12" fmla="*/ 424655 h 424655"/>
                <a:gd name="connsiteX1-13" fmla="*/ 434422 w 1233886"/>
                <a:gd name="connsiteY1-14" fmla="*/ 0 h 424655"/>
                <a:gd name="connsiteX2-15" fmla="*/ 737551 w 1233886"/>
                <a:gd name="connsiteY2-16" fmla="*/ 0 h 424655"/>
                <a:gd name="connsiteX3-17" fmla="*/ 1233886 w 1233886"/>
                <a:gd name="connsiteY3-18" fmla="*/ 424655 h 424655"/>
                <a:gd name="connsiteX4-19" fmla="*/ 0 w 1233886"/>
                <a:gd name="connsiteY4-20" fmla="*/ 424655 h 424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33886" h="424655">
                  <a:moveTo>
                    <a:pt x="0" y="424655"/>
                  </a:moveTo>
                  <a:lnTo>
                    <a:pt x="434422" y="0"/>
                  </a:lnTo>
                  <a:lnTo>
                    <a:pt x="737551" y="0"/>
                  </a:lnTo>
                  <a:lnTo>
                    <a:pt x="1233886" y="424655"/>
                  </a:lnTo>
                  <a:lnTo>
                    <a:pt x="0" y="424655"/>
                  </a:lnTo>
                  <a:close/>
                </a:path>
              </a:pathLst>
            </a:custGeom>
            <a:noFill/>
            <a:ln w="38100">
              <a:solidFill>
                <a:srgbClr val="E81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ea typeface="楷体" panose="02010609060101010101" pitchFamily="49" charset="-122"/>
              </a:endParaRPr>
            </a:p>
          </p:txBody>
        </p:sp>
      </p:grpSp>
      <p:pic>
        <p:nvPicPr>
          <p:cNvPr id="5" name="Picture 2" descr="D:\我的文档\My Pictures\R四数上素材\梯形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57213"/>
            <a:ext cx="44958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梯形 15"/>
          <p:cNvSpPr/>
          <p:nvPr/>
        </p:nvSpPr>
        <p:spPr>
          <a:xfrm rot="567708">
            <a:off x="2478088" y="2892425"/>
            <a:ext cx="3287712" cy="1604963"/>
          </a:xfrm>
          <a:custGeom>
            <a:avLst/>
            <a:gdLst>
              <a:gd name="connsiteX0" fmla="*/ 0 w 1425097"/>
              <a:gd name="connsiteY0" fmla="*/ 680399 h 680399"/>
              <a:gd name="connsiteX1" fmla="*/ 75558 w 1425097"/>
              <a:gd name="connsiteY1" fmla="*/ 0 h 680399"/>
              <a:gd name="connsiteX2" fmla="*/ 1349539 w 1425097"/>
              <a:gd name="connsiteY2" fmla="*/ 0 h 680399"/>
              <a:gd name="connsiteX3" fmla="*/ 1425097 w 1425097"/>
              <a:gd name="connsiteY3" fmla="*/ 680399 h 680399"/>
              <a:gd name="connsiteX4" fmla="*/ 0 w 1425097"/>
              <a:gd name="connsiteY4" fmla="*/ 680399 h 680399"/>
              <a:gd name="connsiteX0-1" fmla="*/ 0 w 1425097"/>
              <a:gd name="connsiteY0-2" fmla="*/ 680399 h 680399"/>
              <a:gd name="connsiteX1-3" fmla="*/ 75558 w 1425097"/>
              <a:gd name="connsiteY1-4" fmla="*/ 0 h 680399"/>
              <a:gd name="connsiteX2-5" fmla="*/ 1301388 w 1425097"/>
              <a:gd name="connsiteY2-6" fmla="*/ 782 h 680399"/>
              <a:gd name="connsiteX3-7" fmla="*/ 1425097 w 1425097"/>
              <a:gd name="connsiteY3-8" fmla="*/ 680399 h 680399"/>
              <a:gd name="connsiteX4-9" fmla="*/ 0 w 1425097"/>
              <a:gd name="connsiteY4-10" fmla="*/ 680399 h 680399"/>
              <a:gd name="connsiteX0-11" fmla="*/ 0 w 1425097"/>
              <a:gd name="connsiteY0-12" fmla="*/ 684706 h 684706"/>
              <a:gd name="connsiteX1-13" fmla="*/ 75558 w 1425097"/>
              <a:gd name="connsiteY1-14" fmla="*/ 4307 h 684706"/>
              <a:gd name="connsiteX2-15" fmla="*/ 1302955 w 1425097"/>
              <a:gd name="connsiteY2-16" fmla="*/ 0 h 684706"/>
              <a:gd name="connsiteX3-17" fmla="*/ 1425097 w 1425097"/>
              <a:gd name="connsiteY3-18" fmla="*/ 684706 h 684706"/>
              <a:gd name="connsiteX4-19" fmla="*/ 0 w 1425097"/>
              <a:gd name="connsiteY4-20" fmla="*/ 684706 h 684706"/>
              <a:gd name="connsiteX0-21" fmla="*/ 0 w 1425097"/>
              <a:gd name="connsiteY0-22" fmla="*/ 686273 h 686273"/>
              <a:gd name="connsiteX1-23" fmla="*/ 75558 w 1425097"/>
              <a:gd name="connsiteY1-24" fmla="*/ 5874 h 686273"/>
              <a:gd name="connsiteX2-25" fmla="*/ 1283123 w 1425097"/>
              <a:gd name="connsiteY2-26" fmla="*/ 0 h 686273"/>
              <a:gd name="connsiteX3-27" fmla="*/ 1425097 w 1425097"/>
              <a:gd name="connsiteY3-28" fmla="*/ 686273 h 686273"/>
              <a:gd name="connsiteX4-29" fmla="*/ 0 w 1425097"/>
              <a:gd name="connsiteY4-30" fmla="*/ 686273 h 686273"/>
              <a:gd name="connsiteX0-31" fmla="*/ 0 w 1425097"/>
              <a:gd name="connsiteY0-32" fmla="*/ 687056 h 687056"/>
              <a:gd name="connsiteX1-33" fmla="*/ 75558 w 1425097"/>
              <a:gd name="connsiteY1-34" fmla="*/ 6657 h 687056"/>
              <a:gd name="connsiteX2-35" fmla="*/ 1287883 w 1425097"/>
              <a:gd name="connsiteY2-36" fmla="*/ 0 h 687056"/>
              <a:gd name="connsiteX3-37" fmla="*/ 1425097 w 1425097"/>
              <a:gd name="connsiteY3-38" fmla="*/ 687056 h 687056"/>
              <a:gd name="connsiteX4-39" fmla="*/ 0 w 1425097"/>
              <a:gd name="connsiteY4-40" fmla="*/ 687056 h 68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25097" h="687056">
                <a:moveTo>
                  <a:pt x="0" y="687056"/>
                </a:moveTo>
                <a:lnTo>
                  <a:pt x="75558" y="6657"/>
                </a:lnTo>
                <a:lnTo>
                  <a:pt x="1287883" y="0"/>
                </a:lnTo>
                <a:lnTo>
                  <a:pt x="1425097" y="687056"/>
                </a:lnTo>
                <a:lnTo>
                  <a:pt x="0" y="687056"/>
                </a:lnTo>
                <a:close/>
              </a:path>
            </a:pathLst>
          </a:custGeom>
          <a:noFill/>
          <a:ln w="38100">
            <a:solidFill>
              <a:srgbClr val="E81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ea typeface="楷体" panose="02010609060101010101" pitchFamily="49" charset="-122"/>
            </a:endParaRPr>
          </a:p>
        </p:txBody>
      </p:sp>
      <p:grpSp>
        <p:nvGrpSpPr>
          <p:cNvPr id="6184" name="组合 6"/>
          <p:cNvGrpSpPr>
            <a:grpSpLocks noChangeAspect="1"/>
          </p:cNvGrpSpPr>
          <p:nvPr/>
        </p:nvGrpSpPr>
        <p:grpSpPr bwMode="auto">
          <a:xfrm>
            <a:off x="966788" y="969963"/>
            <a:ext cx="1497012" cy="2679700"/>
            <a:chOff x="3267075" y="433388"/>
            <a:chExt cx="2495550" cy="4467225"/>
          </a:xfrm>
        </p:grpSpPr>
        <p:pic>
          <p:nvPicPr>
            <p:cNvPr id="6185" name="Picture 3" descr="D:\我的文档\My Pictures\R四数上素材\梯形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433388"/>
              <a:ext cx="2495550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梯形 8"/>
            <p:cNvSpPr/>
            <p:nvPr/>
          </p:nvSpPr>
          <p:spPr>
            <a:xfrm>
              <a:off x="3650801" y="2725223"/>
              <a:ext cx="1688400" cy="682787"/>
            </a:xfrm>
            <a:prstGeom prst="trapezoid">
              <a:avLst>
                <a:gd name="adj" fmla="val 14455"/>
              </a:avLst>
            </a:prstGeom>
            <a:noFill/>
            <a:ln w="38100">
              <a:solidFill>
                <a:srgbClr val="E81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1215 -0.0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3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 noChangeAspect="1"/>
          </p:cNvGrpSpPr>
          <p:nvPr/>
        </p:nvGrpSpPr>
        <p:grpSpPr bwMode="auto">
          <a:xfrm>
            <a:off x="966788" y="969963"/>
            <a:ext cx="1497012" cy="2679700"/>
            <a:chOff x="3267075" y="433388"/>
            <a:chExt cx="2495550" cy="4467225"/>
          </a:xfrm>
        </p:grpSpPr>
        <p:pic>
          <p:nvPicPr>
            <p:cNvPr id="7212" name="Picture 3" descr="D:\我的文档\My Pictures\R四数上素材\梯形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433388"/>
              <a:ext cx="2495550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梯形 9"/>
            <p:cNvSpPr/>
            <p:nvPr/>
          </p:nvSpPr>
          <p:spPr>
            <a:xfrm>
              <a:off x="3650801" y="2725223"/>
              <a:ext cx="1688400" cy="682787"/>
            </a:xfrm>
            <a:prstGeom prst="trapezoid">
              <a:avLst>
                <a:gd name="adj" fmla="val 14455"/>
              </a:avLst>
            </a:prstGeom>
            <a:noFill/>
            <a:ln w="38100">
              <a:solidFill>
                <a:srgbClr val="E81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4"/>
          <p:cNvGrpSpPr>
            <a:grpSpLocks noChangeAspect="1"/>
          </p:cNvGrpSpPr>
          <p:nvPr/>
        </p:nvGrpSpPr>
        <p:grpSpPr bwMode="auto">
          <a:xfrm>
            <a:off x="2608263" y="123478"/>
            <a:ext cx="3590925" cy="2273300"/>
            <a:chOff x="1524000" y="771525"/>
            <a:chExt cx="5983288" cy="3790950"/>
          </a:xfrm>
        </p:grpSpPr>
        <p:pic>
          <p:nvPicPr>
            <p:cNvPr id="7210" name="Picture 4" descr="D:\我的文档\My Pictures\R四数上素材\梯形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771525"/>
              <a:ext cx="5983288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梯形 14"/>
            <p:cNvSpPr/>
            <p:nvPr/>
          </p:nvSpPr>
          <p:spPr>
            <a:xfrm>
              <a:off x="1616579" y="3371185"/>
              <a:ext cx="3033967" cy="1043041"/>
            </a:xfrm>
            <a:custGeom>
              <a:avLst/>
              <a:gdLst>
                <a:gd name="connsiteX0" fmla="*/ 0 w 1233886"/>
                <a:gd name="connsiteY0" fmla="*/ 424655 h 424655"/>
                <a:gd name="connsiteX1" fmla="*/ 434422 w 1233886"/>
                <a:gd name="connsiteY1" fmla="*/ 0 h 424655"/>
                <a:gd name="connsiteX2" fmla="*/ 799464 w 1233886"/>
                <a:gd name="connsiteY2" fmla="*/ 0 h 424655"/>
                <a:gd name="connsiteX3" fmla="*/ 1233886 w 1233886"/>
                <a:gd name="connsiteY3" fmla="*/ 424655 h 424655"/>
                <a:gd name="connsiteX4" fmla="*/ 0 w 1233886"/>
                <a:gd name="connsiteY4" fmla="*/ 424655 h 424655"/>
                <a:gd name="connsiteX0-1" fmla="*/ 0 w 1233886"/>
                <a:gd name="connsiteY0-2" fmla="*/ 424655 h 424655"/>
                <a:gd name="connsiteX1-3" fmla="*/ 434422 w 1233886"/>
                <a:gd name="connsiteY1-4" fmla="*/ 0 h 424655"/>
                <a:gd name="connsiteX2-5" fmla="*/ 737551 w 1233886"/>
                <a:gd name="connsiteY2-6" fmla="*/ 0 h 424655"/>
                <a:gd name="connsiteX3-7" fmla="*/ 1233886 w 1233886"/>
                <a:gd name="connsiteY3-8" fmla="*/ 424655 h 424655"/>
                <a:gd name="connsiteX4-9" fmla="*/ 0 w 1233886"/>
                <a:gd name="connsiteY4-10" fmla="*/ 424655 h 424655"/>
                <a:gd name="connsiteX0-11" fmla="*/ 0 w 1233886"/>
                <a:gd name="connsiteY0-12" fmla="*/ 424655 h 424655"/>
                <a:gd name="connsiteX1-13" fmla="*/ 434422 w 1233886"/>
                <a:gd name="connsiteY1-14" fmla="*/ 0 h 424655"/>
                <a:gd name="connsiteX2-15" fmla="*/ 737551 w 1233886"/>
                <a:gd name="connsiteY2-16" fmla="*/ 0 h 424655"/>
                <a:gd name="connsiteX3-17" fmla="*/ 1233886 w 1233886"/>
                <a:gd name="connsiteY3-18" fmla="*/ 424655 h 424655"/>
                <a:gd name="connsiteX4-19" fmla="*/ 0 w 1233886"/>
                <a:gd name="connsiteY4-20" fmla="*/ 424655 h 424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33886" h="424655">
                  <a:moveTo>
                    <a:pt x="0" y="424655"/>
                  </a:moveTo>
                  <a:lnTo>
                    <a:pt x="434422" y="0"/>
                  </a:lnTo>
                  <a:lnTo>
                    <a:pt x="737551" y="0"/>
                  </a:lnTo>
                  <a:lnTo>
                    <a:pt x="1233886" y="424655"/>
                  </a:lnTo>
                  <a:lnTo>
                    <a:pt x="0" y="424655"/>
                  </a:lnTo>
                  <a:close/>
                </a:path>
              </a:pathLst>
            </a:custGeom>
            <a:noFill/>
            <a:ln w="38100">
              <a:solidFill>
                <a:srgbClr val="E81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10"/>
          <p:cNvGrpSpPr/>
          <p:nvPr/>
        </p:nvGrpSpPr>
        <p:grpSpPr bwMode="auto">
          <a:xfrm>
            <a:off x="2266950" y="195486"/>
            <a:ext cx="4495800" cy="4219575"/>
            <a:chOff x="2266950" y="557213"/>
            <a:chExt cx="4495800" cy="4219575"/>
          </a:xfrm>
        </p:grpSpPr>
        <p:pic>
          <p:nvPicPr>
            <p:cNvPr id="7208" name="Picture 2" descr="D:\我的文档\My Pictures\R四数上素材\梯形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557213"/>
              <a:ext cx="4495800" cy="421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梯形 15"/>
            <p:cNvSpPr/>
            <p:nvPr/>
          </p:nvSpPr>
          <p:spPr>
            <a:xfrm rot="567708">
              <a:off x="2478088" y="2892425"/>
              <a:ext cx="3287712" cy="1604963"/>
            </a:xfrm>
            <a:custGeom>
              <a:avLst/>
              <a:gdLst>
                <a:gd name="connsiteX0" fmla="*/ 0 w 1425097"/>
                <a:gd name="connsiteY0" fmla="*/ 680399 h 680399"/>
                <a:gd name="connsiteX1" fmla="*/ 75558 w 1425097"/>
                <a:gd name="connsiteY1" fmla="*/ 0 h 680399"/>
                <a:gd name="connsiteX2" fmla="*/ 1349539 w 1425097"/>
                <a:gd name="connsiteY2" fmla="*/ 0 h 680399"/>
                <a:gd name="connsiteX3" fmla="*/ 1425097 w 1425097"/>
                <a:gd name="connsiteY3" fmla="*/ 680399 h 680399"/>
                <a:gd name="connsiteX4" fmla="*/ 0 w 1425097"/>
                <a:gd name="connsiteY4" fmla="*/ 680399 h 680399"/>
                <a:gd name="connsiteX0-1" fmla="*/ 0 w 1425097"/>
                <a:gd name="connsiteY0-2" fmla="*/ 680399 h 680399"/>
                <a:gd name="connsiteX1-3" fmla="*/ 75558 w 1425097"/>
                <a:gd name="connsiteY1-4" fmla="*/ 0 h 680399"/>
                <a:gd name="connsiteX2-5" fmla="*/ 1301388 w 1425097"/>
                <a:gd name="connsiteY2-6" fmla="*/ 782 h 680399"/>
                <a:gd name="connsiteX3-7" fmla="*/ 1425097 w 1425097"/>
                <a:gd name="connsiteY3-8" fmla="*/ 680399 h 680399"/>
                <a:gd name="connsiteX4-9" fmla="*/ 0 w 1425097"/>
                <a:gd name="connsiteY4-10" fmla="*/ 680399 h 680399"/>
                <a:gd name="connsiteX0-11" fmla="*/ 0 w 1425097"/>
                <a:gd name="connsiteY0-12" fmla="*/ 684706 h 684706"/>
                <a:gd name="connsiteX1-13" fmla="*/ 75558 w 1425097"/>
                <a:gd name="connsiteY1-14" fmla="*/ 4307 h 684706"/>
                <a:gd name="connsiteX2-15" fmla="*/ 1302955 w 1425097"/>
                <a:gd name="connsiteY2-16" fmla="*/ 0 h 684706"/>
                <a:gd name="connsiteX3-17" fmla="*/ 1425097 w 1425097"/>
                <a:gd name="connsiteY3-18" fmla="*/ 684706 h 684706"/>
                <a:gd name="connsiteX4-19" fmla="*/ 0 w 1425097"/>
                <a:gd name="connsiteY4-20" fmla="*/ 684706 h 684706"/>
                <a:gd name="connsiteX0-21" fmla="*/ 0 w 1425097"/>
                <a:gd name="connsiteY0-22" fmla="*/ 686273 h 686273"/>
                <a:gd name="connsiteX1-23" fmla="*/ 75558 w 1425097"/>
                <a:gd name="connsiteY1-24" fmla="*/ 5874 h 686273"/>
                <a:gd name="connsiteX2-25" fmla="*/ 1283123 w 1425097"/>
                <a:gd name="connsiteY2-26" fmla="*/ 0 h 686273"/>
                <a:gd name="connsiteX3-27" fmla="*/ 1425097 w 1425097"/>
                <a:gd name="connsiteY3-28" fmla="*/ 686273 h 686273"/>
                <a:gd name="connsiteX4-29" fmla="*/ 0 w 1425097"/>
                <a:gd name="connsiteY4-30" fmla="*/ 686273 h 686273"/>
                <a:gd name="connsiteX0-31" fmla="*/ 0 w 1425097"/>
                <a:gd name="connsiteY0-32" fmla="*/ 687056 h 687056"/>
                <a:gd name="connsiteX1-33" fmla="*/ 75558 w 1425097"/>
                <a:gd name="connsiteY1-34" fmla="*/ 6657 h 687056"/>
                <a:gd name="connsiteX2-35" fmla="*/ 1287883 w 1425097"/>
                <a:gd name="connsiteY2-36" fmla="*/ 0 h 687056"/>
                <a:gd name="connsiteX3-37" fmla="*/ 1425097 w 1425097"/>
                <a:gd name="connsiteY3-38" fmla="*/ 687056 h 687056"/>
                <a:gd name="connsiteX4-39" fmla="*/ 0 w 1425097"/>
                <a:gd name="connsiteY4-40" fmla="*/ 687056 h 687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25097" h="687056">
                  <a:moveTo>
                    <a:pt x="0" y="687056"/>
                  </a:moveTo>
                  <a:lnTo>
                    <a:pt x="75558" y="6657"/>
                  </a:lnTo>
                  <a:lnTo>
                    <a:pt x="1287883" y="0"/>
                  </a:lnTo>
                  <a:lnTo>
                    <a:pt x="1425097" y="687056"/>
                  </a:lnTo>
                  <a:lnTo>
                    <a:pt x="0" y="687056"/>
                  </a:lnTo>
                  <a:close/>
                </a:path>
              </a:pathLst>
            </a:custGeom>
            <a:noFill/>
            <a:ln w="38100">
              <a:solidFill>
                <a:srgbClr val="E81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11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931790"/>
            <a:ext cx="3226702" cy="1656184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3635896" y="3219822"/>
            <a:ext cx="2365088" cy="1080120"/>
            <a:chOff x="4788024" y="2643758"/>
            <a:chExt cx="2232248" cy="1008112"/>
          </a:xfrm>
        </p:grpSpPr>
        <p:cxnSp>
          <p:nvCxnSpPr>
            <p:cNvPr id="40" name="直接连接符 39"/>
            <p:cNvCxnSpPr/>
            <p:nvPr/>
          </p:nvCxnSpPr>
          <p:spPr>
            <a:xfrm flipV="1">
              <a:off x="7020272" y="2643759"/>
              <a:ext cx="0" cy="10081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724128" y="2643758"/>
              <a:ext cx="129614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788024" y="3633788"/>
              <a:ext cx="2232248" cy="18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788024" y="2643758"/>
              <a:ext cx="936104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5719E-6 L 0.32569 -0.072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3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我的文档\My Pictures\R四数上素材\梯形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8" y="969963"/>
            <a:ext cx="14970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梯形 2"/>
          <p:cNvSpPr/>
          <p:nvPr/>
        </p:nvSpPr>
        <p:spPr>
          <a:xfrm>
            <a:off x="1196975" y="2344738"/>
            <a:ext cx="1014413" cy="409575"/>
          </a:xfrm>
          <a:prstGeom prst="trapezoid">
            <a:avLst>
              <a:gd name="adj" fmla="val 14455"/>
            </a:avLst>
          </a:prstGeom>
          <a:noFill/>
          <a:ln w="38100">
            <a:solidFill>
              <a:srgbClr val="E81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pic>
        <p:nvPicPr>
          <p:cNvPr id="4" name="Picture 4" descr="D:\我的文档\My Pictures\R四数上素材\梯形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95486"/>
            <a:ext cx="35909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梯形 14"/>
          <p:cNvSpPr/>
          <p:nvPr/>
        </p:nvSpPr>
        <p:spPr>
          <a:xfrm>
            <a:off x="2665413" y="1754411"/>
            <a:ext cx="1817687" cy="627063"/>
          </a:xfrm>
          <a:custGeom>
            <a:avLst/>
            <a:gdLst>
              <a:gd name="connsiteX0" fmla="*/ 0 w 1233886"/>
              <a:gd name="connsiteY0" fmla="*/ 424655 h 424655"/>
              <a:gd name="connsiteX1" fmla="*/ 434422 w 1233886"/>
              <a:gd name="connsiteY1" fmla="*/ 0 h 424655"/>
              <a:gd name="connsiteX2" fmla="*/ 799464 w 1233886"/>
              <a:gd name="connsiteY2" fmla="*/ 0 h 424655"/>
              <a:gd name="connsiteX3" fmla="*/ 1233886 w 1233886"/>
              <a:gd name="connsiteY3" fmla="*/ 424655 h 424655"/>
              <a:gd name="connsiteX4" fmla="*/ 0 w 1233886"/>
              <a:gd name="connsiteY4" fmla="*/ 424655 h 424655"/>
              <a:gd name="connsiteX0-1" fmla="*/ 0 w 1233886"/>
              <a:gd name="connsiteY0-2" fmla="*/ 424655 h 424655"/>
              <a:gd name="connsiteX1-3" fmla="*/ 434422 w 1233886"/>
              <a:gd name="connsiteY1-4" fmla="*/ 0 h 424655"/>
              <a:gd name="connsiteX2-5" fmla="*/ 737551 w 1233886"/>
              <a:gd name="connsiteY2-6" fmla="*/ 0 h 424655"/>
              <a:gd name="connsiteX3-7" fmla="*/ 1233886 w 1233886"/>
              <a:gd name="connsiteY3-8" fmla="*/ 424655 h 424655"/>
              <a:gd name="connsiteX4-9" fmla="*/ 0 w 1233886"/>
              <a:gd name="connsiteY4-10" fmla="*/ 424655 h 424655"/>
              <a:gd name="connsiteX0-11" fmla="*/ 0 w 1233886"/>
              <a:gd name="connsiteY0-12" fmla="*/ 424655 h 424655"/>
              <a:gd name="connsiteX1-13" fmla="*/ 434422 w 1233886"/>
              <a:gd name="connsiteY1-14" fmla="*/ 0 h 424655"/>
              <a:gd name="connsiteX2-15" fmla="*/ 737551 w 1233886"/>
              <a:gd name="connsiteY2-16" fmla="*/ 0 h 424655"/>
              <a:gd name="connsiteX3-17" fmla="*/ 1233886 w 1233886"/>
              <a:gd name="connsiteY3-18" fmla="*/ 424655 h 424655"/>
              <a:gd name="connsiteX4-19" fmla="*/ 0 w 1233886"/>
              <a:gd name="connsiteY4-20" fmla="*/ 424655 h 424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33886" h="424655">
                <a:moveTo>
                  <a:pt x="0" y="424655"/>
                </a:moveTo>
                <a:lnTo>
                  <a:pt x="434422" y="0"/>
                </a:lnTo>
                <a:lnTo>
                  <a:pt x="737551" y="0"/>
                </a:lnTo>
                <a:lnTo>
                  <a:pt x="1233886" y="424655"/>
                </a:lnTo>
                <a:lnTo>
                  <a:pt x="0" y="424655"/>
                </a:lnTo>
                <a:close/>
              </a:path>
            </a:pathLst>
          </a:custGeom>
          <a:noFill/>
          <a:ln w="38100">
            <a:solidFill>
              <a:srgbClr val="E81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pic>
        <p:nvPicPr>
          <p:cNvPr id="6" name="Picture 2" descr="D:\我的文档\My Pictures\R四数上素材\梯形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333" y="339502"/>
            <a:ext cx="269716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梯形 15"/>
          <p:cNvSpPr/>
          <p:nvPr/>
        </p:nvSpPr>
        <p:spPr>
          <a:xfrm rot="567708">
            <a:off x="6466333" y="1739677"/>
            <a:ext cx="1971675" cy="963612"/>
          </a:xfrm>
          <a:custGeom>
            <a:avLst/>
            <a:gdLst>
              <a:gd name="connsiteX0" fmla="*/ 0 w 1425097"/>
              <a:gd name="connsiteY0" fmla="*/ 680399 h 680399"/>
              <a:gd name="connsiteX1" fmla="*/ 75558 w 1425097"/>
              <a:gd name="connsiteY1" fmla="*/ 0 h 680399"/>
              <a:gd name="connsiteX2" fmla="*/ 1349539 w 1425097"/>
              <a:gd name="connsiteY2" fmla="*/ 0 h 680399"/>
              <a:gd name="connsiteX3" fmla="*/ 1425097 w 1425097"/>
              <a:gd name="connsiteY3" fmla="*/ 680399 h 680399"/>
              <a:gd name="connsiteX4" fmla="*/ 0 w 1425097"/>
              <a:gd name="connsiteY4" fmla="*/ 680399 h 680399"/>
              <a:gd name="connsiteX0-1" fmla="*/ 0 w 1425097"/>
              <a:gd name="connsiteY0-2" fmla="*/ 680399 h 680399"/>
              <a:gd name="connsiteX1-3" fmla="*/ 75558 w 1425097"/>
              <a:gd name="connsiteY1-4" fmla="*/ 0 h 680399"/>
              <a:gd name="connsiteX2-5" fmla="*/ 1301388 w 1425097"/>
              <a:gd name="connsiteY2-6" fmla="*/ 782 h 680399"/>
              <a:gd name="connsiteX3-7" fmla="*/ 1425097 w 1425097"/>
              <a:gd name="connsiteY3-8" fmla="*/ 680399 h 680399"/>
              <a:gd name="connsiteX4-9" fmla="*/ 0 w 1425097"/>
              <a:gd name="connsiteY4-10" fmla="*/ 680399 h 680399"/>
              <a:gd name="connsiteX0-11" fmla="*/ 0 w 1425097"/>
              <a:gd name="connsiteY0-12" fmla="*/ 684706 h 684706"/>
              <a:gd name="connsiteX1-13" fmla="*/ 75558 w 1425097"/>
              <a:gd name="connsiteY1-14" fmla="*/ 4307 h 684706"/>
              <a:gd name="connsiteX2-15" fmla="*/ 1302955 w 1425097"/>
              <a:gd name="connsiteY2-16" fmla="*/ 0 h 684706"/>
              <a:gd name="connsiteX3-17" fmla="*/ 1425097 w 1425097"/>
              <a:gd name="connsiteY3-18" fmla="*/ 684706 h 684706"/>
              <a:gd name="connsiteX4-19" fmla="*/ 0 w 1425097"/>
              <a:gd name="connsiteY4-20" fmla="*/ 684706 h 684706"/>
              <a:gd name="connsiteX0-21" fmla="*/ 0 w 1425097"/>
              <a:gd name="connsiteY0-22" fmla="*/ 686273 h 686273"/>
              <a:gd name="connsiteX1-23" fmla="*/ 75558 w 1425097"/>
              <a:gd name="connsiteY1-24" fmla="*/ 5874 h 686273"/>
              <a:gd name="connsiteX2-25" fmla="*/ 1283123 w 1425097"/>
              <a:gd name="connsiteY2-26" fmla="*/ 0 h 686273"/>
              <a:gd name="connsiteX3-27" fmla="*/ 1425097 w 1425097"/>
              <a:gd name="connsiteY3-28" fmla="*/ 686273 h 686273"/>
              <a:gd name="connsiteX4-29" fmla="*/ 0 w 1425097"/>
              <a:gd name="connsiteY4-30" fmla="*/ 686273 h 686273"/>
              <a:gd name="connsiteX0-31" fmla="*/ 0 w 1425097"/>
              <a:gd name="connsiteY0-32" fmla="*/ 687056 h 687056"/>
              <a:gd name="connsiteX1-33" fmla="*/ 75558 w 1425097"/>
              <a:gd name="connsiteY1-34" fmla="*/ 6657 h 687056"/>
              <a:gd name="connsiteX2-35" fmla="*/ 1287883 w 1425097"/>
              <a:gd name="connsiteY2-36" fmla="*/ 0 h 687056"/>
              <a:gd name="connsiteX3-37" fmla="*/ 1425097 w 1425097"/>
              <a:gd name="connsiteY3-38" fmla="*/ 687056 h 687056"/>
              <a:gd name="connsiteX4-39" fmla="*/ 0 w 1425097"/>
              <a:gd name="connsiteY4-40" fmla="*/ 687056 h 68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25097" h="687056">
                <a:moveTo>
                  <a:pt x="0" y="687056"/>
                </a:moveTo>
                <a:lnTo>
                  <a:pt x="75558" y="6657"/>
                </a:lnTo>
                <a:lnTo>
                  <a:pt x="1287883" y="0"/>
                </a:lnTo>
                <a:lnTo>
                  <a:pt x="1425097" y="687056"/>
                </a:lnTo>
                <a:lnTo>
                  <a:pt x="0" y="687056"/>
                </a:lnTo>
                <a:close/>
              </a:path>
            </a:pathLst>
          </a:custGeom>
          <a:noFill/>
          <a:ln w="38100">
            <a:solidFill>
              <a:srgbClr val="E81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grpSp>
        <p:nvGrpSpPr>
          <p:cNvPr id="8" name="Group 19"/>
          <p:cNvGrpSpPr/>
          <p:nvPr/>
        </p:nvGrpSpPr>
        <p:grpSpPr bwMode="auto">
          <a:xfrm>
            <a:off x="2363788" y="1074961"/>
            <a:ext cx="2422525" cy="2706688"/>
            <a:chOff x="2270" y="1480"/>
            <a:chExt cx="1526" cy="1705"/>
          </a:xfrm>
        </p:grpSpPr>
        <p:sp>
          <p:nvSpPr>
            <p:cNvPr id="9" name="矩形 27"/>
            <p:cNvSpPr>
              <a:spLocks noChangeArrowheads="1"/>
            </p:cNvSpPr>
            <p:nvPr/>
          </p:nvSpPr>
          <p:spPr bwMode="auto">
            <a:xfrm>
              <a:off x="2270" y="1480"/>
              <a:ext cx="180" cy="15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" name="Picture 14" descr="sanjiaoc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" y="2249"/>
              <a:ext cx="1360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1357290" y="428610"/>
            <a:ext cx="7535190" cy="578882"/>
          </a:xfrm>
          <a:prstGeom prst="wedgeRoundRectCallout">
            <a:avLst>
              <a:gd name="adj1" fmla="val -54009"/>
              <a:gd name="adj2" fmla="val 2413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5983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通过观察图形，你有什么发现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？组内验证交流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14" descr="sanjiaoch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05274"/>
            <a:ext cx="2159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637" b="35352" l="3774" r="50508">
                        <a14:foregroundMark x1="19739" y1="3418" x2="26125" y2="2832"/>
                        <a14:foregroundMark x1="24093" y1="14453" x2="35704" y2="13477"/>
                        <a14:foregroundMark x1="35704" y1="13477" x2="35849" y2="13477"/>
                        <a14:foregroundMark x1="46589" y1="21777" x2="47315" y2="20703"/>
                        <a14:foregroundMark x1="46154" y1="17773" x2="46154" y2="18457"/>
                        <a14:foregroundMark x1="49057" y1="20898" x2="50508" y2="21875"/>
                        <a14:foregroundMark x1="19013" y1="25488" x2="3774" y2="3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3" t="233" r="46025" b="60719"/>
          <a:stretch>
            <a:fillRect/>
          </a:stretch>
        </p:blipFill>
        <p:spPr>
          <a:xfrm>
            <a:off x="0" y="428610"/>
            <a:ext cx="1357290" cy="1789711"/>
          </a:xfrm>
          <a:prstGeom prst="rect">
            <a:avLst/>
          </a:prstGeom>
        </p:spPr>
      </p:pic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323528" y="4369132"/>
            <a:ext cx="6672708" cy="578882"/>
          </a:xfrm>
          <a:prstGeom prst="wedgeRoundRectCallout">
            <a:avLst>
              <a:gd name="adj1" fmla="val -54009"/>
              <a:gd name="adj2" fmla="val 241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只有一组对边平行的四边形叫做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梯形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图片 30" descr="112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931790"/>
            <a:ext cx="3226702" cy="165618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635896" y="3219822"/>
            <a:ext cx="2365088" cy="1080120"/>
            <a:chOff x="4788024" y="2643758"/>
            <a:chExt cx="2232248" cy="1008112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7020272" y="2643759"/>
              <a:ext cx="0" cy="10081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24128" y="2643758"/>
              <a:ext cx="129614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4788024" y="3633788"/>
              <a:ext cx="2232248" cy="18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4788024" y="2643758"/>
              <a:ext cx="936104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284E-6 L -0.00017 -0.123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441325" y="2859405"/>
            <a:ext cx="8046720" cy="215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楷体_GB2312" panose="02010609030101010101" pitchFamily="49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、平行的一组对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anose="02010609030101010101" pitchFamily="49" charset="-122"/>
              </a:rPr>
              <a:t>边叫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梯形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anose="02010609030101010101" pitchFamily="49" charset="-122"/>
              </a:rPr>
              <a:t>的（   ），较短的底叫（   ），较长的底叫做梯形的（    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），不平行的一组对边叫梯形的（   ）。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楷体_GB2312" panose="02010609030101010101" pitchFamily="49" charset="-122"/>
              </a:rPr>
              <a:t>从梯形的（    ）的一点向（    ）做一条垂线，这一点和垂足之间的线段叫做梯形的（    ）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anose="0201060903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_GB2312" panose="02010609030101010101" pitchFamily="49" charset="-122"/>
                <a:sym typeface="+mn-ea"/>
              </a:rPr>
              <a:t>、在上底和下底之间有（    ）条高。</a:t>
            </a:r>
            <a:endParaRPr lang="zh-CN" altLang="en-US" sz="2400" i="1" dirty="0">
              <a:solidFill>
                <a:schemeClr val="tx1"/>
              </a:solidFill>
              <a:latin typeface="楷体_GB2312" panose="02010609030101010101" pitchFamily="49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2400" i="1" dirty="0">
              <a:solidFill>
                <a:schemeClr val="tx1"/>
              </a:solidFill>
              <a:latin typeface="楷体_GB2312" panose="0201060903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16894" y="3336131"/>
            <a:ext cx="588764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350" b="1" dirty="0">
              <a:solidFill>
                <a:schemeClr val="tx1"/>
              </a:solidFill>
              <a:latin typeface="楷体_GB2312" panose="02010609030101010101" pitchFamily="49" charset="-122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78485" y="534035"/>
            <a:ext cx="7623175" cy="252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自学检测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</a:t>
            </a:r>
            <a:r>
              <a:rPr lang="zh-CN" altLang="en-US" sz="2400" dirty="0">
                <a:sym typeface="+mn-ea"/>
              </a:rPr>
              <a:t>自学课本</a:t>
            </a:r>
            <a:r>
              <a:rPr lang="en-US" altLang="zh-CN" sz="2400" dirty="0">
                <a:sym typeface="+mn-ea"/>
              </a:rPr>
              <a:t>66</a:t>
            </a:r>
            <a:r>
              <a:rPr lang="zh-CN" altLang="en-US" sz="2400" dirty="0">
                <a:sym typeface="+mn-ea"/>
              </a:rPr>
              <a:t>页，独立完</a:t>
            </a:r>
            <a:r>
              <a:rPr lang="zh-CN" altLang="en-US" sz="2400" dirty="0" smtClean="0">
                <a:sym typeface="+mn-ea"/>
              </a:rPr>
              <a:t>成填空。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pic>
        <p:nvPicPr>
          <p:cNvPr id="9239" name="图片 9238" descr="SNAGHTML1620e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4758" y="1576150"/>
            <a:ext cx="1943100" cy="9024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1" name="文本框 9230"/>
          <p:cNvSpPr txBox="1"/>
          <p:nvPr/>
        </p:nvSpPr>
        <p:spPr>
          <a:xfrm>
            <a:off x="3255328" y="1847056"/>
            <a:ext cx="866775" cy="27559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dirty="0">
                <a:solidFill>
                  <a:srgbClr val="FF0000"/>
                </a:solidFill>
                <a:latin typeface="楷体_GB2312" panose="02010609030101010101" pitchFamily="49" charset="-122"/>
              </a:rPr>
              <a:t>（    ）</a:t>
            </a:r>
          </a:p>
        </p:txBody>
      </p:sp>
      <p:grpSp>
        <p:nvGrpSpPr>
          <p:cNvPr id="9240" name="组合 9239"/>
          <p:cNvGrpSpPr/>
          <p:nvPr/>
        </p:nvGrpSpPr>
        <p:grpSpPr>
          <a:xfrm>
            <a:off x="1937624" y="1301115"/>
            <a:ext cx="3367087" cy="1452563"/>
            <a:chOff x="807" y="1600"/>
            <a:chExt cx="2828" cy="1220"/>
          </a:xfrm>
        </p:grpSpPr>
        <p:sp>
          <p:nvSpPr>
            <p:cNvPr id="9229" name="文本框 9228"/>
            <p:cNvSpPr txBox="1"/>
            <p:nvPr/>
          </p:nvSpPr>
          <p:spPr>
            <a:xfrm>
              <a:off x="1914" y="1600"/>
              <a:ext cx="1049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楷体_GB2312" panose="02010609030101010101" pitchFamily="49" charset="-122"/>
                </a:rPr>
                <a:t>（      ）</a:t>
              </a:r>
            </a:p>
          </p:txBody>
        </p:sp>
        <p:sp>
          <p:nvSpPr>
            <p:cNvPr id="9230" name="文本框 9229"/>
            <p:cNvSpPr txBox="1"/>
            <p:nvPr/>
          </p:nvSpPr>
          <p:spPr>
            <a:xfrm>
              <a:off x="1827" y="2589"/>
              <a:ext cx="987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楷体_GB2312" panose="02010609030101010101" pitchFamily="49" charset="-122"/>
                </a:rPr>
                <a:t>（      ）</a:t>
              </a:r>
              <a:endParaRPr lang="en-US" altLang="zh-CN" sz="1200" dirty="0">
                <a:solidFill>
                  <a:srgbClr val="FF0000"/>
                </a:solidFill>
                <a:latin typeface="楷体_GB2312" panose="02010609030101010101" pitchFamily="49" charset="-122"/>
              </a:endParaRPr>
            </a:p>
          </p:txBody>
        </p:sp>
        <p:sp>
          <p:nvSpPr>
            <p:cNvPr id="9232" name="文本框 9231"/>
            <p:cNvSpPr txBox="1"/>
            <p:nvPr/>
          </p:nvSpPr>
          <p:spPr>
            <a:xfrm>
              <a:off x="807" y="1946"/>
              <a:ext cx="1020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楷体_GB2312" panose="02010609030101010101" pitchFamily="49" charset="-122"/>
                </a:rPr>
                <a:t>（      ）</a:t>
              </a:r>
            </a:p>
          </p:txBody>
        </p:sp>
        <p:sp>
          <p:nvSpPr>
            <p:cNvPr id="9233" name="文本框 9232"/>
            <p:cNvSpPr txBox="1"/>
            <p:nvPr/>
          </p:nvSpPr>
          <p:spPr>
            <a:xfrm>
              <a:off x="2836" y="1985"/>
              <a:ext cx="799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dirty="0">
                  <a:solidFill>
                    <a:srgbClr val="FF0000"/>
                  </a:solidFill>
                  <a:latin typeface="楷体_GB2312" panose="02010609030101010101" pitchFamily="49" charset="-122"/>
                </a:rPr>
                <a:t>（     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45155" y="1576070"/>
            <a:ext cx="154305" cy="867410"/>
            <a:chOff x="4953" y="2482"/>
            <a:chExt cx="243" cy="1366"/>
          </a:xfrm>
        </p:grpSpPr>
        <p:sp>
          <p:nvSpPr>
            <p:cNvPr id="9241" name="直接连接符 9240"/>
            <p:cNvSpPr/>
            <p:nvPr/>
          </p:nvSpPr>
          <p:spPr>
            <a:xfrm>
              <a:off x="4953" y="2482"/>
              <a:ext cx="0" cy="1367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grpSp>
          <p:nvGrpSpPr>
            <p:cNvPr id="9248" name="组合 9247"/>
            <p:cNvGrpSpPr/>
            <p:nvPr/>
          </p:nvGrpSpPr>
          <p:grpSpPr>
            <a:xfrm>
              <a:off x="4964" y="3660"/>
              <a:ext cx="232" cy="189"/>
              <a:chOff x="1942" y="2204"/>
              <a:chExt cx="64" cy="65"/>
            </a:xfrm>
          </p:grpSpPr>
          <p:sp>
            <p:nvSpPr>
              <p:cNvPr id="9244" name="直接连接符 9243"/>
              <p:cNvSpPr/>
              <p:nvPr/>
            </p:nvSpPr>
            <p:spPr>
              <a:xfrm>
                <a:off x="1942" y="2207"/>
                <a:ext cx="64" cy="0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45" name="直接连接符 9244"/>
              <p:cNvSpPr/>
              <p:nvPr/>
            </p:nvSpPr>
            <p:spPr>
              <a:xfrm>
                <a:off x="2006" y="2204"/>
                <a:ext cx="0" cy="65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6" name="文本框 5"/>
          <p:cNvSpPr txBox="1"/>
          <p:nvPr/>
        </p:nvSpPr>
        <p:spPr>
          <a:xfrm>
            <a:off x="3528536" y="874871"/>
            <a:ext cx="62484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/>
              <a:t>上底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2833" y="2122646"/>
            <a:ext cx="62484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/>
              <a:t>下底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20315" y="1354455"/>
            <a:ext cx="62484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/>
              <a:t>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48175" y="1326356"/>
            <a:ext cx="62484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/>
              <a:t>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53289" y="1547813"/>
            <a:ext cx="62484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/>
              <a:t>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78129" y="3674269"/>
            <a:ext cx="62484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/>
              <a:t> </a:t>
            </a:r>
            <a:r>
              <a:rPr lang="zh-CN" altLang="en-US" sz="100"/>
              <a:t>无数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38830" y="1207770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上底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99460" y="2444115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下底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85340" y="1666240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04690" y="1712595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83915" y="1800860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95936" y="4659982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无数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2000" y="2643758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80312" y="2643758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上</a:t>
            </a:r>
            <a:r>
              <a:rPr lang="zh-CN" altLang="en-US" b="1" dirty="0" smtClean="0">
                <a:solidFill>
                  <a:srgbClr val="FF0000"/>
                </a:solidFill>
              </a:rPr>
              <a:t>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3608" y="3507854"/>
            <a:ext cx="798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83768" y="3939902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上底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32040" y="3939902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下底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48064" y="4299942"/>
            <a:ext cx="85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29965" y="13608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6" name="文本框 17"/>
          <p:cNvSpPr txBox="1"/>
          <p:nvPr/>
        </p:nvSpPr>
        <p:spPr>
          <a:xfrm>
            <a:off x="3563888" y="3075806"/>
            <a:ext cx="8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下底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10" grpId="1"/>
      <p:bldP spid="3" grpId="0"/>
      <p:bldP spid="5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7395" y="452120"/>
            <a:ext cx="645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31640" y="3003798"/>
            <a:ext cx="5698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、（                    ）的梯形叫做等腰梯形。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、（                               ）的梯形叫做直角梯形。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、（                    ）和（                    ）属于特殊的梯形。</a:t>
            </a:r>
            <a:endParaRPr lang="en-US" altLang="zh-CN" dirty="0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50"/>
            <a:ext cx="270986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2051720" y="771550"/>
            <a:ext cx="648072" cy="1509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067944" y="771550"/>
            <a:ext cx="684078" cy="1509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7534"/>
            <a:ext cx="1876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1835696" y="3003798"/>
            <a:ext cx="181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 </a:t>
            </a:r>
            <a:r>
              <a:rPr lang="zh-CN" altLang="en-US" b="1" dirty="0">
                <a:solidFill>
                  <a:srgbClr val="FF0000"/>
                </a:solidFill>
              </a:rPr>
              <a:t>两腰相等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35696" y="3291830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 </a:t>
            </a:r>
            <a:r>
              <a:rPr lang="zh-CN" altLang="en-US" b="1" dirty="0">
                <a:solidFill>
                  <a:srgbClr val="FF0000"/>
                </a:solidFill>
              </a:rPr>
              <a:t>有一个角是直角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35896" y="3579862"/>
            <a:ext cx="133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 </a:t>
            </a:r>
            <a:r>
              <a:rPr lang="zh-CN" altLang="en-US" b="1" dirty="0">
                <a:solidFill>
                  <a:srgbClr val="FF0000"/>
                </a:solidFill>
              </a:rPr>
              <a:t>直角梯形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07704" y="3579862"/>
            <a:ext cx="181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等腰梯形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709</Words>
  <Application>Microsoft Office PowerPoint</Application>
  <PresentationFormat>全屏显示(16:9)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Administrator</cp:lastModifiedBy>
  <cp:revision>451</cp:revision>
  <dcterms:created xsi:type="dcterms:W3CDTF">2018-09-11T05:46:00Z</dcterms:created>
  <dcterms:modified xsi:type="dcterms:W3CDTF">2019-12-14T08:36:44Z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