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  <p:sldId id="329" r:id="rId3"/>
    <p:sldId id="330" r:id="rId4"/>
    <p:sldId id="293" r:id="rId5"/>
    <p:sldId id="313" r:id="rId6"/>
    <p:sldId id="298" r:id="rId7"/>
    <p:sldId id="300" r:id="rId8"/>
    <p:sldId id="299" r:id="rId9"/>
    <p:sldId id="314" r:id="rId10"/>
    <p:sldId id="327" r:id="rId11"/>
    <p:sldId id="328" r:id="rId1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4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3300"/>
    <a:srgbClr val="CC3300"/>
    <a:srgbClr val="0099CC"/>
    <a:srgbClr val="9966FF"/>
    <a:srgbClr val="008080"/>
    <a:srgbClr val="00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5"/>
    <p:restoredTop sz="94660"/>
  </p:normalViewPr>
  <p:slideViewPr>
    <p:cSldViewPr showGuides="1">
      <p:cViewPr varScale="1">
        <p:scale>
          <a:sx n="102" d="100"/>
          <a:sy n="102" d="100"/>
        </p:scale>
        <p:origin x="-228" y="102"/>
      </p:cViewPr>
      <p:guideLst>
        <p:guide orient="horz" pos="214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Users\st\Desktop\&#20462;&#31295;&#21345;&#32599;&#32435;4\&#21345;&#32599;&#32435;&#35838;&#20214;3\&#29702;&#26597;&#24503;&#183;&#20811;&#33713;&#24503;&#26364;%20-%20&#31070;&#31192;&#33457;&#22253;.mp3" TargetMode="External"/><Relationship Id="rId1" Type="http://schemas.microsoft.com/office/2007/relationships/media" Target="file:///C:\Users\st\Desktop\&#20462;&#31295;&#21345;&#32599;&#32435;4\&#21345;&#32599;&#32435;&#35838;&#20214;3\&#29702;&#26597;&#24503;&#183;&#20811;&#33713;&#24503;&#26364;%20-%20&#31070;&#31192;&#33457;&#22253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无标题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38" y="8238"/>
            <a:ext cx="9144000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Text Box 5"/>
          <p:cNvSpPr txBox="1"/>
          <p:nvPr/>
        </p:nvSpPr>
        <p:spPr>
          <a:xfrm>
            <a:off x="1752600" y="2057400"/>
            <a:ext cx="5638800" cy="1098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6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 </a:t>
            </a:r>
            <a:r>
              <a:rPr lang="zh-CN" altLang="en-US" sz="6600" b="1" dirty="0">
                <a:solidFill>
                  <a:schemeClr val="hlin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真实的高度</a:t>
            </a:r>
          </a:p>
        </p:txBody>
      </p:sp>
      <p:sp>
        <p:nvSpPr>
          <p:cNvPr id="2" name="矩形 1"/>
          <p:cNvSpPr/>
          <p:nvPr/>
        </p:nvSpPr>
        <p:spPr>
          <a:xfrm>
            <a:off x="2743200" y="3962400"/>
            <a:ext cx="403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华中师大范大学附属小学    陶佳喜 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无标题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38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Text Box 3"/>
          <p:cNvSpPr txBox="1"/>
          <p:nvPr/>
        </p:nvSpPr>
        <p:spPr>
          <a:xfrm>
            <a:off x="3505200" y="2819400"/>
            <a:ext cx="1905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不露声色</a:t>
            </a:r>
          </a:p>
        </p:txBody>
      </p:sp>
      <p:pic>
        <p:nvPicPr>
          <p:cNvPr id="11268" name="Picture 4" descr="无标题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838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Rectangle 5"/>
          <p:cNvSpPr/>
          <p:nvPr/>
        </p:nvSpPr>
        <p:spPr>
          <a:xfrm>
            <a:off x="609600" y="2971800"/>
            <a:ext cx="8229600" cy="579438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eaLnBrk="0" hangingPunct="0"/>
            <a:endParaRPr lang="zh-CN" altLang="zh-CN" sz="3200" dirty="0">
              <a:latin typeface="宋体" panose="02010600030101010101" pitchFamily="2" charset="-122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685800" y="1219200"/>
            <a:ext cx="8077200" cy="17532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9966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   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9966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这是一个怎样的小仲马？</a:t>
            </a:r>
          </a:p>
        </p:txBody>
      </p:sp>
      <p:sp>
        <p:nvSpPr>
          <p:cNvPr id="11271" name="Text Box 7"/>
          <p:cNvSpPr txBox="1"/>
          <p:nvPr/>
        </p:nvSpPr>
        <p:spPr>
          <a:xfrm>
            <a:off x="822325" y="14700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33830" y="3686810"/>
            <a:ext cx="3840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坚持不懈，自强不息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50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无标题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63025" cy="7172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2"/>
          <p:cNvSpPr>
            <a:spLocks noGrp="1"/>
          </p:cNvSpPr>
          <p:nvPr>
            <p:ph type="title"/>
          </p:nvPr>
        </p:nvSpPr>
        <p:spPr>
          <a:xfrm>
            <a:off x="878840" y="486410"/>
            <a:ext cx="5749925" cy="883920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学习方法总结</a:t>
            </a:r>
          </a:p>
        </p:txBody>
      </p:sp>
      <p:sp>
        <p:nvSpPr>
          <p:cNvPr id="4100" name="Rectangle 3"/>
          <p:cNvSpPr>
            <a:spLocks noGrp="1"/>
          </p:cNvSpPr>
          <p:nvPr>
            <p:ph idx="1"/>
          </p:nvPr>
        </p:nvSpPr>
        <p:spPr>
          <a:xfrm>
            <a:off x="457200" y="2027238"/>
            <a:ext cx="8229600" cy="4068762"/>
          </a:xfrm>
        </p:spPr>
        <p:txBody>
          <a:bodyPr vert="horz" wrap="square" lIns="91440" tIns="45720" rIns="91440" bIns="45720" anchor="t"/>
          <a:lstStyle/>
          <a:p>
            <a:pPr algn="just"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通过理解关键词句，想象画面，体会人物形象。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无标题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63025" cy="7172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2"/>
          <p:cNvSpPr>
            <a:spLocks noGrp="1"/>
          </p:cNvSpPr>
          <p:nvPr>
            <p:ph type="title"/>
          </p:nvPr>
        </p:nvSpPr>
        <p:spPr>
          <a:xfrm>
            <a:off x="878840" y="486410"/>
            <a:ext cx="5749925" cy="883920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Rectangle 3"/>
          <p:cNvSpPr>
            <a:spLocks noGrp="1"/>
          </p:cNvSpPr>
          <p:nvPr>
            <p:ph idx="1"/>
          </p:nvPr>
        </p:nvSpPr>
        <p:spPr>
          <a:xfrm>
            <a:off x="4935537" y="486410"/>
            <a:ext cx="3370263" cy="6600190"/>
          </a:xfrm>
        </p:spPr>
        <p:txBody>
          <a:bodyPr vert="horz" wrap="square" lIns="91440" tIns="45720" rIns="91440" bIns="45720" anchor="t"/>
          <a:lstStyle/>
          <a:p>
            <a:pPr algn="just" eaLnBrk="1" hangingPunct="1">
              <a:spcBef>
                <a:spcPct val="50000"/>
              </a:spcBef>
              <a:buNone/>
            </a:pPr>
            <a:endParaRPr lang="en-US" altLang="zh-CN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 eaLnBrk="1" hangingPunct="1">
              <a:spcBef>
                <a:spcPct val="50000"/>
              </a:spcBef>
              <a:buNone/>
            </a:pP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 eaLnBrk="1" hangingPunct="1">
              <a:spcBef>
                <a:spcPct val="50000"/>
              </a:spcBef>
              <a:buNone/>
            </a:pP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小仲马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 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 eaLnBrk="1" hangingPunct="1">
              <a:spcBef>
                <a:spcPct val="50000"/>
              </a:spcBef>
              <a:buNone/>
            </a:pP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dirty="0" smtClean="0"/>
              <a:t>(1824-1895)</a:t>
            </a:r>
            <a:r>
              <a:rPr lang="zh-CN" altLang="en-US" dirty="0"/>
              <a:t>，</a:t>
            </a:r>
            <a:r>
              <a:rPr lang="en-US" altLang="zh-CN" dirty="0"/>
              <a:t>19</a:t>
            </a:r>
            <a:r>
              <a:rPr lang="zh-CN" altLang="en-US" dirty="0"/>
              <a:t>世纪法国著名小说家、戏剧家</a:t>
            </a:r>
            <a:r>
              <a:rPr lang="zh-CN" altLang="en-US" dirty="0" smtClean="0"/>
              <a:t>。</a:t>
            </a:r>
            <a:r>
              <a:rPr lang="en-US" altLang="zh-CN" dirty="0" smtClean="0"/>
              <a:t>《</a:t>
            </a:r>
            <a:r>
              <a:rPr lang="zh-CN" altLang="en-US" dirty="0" smtClean="0"/>
              <a:t>茶花</a:t>
            </a:r>
            <a:r>
              <a:rPr lang="zh-CN" altLang="en-US" dirty="0"/>
              <a:t>女</a:t>
            </a:r>
            <a:r>
              <a:rPr lang="en-US" altLang="zh-CN" dirty="0"/>
              <a:t>》</a:t>
            </a:r>
            <a:r>
              <a:rPr lang="zh-CN" altLang="en-US" dirty="0"/>
              <a:t>是小仲马的成名作、代表作。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zh-CN" sz="1600" b="1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86410"/>
            <a:ext cx="3810000" cy="660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57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无标题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266" y="0"/>
            <a:ext cx="8963025" cy="7172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2"/>
          <p:cNvSpPr>
            <a:spLocks noGrp="1"/>
          </p:cNvSpPr>
          <p:nvPr>
            <p:ph type="title"/>
          </p:nvPr>
        </p:nvSpPr>
        <p:spPr>
          <a:xfrm>
            <a:off x="878840" y="486410"/>
            <a:ext cx="5749925" cy="883920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大仲马：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Rectangle 3"/>
          <p:cNvSpPr>
            <a:spLocks noGrp="1"/>
          </p:cNvSpPr>
          <p:nvPr>
            <p:ph idx="1"/>
          </p:nvPr>
        </p:nvSpPr>
        <p:spPr>
          <a:xfrm>
            <a:off x="457200" y="2027238"/>
            <a:ext cx="8229600" cy="4068762"/>
          </a:xfrm>
        </p:spPr>
        <p:txBody>
          <a:bodyPr vert="horz" wrap="square" lIns="91440" tIns="45720" rIns="91440" bIns="45720" anchor="t"/>
          <a:lstStyle/>
          <a:p>
            <a:pPr algn="just"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zh-CN" sz="1600" b="1" dirty="0"/>
          </a:p>
        </p:txBody>
      </p:sp>
      <p:sp>
        <p:nvSpPr>
          <p:cNvPr id="2" name="矩形 1"/>
          <p:cNvSpPr/>
          <p:nvPr/>
        </p:nvSpPr>
        <p:spPr>
          <a:xfrm>
            <a:off x="2286000" y="269033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t"/>
            <a:r>
              <a:rPr lang="zh-CN" altLang="zh-CN" dirty="0"/>
              <a:t>大仲马是</a:t>
            </a:r>
            <a:r>
              <a:rPr lang="en-US" altLang="zh-CN" dirty="0"/>
              <a:t>19</a:t>
            </a:r>
            <a:r>
              <a:rPr lang="zh-CN" altLang="zh-CN" dirty="0"/>
              <a:t>世纪法国作家。他写了很多作品，其中最著名的有长篇小说《三个火枪手》《基度山伯爵》等。这些作品广为流传</a:t>
            </a:r>
            <a:r>
              <a:rPr lang="zh-CN" altLang="zh-CN" dirty="0" smtClean="0"/>
              <a:t>。</a:t>
            </a:r>
            <a:r>
              <a:rPr lang="zh-CN" altLang="en-US" dirty="0" smtClean="0"/>
              <a:t>大仲马被</a:t>
            </a:r>
            <a:r>
              <a:rPr lang="zh-CN" altLang="en-US" dirty="0"/>
              <a:t>后人美誉为“通俗小说之</a:t>
            </a:r>
            <a:r>
              <a:rPr lang="zh-CN" altLang="en-US"/>
              <a:t>王</a:t>
            </a:r>
            <a:r>
              <a:rPr lang="zh-CN" altLang="en-US" smtClean="0"/>
              <a:t>”，是</a:t>
            </a:r>
            <a:r>
              <a:rPr lang="zh-CN" altLang="en-US" dirty="0"/>
              <a:t>继伏尔泰、卢梭、雨果、左拉和马尔罗之后第六位进入先贤祠的法国作家。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03213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无标题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63025" cy="7172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2"/>
          <p:cNvSpPr>
            <a:spLocks noGrp="1"/>
          </p:cNvSpPr>
          <p:nvPr>
            <p:ph type="title"/>
          </p:nvPr>
        </p:nvSpPr>
        <p:spPr>
          <a:xfrm>
            <a:off x="878840" y="486410"/>
            <a:ext cx="5749925" cy="883920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学习方法：想象画面</a:t>
            </a:r>
          </a:p>
        </p:txBody>
      </p:sp>
      <p:sp>
        <p:nvSpPr>
          <p:cNvPr id="4100" name="Rectangle 3"/>
          <p:cNvSpPr>
            <a:spLocks noGrp="1"/>
          </p:cNvSpPr>
          <p:nvPr>
            <p:ph idx="1"/>
          </p:nvPr>
        </p:nvSpPr>
        <p:spPr>
          <a:xfrm>
            <a:off x="457200" y="2027238"/>
            <a:ext cx="8229600" cy="4068762"/>
          </a:xfrm>
        </p:spPr>
        <p:txBody>
          <a:bodyPr vert="horz" wrap="square" lIns="91440" tIns="45720" rIns="91440" bIns="45720" anchor="t"/>
          <a:lstStyle/>
          <a:p>
            <a:pPr algn="just"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许多优美的文章，就像精妙的书法绘画艺术，往往在文章的一些地方留有“空白”，给予读者想象的空间，这些“空白”之处，往往经过补白画面想象，成了一个个动人的故事。 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无标题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63025" cy="7172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Rectangle 2"/>
          <p:cNvSpPr>
            <a:spLocks noGrp="1"/>
          </p:cNvSpPr>
          <p:nvPr>
            <p:ph type="title"/>
          </p:nvPr>
        </p:nvSpPr>
        <p:spPr>
          <a:xfrm>
            <a:off x="1219200" y="685800"/>
            <a:ext cx="5791200" cy="1951038"/>
          </a:xfrm>
        </p:spPr>
        <p:txBody>
          <a:bodyPr vert="horz" wrap="square" lIns="91440" tIns="45720" rIns="91440" bIns="45720" anchor="ctr"/>
          <a:lstStyle/>
          <a:p>
            <a:pPr algn="l" eaLnBrk="1" hangingPunct="1"/>
            <a:r>
              <a:rPr lang="zh-CN" altLang="en-US" sz="4000" dirty="0"/>
              <a:t> </a:t>
            </a:r>
          </a:p>
        </p:txBody>
      </p:sp>
      <p:sp>
        <p:nvSpPr>
          <p:cNvPr id="7172" name="Rectangle 3"/>
          <p:cNvSpPr>
            <a:spLocks noGrp="1"/>
          </p:cNvSpPr>
          <p:nvPr>
            <p:ph type="body"/>
          </p:nvPr>
        </p:nvSpPr>
        <p:spPr>
          <a:xfrm>
            <a:off x="381000" y="2789238"/>
            <a:ext cx="8229600" cy="4068762"/>
          </a:xfrm>
        </p:spPr>
        <p:txBody>
          <a:bodyPr vert="horz" wrap="square" lIns="91440" tIns="45720" rIns="91440" bIns="45720" anchor="t"/>
          <a:lstStyle/>
          <a:p>
            <a:pPr eaLnBrk="1" hangingPunct="1">
              <a:spcBef>
                <a:spcPct val="50000"/>
              </a:spcBef>
              <a:buNone/>
            </a:pP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1600" b="1" dirty="0"/>
              <a:t>　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zh-CN" sz="1600" b="1" dirty="0"/>
          </a:p>
        </p:txBody>
      </p:sp>
      <p:sp>
        <p:nvSpPr>
          <p:cNvPr id="7173" name="矩形 3"/>
          <p:cNvSpPr/>
          <p:nvPr/>
        </p:nvSpPr>
        <p:spPr>
          <a:xfrm>
            <a:off x="533400" y="1752600"/>
            <a:ext cx="8077200" cy="34150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dirty="0">
                <a:latin typeface="Arial" panose="020B0604020202020204" pitchFamily="34" charset="0"/>
              </a:rPr>
              <a:t>   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</a:p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小仲马从名不见经传到一举成名，期间的道路并不是一帆风顺的，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默读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课文第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2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～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4 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自然段，想象小仲马在追求成功的道路路上都遇到了什么困难。画一画相关的句子，在旁边写写感受。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0"/>
            <a:ext cx="71628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Rectangle 3"/>
          <p:cNvSpPr/>
          <p:nvPr/>
        </p:nvSpPr>
        <p:spPr>
          <a:xfrm>
            <a:off x="2057400" y="990600"/>
            <a:ext cx="5334000" cy="762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3200" b="1" dirty="0">
                <a:latin typeface="Arial" panose="020B0604020202020204" pitchFamily="34" charset="0"/>
              </a:rPr>
              <a:t>  </a:t>
            </a:r>
            <a:r>
              <a:rPr lang="zh-CN" altLang="en-US" sz="3200" b="1" dirty="0">
                <a:solidFill>
                  <a:srgbClr val="CC3300"/>
                </a:solidFill>
                <a:latin typeface="Arial" panose="020B0604020202020204" pitchFamily="34" charset="0"/>
              </a:rPr>
              <a:t>一张张冷酷无情的退稿笺</a:t>
            </a:r>
          </a:p>
        </p:txBody>
      </p:sp>
      <p:sp>
        <p:nvSpPr>
          <p:cNvPr id="8196" name="矩形 7"/>
          <p:cNvSpPr/>
          <p:nvPr/>
        </p:nvSpPr>
        <p:spPr>
          <a:xfrm>
            <a:off x="2209800" y="1676400"/>
            <a:ext cx="5257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8" name="Rectangle 1"/>
          <p:cNvSpPr/>
          <p:nvPr/>
        </p:nvSpPr>
        <p:spPr>
          <a:xfrm>
            <a:off x="2133600" y="2309813"/>
            <a:ext cx="5410200" cy="6477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199" name="矩形 10"/>
          <p:cNvSpPr/>
          <p:nvPr/>
        </p:nvSpPr>
        <p:spPr>
          <a:xfrm>
            <a:off x="2057400" y="1981200"/>
            <a:ext cx="4572000" cy="1753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你的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文章主题不突出，内容不具体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。予以退回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小仲马想：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09800" y="3734435"/>
            <a:ext cx="428244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/>
              <a:t>       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这只是一次小小的失败，失败是成功之母。我把内容写具体，突出主题就可以了。</a:t>
            </a:r>
          </a:p>
          <a:p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0"/>
            <a:ext cx="71628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Rectangle 3"/>
          <p:cNvSpPr/>
          <p:nvPr/>
        </p:nvSpPr>
        <p:spPr>
          <a:xfrm>
            <a:off x="2057400" y="990600"/>
            <a:ext cx="5334000" cy="762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3200" b="1" dirty="0">
                <a:latin typeface="Arial" panose="020B0604020202020204" pitchFamily="34" charset="0"/>
              </a:rPr>
              <a:t>  </a:t>
            </a:r>
            <a:r>
              <a:rPr lang="zh-CN" altLang="en-US" sz="3200" b="1" dirty="0">
                <a:solidFill>
                  <a:srgbClr val="CC3300"/>
                </a:solidFill>
                <a:latin typeface="Arial" panose="020B0604020202020204" pitchFamily="34" charset="0"/>
              </a:rPr>
              <a:t>一张张冷酷无情的退稿笺</a:t>
            </a:r>
          </a:p>
        </p:txBody>
      </p:sp>
      <p:sp>
        <p:nvSpPr>
          <p:cNvPr id="9220" name="矩形 7"/>
          <p:cNvSpPr/>
          <p:nvPr/>
        </p:nvSpPr>
        <p:spPr>
          <a:xfrm>
            <a:off x="2209800" y="1676400"/>
            <a:ext cx="5257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222" name="Rectangle 1"/>
          <p:cNvSpPr/>
          <p:nvPr/>
        </p:nvSpPr>
        <p:spPr>
          <a:xfrm>
            <a:off x="1676400" y="1745933"/>
            <a:ext cx="5410200" cy="175323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你的小说构思太过普通，没有任何艺术价值，予以退回。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小仲马想：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78635" y="3589020"/>
            <a:ext cx="538416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上次编辑怎么没有说这个问题，要发表一篇好的文章要求还真高，我得继续修改。体现出艺术价值。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0"/>
            <a:ext cx="71628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Rectangle 3"/>
          <p:cNvSpPr/>
          <p:nvPr/>
        </p:nvSpPr>
        <p:spPr>
          <a:xfrm>
            <a:off x="1524000" y="990600"/>
            <a:ext cx="5334000" cy="762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3200" b="1" dirty="0">
                <a:latin typeface="Arial" panose="020B0604020202020204" pitchFamily="34" charset="0"/>
              </a:rPr>
              <a:t>  </a:t>
            </a:r>
            <a:r>
              <a:rPr lang="zh-CN" altLang="en-US" sz="3200" b="1" dirty="0">
                <a:solidFill>
                  <a:srgbClr val="CC3300"/>
                </a:solidFill>
                <a:latin typeface="Arial" panose="020B0604020202020204" pitchFamily="34" charset="0"/>
              </a:rPr>
              <a:t>一张张冷酷无情的退稿笺</a:t>
            </a:r>
          </a:p>
        </p:txBody>
      </p:sp>
      <p:sp>
        <p:nvSpPr>
          <p:cNvPr id="10244" name="矩形 7"/>
          <p:cNvSpPr/>
          <p:nvPr/>
        </p:nvSpPr>
        <p:spPr>
          <a:xfrm>
            <a:off x="2209800" y="1676400"/>
            <a:ext cx="5257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5" name="矩形 8"/>
          <p:cNvSpPr/>
          <p:nvPr/>
        </p:nvSpPr>
        <p:spPr>
          <a:xfrm>
            <a:off x="787400" y="2985135"/>
            <a:ext cx="6583680" cy="286131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algn="just"/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是不是编辑故意为难我，要</a:t>
            </a:r>
          </a:p>
          <a:p>
            <a:pPr algn="just"/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不跟我大名鼎鼎的父亲说一声，</a:t>
            </a:r>
          </a:p>
          <a:p>
            <a:pPr algn="just"/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让他帮我投稿？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不，我要靠我自</a:t>
            </a:r>
          </a:p>
          <a:p>
            <a:pPr algn="just"/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己，我要发奋写作，一定要拥有</a:t>
            </a:r>
          </a:p>
          <a:p>
            <a:pPr algn="just"/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自己真实的高度。</a:t>
            </a:r>
          </a:p>
        </p:txBody>
      </p:sp>
      <p:sp>
        <p:nvSpPr>
          <p:cNvPr id="10246" name="矩形 6"/>
          <p:cNvSpPr/>
          <p:nvPr/>
        </p:nvSpPr>
        <p:spPr>
          <a:xfrm>
            <a:off x="786765" y="1676400"/>
            <a:ext cx="623189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你的文笔太过稚嫩，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内容不生动，予以退回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7" descr="无标题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314325"/>
            <a:ext cx="9144000" cy="7172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Text Box 4"/>
          <p:cNvSpPr txBox="1"/>
          <p:nvPr/>
        </p:nvSpPr>
        <p:spPr>
          <a:xfrm>
            <a:off x="4038600" y="3657600"/>
            <a:ext cx="2286000" cy="1098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600" b="1" dirty="0"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  <p:sp>
        <p:nvSpPr>
          <p:cNvPr id="12292" name="Rectangle 22"/>
          <p:cNvSpPr/>
          <p:nvPr/>
        </p:nvSpPr>
        <p:spPr>
          <a:xfrm>
            <a:off x="457200" y="304800"/>
            <a:ext cx="8686800" cy="7375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面对一张张退稿笺</a:t>
            </a:r>
            <a:endParaRPr lang="en-US" altLang="zh-CN" sz="3200" b="1" dirty="0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的晚上，别人都</a:t>
            </a:r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200" b="1" dirty="0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小仲马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仍然不露声色地坚持创作。</a:t>
            </a:r>
            <a:endParaRPr lang="en-US" altLang="zh-CN" sz="3200" b="1" dirty="0">
              <a:solidFill>
                <a:schemeClr val="accent2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节假日到了，别人都</a:t>
            </a:r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200" b="1" dirty="0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小仲马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仍然不露声色地坚持创作。</a:t>
            </a:r>
            <a:endParaRPr lang="en-US" altLang="zh-CN" sz="3200" b="1" dirty="0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烈日炎炎的夏天，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en-US" altLang="zh-CN" sz="3200" b="1" dirty="0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200" b="1" dirty="0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小仲马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仍然不露声色地坚持创作。</a:t>
            </a:r>
            <a:endParaRPr lang="en-US" altLang="zh-CN" sz="3200" b="1" dirty="0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寒冷的冬天，</a:t>
            </a: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 </a:t>
            </a:r>
            <a:r>
              <a:rPr lang="zh-CN" altLang="en-US" sz="3200" b="1" dirty="0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小仲马</a:t>
            </a:r>
            <a:r>
              <a:rPr lang="zh-CN" altLang="en-US" sz="3200" b="1" dirty="0">
                <a:solidFill>
                  <a:schemeClr val="accent2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仍然不露声色地坚持创作。</a:t>
            </a:r>
            <a:endParaRPr lang="en-US" altLang="zh-CN" sz="3200" b="1" dirty="0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60000"/>
              </a:lnSpc>
            </a:pPr>
            <a:endParaRPr lang="en-US" altLang="zh-CN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170" name="理查德·克莱德曼 - 神秘花园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705600" y="60960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457200" y="767715"/>
            <a:ext cx="20548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3200">
                <a:latin typeface="黑体" panose="02010609060101010101" pitchFamily="49" charset="-122"/>
                <a:ea typeface="黑体" panose="02010609060101010101" pitchFamily="49" charset="-122"/>
              </a:rPr>
              <a:t>夜深人静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438140" y="767715"/>
            <a:ext cx="41249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进入了甜蜜的梦乡。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389120" y="234442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去游山玩水了，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766060" y="5512435"/>
            <a:ext cx="5262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脸冻得通红 ，手都冻僵了，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77285" y="3879215"/>
            <a:ext cx="31877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别人都去乘凉了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17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70"/>
                </p:tgtEl>
              </p:cMediaNode>
            </p:audio>
          </p:childTnLst>
        </p:cTn>
      </p:par>
    </p:tnLst>
    <p:bldLst>
      <p:bldP spid="3" grpId="0"/>
      <p:bldP spid="4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673</Words>
  <Application>Microsoft Office PowerPoint</Application>
  <PresentationFormat>如螢幕大小 (4:3)</PresentationFormat>
  <Paragraphs>75</Paragraphs>
  <Slides>11</Slides>
  <Notes>0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默认设计模板</vt:lpstr>
      <vt:lpstr>PowerPoint 簡報</vt:lpstr>
      <vt:lpstr>PowerPoint 簡報</vt:lpstr>
      <vt:lpstr>    大仲马：</vt:lpstr>
      <vt:lpstr>学习方法：想象画面</vt:lpstr>
      <vt:lpstr> </vt:lpstr>
      <vt:lpstr>PowerPoint 簡報</vt:lpstr>
      <vt:lpstr>PowerPoint 簡報</vt:lpstr>
      <vt:lpstr>PowerPoint 簡報</vt:lpstr>
      <vt:lpstr>PowerPoint 簡報</vt:lpstr>
      <vt:lpstr>PowerPoint 簡報</vt:lpstr>
      <vt:lpstr>学习方法总结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%USERNAME%</cp:lastModifiedBy>
  <cp:revision>278</cp:revision>
  <dcterms:created xsi:type="dcterms:W3CDTF">2018-07-30T06:17:00Z</dcterms:created>
  <dcterms:modified xsi:type="dcterms:W3CDTF">2018-10-08T06:23:36Z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2052-10.1.0.7469</vt:lpwstr>
  </property>
</Properties>
</file>