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3"/>
    <p:sldId id="299" r:id="rId4"/>
    <p:sldId id="300" r:id="rId5"/>
    <p:sldId id="301" r:id="rId6"/>
    <p:sldId id="260" r:id="rId7"/>
    <p:sldId id="265" r:id="rId8"/>
    <p:sldId id="367" r:id="rId9"/>
    <p:sldId id="266" r:id="rId10"/>
    <p:sldId id="302" r:id="rId11"/>
    <p:sldId id="270" r:id="rId12"/>
    <p:sldId id="305" r:id="rId13"/>
    <p:sldId id="277" r:id="rId14"/>
    <p:sldId id="370" r:id="rId15"/>
    <p:sldId id="316" r:id="rId16"/>
    <p:sldId id="279" r:id="rId17"/>
    <p:sldId id="297" r:id="rId18"/>
    <p:sldId id="298" r:id="rId19"/>
    <p:sldId id="307" r:id="rId20"/>
    <p:sldId id="308" r:id="rId21"/>
    <p:sldId id="309" r:id="rId22"/>
    <p:sldId id="304" r:id="rId23"/>
    <p:sldId id="311" r:id="rId24"/>
    <p:sldId id="306" r:id="rId25"/>
    <p:sldId id="310" r:id="rId26"/>
    <p:sldId id="312" r:id="rId27"/>
    <p:sldId id="313" r:id="rId28"/>
    <p:sldId id="314" r:id="rId29"/>
    <p:sldId id="371" r:id="rId30"/>
    <p:sldId id="290" r:id="rId31"/>
    <p:sldId id="366" r:id="rId32"/>
    <p:sldId id="294" r:id="rId33"/>
    <p:sldId id="368" r:id="rId34"/>
    <p:sldId id="369" r:id="rId35"/>
    <p:sldId id="315" r:id="rId36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90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8596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2" name="日期占位符 18"/>
          <p:cNvSpPr>
            <a:spLocks noGrp="1"/>
          </p:cNvSpPr>
          <p:nvPr>
            <p:ph type="dt" sz="half" idx="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pPr algn="r"/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8596" y="325621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pPr algn="r"/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pPr algn="r"/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6400800" y="325438"/>
            <a:ext cx="2324100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 vert="horz" wrap="square" lIns="182880" tIns="9144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pPr algn="r"/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p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304800" y="247650"/>
            <a:ext cx="8532813" cy="46466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8596" y="325621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3238" y="3738563"/>
            <a:ext cx="8183563" cy="7889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29" name="文本占位符 3"/>
          <p:cNvSpPr>
            <a:spLocks noGrp="1"/>
          </p:cNvSpPr>
          <p:nvPr>
            <p:ph type="body"/>
          </p:nvPr>
        </p:nvSpPr>
        <p:spPr>
          <a:xfrm>
            <a:off x="503238" y="398463"/>
            <a:ext cx="8183562" cy="3140075"/>
          </a:xfrm>
          <a:prstGeom prst="rect">
            <a:avLst/>
          </a:prstGeom>
          <a:noFill/>
          <a:ln w="9525">
            <a:noFill/>
          </a:ln>
        </p:spPr>
        <p:txBody>
          <a:bodyPr lIns="182880" tIns="91440" anchor="t"/>
          <a:p>
            <a:pPr lvl="0" indent="-26543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00025"/>
            <a:r>
              <a:rPr lang="zh-CN" altLang="en-US" dirty="0"/>
              <a:t>第二级</a:t>
            </a:r>
            <a:endParaRPr lang="zh-CN" altLang="en-US" dirty="0"/>
          </a:p>
          <a:p>
            <a:pPr lvl="2" indent="-182880"/>
            <a:r>
              <a:rPr lang="zh-CN" altLang="en-US" dirty="0"/>
              <a:t>第三级</a:t>
            </a:r>
            <a:endParaRPr lang="zh-CN" altLang="en-US" dirty="0"/>
          </a:p>
          <a:p>
            <a:pPr lvl="3" indent="-182880"/>
            <a:r>
              <a:rPr lang="zh-CN" altLang="en-US" dirty="0"/>
              <a:t>第四级</a:t>
            </a:r>
            <a:endParaRPr lang="zh-CN" altLang="en-US" dirty="0"/>
          </a:p>
          <a:p>
            <a:pPr lvl="4" indent="-182245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vert="horz" anchor="b"/>
          <a:lstStyle>
            <a:lvl1pPr indent="0" algn="r">
              <a:defRPr sz="1000">
                <a:solidFill>
                  <a:srgbClr val="A7A399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vert="horz" anchor="b"/>
          <a:lstStyle>
            <a:lvl1pPr indent="0">
              <a:defRPr sz="1000">
                <a:solidFill>
                  <a:srgbClr val="A7A399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anchor="b"/>
          <a:lstStyle>
            <a:lvl1pPr indent="0" algn="r">
              <a:defRPr sz="1000">
                <a:solidFill>
                  <a:srgbClr val="A7A399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65430" indent="-265430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880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6" descr="《回忆我的母亲》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063" y="1708150"/>
            <a:ext cx="7705725" cy="2970213"/>
          </a:xfrm>
          <a:prstGeom prst="rect">
            <a:avLst/>
          </a:prstGeom>
          <a:noFill/>
          <a:ln w="76200" cap="flat" cmpd="sng">
            <a:pattFill prst="sphere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6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8" y="1697038"/>
            <a:ext cx="1190625" cy="10922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147" name="WordArt 19"/>
          <p:cNvSpPr>
            <a:spLocks noTextEdit="1"/>
          </p:cNvSpPr>
          <p:nvPr/>
        </p:nvSpPr>
        <p:spPr>
          <a:xfrm>
            <a:off x="2260600" y="665163"/>
            <a:ext cx="4970463" cy="782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zh-CN" altLang="en-US" sz="3600" b="1">
                <a:ln w="12700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第5课  回忆我的母亲</a:t>
            </a:r>
            <a:endParaRPr lang="zh-CN" altLang="en-US" sz="3600" b="1">
              <a:ln w="127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357188" y="285750"/>
            <a:ext cx="8429625" cy="4572000"/>
          </a:xfrm>
          <a:prstGeom prst="rect">
            <a:avLst/>
          </a:prstGeom>
          <a:gradFill rotWithShape="1">
            <a:gsLst>
              <a:gs pos="0">
                <a:srgbClr val="FFCCFF">
                  <a:alpha val="53000"/>
                </a:srgbClr>
              </a:gs>
              <a:gs pos="50000">
                <a:schemeClr val="bg1"/>
              </a:gs>
              <a:gs pos="100000">
                <a:srgbClr val="FFCCFF">
                  <a:alpha val="53000"/>
                </a:srgbClr>
              </a:gs>
            </a:gsLst>
            <a:lin ang="5400000" scaled="1"/>
          </a:gradFill>
          <a:ln w="28575" cap="rnd">
            <a:solidFill>
              <a:srgbClr val="00FF00"/>
            </a:solidFill>
            <a:prstDash val="sysDot"/>
            <a:miter lim="800000"/>
          </a:ln>
          <a:effectLst/>
        </p:spPr>
        <p:txBody>
          <a:bodyPr/>
          <a:lstStyle/>
          <a:p>
            <a:pPr marR="0" defTabSz="914400" rtl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1" kern="1200" cap="none" spc="0" normalizeH="0" baseline="0" noProof="0">
                <a:latin typeface="楷体_GB2312" pitchFamily="49" charset="-122"/>
                <a:ea typeface="楷体_GB2312" pitchFamily="49" charset="-122"/>
                <a:cs typeface="+mn-cs"/>
              </a:rPr>
              <a:t>   </a:t>
            </a:r>
            <a:endParaRPr kumimoji="0" lang="en-US" altLang="zh-CN" b="1" kern="1200" cap="none" spc="0" normalizeH="0" baseline="0" noProof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5362" name="Text Box 6"/>
          <p:cNvSpPr txBox="1"/>
          <p:nvPr/>
        </p:nvSpPr>
        <p:spPr>
          <a:xfrm>
            <a:off x="357188" y="857250"/>
            <a:ext cx="8429625" cy="3970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佃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农（      ）     祖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籍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） 　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仪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陇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）     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溺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死（       ） 　 劳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碌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）   　私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塾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）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衙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门（      ）     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横蛮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   ）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辍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劳作（      ） 饱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尝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）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妯娌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 ）   和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睦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）　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差役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   ）   迁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徙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 ）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2" name="Rectangle 8"/>
          <p:cNvSpPr/>
          <p:nvPr/>
        </p:nvSpPr>
        <p:spPr>
          <a:xfrm>
            <a:off x="1692275" y="857250"/>
            <a:ext cx="126206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diàn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3" name="Rectangle 9"/>
          <p:cNvSpPr/>
          <p:nvPr/>
        </p:nvSpPr>
        <p:spPr>
          <a:xfrm>
            <a:off x="6588125" y="854075"/>
            <a:ext cx="56991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jí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4" name="Rectangle 10"/>
          <p:cNvSpPr/>
          <p:nvPr/>
        </p:nvSpPr>
        <p:spPr>
          <a:xfrm>
            <a:off x="1763713" y="1354138"/>
            <a:ext cx="1287462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lǒng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5" name="Rectangle 11"/>
          <p:cNvSpPr/>
          <p:nvPr/>
        </p:nvSpPr>
        <p:spPr>
          <a:xfrm>
            <a:off x="6516688" y="1354138"/>
            <a:ext cx="72390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nì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6" name="Rectangle 12"/>
          <p:cNvSpPr/>
          <p:nvPr/>
        </p:nvSpPr>
        <p:spPr>
          <a:xfrm>
            <a:off x="2124075" y="1928813"/>
            <a:ext cx="72390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lù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7" name="Rectangle 13"/>
          <p:cNvSpPr/>
          <p:nvPr/>
        </p:nvSpPr>
        <p:spPr>
          <a:xfrm>
            <a:off x="6516688" y="1928813"/>
            <a:ext cx="1004887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shú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8" name="Rectangle 14"/>
          <p:cNvSpPr/>
          <p:nvPr/>
        </p:nvSpPr>
        <p:spPr>
          <a:xfrm>
            <a:off x="2051050" y="2428875"/>
            <a:ext cx="82550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yá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19" name="Rectangle 15"/>
          <p:cNvSpPr/>
          <p:nvPr/>
        </p:nvSpPr>
        <p:spPr>
          <a:xfrm>
            <a:off x="6008688" y="2497138"/>
            <a:ext cx="2492375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hèng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mán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0" name="Rectangle 16"/>
          <p:cNvSpPr/>
          <p:nvPr/>
        </p:nvSpPr>
        <p:spPr>
          <a:xfrm>
            <a:off x="2584450" y="3068638"/>
            <a:ext cx="14160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chuò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1" name="Rectangle 17"/>
          <p:cNvSpPr/>
          <p:nvPr/>
        </p:nvSpPr>
        <p:spPr>
          <a:xfrm>
            <a:off x="6115050" y="3000375"/>
            <a:ext cx="16716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cháng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2" name="Rectangle 18"/>
          <p:cNvSpPr/>
          <p:nvPr/>
        </p:nvSpPr>
        <p:spPr>
          <a:xfrm>
            <a:off x="1763713" y="3571875"/>
            <a:ext cx="17748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zhóu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lĭ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3" name="Rectangle 19"/>
          <p:cNvSpPr/>
          <p:nvPr/>
        </p:nvSpPr>
        <p:spPr>
          <a:xfrm>
            <a:off x="6072188" y="3568700"/>
            <a:ext cx="100488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mù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4" name="Rectangle 20"/>
          <p:cNvSpPr/>
          <p:nvPr/>
        </p:nvSpPr>
        <p:spPr>
          <a:xfrm>
            <a:off x="1835150" y="4140200"/>
            <a:ext cx="18256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Chāi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 </a:t>
            </a:r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yì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sp>
        <p:nvSpPr>
          <p:cNvPr id="17425" name="Text Box 12"/>
          <p:cNvSpPr txBox="1"/>
          <p:nvPr/>
        </p:nvSpPr>
        <p:spPr>
          <a:xfrm>
            <a:off x="6357938" y="4140200"/>
            <a:ext cx="10795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err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xĭ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Gungsuh" pitchFamily="18" charset="-127"/>
              </a:rPr>
              <a:t>  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Gungsuh" pitchFamily="18" charset="-127"/>
            </a:endParaRPr>
          </a:p>
        </p:txBody>
      </p:sp>
      <p:grpSp>
        <p:nvGrpSpPr>
          <p:cNvPr id="15377" name="Group 18"/>
          <p:cNvGrpSpPr/>
          <p:nvPr/>
        </p:nvGrpSpPr>
        <p:grpSpPr>
          <a:xfrm>
            <a:off x="428625" y="317500"/>
            <a:ext cx="2373313" cy="682625"/>
            <a:chOff x="3588" y="424"/>
            <a:chExt cx="753" cy="461"/>
          </a:xfrm>
        </p:grpSpPr>
        <p:grpSp>
          <p:nvGrpSpPr>
            <p:cNvPr id="15378" name="Group 13"/>
            <p:cNvGrpSpPr/>
            <p:nvPr/>
          </p:nvGrpSpPr>
          <p:grpSpPr>
            <a:xfrm>
              <a:off x="3611" y="424"/>
              <a:ext cx="730" cy="461"/>
              <a:chOff x="2517" y="877"/>
              <a:chExt cx="1741" cy="488"/>
            </a:xfrm>
          </p:grpSpPr>
          <p:sp>
            <p:nvSpPr>
              <p:cNvPr id="15379" name="AutoShape 14"/>
              <p:cNvSpPr/>
              <p:nvPr/>
            </p:nvSpPr>
            <p:spPr>
              <a:xfrm>
                <a:off x="2517" y="877"/>
                <a:ext cx="1741" cy="48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399FF"/>
                  </a:gs>
                  <a:gs pos="50000">
                    <a:srgbClr val="CCEC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zh-CN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380" name="Group 15"/>
              <p:cNvGrpSpPr/>
              <p:nvPr/>
            </p:nvGrpSpPr>
            <p:grpSpPr>
              <a:xfrm>
                <a:off x="2607" y="910"/>
                <a:ext cx="1541" cy="438"/>
                <a:chOff x="975" y="1407"/>
                <a:chExt cx="4108" cy="547"/>
              </a:xfrm>
            </p:grpSpPr>
            <p:sp>
              <p:nvSpPr>
                <p:cNvPr id="15381" name="AutoShape 16"/>
                <p:cNvSpPr/>
                <p:nvPr/>
              </p:nvSpPr>
              <p:spPr>
                <a:xfrm>
                  <a:off x="1095" y="183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82" name="AutoShape 17"/>
                <p:cNvSpPr/>
                <p:nvPr/>
              </p:nvSpPr>
              <p:spPr>
                <a:xfrm>
                  <a:off x="97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588" y="424"/>
              <a:ext cx="722" cy="395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掌握字词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/>
      <p:bldP spid="17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AutoShape 6"/>
          <p:cNvSpPr/>
          <p:nvPr/>
        </p:nvSpPr>
        <p:spPr>
          <a:xfrm>
            <a:off x="357188" y="857250"/>
            <a:ext cx="8358187" cy="3929063"/>
          </a:xfrm>
          <a:prstGeom prst="roundRect">
            <a:avLst>
              <a:gd name="adj" fmla="val 13745"/>
            </a:avLst>
          </a:prstGeom>
          <a:pattFill prst="dkHorz">
            <a:fgClr>
              <a:srgbClr val="CCFFFF"/>
            </a:fgClr>
            <a:bgClr>
              <a:srgbClr val="FFFFFF"/>
            </a:bgClr>
          </a:pattFill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Text Box 12"/>
          <p:cNvSpPr txBox="1"/>
          <p:nvPr/>
        </p:nvSpPr>
        <p:spPr>
          <a:xfrm>
            <a:off x="461963" y="857250"/>
            <a:ext cx="6396037" cy="3970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、不停地劳动（耕作）。</a:t>
            </a:r>
            <a:r>
              <a:rPr lang="zh-CN" altLang="en-US" sz="2800" b="1" u="sng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、一切劳苦和怨言都能经受。 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、待人宽大厚道，仁爱慈善。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、有钱而心狠，剥削穷人，压迫穷人。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、饥民聚夺富家食物或去富家吃饭。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、到处向人家借钱。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786563" y="928688"/>
            <a:ext cx="1714500" cy="375443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不辍劳作   </a:t>
            </a:r>
            <a:endParaRPr kumimoji="0" lang="zh-CN" altLang="en-US" sz="2800" b="1" kern="1200" cap="none" spc="0" normalizeH="0" baseline="0" noProof="0" dirty="0">
              <a:solidFill>
                <a:srgbClr val="FC3526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任劳任怨   </a:t>
            </a:r>
            <a:endParaRPr kumimoji="0" lang="zh-CN" altLang="en-US" sz="2800" b="1" kern="1200" cap="none" spc="0" normalizeH="0" baseline="0" noProof="0" dirty="0">
              <a:solidFill>
                <a:srgbClr val="FC3526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宽厚仁慈   </a:t>
            </a:r>
            <a:endParaRPr kumimoji="0" lang="zh-CN" altLang="en-US" sz="2800" b="1" kern="1200" cap="none" spc="0" normalizeH="0" baseline="0" noProof="0" dirty="0">
              <a:solidFill>
                <a:srgbClr val="FC3526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为富不仁   </a:t>
            </a:r>
            <a:endParaRPr kumimoji="0" lang="zh-CN" altLang="en-US" sz="2800" b="1" kern="1200" cap="none" spc="0" normalizeH="0" baseline="0" noProof="0" dirty="0">
              <a:solidFill>
                <a:srgbClr val="FC3526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吃大户  </a:t>
            </a:r>
            <a:endParaRPr kumimoji="0" lang="zh-CN" altLang="en-US" sz="2800" b="1" kern="1200" cap="none" spc="0" normalizeH="0" baseline="0" noProof="0" dirty="0">
              <a:solidFill>
                <a:srgbClr val="FC3526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C35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东挪西借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rgbClr val="FA372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2800" b="1" kern="1200" cap="none" spc="0" normalizeH="0" baseline="0" noProof="0" dirty="0">
              <a:solidFill>
                <a:srgbClr val="FA3728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6388" name="Group 16"/>
          <p:cNvGrpSpPr/>
          <p:nvPr/>
        </p:nvGrpSpPr>
        <p:grpSpPr>
          <a:xfrm>
            <a:off x="2622550" y="277813"/>
            <a:ext cx="4449763" cy="528637"/>
            <a:chOff x="1652" y="713"/>
            <a:chExt cx="2668" cy="321"/>
          </a:xfrm>
        </p:grpSpPr>
        <p:sp>
          <p:nvSpPr>
            <p:cNvPr id="16389" name="Rectangle 15"/>
            <p:cNvSpPr/>
            <p:nvPr/>
          </p:nvSpPr>
          <p:spPr>
            <a:xfrm>
              <a:off x="1667" y="738"/>
              <a:ext cx="2563" cy="2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CC"/>
                </a:gs>
                <a:gs pos="100000">
                  <a:srgbClr val="CCECFF"/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wrap="none" anchor="ctr"/>
            <a:p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1652" y="713"/>
              <a:ext cx="2668" cy="318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根据意思写出相应的词语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0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01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0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0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3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01">
                                            <p:txEl>
                                              <p:charRg st="32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3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01">
                                            <p:txEl>
                                              <p:charRg st="38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18"/>
          <p:cNvGrpSpPr/>
          <p:nvPr/>
        </p:nvGrpSpPr>
        <p:grpSpPr>
          <a:xfrm>
            <a:off x="341313" y="388938"/>
            <a:ext cx="2373312" cy="682625"/>
            <a:chOff x="3588" y="424"/>
            <a:chExt cx="753" cy="461"/>
          </a:xfrm>
        </p:grpSpPr>
        <p:grpSp>
          <p:nvGrpSpPr>
            <p:cNvPr id="17410" name="Group 13"/>
            <p:cNvGrpSpPr/>
            <p:nvPr/>
          </p:nvGrpSpPr>
          <p:grpSpPr>
            <a:xfrm>
              <a:off x="3611" y="424"/>
              <a:ext cx="730" cy="461"/>
              <a:chOff x="2517" y="877"/>
              <a:chExt cx="1741" cy="488"/>
            </a:xfrm>
          </p:grpSpPr>
          <p:sp>
            <p:nvSpPr>
              <p:cNvPr id="17411" name="AutoShape 14"/>
              <p:cNvSpPr/>
              <p:nvPr/>
            </p:nvSpPr>
            <p:spPr>
              <a:xfrm>
                <a:off x="2517" y="877"/>
                <a:ext cx="1741" cy="48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399FF"/>
                  </a:gs>
                  <a:gs pos="50000">
                    <a:srgbClr val="CCEC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zh-CN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7412" name="Group 15"/>
              <p:cNvGrpSpPr/>
              <p:nvPr/>
            </p:nvGrpSpPr>
            <p:grpSpPr>
              <a:xfrm>
                <a:off x="2607" y="910"/>
                <a:ext cx="1541" cy="438"/>
                <a:chOff x="975" y="1407"/>
                <a:chExt cx="4108" cy="547"/>
              </a:xfrm>
            </p:grpSpPr>
            <p:sp>
              <p:nvSpPr>
                <p:cNvPr id="17413" name="AutoShape 16"/>
                <p:cNvSpPr/>
                <p:nvPr/>
              </p:nvSpPr>
              <p:spPr>
                <a:xfrm>
                  <a:off x="1095" y="183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4" name="AutoShape 17"/>
                <p:cNvSpPr/>
                <p:nvPr/>
              </p:nvSpPr>
              <p:spPr>
                <a:xfrm>
                  <a:off x="97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88" y="424"/>
              <a:ext cx="722" cy="395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段落结构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7416" name="TextBox 18"/>
          <p:cNvSpPr txBox="1"/>
          <p:nvPr/>
        </p:nvSpPr>
        <p:spPr>
          <a:xfrm>
            <a:off x="285750" y="1571625"/>
            <a:ext cx="14208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7" name="TextBox 19"/>
          <p:cNvSpPr txBox="1"/>
          <p:nvPr/>
        </p:nvSpPr>
        <p:spPr>
          <a:xfrm>
            <a:off x="285750" y="2500313"/>
            <a:ext cx="14208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8" name="TextBox 21"/>
          <p:cNvSpPr txBox="1"/>
          <p:nvPr/>
        </p:nvSpPr>
        <p:spPr>
          <a:xfrm>
            <a:off x="285750" y="3571875"/>
            <a:ext cx="14208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1688" y="1571625"/>
            <a:ext cx="6786562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827405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痛悼母亲逝世，引起对母亲的回忆。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（寄其哀）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14625" y="2500313"/>
            <a:ext cx="4265613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827405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追忆母亲一生的事迹。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述其功，颂其德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86063" y="3500438"/>
            <a:ext cx="3929062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827405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对母亲的沉痛悼念和表达自己的决心。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75" y="1643063"/>
            <a:ext cx="10826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5875" y="2571750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75" y="3643313"/>
            <a:ext cx="18002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16-17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230401"/>
          <p:cNvSpPr txBox="1"/>
          <p:nvPr/>
        </p:nvSpPr>
        <p:spPr>
          <a:xfrm>
            <a:off x="1612900" y="1560513"/>
            <a:ext cx="595313" cy="21590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回忆我的母亲</a:t>
            </a:r>
            <a:endParaRPr lang="zh-CN" altLang="en-US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03" name="左大括号 230402"/>
          <p:cNvSpPr/>
          <p:nvPr/>
        </p:nvSpPr>
        <p:spPr>
          <a:xfrm>
            <a:off x="2286000" y="514350"/>
            <a:ext cx="228600" cy="4171950"/>
          </a:xfrm>
          <a:prstGeom prst="leftBrace">
            <a:avLst>
              <a:gd name="adj1" fmla="val 15208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350" strike="noStrike" noProof="1"/>
          </a:p>
        </p:txBody>
      </p:sp>
      <p:sp>
        <p:nvSpPr>
          <p:cNvPr id="18435" name="文本框 230403"/>
          <p:cNvSpPr txBox="1"/>
          <p:nvPr/>
        </p:nvSpPr>
        <p:spPr>
          <a:xfrm>
            <a:off x="2457450" y="571500"/>
            <a:ext cx="4467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母亲去世，万分悲痛，写文怀念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文本框 230404"/>
          <p:cNvSpPr txBox="1"/>
          <p:nvPr/>
        </p:nvSpPr>
        <p:spPr>
          <a:xfrm>
            <a:off x="2457450" y="2286000"/>
            <a:ext cx="1406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母亲一生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06" name="左大括号 230405"/>
          <p:cNvSpPr/>
          <p:nvPr/>
        </p:nvSpPr>
        <p:spPr>
          <a:xfrm>
            <a:off x="3938588" y="1485900"/>
            <a:ext cx="457200" cy="2000250"/>
          </a:xfrm>
          <a:prstGeom prst="leftBrace">
            <a:avLst>
              <a:gd name="adj1" fmla="val 3645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350" strike="noStrike" noProof="1"/>
          </a:p>
        </p:txBody>
      </p:sp>
      <p:sp>
        <p:nvSpPr>
          <p:cNvPr id="230407" name="文本框 230406"/>
          <p:cNvSpPr txBox="1"/>
          <p:nvPr/>
        </p:nvSpPr>
        <p:spPr>
          <a:xfrm>
            <a:off x="4510088" y="1371600"/>
            <a:ext cx="1101725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勤劳俭朴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08" name="文本框 230407"/>
          <p:cNvSpPr txBox="1"/>
          <p:nvPr/>
        </p:nvSpPr>
        <p:spPr>
          <a:xfrm>
            <a:off x="4510088" y="1943100"/>
            <a:ext cx="1101725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聪明能干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09" name="文本框 230408"/>
          <p:cNvSpPr txBox="1"/>
          <p:nvPr/>
        </p:nvSpPr>
        <p:spPr>
          <a:xfrm>
            <a:off x="4510088" y="2571750"/>
            <a:ext cx="1101725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宽厚仁慈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0" name="文本框 230409"/>
          <p:cNvSpPr txBox="1"/>
          <p:nvPr/>
        </p:nvSpPr>
        <p:spPr>
          <a:xfrm>
            <a:off x="4543425" y="3143250"/>
            <a:ext cx="1101725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坚强不屈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1" name="文本框 230410"/>
          <p:cNvSpPr txBox="1"/>
          <p:nvPr/>
        </p:nvSpPr>
        <p:spPr>
          <a:xfrm>
            <a:off x="2466975" y="4137025"/>
            <a:ext cx="1406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教育影响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2" name="左大括号 230411"/>
          <p:cNvSpPr/>
          <p:nvPr/>
        </p:nvSpPr>
        <p:spPr>
          <a:xfrm>
            <a:off x="3829050" y="3886200"/>
            <a:ext cx="457200" cy="971550"/>
          </a:xfrm>
          <a:prstGeom prst="leftBrace">
            <a:avLst>
              <a:gd name="adj1" fmla="val 1770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350" strike="noStrike" noProof="1"/>
          </a:p>
        </p:txBody>
      </p:sp>
      <p:sp>
        <p:nvSpPr>
          <p:cNvPr id="230413" name="文本框 230412"/>
          <p:cNvSpPr txBox="1"/>
          <p:nvPr/>
        </p:nvSpPr>
        <p:spPr>
          <a:xfrm>
            <a:off x="4343400" y="3829050"/>
            <a:ext cx="24812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教“我”与困难作斗争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4" name="文本框 230413"/>
          <p:cNvSpPr txBox="1"/>
          <p:nvPr/>
        </p:nvSpPr>
        <p:spPr>
          <a:xfrm>
            <a:off x="4343400" y="4514850"/>
            <a:ext cx="2941638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鼓励“我”走上革命的道路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5" name="左大括号 230414"/>
          <p:cNvSpPr/>
          <p:nvPr/>
        </p:nvSpPr>
        <p:spPr>
          <a:xfrm rot="10800000">
            <a:off x="6972300" y="571500"/>
            <a:ext cx="285750" cy="4286250"/>
          </a:xfrm>
          <a:prstGeom prst="leftBrace">
            <a:avLst>
              <a:gd name="adj1" fmla="val 125000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p>
            <a:pPr algn="ctr">
              <a:spcBef>
                <a:spcPct val="20000"/>
              </a:spcBef>
              <a:buClrTx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0416" name="文本框 230415"/>
          <p:cNvSpPr txBox="1"/>
          <p:nvPr/>
        </p:nvSpPr>
        <p:spPr>
          <a:xfrm>
            <a:off x="7213600" y="1885950"/>
            <a:ext cx="595313" cy="17272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>
              <a:spcBef>
                <a:spcPct val="20000"/>
              </a:spcBef>
              <a:buClrTx/>
            </a:pP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怀 念 崇 敬</a:t>
            </a:r>
            <a:endParaRPr lang="zh-CN" altLang="en-US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7" grpId="0"/>
      <p:bldP spid="230408" grpId="0"/>
      <p:bldP spid="230409" grpId="0"/>
      <p:bldP spid="230410" grpId="0"/>
      <p:bldP spid="230411" grpId="0"/>
      <p:bldP spid="230413" grpId="0"/>
      <p:bldP spid="230414" grpId="0"/>
      <p:bldP spid="230415" grpId="0" bldLvl="0" animBg="1"/>
      <p:bldP spid="230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Group 18"/>
          <p:cNvGrpSpPr/>
          <p:nvPr/>
        </p:nvGrpSpPr>
        <p:grpSpPr>
          <a:xfrm>
            <a:off x="341313" y="285750"/>
            <a:ext cx="2373312" cy="682625"/>
            <a:chOff x="3588" y="424"/>
            <a:chExt cx="753" cy="461"/>
          </a:xfrm>
        </p:grpSpPr>
        <p:grpSp>
          <p:nvGrpSpPr>
            <p:cNvPr id="19458" name="Group 13"/>
            <p:cNvGrpSpPr/>
            <p:nvPr/>
          </p:nvGrpSpPr>
          <p:grpSpPr>
            <a:xfrm>
              <a:off x="3611" y="424"/>
              <a:ext cx="730" cy="461"/>
              <a:chOff x="2517" y="877"/>
              <a:chExt cx="1741" cy="488"/>
            </a:xfrm>
          </p:grpSpPr>
          <p:sp>
            <p:nvSpPr>
              <p:cNvPr id="19459" name="AutoShape 14"/>
              <p:cNvSpPr/>
              <p:nvPr/>
            </p:nvSpPr>
            <p:spPr>
              <a:xfrm>
                <a:off x="2517" y="877"/>
                <a:ext cx="1741" cy="48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399FF"/>
                  </a:gs>
                  <a:gs pos="50000">
                    <a:srgbClr val="CCEC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zh-CN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9460" name="Group 15"/>
              <p:cNvGrpSpPr/>
              <p:nvPr/>
            </p:nvGrpSpPr>
            <p:grpSpPr>
              <a:xfrm>
                <a:off x="2607" y="910"/>
                <a:ext cx="1541" cy="438"/>
                <a:chOff x="975" y="1407"/>
                <a:chExt cx="4108" cy="547"/>
              </a:xfrm>
            </p:grpSpPr>
            <p:sp>
              <p:nvSpPr>
                <p:cNvPr id="19461" name="AutoShape 16"/>
                <p:cNvSpPr/>
                <p:nvPr/>
              </p:nvSpPr>
              <p:spPr>
                <a:xfrm>
                  <a:off x="1095" y="183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62" name="AutoShape 17"/>
                <p:cNvSpPr/>
                <p:nvPr/>
              </p:nvSpPr>
              <p:spPr>
                <a:xfrm>
                  <a:off x="97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3588" y="424"/>
              <a:ext cx="722" cy="395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分析课文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9464" name="Rectangle 3"/>
          <p:cNvSpPr/>
          <p:nvPr/>
        </p:nvSpPr>
        <p:spPr>
          <a:xfrm>
            <a:off x="500063" y="1087438"/>
            <a:ext cx="7286625" cy="7699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阅读课文第一自然段，思考？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95288" y="1762125"/>
            <a:ext cx="824865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、本段点明主旨的句子是哪一句？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428625" y="2500313"/>
            <a:ext cx="6618288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、表明叙事线索的句子是：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428625" y="3221038"/>
            <a:ext cx="7132638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、表明全文感情基调的句子：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7188" y="285750"/>
            <a:ext cx="8429625" cy="4572000"/>
          </a:xfrm>
          <a:prstGeom prst="rect">
            <a:avLst/>
          </a:prstGeom>
          <a:gradFill rotWithShape="1">
            <a:gsLst>
              <a:gs pos="0">
                <a:srgbClr val="FFCC00">
                  <a:alpha val="55000"/>
                </a:srgbClr>
              </a:gs>
              <a:gs pos="50000">
                <a:schemeClr val="bg1"/>
              </a:gs>
              <a:gs pos="100000">
                <a:srgbClr val="FFCC00">
                  <a:alpha val="55000"/>
                </a:srgbClr>
              </a:gs>
            </a:gsLst>
            <a:lin ang="5400000" scaled="1"/>
          </a:gradFill>
          <a:ln w="57150" cap="rnd">
            <a:noFill/>
            <a:prstDash val="sysDot"/>
            <a:miter lim="800000"/>
          </a:ln>
          <a:effectLst/>
        </p:spPr>
        <p:txBody>
          <a:bodyPr/>
          <a:lstStyle/>
          <a:p>
            <a:pPr marR="0" defTabSz="914400" rtl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zh-CN" b="1" kern="1200" cap="none" spc="0" normalizeH="0" baseline="0" noProof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3554" name="Text Box 2"/>
          <p:cNvSpPr txBox="1"/>
          <p:nvPr/>
        </p:nvSpPr>
        <p:spPr>
          <a:xfrm>
            <a:off x="642938" y="4071938"/>
            <a:ext cx="74295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“我很悲痛。”“我爱我母亲。”  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500063" y="1714500"/>
            <a:ext cx="597693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、表明叙事线索的句子是：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571500" y="2500313"/>
            <a:ext cx="810577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特别是她勤劳的一生。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5" name="Rectangle 5"/>
          <p:cNvSpPr/>
          <p:nvPr/>
        </p:nvSpPr>
        <p:spPr>
          <a:xfrm>
            <a:off x="571500" y="3286125"/>
            <a:ext cx="643890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、表明全文感情基调的句子：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6" name="Rectangle 4"/>
          <p:cNvSpPr/>
          <p:nvPr/>
        </p:nvSpPr>
        <p:spPr>
          <a:xfrm>
            <a:off x="428625" y="357188"/>
            <a:ext cx="82486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、本段点明主旨的句子是哪一句？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81038" y="1006475"/>
            <a:ext cx="817721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“得到母亲去世的消息，我很悲痛。”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47700" y="1955800"/>
            <a:ext cx="6553200" cy="577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、这一段在全文中有何作用？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4675" y="2600325"/>
            <a:ext cx="8137525" cy="1127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总领全文，点明回忆的内容。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抒发作者悲痛的感情，奠定感情基调。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887" name="矩形 122886"/>
          <p:cNvSpPr/>
          <p:nvPr/>
        </p:nvSpPr>
        <p:spPr>
          <a:xfrm>
            <a:off x="1906588" y="949325"/>
            <a:ext cx="3902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fontAlgn="base"/>
            <a:r>
              <a:rPr lang="zh-CN" altLang="en-US" sz="2400" b="1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点明文章中心并引起下文。</a:t>
            </a:r>
            <a:r>
              <a:rPr lang="zh-CN" altLang="en-US" sz="135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1350" b="1" strike="noStrike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文本框 4"/>
          <p:cNvSpPr txBox="1"/>
          <p:nvPr/>
        </p:nvSpPr>
        <p:spPr>
          <a:xfrm>
            <a:off x="647700" y="307975"/>
            <a:ext cx="7339013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4.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特别是她勤劳一生，很多事情是值得我永远回忆的。”这个句子在文中起什么作用？ 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228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4"/>
          <p:cNvSpPr/>
          <p:nvPr/>
        </p:nvSpPr>
        <p:spPr>
          <a:xfrm>
            <a:off x="800100" y="428625"/>
            <a:ext cx="72009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阅读课文第</a:t>
            </a:r>
            <a:r>
              <a:rPr lang="en-US" altLang="zh-CN" sz="4400" b="1">
                <a:latin typeface="Arial" panose="020B0604020202020204" pitchFamily="34" charset="0"/>
                <a:ea typeface="黑体" panose="02010609060101010101" pitchFamily="49" charset="-122"/>
              </a:rPr>
              <a:t>2-13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自然段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375" y="1654175"/>
            <a:ext cx="7500938" cy="2554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 跳读课文，勾画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表明时间的词语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，并思考：这些时间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母亲经历了什么事情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？表现了母亲怎样的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思想品质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？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5750" y="142875"/>
            <a:ext cx="8572500" cy="5222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时间顺序   母亲经历的事情     母亲的思想品质</a:t>
            </a:r>
            <a:endParaRPr kumimoji="0" lang="zh-CN" altLang="en-US" sz="2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20925" y="814388"/>
            <a:ext cx="3282950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“好劳动”“整日劳碌着”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4075" y="1230313"/>
            <a:ext cx="3448050" cy="7080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退佃、搬家和天灾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没有灰心，反感为富不仁者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68538" y="1957388"/>
            <a:ext cx="3517900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节衣缩食，供“我”读书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93913" y="2457450"/>
            <a:ext cx="3621088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支持和慰勉“我”参加革命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86000" y="2921000"/>
            <a:ext cx="3168650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离开土地就不舒服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57438" y="3395663"/>
            <a:ext cx="3178175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独立支持一家人生活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5513" y="3838575"/>
            <a:ext cx="3452813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过着勤劳的农妇生活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541588" y="4335463"/>
            <a:ext cx="3025775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86岁高龄仍“不辍劳作”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72188" y="642938"/>
            <a:ext cx="2928938" cy="7080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勤劳俭朴、任劳任怨、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宽厚仁慈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57938" y="1292225"/>
            <a:ext cx="2328863" cy="7080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坚强不屈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朴素的阶级意识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95975" y="1957388"/>
            <a:ext cx="3248025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摆脱贫困和压迫的愿望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661150" y="2457450"/>
            <a:ext cx="1409700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深明大义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545263" y="2886075"/>
            <a:ext cx="1409700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热爱劳动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913438" y="3373438"/>
            <a:ext cx="3095625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勤俭持家、深明大义 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73713" y="3876675"/>
            <a:ext cx="3554413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支持革命、期望革命成功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29313" y="4341813"/>
            <a:ext cx="2941638" cy="4016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marR="0" algn="ctr" defTabSz="914400" rtl="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热爱劳动、勤劳一生</a:t>
            </a:r>
            <a:endParaRPr kumimoji="0" lang="zh-CN" altLang="en-US" sz="2000" b="1" kern="1200" cap="none" spc="0" normalizeH="0" baseline="0" noProof="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063" y="857250"/>
            <a:ext cx="1474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作者小时候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8625" y="1357313"/>
            <a:ext cx="14811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18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5—1900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4375" y="1928813"/>
            <a:ext cx="703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1905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75" y="2457450"/>
            <a:ext cx="703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1908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3900" y="2957513"/>
            <a:ext cx="704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1919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7188" y="3386138"/>
            <a:ext cx="16430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1924—1927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4375" y="3886200"/>
            <a:ext cx="7858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1937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375" y="4214813"/>
            <a:ext cx="703263" cy="55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1944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1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charRg st="11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charRg st="9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5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charRg st="5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20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3"/>
          <p:cNvSpPr/>
          <p:nvPr/>
        </p:nvSpPr>
        <p:spPr>
          <a:xfrm>
            <a:off x="642938" y="357188"/>
            <a:ext cx="7929562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 eaLnBrk="0" hangingPunct="0"/>
            <a:r>
              <a:rPr lang="zh-CN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思考：母亲有哪些高尚品质，文中那些段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 eaLnBrk="0" hangingPunct="0"/>
            <a:r>
              <a:rPr lang="zh-CN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落分别体现了这一品质？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75" y="1428750"/>
            <a:ext cx="14414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、勤劳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7375" y="1428750"/>
            <a:ext cx="30575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1363663"/>
            <a:ext cx="4071938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 eaLnBrk="0" hangingPunct="0"/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天不亮就起床，整日劳碌，一生</a:t>
            </a:r>
            <a:endParaRPr lang="en-US" altLang="zh-CN" sz="20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 eaLnBrk="0" hangingPunct="0"/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不曾脱离劳动，老了不辍劳作。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5" y="1928813"/>
            <a:ext cx="21590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、俭朴能干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1750" y="1928813"/>
            <a:ext cx="25193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2000250"/>
            <a:ext cx="40449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266700" eaLnBrk="0" hangingPunct="0"/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桐子榨油来点灯，饭食有滋味。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8500" y="2500313"/>
            <a:ext cx="21590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、宽厚仁慈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71750" y="2547938"/>
            <a:ext cx="18002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1938" y="2428875"/>
            <a:ext cx="4572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任劳任怨，没有打骂过我们，没有同任何人吵过架。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375" y="3000375"/>
            <a:ext cx="14414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、坚强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43063" y="3000375"/>
            <a:ext cx="27146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 eaLnBrk="0" hangingPunct="0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   </a:t>
            </a:r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563" y="3500438"/>
            <a:ext cx="35956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、有远见、送子读书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86188" y="3476625"/>
            <a:ext cx="2070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266700" eaLnBrk="0" hangingPunct="0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75" y="4071938"/>
            <a:ext cx="39544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、同情革命，支持革命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143375" y="3894138"/>
            <a:ext cx="3111500" cy="6778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00500" y="3038475"/>
            <a:ext cx="32781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家庭遭遇不幸时不灰心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Box 1"/>
          <p:cNvSpPr txBox="1"/>
          <p:nvPr/>
        </p:nvSpPr>
        <p:spPr>
          <a:xfrm>
            <a:off x="1000125" y="571500"/>
            <a:ext cx="3714750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6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歌曲欣赏</a:t>
            </a:r>
            <a:endParaRPr lang="zh-CN" altLang="en-US" sz="66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0" name="矩形 2"/>
          <p:cNvSpPr/>
          <p:nvPr/>
        </p:nvSpPr>
        <p:spPr>
          <a:xfrm>
            <a:off x="785813" y="3071813"/>
            <a:ext cx="7500937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母亲对儿女的爱深沉、博大、无私。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请大家欣赏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阎维文的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母亲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听后说说母亲为我们做了些什么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zh-CN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1" name="图片 3" descr="u=2927823614,4242638009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7313" y="285750"/>
            <a:ext cx="3619500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4" name="Text Box 4"/>
          <p:cNvSpPr txBox="1"/>
          <p:nvPr/>
        </p:nvSpPr>
        <p:spPr>
          <a:xfrm>
            <a:off x="1071563" y="852488"/>
            <a:ext cx="7543800" cy="576262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母亲的往事             母亲的品质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428625" y="1574800"/>
            <a:ext cx="4071938" cy="3068638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、养大八个孩子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、不和任何人吵架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、希望中国民族解放成功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、东挪西借培养一个读书人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、回家继续劳动，直到最后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en-US" altLang="zh-CN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、周济比自己更穷的亲戚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6072188" y="1347788"/>
            <a:ext cx="2286000" cy="3438525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支持革命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性格和蔼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支持我读书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勤俭节约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同情穷人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27405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坚持劳动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3810000" y="1543050"/>
            <a:ext cx="1752600" cy="422275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ct val="50000"/>
              </a:spcBef>
            </a:pPr>
            <a:endParaRPr lang="zh-CN" altLang="zh-CN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Line 9"/>
          <p:cNvSpPr/>
          <p:nvPr/>
        </p:nvSpPr>
        <p:spPr>
          <a:xfrm>
            <a:off x="3000375" y="1785938"/>
            <a:ext cx="3071813" cy="1571625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0" name="Line 10"/>
          <p:cNvSpPr/>
          <p:nvPr/>
        </p:nvSpPr>
        <p:spPr>
          <a:xfrm flipV="1">
            <a:off x="3286125" y="2214563"/>
            <a:ext cx="2786063" cy="142875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1" name="Line 11"/>
          <p:cNvSpPr/>
          <p:nvPr/>
        </p:nvSpPr>
        <p:spPr>
          <a:xfrm flipV="1">
            <a:off x="4095750" y="1714500"/>
            <a:ext cx="1976438" cy="1143000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2" name="Line 12"/>
          <p:cNvSpPr/>
          <p:nvPr/>
        </p:nvSpPr>
        <p:spPr>
          <a:xfrm flipV="1">
            <a:off x="4452938" y="2857500"/>
            <a:ext cx="1619250" cy="500063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3" name="Line 13"/>
          <p:cNvSpPr/>
          <p:nvPr/>
        </p:nvSpPr>
        <p:spPr>
          <a:xfrm>
            <a:off x="4429125" y="3941763"/>
            <a:ext cx="1643063" cy="558800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4" name="Line 14"/>
          <p:cNvSpPr/>
          <p:nvPr/>
        </p:nvSpPr>
        <p:spPr>
          <a:xfrm flipV="1">
            <a:off x="4143375" y="3900488"/>
            <a:ext cx="2000250" cy="528637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TextBox 11"/>
          <p:cNvSpPr txBox="1"/>
          <p:nvPr/>
        </p:nvSpPr>
        <p:spPr>
          <a:xfrm>
            <a:off x="642938" y="285750"/>
            <a:ext cx="1004888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连线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38" y="642938"/>
            <a:ext cx="7575550" cy="354012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请同学们用“母亲是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……”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的格式为题说个句子，谈谈母亲是一个什么样的人。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勤劳一生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母亲是一位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有很多事情值得我永远回忆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整日劳碌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着的人；母亲是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聪明能干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母亲是在家庭里极能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任劳任怨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同情贫苦人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的人；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母亲是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勤劳俭朴、宽厚仁慈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charRg st="42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3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charRg st="53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charRg st="74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9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charRg st="96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1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charRg st="11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2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charRg st="125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Rectangle 1"/>
          <p:cNvSpPr/>
          <p:nvPr/>
        </p:nvSpPr>
        <p:spPr>
          <a:xfrm>
            <a:off x="1428750" y="1714500"/>
            <a:ext cx="5929313" cy="206216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04C05"/>
            </a:prstShdw>
          </a:effectLst>
        </p:spPr>
        <p:txBody>
          <a:bodyPr anchor="ctr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叙述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贫苦的家境（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2—3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段）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和母亲勤劳俭朴、宽厚仁慈的美德及坚韧顽强的性格、爱憎分明的情感。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0" name="TextBox 2"/>
          <p:cNvSpPr txBox="1"/>
          <p:nvPr/>
        </p:nvSpPr>
        <p:spPr>
          <a:xfrm>
            <a:off x="1143000" y="500063"/>
            <a:ext cx="6799263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r>
              <a:rPr lang="en-US" altLang="zh-CN" sz="5400" b="1">
                <a:latin typeface="黑体" panose="02010609060101010101" pitchFamily="49" charset="-122"/>
                <a:ea typeface="黑体" panose="02010609060101010101" pitchFamily="49" charset="-122"/>
              </a:rPr>
              <a:t>2—13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自然段内容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AutoShape 20"/>
          <p:cNvSpPr/>
          <p:nvPr/>
        </p:nvSpPr>
        <p:spPr>
          <a:xfrm>
            <a:off x="357188" y="285750"/>
            <a:ext cx="8429625" cy="45720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76200">
            <a:noFill/>
          </a:ln>
          <a:effectLst>
            <a:prstShdw prst="shdw17" dist="17961" dir="2699999">
              <a:srgbClr val="997A99"/>
            </a:prstShdw>
          </a:effectLst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1042988" y="1587500"/>
            <a:ext cx="7272338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115" name="Rectangle 3"/>
          <p:cNvSpPr/>
          <p:nvPr/>
        </p:nvSpPr>
        <p:spPr>
          <a:xfrm>
            <a:off x="714375" y="428625"/>
            <a:ext cx="7480300" cy="332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课文是怎样将众多的日常小事有条不紊地组织为一个整体的？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课文围绕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母亲“勤劳一生”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这一叙事线索，按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时间顺序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安排记叙的内容。</a:t>
            </a:r>
            <a:r>
              <a:rPr lang="zh-CN" altLang="en-US" sz="2800" b="1" dirty="0">
                <a:solidFill>
                  <a:srgbClr val="FF50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502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本文采取了什么样的叙事方法？采用这样的叙事方法有什么作用？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857250" y="3760788"/>
            <a:ext cx="985838" cy="9540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叙事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endParaRPr kumimoji="0" lang="zh-CN" altLang="en-US" b="1" kern="1200" cap="none" spc="0" normalizeH="0" baseline="0" noProof="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2571750" y="3643313"/>
            <a:ext cx="1158875" cy="11699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倒叙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顺叙 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3436938" y="3976688"/>
            <a:ext cx="920750" cy="5238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作用 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206875" y="4000500"/>
            <a:ext cx="1008063" cy="431800"/>
            <a:chOff x="885" y="3024"/>
            <a:chExt cx="635" cy="362"/>
          </a:xfrm>
        </p:grpSpPr>
        <p:sp>
          <p:nvSpPr>
            <p:cNvPr id="28680" name="AutoShape 14"/>
            <p:cNvSpPr/>
            <p:nvPr/>
          </p:nvSpPr>
          <p:spPr>
            <a:xfrm rot="-1961099">
              <a:off x="885" y="3024"/>
              <a:ext cx="622" cy="65"/>
            </a:xfrm>
            <a:prstGeom prst="rightArrow">
              <a:avLst>
                <a:gd name="adj1" fmla="val 50000"/>
                <a:gd name="adj2" fmla="val 239142"/>
              </a:avLst>
            </a:pr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lin ang="0" scaled="1"/>
              <a:tileRect/>
            </a:gradFill>
            <a:ln w="1270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1" name="AutoShape 15"/>
            <p:cNvSpPr/>
            <p:nvPr/>
          </p:nvSpPr>
          <p:spPr>
            <a:xfrm rot="1580067">
              <a:off x="904" y="3305"/>
              <a:ext cx="616" cy="81"/>
            </a:xfrm>
            <a:prstGeom prst="rightArrow">
              <a:avLst>
                <a:gd name="adj1" fmla="val 50000"/>
                <a:gd name="adj2" fmla="val 190053"/>
              </a:avLst>
            </a:pr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lin ang="0" scaled="1"/>
              <a:tileRect/>
            </a:gradFill>
            <a:ln w="1270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5072063" y="3571875"/>
            <a:ext cx="3429000" cy="11699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使文章的脉络清楚 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内容的安排极其自然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endParaRPr kumimoji="0" lang="zh-CN" altLang="en-US" b="1" kern="1200" cap="none" spc="0" normalizeH="0" baseline="0" noProof="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785938" y="4214813"/>
            <a:ext cx="7143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endParaRPr lang="zh-CN" altLang="en-US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5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2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8115">
                                            <p:txEl>
                                              <p:charRg st="29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/>
      <p:bldP spid="218124" grpId="0"/>
      <p:bldP spid="218128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6263" y="1571625"/>
            <a:ext cx="84963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作者从哪些方面书写了母亲对“我”的教育？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9438" y="3357563"/>
            <a:ext cx="8207375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3、教给我生产的知识和革命的意志，鼓励我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以后走上革命的道路。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563" y="2214563"/>
            <a:ext cx="808037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1、教给我与困难做斗争的经验；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4513" y="2786063"/>
            <a:ext cx="831373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2、给我一个强健的身体，一个勤劳的习惯；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1750" y="285750"/>
            <a:ext cx="41259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阅读第1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自然段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02" name="矩形 7"/>
          <p:cNvSpPr/>
          <p:nvPr/>
        </p:nvSpPr>
        <p:spPr>
          <a:xfrm>
            <a:off x="622300" y="928688"/>
            <a:ext cx="38782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用了什么表达方式？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8325" y="976313"/>
            <a:ext cx="19796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抒情和议论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4"/>
          <p:cNvSpPr/>
          <p:nvPr/>
        </p:nvSpPr>
        <p:spPr>
          <a:xfrm>
            <a:off x="800100" y="285750"/>
            <a:ext cx="72009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阅读课文</a:t>
            </a:r>
            <a:r>
              <a:rPr lang="en-US" altLang="zh-CN" sz="4400" b="1">
                <a:latin typeface="Arial" panose="020B0604020202020204" pitchFamily="34" charset="0"/>
                <a:ea typeface="黑体" panose="02010609060101010101" pitchFamily="49" charset="-122"/>
              </a:rPr>
              <a:t>16-17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自然段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0463" y="1000125"/>
            <a:ext cx="6769100" cy="646113"/>
          </a:xfrm>
          <a:prstGeom prst="rect">
            <a:avLst/>
          </a:prstGeom>
          <a:ln>
            <a:miter lim="800000"/>
          </a:ln>
        </p:spPr>
        <p:txBody>
          <a:bodyPr>
            <a:spAutoFit/>
          </a:bodyPr>
          <a:lstStyle/>
          <a:p>
            <a:pPr marR="0" defTabSz="914400" rtl="0"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00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文章的结尾表达了哪几层意思？</a:t>
            </a:r>
            <a:endParaRPr kumimoji="0" lang="zh-CN" altLang="en-US" sz="3600" b="1" kern="1200" cap="none" spc="0" normalizeH="0" baseline="0" noProof="0" dirty="0">
              <a:solidFill>
                <a:srgbClr val="00009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285875" y="1785938"/>
            <a:ext cx="5978525" cy="971550"/>
            <a:chOff x="0" y="0"/>
            <a:chExt cx="3766" cy="81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04" y="227"/>
              <a:ext cx="3462" cy="36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mpd="sng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47" cy="816"/>
            </a:xfrm>
            <a:prstGeom prst="diamond">
              <a:avLst/>
            </a:prstGeom>
            <a:solidFill>
              <a:schemeClr val="accent2"/>
            </a:solidFill>
            <a:ln w="25400" cmpd="sng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6" y="177"/>
              <a:ext cx="3143" cy="5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rtl="0" eaLnBrk="0" hangingPunct="0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①痛悼母亲的离去；</a:t>
              </a:r>
              <a:endParaRPr kumimoji="0" lang="zh-CN" altLang="en-US" sz="36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27" name="Text Box 7"/>
            <p:cNvSpPr txBox="1"/>
            <p:nvPr/>
          </p:nvSpPr>
          <p:spPr>
            <a:xfrm>
              <a:off x="136" y="272"/>
              <a:ext cx="22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285875" y="2811463"/>
            <a:ext cx="6049963" cy="863600"/>
            <a:chOff x="0" y="0"/>
            <a:chExt cx="3811" cy="725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27" y="91"/>
              <a:ext cx="35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mpd="sng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540" cy="725"/>
            </a:xfrm>
            <a:prstGeom prst="diamond">
              <a:avLst/>
            </a:prstGeom>
            <a:solidFill>
              <a:schemeClr val="accent1"/>
            </a:solidFill>
            <a:ln w="25400" cmpd="sng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73" y="39"/>
              <a:ext cx="3467" cy="54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800100" marR="0" lvl="1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②对母亲的高度评价；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32" name="Text Box 12"/>
            <p:cNvSpPr txBox="1"/>
            <p:nvPr/>
          </p:nvSpPr>
          <p:spPr>
            <a:xfrm>
              <a:off x="181" y="227"/>
              <a:ext cx="22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285875" y="3784600"/>
            <a:ext cx="6048375" cy="809625"/>
            <a:chOff x="0" y="0"/>
            <a:chExt cx="3810" cy="681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307" y="118"/>
              <a:ext cx="3503" cy="45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cmpd="sng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553" cy="681"/>
            </a:xfrm>
            <a:prstGeom prst="diamond">
              <a:avLst/>
            </a:prstGeom>
            <a:solidFill>
              <a:schemeClr val="hlink"/>
            </a:solidFill>
            <a:ln w="25400" cmpd="sng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99" y="61"/>
              <a:ext cx="3136" cy="5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rtl="0" eaLnBrk="0" hangingPunct="0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③决心尽忠革命事业。</a:t>
              </a:r>
              <a:r>
                <a:rPr kumimoji="0" lang="en-US" sz="3600" b="1" kern="1200" cap="none" spc="0" normalizeH="0" baseline="0" noProof="0" dirty="0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sz="36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37" name="Text Box 17"/>
            <p:cNvSpPr txBox="1"/>
            <p:nvPr/>
          </p:nvSpPr>
          <p:spPr>
            <a:xfrm>
              <a:off x="136" y="181"/>
              <a:ext cx="22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00063" y="428625"/>
            <a:ext cx="8215313" cy="15700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作者怎样把对母亲的热爱与对劳动人民的热爱，对革命事业的忠诚结合起来的？给我们什么启示？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2000250"/>
            <a:ext cx="7715250" cy="2062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感情升华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，把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爱母亲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的感情升华到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爱劳动人民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，把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报母恩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的思想升华到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报效中华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的崇高境界。表达了朱德同志的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博大胸怀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崇高思想</a:t>
            </a: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5750" y="4143375"/>
            <a:ext cx="8286750" cy="584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启示：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要博爱，要有为天下人服务的意识。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7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928938" y="2714625"/>
            <a:ext cx="5643563" cy="15700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是说劳动人民如今仍在继续创造着中国历史，二者有时态上的差别。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770" name="矩形 2"/>
          <p:cNvSpPr/>
          <p:nvPr/>
        </p:nvSpPr>
        <p:spPr>
          <a:xfrm>
            <a:off x="500063" y="1500188"/>
            <a:ext cx="26558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“创造了”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1" name="矩形 3"/>
          <p:cNvSpPr/>
          <p:nvPr/>
        </p:nvSpPr>
        <p:spPr>
          <a:xfrm>
            <a:off x="500063" y="2714625"/>
            <a:ext cx="26558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“创造着”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8938" y="1500188"/>
            <a:ext cx="55403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是说劳动人民过去创造的历史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3" name="TextBox 5"/>
          <p:cNvSpPr txBox="1"/>
          <p:nvPr/>
        </p:nvSpPr>
        <p:spPr>
          <a:xfrm>
            <a:off x="1000125" y="630238"/>
            <a:ext cx="71882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“创造了”和“创造着”能换位置么？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文本框 209921"/>
          <p:cNvSpPr txBox="1"/>
          <p:nvPr/>
        </p:nvSpPr>
        <p:spPr>
          <a:xfrm>
            <a:off x="447675" y="263525"/>
            <a:ext cx="8553450" cy="3657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600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小结：</a:t>
            </a:r>
            <a:endParaRPr lang="zh-CN" altLang="en-US" sz="3600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课文围绕母亲“</a:t>
            </a:r>
            <a:r>
              <a:rPr lang="zh-CN" altLang="en-US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勤劳一生”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这一</a:t>
            </a:r>
            <a:r>
              <a:rPr lang="zh-CN" altLang="en-US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线索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选材、组材。以</a:t>
            </a:r>
            <a:r>
              <a:rPr lang="zh-CN" altLang="en-US" sz="36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时间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为纵向顺序，以</a:t>
            </a:r>
            <a:r>
              <a:rPr lang="zh-CN" altLang="en-US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母亲的优秀品质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为横向顺序</a:t>
            </a:r>
            <a:r>
              <a:rPr lang="zh-CN" altLang="en-US" sz="36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纵横交叉、点面结合</a:t>
            </a:r>
            <a:r>
              <a:rPr lang="zh-CN" altLang="en-US" sz="36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。虽然文章所记的内容时间跨度大头绪繁多，但脉络清晰有条不紊。</a:t>
            </a:r>
            <a:endParaRPr lang="zh-CN" altLang="en-US" sz="360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642938" y="1357313"/>
            <a:ext cx="7858125" cy="3170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文章回忆了母亲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勤劳的一生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，赞颂了母亲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勤劳俭朴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宽厚仁慈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坚强不屈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的优秀品质，叙述了母亲对自己的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教育和影响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，抒发了对母亲的深深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怀念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和无比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崇敬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的感情，表达了自己尽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忠于民族和人民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尽忠于党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来报答母亲的决心。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625" y="357188"/>
            <a:ext cx="3303588" cy="10160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algn="ctr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6000" b="1" kern="1200" cap="none" spc="0" normalizeH="0" baseline="0" noProof="0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探究主题</a:t>
            </a:r>
            <a:endParaRPr kumimoji="0" lang="zh-CN" altLang="en-US" sz="6000" b="1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画像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3538" y="285750"/>
            <a:ext cx="84232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WordArt 3"/>
          <p:cNvSpPr/>
          <p:nvPr/>
        </p:nvSpPr>
        <p:spPr>
          <a:xfrm>
            <a:off x="747713" y="3771900"/>
            <a:ext cx="47529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这是一位怎样的母亲？</a:t>
            </a:r>
            <a:endParaRPr lang="zh-CN" altLang="en-US" sz="5400" b="1">
              <a:ln w="190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Box 5"/>
          <p:cNvSpPr txBox="1"/>
          <p:nvPr/>
        </p:nvSpPr>
        <p:spPr>
          <a:xfrm>
            <a:off x="1000125" y="630238"/>
            <a:ext cx="30384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分析写作手法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24" name="矩形 133123"/>
          <p:cNvSpPr/>
          <p:nvPr/>
        </p:nvSpPr>
        <p:spPr>
          <a:xfrm>
            <a:off x="1195388" y="1054100"/>
            <a:ext cx="5808663" cy="7318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fontAlgn="base"/>
            <a:r>
              <a:rPr lang="zh-CN" altLang="en-US" sz="2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　</a:t>
            </a:r>
            <a:r>
              <a:rPr lang="zh-CN" altLang="en-US" sz="21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在写法上运用了</a:t>
            </a:r>
            <a:r>
              <a:rPr lang="zh-CN" altLang="en-US" sz="2100" b="1" strike="noStrike" noProof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夹叙夹议</a:t>
            </a:r>
            <a:r>
              <a:rPr lang="zh-CN" altLang="en-US" sz="21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的表达方式。请画出</a:t>
            </a:r>
            <a:endParaRPr lang="zh-CN" altLang="en-US" sz="210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/>
            <a:r>
              <a:rPr lang="zh-CN" altLang="en-US" sz="21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　有关议论的句子。</a:t>
            </a:r>
            <a:r>
              <a:rPr lang="zh-CN" altLang="en-US" sz="135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135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25" name="矩形 133124"/>
          <p:cNvSpPr/>
          <p:nvPr/>
        </p:nvSpPr>
        <p:spPr>
          <a:xfrm>
            <a:off x="1195388" y="1874838"/>
            <a:ext cx="6953250" cy="10525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例，如第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段，在叙述乙未年退佃搬家的悲惨遭遇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这件事之后，就写了下面的议论：“母亲没有灰心，她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对贫苦农民的同情和对为富不仁者的反感却更强烈了</a:t>
            </a: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。” 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26" name="矩形 133125"/>
          <p:cNvSpPr/>
          <p:nvPr/>
        </p:nvSpPr>
        <p:spPr>
          <a:xfrm>
            <a:off x="1195388" y="3021013"/>
            <a:ext cx="6880225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这议论起到了</a:t>
            </a:r>
            <a:r>
              <a:rPr lang="zh-CN" altLang="en-US" sz="2100" b="1" dirty="0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赞扬母亲的坚韧顽强性格和爱憎分明情</a:t>
            </a:r>
            <a:endParaRPr lang="zh-CN" altLang="en-US" sz="2100" b="1" dirty="0">
              <a:solidFill>
                <a:srgbClr val="66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100" b="1" dirty="0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的作用。 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27" name="矩形 133126"/>
          <p:cNvSpPr/>
          <p:nvPr/>
        </p:nvSpPr>
        <p:spPr>
          <a:xfrm>
            <a:off x="1495425" y="3751263"/>
            <a:ext cx="69119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fontAlgn="base"/>
            <a:r>
              <a:rPr lang="zh-CN" altLang="en-US" sz="21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同时也暗示了</a:t>
            </a:r>
            <a:r>
              <a:rPr lang="zh-CN" altLang="en-US" sz="21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母亲后来支持儿子投身革命的思想基础。</a:t>
            </a:r>
            <a:b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1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   </a:t>
            </a:r>
            <a:b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35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1350" b="1" strike="noStrike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3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5" grpId="0"/>
      <p:bldP spid="133126" grpId="0"/>
      <p:bldP spid="1331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56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74650"/>
            <a:ext cx="8024813" cy="432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"/>
          <p:cNvSpPr/>
          <p:nvPr/>
        </p:nvSpPr>
        <p:spPr>
          <a:xfrm>
            <a:off x="928688" y="1554163"/>
            <a:ext cx="7572375" cy="2586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儿行千里母担忧。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养儿方知父母恩。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天地宽大，父母恩大。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1187450" y="571500"/>
            <a:ext cx="681355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黑体" panose="02010609060101010101" pitchFamily="49" charset="-122"/>
              </a:rPr>
              <a:t>与母亲有关的俗语：</a:t>
            </a:r>
            <a:endParaRPr lang="zh-CN" altLang="en-US" sz="6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文本框 227329"/>
          <p:cNvSpPr txBox="1"/>
          <p:nvPr/>
        </p:nvSpPr>
        <p:spPr>
          <a:xfrm>
            <a:off x="366713" y="412750"/>
            <a:ext cx="7123112" cy="3260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家庭作业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、收集关于母亲的名言、诗文，做一个交流活动。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自选题：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、亲自实践：感受母爱，回报母爱。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：给母亲写一封信，表达感激之情。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：亲手为母亲做一个礼物。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：为母亲做一次家务，体会母亲的辛劳。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：为母亲洗一次脚，你想对母亲说什么？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5" name="标题 184324"/>
          <p:cNvSpPr>
            <a:spLocks noGrp="1"/>
          </p:cNvSpPr>
          <p:nvPr>
            <p:ph type="title"/>
          </p:nvPr>
        </p:nvSpPr>
        <p:spPr>
          <a:xfrm>
            <a:off x="503238" y="3736975"/>
            <a:ext cx="8183563" cy="788988"/>
          </a:xfrm>
        </p:spPr>
        <p:txBody>
          <a:bodyPr anchor="ctr"/>
          <a:p>
            <a:pPr fontAlgn="base"/>
            <a:endParaRPr lang="zh-CN" altLang="en-US" strike="noStrike" noProof="1" dirty="0"/>
          </a:p>
        </p:txBody>
      </p:sp>
      <p:pic>
        <p:nvPicPr>
          <p:cNvPr id="38914" name="内容占位符 184327" descr="四季的期待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249238"/>
            <a:ext cx="6858000" cy="5105400"/>
          </a:xfrm>
          <a:ln/>
        </p:spPr>
      </p:pic>
      <p:sp>
        <p:nvSpPr>
          <p:cNvPr id="184329" name="文本框 184328"/>
          <p:cNvSpPr txBox="1"/>
          <p:nvPr/>
        </p:nvSpPr>
        <p:spPr>
          <a:xfrm>
            <a:off x="2098675" y="1212850"/>
            <a:ext cx="138113" cy="296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135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文本框 184329"/>
          <p:cNvSpPr txBox="1"/>
          <p:nvPr/>
        </p:nvSpPr>
        <p:spPr>
          <a:xfrm>
            <a:off x="5502275" y="730250"/>
            <a:ext cx="2193925" cy="40306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游子吟　　孟郊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慈母手中线，游子身上衣。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临行密密缝，意恐迟迟归。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谁言寸草心，报得三春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晖</a:t>
            </a:r>
            <a:r>
              <a:rPr lang="zh-CN" altLang="en-US" sz="24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2"/>
          <p:cNvSpPr txBox="1"/>
          <p:nvPr/>
        </p:nvSpPr>
        <p:spPr>
          <a:xfrm>
            <a:off x="714375" y="500063"/>
            <a:ext cx="5000625" cy="1006475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ct val="50000"/>
              </a:spcBef>
            </a:pP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六、课堂作业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8" name="Text Box 3"/>
          <p:cNvSpPr txBox="1"/>
          <p:nvPr/>
        </p:nvSpPr>
        <p:spPr>
          <a:xfrm>
            <a:off x="1143000" y="1657350"/>
            <a:ext cx="7072313" cy="1560513"/>
          </a:xfrm>
          <a:prstGeom prst="rect">
            <a:avLst/>
          </a:prstGeom>
          <a:noFill/>
          <a:ln w="9525">
            <a:noFill/>
          </a:ln>
        </p:spPr>
        <p:txBody>
          <a:bodyPr lIns="82726" tIns="41363" rIns="82726" bIns="41363" anchor="t">
            <a:spAutoFit/>
          </a:bodyPr>
          <a:p>
            <a:pPr defTabSz="827405"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我的母亲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我的父亲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为题，写一篇短文，用一个小事例来表现母亲或父亲的一个特点。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9" name="Picture 4" descr="BD0678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3357563"/>
            <a:ext cx="1820862" cy="126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5" descr="BD0679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38" y="447675"/>
            <a:ext cx="1812925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铜像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57188" y="285750"/>
            <a:ext cx="84232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WordArt 3"/>
          <p:cNvSpPr/>
          <p:nvPr/>
        </p:nvSpPr>
        <p:spPr>
          <a:xfrm>
            <a:off x="2889250" y="628650"/>
            <a:ext cx="50403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她留给儿子怎样的回忆？</a:t>
            </a:r>
            <a:endParaRPr lang="zh-CN" altLang="en-US" sz="5400" b="1">
              <a:ln w="190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3709988" y="1125538"/>
            <a:ext cx="5070475" cy="3563938"/>
          </a:xfrm>
          <a:prstGeom prst="rect">
            <a:avLst/>
          </a:prstGeom>
          <a:gradFill rotWithShape="1">
            <a:gsLst>
              <a:gs pos="0">
                <a:srgbClr val="FFCC00">
                  <a:alpha val="55000"/>
                </a:srgbClr>
              </a:gs>
              <a:gs pos="50000">
                <a:schemeClr val="bg1"/>
              </a:gs>
              <a:gs pos="100000">
                <a:srgbClr val="FFCC00">
                  <a:alpha val="55000"/>
                </a:srgbClr>
              </a:gs>
            </a:gsLst>
            <a:lin ang="5400000" scaled="1"/>
          </a:gradFill>
          <a:ln w="57150" cap="rnd">
            <a:noFill/>
            <a:prstDash val="sysDot"/>
            <a:miter lim="800000"/>
          </a:ln>
          <a:effectLst/>
        </p:spPr>
        <p:txBody>
          <a:bodyPr/>
          <a:lstStyle/>
          <a:p>
            <a:pPr marR="0" defTabSz="914400" rtl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zh-CN" b="1" kern="1200" cap="none" spc="0" normalizeH="0" baseline="0" noProof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09922" name="Rectangle 2"/>
          <p:cNvSpPr/>
          <p:nvPr/>
        </p:nvSpPr>
        <p:spPr>
          <a:xfrm>
            <a:off x="3851275" y="1143000"/>
            <a:ext cx="4872038" cy="3540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朱德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1886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年生，字玉阶。四川仪陇人。马克思主义者，无产阶级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革命家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军事家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，中国的杰出领导人。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1955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年被授予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中华人民共和国元帅军衔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 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1976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日在北京逝世，终年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岁。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651500" y="1492250"/>
            <a:ext cx="2881313" cy="3683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defRPr/>
            </a:pPr>
            <a:endParaRPr kumimoji="0" lang="zh-CN" altLang="zh-CN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44" name="Group 18"/>
          <p:cNvGrpSpPr/>
          <p:nvPr/>
        </p:nvGrpSpPr>
        <p:grpSpPr>
          <a:xfrm>
            <a:off x="4071938" y="285750"/>
            <a:ext cx="1371600" cy="682625"/>
            <a:chOff x="3611" y="424"/>
            <a:chExt cx="730" cy="461"/>
          </a:xfrm>
        </p:grpSpPr>
        <p:grpSp>
          <p:nvGrpSpPr>
            <p:cNvPr id="10245" name="Group 13"/>
            <p:cNvGrpSpPr/>
            <p:nvPr/>
          </p:nvGrpSpPr>
          <p:grpSpPr>
            <a:xfrm>
              <a:off x="3611" y="424"/>
              <a:ext cx="730" cy="461"/>
              <a:chOff x="2517" y="877"/>
              <a:chExt cx="1741" cy="488"/>
            </a:xfrm>
          </p:grpSpPr>
          <p:sp>
            <p:nvSpPr>
              <p:cNvPr id="10246" name="AutoShape 14"/>
              <p:cNvSpPr/>
              <p:nvPr/>
            </p:nvSpPr>
            <p:spPr>
              <a:xfrm>
                <a:off x="2517" y="877"/>
                <a:ext cx="1741" cy="48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399FF"/>
                  </a:gs>
                  <a:gs pos="50000">
                    <a:srgbClr val="CCEC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zh-CN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0247" name="Group 15"/>
              <p:cNvGrpSpPr/>
              <p:nvPr/>
            </p:nvGrpSpPr>
            <p:grpSpPr>
              <a:xfrm>
                <a:off x="2607" y="908"/>
                <a:ext cx="1541" cy="437"/>
                <a:chOff x="975" y="1407"/>
                <a:chExt cx="4108" cy="547"/>
              </a:xfrm>
            </p:grpSpPr>
            <p:sp>
              <p:nvSpPr>
                <p:cNvPr id="10248" name="AutoShape 16"/>
                <p:cNvSpPr/>
                <p:nvPr/>
              </p:nvSpPr>
              <p:spPr>
                <a:xfrm>
                  <a:off x="1095" y="183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49" name="AutoShape 17"/>
                <p:cNvSpPr/>
                <p:nvPr/>
              </p:nvSpPr>
              <p:spPr>
                <a:xfrm>
                  <a:off x="97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3611" y="424"/>
              <a:ext cx="722" cy="395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作家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0251" name="Picture 3" descr="朱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143000"/>
            <a:ext cx="3065463" cy="356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牌坊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3538" y="285750"/>
            <a:ext cx="84232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WordArt 3"/>
          <p:cNvSpPr/>
          <p:nvPr/>
        </p:nvSpPr>
        <p:spPr>
          <a:xfrm>
            <a:off x="2328863" y="414338"/>
            <a:ext cx="41719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朱德故居纪念园</a:t>
            </a:r>
            <a:endParaRPr lang="zh-CN" altLang="en-US" sz="5400" b="1">
              <a:ln w="190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故居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3538" y="285750"/>
            <a:ext cx="84232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WordArt 3"/>
          <p:cNvSpPr/>
          <p:nvPr/>
        </p:nvSpPr>
        <p:spPr>
          <a:xfrm>
            <a:off x="2714625" y="485775"/>
            <a:ext cx="41719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朱德同志故居</a:t>
            </a:r>
            <a:endParaRPr lang="zh-CN" altLang="en-US" sz="5400" b="1">
              <a:ln w="190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 descr="纪念园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3538" y="285750"/>
            <a:ext cx="8423275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18"/>
          <p:cNvGrpSpPr/>
          <p:nvPr/>
        </p:nvGrpSpPr>
        <p:grpSpPr>
          <a:xfrm>
            <a:off x="285750" y="317500"/>
            <a:ext cx="2373313" cy="682625"/>
            <a:chOff x="3588" y="424"/>
            <a:chExt cx="753" cy="461"/>
          </a:xfrm>
        </p:grpSpPr>
        <p:grpSp>
          <p:nvGrpSpPr>
            <p:cNvPr id="14338" name="Group 13"/>
            <p:cNvGrpSpPr/>
            <p:nvPr/>
          </p:nvGrpSpPr>
          <p:grpSpPr>
            <a:xfrm>
              <a:off x="3611" y="424"/>
              <a:ext cx="730" cy="461"/>
              <a:chOff x="2517" y="877"/>
              <a:chExt cx="1741" cy="488"/>
            </a:xfrm>
          </p:grpSpPr>
          <p:sp>
            <p:nvSpPr>
              <p:cNvPr id="14339" name="AutoShape 14"/>
              <p:cNvSpPr/>
              <p:nvPr/>
            </p:nvSpPr>
            <p:spPr>
              <a:xfrm>
                <a:off x="2517" y="877"/>
                <a:ext cx="1741" cy="48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399FF"/>
                  </a:gs>
                  <a:gs pos="50000">
                    <a:srgbClr val="CCEC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zh-CN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40" name="Group 15"/>
              <p:cNvGrpSpPr/>
              <p:nvPr/>
            </p:nvGrpSpPr>
            <p:grpSpPr>
              <a:xfrm>
                <a:off x="2607" y="910"/>
                <a:ext cx="1541" cy="438"/>
                <a:chOff x="975" y="1407"/>
                <a:chExt cx="4108" cy="547"/>
              </a:xfrm>
            </p:grpSpPr>
            <p:sp>
              <p:nvSpPr>
                <p:cNvPr id="14341" name="AutoShape 16"/>
                <p:cNvSpPr/>
                <p:nvPr/>
              </p:nvSpPr>
              <p:spPr>
                <a:xfrm>
                  <a:off x="1095" y="183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42" name="AutoShape 17"/>
                <p:cNvSpPr/>
                <p:nvPr/>
              </p:nvSpPr>
              <p:spPr>
                <a:xfrm>
                  <a:off x="97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3588" y="424"/>
              <a:ext cx="722" cy="395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文章体裁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4344" name="Oval 75"/>
          <p:cNvSpPr/>
          <p:nvPr/>
        </p:nvSpPr>
        <p:spPr>
          <a:xfrm>
            <a:off x="642938" y="1000125"/>
            <a:ext cx="7807325" cy="3643313"/>
          </a:xfrm>
          <a:prstGeom prst="ellipse">
            <a:avLst/>
          </a:prstGeom>
          <a:solidFill>
            <a:srgbClr val="CCCCFF">
              <a:alpha val="61960"/>
            </a:srgbClr>
          </a:solidFill>
          <a:ln w="38100" cap="rnd" cmpd="sng">
            <a:solidFill>
              <a:srgbClr val="FF99CC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40000"/>
              </a:lnSpc>
              <a:spcBef>
                <a:spcPct val="50000"/>
              </a:spcBef>
            </a:pPr>
            <a:endParaRPr lang="zh-CN" altLang="zh-CN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42938" y="1039813"/>
            <a:ext cx="7786687" cy="276860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什么叫回忆录？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回忆录主要属记叙文体裁，它把作者对被 回忆者的几件能刻画人物性格、表达一个主题的 </a:t>
            </a:r>
            <a:endParaRPr lang="en-US" altLang="zh-CN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材料组织起来，又加以适当的抒情和评论。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23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6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charRg st="69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3120</Words>
  <Application>WPS 演示</Application>
  <PresentationFormat>自定义</PresentationFormat>
  <Paragraphs>389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宋体</vt:lpstr>
      <vt:lpstr>Wingdings</vt:lpstr>
      <vt:lpstr>Verdana</vt:lpstr>
      <vt:lpstr>微软雅黑</vt:lpstr>
      <vt:lpstr>Wingdings 2</vt:lpstr>
      <vt:lpstr>Wingdings</vt:lpstr>
      <vt:lpstr>Calibri</vt:lpstr>
      <vt:lpstr>黑体</vt:lpstr>
      <vt:lpstr>楷体_GB2312</vt:lpstr>
      <vt:lpstr>新宋体</vt:lpstr>
      <vt:lpstr>Gungsuh</vt:lpstr>
      <vt:lpstr>Malgun Gothic</vt:lpstr>
      <vt:lpstr>Times New Roman</vt:lpstr>
      <vt:lpstr>Wingdings 2</vt:lpstr>
      <vt:lpstr>Verdana</vt:lpstr>
      <vt:lpstr>隶书</vt:lpstr>
      <vt:lpstr>隶书</vt:lpstr>
      <vt:lpstr>Arial Unicode MS</vt:lpstr>
      <vt:lpstr>视点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赵家岗土家族乡中学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语文：第5课《回忆我的母亲》教学课件</dc:title>
  <dc:creator>赵群友</dc:creator>
  <dc:subject>语文版七年级上册</dc:subject>
  <cp:lastModifiedBy>Lenovo</cp:lastModifiedBy>
  <cp:revision>58</cp:revision>
  <dcterms:created xsi:type="dcterms:W3CDTF">2014-07-18T06:00:12Z</dcterms:created>
  <dcterms:modified xsi:type="dcterms:W3CDTF">2019-12-17T06:32:12Z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