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sldIdLst>
    <p:sldId id="256" r:id="rId10"/>
    <p:sldId id="275" r:id="rId11"/>
    <p:sldId id="279" r:id="rId12"/>
    <p:sldId id="284" r:id="rId13"/>
    <p:sldId id="265" r:id="rId14"/>
    <p:sldId id="266" r:id="rId15"/>
    <p:sldId id="267" r:id="rId16"/>
    <p:sldId id="268" r:id="rId17"/>
    <p:sldId id="270" r:id="rId18"/>
    <p:sldId id="271" r:id="rId19"/>
    <p:sldId id="261" r:id="rId20"/>
    <p:sldId id="283" r:id="rId21"/>
    <p:sldId id="276" r:id="rId22"/>
    <p:sldId id="278" r:id="rId23"/>
    <p:sldId id="285" r:id="rId24"/>
    <p:sldId id="288" r:id="rId25"/>
    <p:sldId id="289" r:id="rId26"/>
    <p:sldId id="277" r:id="rId27"/>
    <p:sldId id="263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0000"/>
    <a:srgbClr val="E5EA22"/>
    <a:srgbClr val="B9D339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B90CB-DA64-4343-83A2-B30213EE656B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4E97E-A49B-4EB3-9AF9-85CAAB02E7EE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42F3A-1461-41FE-9C86-D91FDDF76436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6DB58-899A-4463-8C69-16B8DCC12285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62C6A-662C-4CAF-BE1F-4E85BF069506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A7331-886C-4225-8D80-BBCF53484E3A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C0A11-1C5A-4D93-9475-112E8AC2E2F9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8D01F-4C88-4D0F-AB28-FAA888C73ECD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50524-BE80-457D-BFDD-CE7E4A044F9A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E63F5-4727-479D-9602-A66D9A8E29F4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4BD8B-BDA7-4DC1-9D61-95742FDC9966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B90CB-DA64-4343-83A2-B30213EE656B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4E97E-A49B-4EB3-9AF9-85CAAB02E7EE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42F3A-1461-41FE-9C86-D91FDDF76436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6DB58-899A-4463-8C69-16B8DCC12285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62C6A-662C-4CAF-BE1F-4E85BF069506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A7331-886C-4225-8D80-BBCF53484E3A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C0A11-1C5A-4D93-9475-112E8AC2E2F9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8D01F-4C88-4D0F-AB28-FAA888C73ECD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50524-BE80-457D-BFDD-CE7E4A044F9A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E63F5-4727-479D-9602-A66D9A8E29F4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4BD8B-BDA7-4DC1-9D61-95742FDC9966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B90CB-DA64-4343-83A2-B30213EE656B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4E97E-A49B-4EB3-9AF9-85CAAB02E7EE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42F3A-1461-41FE-9C86-D91FDDF76436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6DB58-899A-4463-8C69-16B8DCC12285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62C6A-662C-4CAF-BE1F-4E85BF069506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A7331-886C-4225-8D80-BBCF53484E3A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C0A11-1C5A-4D93-9475-112E8AC2E2F9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8D01F-4C88-4D0F-AB28-FAA888C73ECD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50524-BE80-457D-BFDD-CE7E4A044F9A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E63F5-4727-479D-9602-A66D9A8E29F4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4BD8B-BDA7-4DC1-9D61-95742FDC9966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B90CB-DA64-4343-83A2-B30213EE656B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4E97E-A49B-4EB3-9AF9-85CAAB02E7EE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42F3A-1461-41FE-9C86-D91FDDF76436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6DB58-899A-4463-8C69-16B8DCC12285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62C6A-662C-4CAF-BE1F-4E85BF069506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A7331-886C-4225-8D80-BBCF53484E3A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C0A11-1C5A-4D93-9475-112E8AC2E2F9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8D01F-4C88-4D0F-AB28-FAA888C73ECD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50524-BE80-457D-BFDD-CE7E4A044F9A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E63F5-4727-479D-9602-A66D9A8E29F4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4BD8B-BDA7-4DC1-9D61-95742FDC9966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B90CB-DA64-4343-83A2-B30213EE656B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4E97E-A49B-4EB3-9AF9-85CAAB02E7EE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42F3A-1461-41FE-9C86-D91FDDF76436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6DB58-899A-4463-8C69-16B8DCC12285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62C6A-662C-4CAF-BE1F-4E85BF069506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A7331-886C-4225-8D80-BBCF53484E3A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C0A11-1C5A-4D93-9475-112E8AC2E2F9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8D01F-4C88-4D0F-AB28-FAA888C73ECD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50524-BE80-457D-BFDD-CE7E4A044F9A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E63F5-4727-479D-9602-A66D9A8E29F4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4BD8B-BDA7-4DC1-9D61-95742FDC9966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B90CB-DA64-4343-83A2-B30213EE656B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4E97E-A49B-4EB3-9AF9-85CAAB02E7EE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42F3A-1461-41FE-9C86-D91FDDF76436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6DB58-899A-4463-8C69-16B8DCC12285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62C6A-662C-4CAF-BE1F-4E85BF069506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A7331-886C-4225-8D80-BBCF53484E3A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C0A11-1C5A-4D93-9475-112E8AC2E2F9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8D01F-4C88-4D0F-AB28-FAA888C73ECD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50524-BE80-457D-BFDD-CE7E4A044F9A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E63F5-4727-479D-9602-A66D9A8E29F4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4BD8B-BDA7-4DC1-9D61-95742FDC9966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B90CB-DA64-4343-83A2-B30213EE656B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4E97E-A49B-4EB3-9AF9-85CAAB02E7EE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42F3A-1461-41FE-9C86-D91FDDF76436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6DB58-899A-4463-8C69-16B8DCC12285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62C6A-662C-4CAF-BE1F-4E85BF069506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A7331-886C-4225-8D80-BBCF53484E3A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C0A11-1C5A-4D93-9475-112E8AC2E2F9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8D01F-4C88-4D0F-AB28-FAA888C73ECD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50524-BE80-457D-BFDD-CE7E4A044F9A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E63F5-4727-479D-9602-A66D9A8E29F4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4BD8B-BDA7-4DC1-9D61-95742FDC9966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B90CB-DA64-4343-83A2-B30213EE656B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4E97E-A49B-4EB3-9AF9-85CAAB02E7EE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42F3A-1461-41FE-9C86-D91FDDF76436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6DB58-899A-4463-8C69-16B8DCC12285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62C6A-662C-4CAF-BE1F-4E85BF069506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A7331-886C-4225-8D80-BBCF53484E3A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C0A11-1C5A-4D93-9475-112E8AC2E2F9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8D01F-4C88-4D0F-AB28-FAA888C73ECD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50524-BE80-457D-BFDD-CE7E4A044F9A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E63F5-4727-479D-9602-A66D9A8E29F4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4BD8B-BDA7-4DC1-9D61-95742FDC9966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CF4835-0E5E-4BBD-A6DA-73DAE49CC9CE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CF4835-0E5E-4BBD-A6DA-73DAE49CC9CE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CF4835-0E5E-4BBD-A6DA-73DAE49CC9CE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CF4835-0E5E-4BBD-A6DA-73DAE49CC9CE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CF4835-0E5E-4BBD-A6DA-73DAE49CC9CE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CF4835-0E5E-4BBD-A6DA-73DAE49CC9CE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CF4835-0E5E-4BBD-A6DA-73DAE49CC9CE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CF4835-0E5E-4BBD-A6DA-73DAE49CC9CE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file:///G:\Data\&#22810;&#23186;&#20307;&#25945;&#23398;&#35838;&#20214;\unit%204\&#25945;&#23398;&#35838;&#20214;\topic%201\Section%20B\&#38142;&#25509;&#36164;&#28304;\p79-1a.swf" TargetMode="External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png"/><Relationship Id="rId7" Type="http://schemas.openxmlformats.org/officeDocument/2006/relationships/hyperlink" Target="file:///G:\Data\&#22810;&#23186;&#20307;&#25945;&#23398;&#35838;&#20214;\unit%204\&#25945;&#23398;&#35838;&#20214;\topic%201\Section%20B\&#38142;&#25509;&#36164;&#28304;\p79-1a.swf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6.GIF"/><Relationship Id="rId5" Type="http://schemas.openxmlformats.org/officeDocument/2006/relationships/hyperlink" Target="file:///G:\Data\&#22810;&#23186;&#20307;&#25945;&#23398;&#35838;&#20214;\unit%204\&#25945;&#23398;&#35838;&#20214;\topic%201\Section%20B\&#38142;&#25509;&#36164;&#28304;\p79-1a.swf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6.GIF"/><Relationship Id="rId5" Type="http://schemas.openxmlformats.org/officeDocument/2006/relationships/hyperlink" Target="file:///G:\Data\&#22810;&#23186;&#20307;&#25945;&#23398;&#35838;&#20214;\unit%204\&#25945;&#23398;&#35838;&#20214;\topic%201\Section%20B\&#38142;&#25509;&#36164;&#28304;\p79-1a.swf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6.GIF"/><Relationship Id="rId5" Type="http://schemas.openxmlformats.org/officeDocument/2006/relationships/hyperlink" Target="file:///G:\Data\&#22810;&#23186;&#20307;&#25945;&#23398;&#35838;&#20214;\unit%204\&#25945;&#23398;&#35838;&#20214;\topic%201\Section%20B\&#38142;&#25509;&#36164;&#28304;\p79-1a.swf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3528" y="3501008"/>
            <a:ext cx="7772400" cy="1109985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altLang="zh-CN" sz="8800" b="1" kern="10" dirty="0">
                <a:ln w="9525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round/>
                </a:ln>
                <a:latin typeface="Times New Roman" panose="02020603050405020304"/>
                <a:cs typeface="Times New Roman" panose="02020603050405020304"/>
              </a:rPr>
              <a:t>Unit 3 Topic 2</a:t>
            </a:r>
            <a:br>
              <a:rPr lang="en-US" altLang="zh-CN" sz="8800" b="1" kern="10" dirty="0">
                <a:ln w="9525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round/>
                </a:ln>
                <a:latin typeface="Times New Roman" panose="02020603050405020304"/>
                <a:cs typeface="Times New Roman" panose="02020603050405020304"/>
              </a:rPr>
            </a:br>
            <a:r>
              <a:rPr lang="en-US" altLang="zh-CN" sz="8800" b="1" kern="10" dirty="0">
                <a:ln w="9525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round/>
                </a:ln>
                <a:latin typeface="Times New Roman" panose="02020603050405020304"/>
                <a:cs typeface="Times New Roman" panose="02020603050405020304"/>
              </a:rPr>
              <a:t>What does your mother do?</a:t>
            </a:r>
            <a:br>
              <a:rPr lang="en-US" altLang="zh-CN" sz="8800" b="1" kern="10" dirty="0">
                <a:ln w="9525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round/>
                </a:ln>
                <a:latin typeface="Times New Roman" panose="02020603050405020304"/>
                <a:cs typeface="Times New Roman" panose="02020603050405020304"/>
              </a:rPr>
            </a:br>
            <a:r>
              <a:rPr lang="en-US" altLang="zh-CN" sz="8800" b="1" kern="10" dirty="0">
                <a:ln w="9525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round/>
                </a:ln>
                <a:latin typeface="Times New Roman" panose="02020603050405020304"/>
                <a:cs typeface="Times New Roman" panose="02020603050405020304"/>
              </a:rPr>
              <a:t>Section C</a:t>
            </a:r>
            <a:r>
              <a:rPr lang="zh-CN" altLang="en-US" sz="8800" kern="10" dirty="0">
                <a:ln w="9525">
                  <a:solidFill>
                    <a:srgbClr val="FF66CC"/>
                  </a:solidFill>
                  <a:round/>
                </a:ln>
                <a:solidFill>
                  <a:srgbClr val="FF00FF"/>
                </a:solidFill>
                <a:latin typeface="Times New Roman" panose="02020603050405020304"/>
                <a:cs typeface="Times New Roman" panose="02020603050405020304"/>
              </a:rPr>
              <a:t/>
            </a:r>
            <a:br>
              <a:rPr lang="zh-CN" altLang="en-US" sz="8800" kern="10" dirty="0">
                <a:ln w="9525">
                  <a:solidFill>
                    <a:srgbClr val="FF66CC"/>
                  </a:solidFill>
                  <a:round/>
                </a:ln>
                <a:solidFill>
                  <a:srgbClr val="FF00FF"/>
                </a:solidFill>
                <a:latin typeface="Times New Roman" panose="02020603050405020304"/>
                <a:cs typeface="Times New Roman" panose="02020603050405020304"/>
              </a:rPr>
            </a:br>
            <a:endParaRPr lang="zh-CN" altLang="en-US" sz="8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纸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4582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066800" y="1219200"/>
            <a:ext cx="74676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800" b="0" smtClean="0">
                <a:solidFill>
                  <a:srgbClr val="000000"/>
                </a:solidFill>
                <a:latin typeface="Arial" panose="020B0604020202020204" pitchFamily="34" charset="0"/>
              </a:rPr>
              <a:t>        </a:t>
            </a:r>
            <a:r>
              <a:rPr lang="en-US" altLang="zh-CN" smtClean="0">
                <a:solidFill>
                  <a:srgbClr val="000000"/>
                </a:solidFill>
              </a:rPr>
              <a:t>This is a photo of Kangkang's ________. The young man in a green T-shirt is his _______. The young woman in yellow is his _____. They have a daughter and she is in pink. She is Kangkang’s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srgbClr val="000000"/>
                </a:solidFill>
              </a:rPr>
              <a:t>_______.</a:t>
            </a:r>
            <a:r>
              <a:rPr lang="en-US" altLang="zh-CN" smtClean="0"/>
              <a:t> </a:t>
            </a:r>
            <a:r>
              <a:rPr lang="en-US" altLang="zh-CN" smtClean="0">
                <a:solidFill>
                  <a:srgbClr val="000000"/>
                </a:solidFill>
              </a:rPr>
              <a:t>The young woman in red and the young man in black are his ________. The old man and the old woman are</a:t>
            </a:r>
            <a:r>
              <a:rPr lang="en-US" altLang="zh-CN" smtClean="0"/>
              <a:t> </a:t>
            </a:r>
            <a:r>
              <a:rPr lang="en-US" altLang="zh-CN" smtClean="0">
                <a:solidFill>
                  <a:srgbClr val="000000"/>
                </a:solidFill>
              </a:rPr>
              <a:t>Kangkang’s  ____________ .  Kangkang has a big family.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219200" y="1752600"/>
            <a:ext cx="13684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smtClean="0">
                <a:solidFill>
                  <a:srgbClr val="FF6600"/>
                </a:solidFill>
                <a:latin typeface="Arial" panose="020B0604020202020204" pitchFamily="34" charset="0"/>
              </a:rPr>
              <a:t> family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048000" y="2286000"/>
            <a:ext cx="12223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smtClean="0">
                <a:solidFill>
                  <a:srgbClr val="FF66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uncle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200400" y="2743200"/>
            <a:ext cx="11525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smtClean="0">
                <a:solidFill>
                  <a:srgbClr val="FF66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aunt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553200" y="419100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smtClean="0">
                <a:solidFill>
                  <a:srgbClr val="FF66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parents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3276600" y="5105400"/>
            <a:ext cx="266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smtClean="0">
                <a:latin typeface="Arial" panose="020B0604020202020204" pitchFamily="34" charset="0"/>
              </a:rPr>
              <a:t> grandparents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1066800" y="37338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smtClean="0">
                <a:latin typeface="Arial" panose="020B0604020202020204" pitchFamily="34" charset="0"/>
              </a:rPr>
              <a:t> cousin</a:t>
            </a:r>
          </a:p>
        </p:txBody>
      </p:sp>
      <p:sp>
        <p:nvSpPr>
          <p:cNvPr id="10250" name="WordArt 13"/>
          <p:cNvSpPr>
            <a:spLocks noChangeArrowheads="1" noChangeShapeType="1" noTextEdit="1"/>
          </p:cNvSpPr>
          <p:nvPr/>
        </p:nvSpPr>
        <p:spPr bwMode="auto">
          <a:xfrm>
            <a:off x="2819400" y="304800"/>
            <a:ext cx="2735263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kern="1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Lucida Sans" panose="020B0602030504020204"/>
              </a:rPr>
              <a:t>Exercise</a:t>
            </a:r>
            <a:endParaRPr lang="zh-CN" altLang="en-US" sz="3600" b="1" kern="10" smtClean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Lucida Sans" panose="020B0602030504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bldLvl="0"/>
      <p:bldP spid="21511" grpId="0" bldLvl="0"/>
      <p:bldP spid="21512" grpId="0" bldLvl="0"/>
      <p:bldP spid="21513" grpId="0" bldLvl="0"/>
      <p:bldP spid="21515" grpId="0"/>
      <p:bldP spid="215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6000" b="1" dirty="0" smtClean="0"/>
              <a:t>Group  work </a:t>
            </a:r>
            <a:endParaRPr lang="zh-CN" altLang="en-US" sz="6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1.Talk about your </a:t>
            </a:r>
            <a:r>
              <a:rPr lang="en-US" altLang="zh-CN" b="1" dirty="0" smtClean="0"/>
              <a:t>family photo </a:t>
            </a:r>
            <a:r>
              <a:rPr lang="en-US" altLang="zh-CN" dirty="0" smtClean="0"/>
              <a:t>.</a:t>
            </a:r>
          </a:p>
          <a:p>
            <a:pPr marL="0" indent="0">
              <a:buNone/>
            </a:pPr>
            <a:r>
              <a:rPr lang="en-US" altLang="zh-CN" dirty="0" smtClean="0"/>
              <a:t>2.Give a report.</a:t>
            </a:r>
          </a:p>
          <a:p>
            <a:pPr marL="0" indent="0">
              <a:buNone/>
            </a:pPr>
            <a:r>
              <a:rPr lang="en-US" altLang="zh-CN" sz="1800" dirty="0" smtClean="0">
                <a:latin typeface="Arial" panose="020B0604020202020204" pitchFamily="34" charset="0"/>
              </a:rPr>
              <a:t>       </a:t>
            </a:r>
            <a:r>
              <a:rPr lang="en-US" altLang="zh-CN" b="1" i="1" dirty="0"/>
              <a:t>This is a photo of my family. </a:t>
            </a:r>
          </a:p>
          <a:p>
            <a:pPr marL="0" indent="0">
              <a:buNone/>
            </a:pPr>
            <a:r>
              <a:rPr lang="en-US" altLang="zh-CN" b="1" i="1" dirty="0" smtClean="0"/>
              <a:t>     The </a:t>
            </a:r>
            <a:r>
              <a:rPr lang="en-US" altLang="zh-CN" b="1" i="1" dirty="0"/>
              <a:t>young man in a green T-shirt is my </a:t>
            </a:r>
            <a:r>
              <a:rPr lang="en-US" altLang="zh-CN" b="1" i="1" dirty="0" smtClean="0"/>
              <a:t> …</a:t>
            </a:r>
          </a:p>
          <a:p>
            <a:pPr marL="0" indent="0">
              <a:buNone/>
            </a:pPr>
            <a:r>
              <a:rPr lang="en-US" altLang="zh-CN" b="1" i="1" dirty="0" smtClean="0"/>
              <a:t>     The </a:t>
            </a:r>
            <a:r>
              <a:rPr lang="en-US" altLang="zh-CN" b="1" i="1" dirty="0"/>
              <a:t>young woman in yellow is my </a:t>
            </a:r>
            <a:r>
              <a:rPr lang="en-US" altLang="zh-CN" b="1" i="1" dirty="0" smtClean="0"/>
              <a:t>…</a:t>
            </a:r>
          </a:p>
          <a:p>
            <a:pPr marL="0" indent="0">
              <a:buNone/>
            </a:pPr>
            <a:r>
              <a:rPr lang="en-US" altLang="zh-CN" b="1" i="1" dirty="0" smtClean="0"/>
              <a:t>     The boy/girl is…</a:t>
            </a:r>
          </a:p>
          <a:p>
            <a:pPr marL="0" indent="0">
              <a:buNone/>
            </a:pPr>
            <a:r>
              <a:rPr lang="en-US" altLang="zh-CN" b="1" i="1" dirty="0" smtClean="0"/>
              <a:t>      I </a:t>
            </a:r>
            <a:r>
              <a:rPr lang="en-US" altLang="zh-CN" b="1" i="1" dirty="0"/>
              <a:t>love my </a:t>
            </a:r>
            <a:r>
              <a:rPr lang="en-US" altLang="zh-CN" b="1" i="1" dirty="0" smtClean="0"/>
              <a:t>family.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0021" y="18864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3967" y="1844824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CN" sz="4000" i="1" dirty="0" smtClean="0"/>
              <a:t>     This </a:t>
            </a:r>
            <a:r>
              <a:rPr lang="en-US" altLang="zh-CN" sz="4000" i="1" dirty="0"/>
              <a:t>is a photo of my family. </a:t>
            </a:r>
          </a:p>
          <a:p>
            <a:pPr marL="0" indent="0">
              <a:buNone/>
            </a:pPr>
            <a:r>
              <a:rPr lang="en-US" altLang="zh-CN" sz="4000" i="1" dirty="0"/>
              <a:t>     The young man in a green T-shirt is my …He is a … </a:t>
            </a:r>
            <a:r>
              <a:rPr lang="en-US" altLang="zh-CN" sz="4000" i="1" dirty="0" smtClean="0"/>
              <a:t>  The </a:t>
            </a:r>
            <a:r>
              <a:rPr lang="en-US" altLang="zh-CN" sz="4000" i="1" dirty="0"/>
              <a:t>young woman in yellow is my …She is a … </a:t>
            </a:r>
            <a:r>
              <a:rPr lang="en-US" altLang="zh-CN" sz="4000" i="1" dirty="0" smtClean="0"/>
              <a:t>The boy/girl is me.   I </a:t>
            </a:r>
            <a:r>
              <a:rPr lang="en-US" altLang="zh-CN" sz="4000" i="1" dirty="0"/>
              <a:t>have a big family. I love my family.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23528" y="260648"/>
            <a:ext cx="403668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Let’s write</a:t>
            </a:r>
            <a:r>
              <a:rPr lang="en-US" altLang="zh-CN" sz="6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zh-CN" altLang="en-US" sz="6600" b="1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资料带 3"/>
          <p:cNvSpPr/>
          <p:nvPr/>
        </p:nvSpPr>
        <p:spPr>
          <a:xfrm>
            <a:off x="539552" y="260648"/>
            <a:ext cx="3096344" cy="1584176"/>
          </a:xfrm>
          <a:prstGeom prst="flowChartPunchedTape">
            <a:avLst/>
          </a:prstGeom>
          <a:solidFill>
            <a:srgbClr val="FF99FF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637237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i="1" dirty="0"/>
              <a:t>S</a:t>
            </a:r>
            <a:r>
              <a:rPr lang="en-US" altLang="zh-CN" sz="5400" b="1" i="1" dirty="0" smtClean="0"/>
              <a:t>ummary</a:t>
            </a:r>
            <a:endParaRPr lang="zh-CN" altLang="en-US" sz="5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58094" y="2341274"/>
            <a:ext cx="40991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Arial" panose="020B0604020202020204" pitchFamily="34" charset="0"/>
              </a:rPr>
              <a:t>1. Family members: </a:t>
            </a:r>
          </a:p>
          <a:p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2924944"/>
            <a:ext cx="80466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i="1" dirty="0">
                <a:solidFill>
                  <a:srgbClr val="FF0000"/>
                </a:solidFill>
                <a:latin typeface="Arial" panose="020B0604020202020204" pitchFamily="34" charset="0"/>
              </a:rPr>
              <a:t>mother, father, parents, aunt, </a:t>
            </a:r>
          </a:p>
          <a:p>
            <a:r>
              <a:rPr lang="en-US" altLang="zh-CN" sz="4000" i="1" dirty="0">
                <a:solidFill>
                  <a:srgbClr val="FF0000"/>
                </a:solidFill>
                <a:latin typeface="Arial" panose="020B0604020202020204" pitchFamily="34" charset="0"/>
              </a:rPr>
              <a:t>    uncle, brother, daughter, son …</a:t>
            </a:r>
          </a:p>
          <a:p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9091" y="4063717"/>
            <a:ext cx="54829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Arial" panose="020B0604020202020204" pitchFamily="34" charset="0"/>
              </a:rPr>
              <a:t>2. Useful expression</a:t>
            </a:r>
            <a:r>
              <a:rPr lang="en-US" altLang="zh-CN" sz="3200" dirty="0">
                <a:latin typeface="Arial" panose="020B0604020202020204" pitchFamily="34" charset="0"/>
              </a:rPr>
              <a:t>:</a:t>
            </a:r>
          </a:p>
          <a:p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14670" y="4888134"/>
            <a:ext cx="6005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</a:rPr>
              <a:t>This is </a:t>
            </a:r>
            <a:r>
              <a:rPr lang="en-US" altLang="zh-CN" sz="4400" i="1" dirty="0">
                <a:solidFill>
                  <a:srgbClr val="FF0000"/>
                </a:solidFill>
                <a:latin typeface="Arial" panose="020B0604020202020204" pitchFamily="34" charset="0"/>
              </a:rPr>
              <a:t>a photo of </a:t>
            </a:r>
            <a:r>
              <a:rPr lang="en-US" altLang="zh-CN" sz="3200" dirty="0">
                <a:latin typeface="Arial" panose="020B0604020202020204" pitchFamily="34" charset="0"/>
              </a:rPr>
              <a:t>my family.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Brain storm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191683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i="1" dirty="0">
                <a:solidFill>
                  <a:srgbClr val="FF0000"/>
                </a:solidFill>
                <a:latin typeface="Arial" panose="020B0604020202020204" pitchFamily="34" charset="0"/>
              </a:rPr>
              <a:t>mother</a:t>
            </a:r>
            <a:endParaRPr lang="zh-CN" alt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177281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i="1" dirty="0">
                <a:solidFill>
                  <a:srgbClr val="FF0000"/>
                </a:solidFill>
                <a:latin typeface="Arial" panose="020B0604020202020204" pitchFamily="34" charset="0"/>
              </a:rPr>
              <a:t>father</a:t>
            </a:r>
            <a:endParaRPr lang="zh-CN" alt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151620" y="2909409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i="1" dirty="0">
                <a:solidFill>
                  <a:srgbClr val="FF0000"/>
                </a:solidFill>
                <a:latin typeface="Arial" panose="020B0604020202020204" pitchFamily="34" charset="0"/>
              </a:rPr>
              <a:t>parents</a:t>
            </a:r>
            <a:endParaRPr lang="zh-CN" alt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675943" y="2704355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i="1" dirty="0">
                <a:solidFill>
                  <a:srgbClr val="FF0000"/>
                </a:solidFill>
                <a:latin typeface="Arial" panose="020B0604020202020204" pitchFamily="34" charset="0"/>
              </a:rPr>
              <a:t>aunt</a:t>
            </a:r>
            <a:endParaRPr lang="zh-CN" alt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184068" y="4544253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i="1" dirty="0">
                <a:solidFill>
                  <a:srgbClr val="FF0000"/>
                </a:solidFill>
                <a:latin typeface="Arial" panose="020B0604020202020204" pitchFamily="34" charset="0"/>
              </a:rPr>
              <a:t>uncle</a:t>
            </a:r>
            <a:endParaRPr lang="zh-CN" alt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334477" y="325364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i="1" dirty="0">
                <a:solidFill>
                  <a:srgbClr val="FF0000"/>
                </a:solidFill>
                <a:latin typeface="Arial" panose="020B0604020202020204" pitchFamily="34" charset="0"/>
              </a:rPr>
              <a:t>daughter</a:t>
            </a:r>
            <a:endParaRPr lang="zh-CN" alt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1965271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i="1" dirty="0">
                <a:solidFill>
                  <a:srgbClr val="FF0000"/>
                </a:solidFill>
                <a:latin typeface="Arial" panose="020B0604020202020204" pitchFamily="34" charset="0"/>
              </a:rPr>
              <a:t>son</a:t>
            </a:r>
            <a:endParaRPr lang="zh-CN" alt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051720" y="422108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i="1" dirty="0">
                <a:solidFill>
                  <a:srgbClr val="FF0000"/>
                </a:solidFill>
                <a:latin typeface="Arial" panose="020B0604020202020204" pitchFamily="34" charset="0"/>
              </a:rPr>
              <a:t>brother</a:t>
            </a:r>
            <a:endParaRPr lang="zh-CN" alt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6483341" y="3356992"/>
            <a:ext cx="1617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i="1" dirty="0">
                <a:solidFill>
                  <a:srgbClr val="FF0000"/>
                </a:solidFill>
                <a:latin typeface="Arial" panose="020B0604020202020204" pitchFamily="34" charset="0"/>
              </a:rPr>
              <a:t>photo</a:t>
            </a:r>
            <a:endParaRPr lang="zh-CN" altLang="en-US" sz="3600" dirty="0"/>
          </a:p>
        </p:txBody>
      </p:sp>
      <p:sp>
        <p:nvSpPr>
          <p:cNvPr id="3" name="AutoShape 2" descr="http://img3.imgtn.bdimg.com/it/u=2713037210,402552085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AutoShape 4" descr="http://img3.imgtn.bdimg.com/it/u=2713037210,402552085&amp;fm=21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AutoShape 6" descr="http://img3.imgtn.bdimg.com/it/u=2713037210,402552085&amp;fm=21&amp;gp=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AutoShape 8" descr="http://img3.imgtn.bdimg.com/it/u=1815739038,1213966425&amp;fm=21&amp;gp=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AutoShape 10" descr="http://img3.imgtn.bdimg.com/it/u=1815739038,1213966425&amp;fm=21&amp;gp=0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334477" y="5190584"/>
            <a:ext cx="1849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 smtClean="0">
                <a:solidFill>
                  <a:srgbClr val="FF0000"/>
                </a:solidFill>
              </a:rPr>
              <a:t>sister</a:t>
            </a:r>
            <a:endParaRPr lang="zh-CN" altLang="en-US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500"/>
                            </p:stCondLst>
                            <p:childTnLst>
                              <p:par>
                                <p:cTn id="67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0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0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40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7" grpId="0"/>
      <p:bldP spid="1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z="6600" i="1" dirty="0" smtClean="0">
                <a:latin typeface="MingLiU_HKSCS" panose="02020500000000000000" pitchFamily="18" charset="-120"/>
                <a:ea typeface="MingLiU_HKSCS" panose="02020500000000000000" pitchFamily="18" charset="-120"/>
              </a:rPr>
              <a:t>Love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800" i="1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Love your mother and father</a:t>
            </a:r>
          </a:p>
          <a:p>
            <a:pPr marL="0" indent="0">
              <a:buNone/>
            </a:pPr>
            <a:r>
              <a:rPr lang="en-US" altLang="zh-CN" sz="4800" i="1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Love your brother and sister</a:t>
            </a:r>
          </a:p>
          <a:p>
            <a:pPr marL="0" indent="0">
              <a:buNone/>
            </a:pPr>
            <a:r>
              <a:rPr lang="en-US" altLang="zh-CN" sz="4800" i="1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Love everyone </a:t>
            </a:r>
          </a:p>
          <a:p>
            <a:pPr marL="0" indent="0">
              <a:buNone/>
            </a:pPr>
            <a:r>
              <a:rPr lang="en-US" altLang="zh-CN" sz="4800" i="1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And the world will become better(</a:t>
            </a:r>
            <a:r>
              <a:rPr lang="zh-CN" altLang="en-US" sz="4800" i="1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世界将会变得更美好）</a:t>
            </a:r>
            <a:endParaRPr lang="zh-CN" altLang="en-US" sz="4800" i="1" dirty="0"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i="1" dirty="0" smtClean="0"/>
              <a:t>Which group is the best?</a:t>
            </a:r>
            <a:endParaRPr lang="zh-CN" altLang="en-US" i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7499176" cy="25488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dirty="0" smtClean="0"/>
              <a:t>        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          </a:t>
            </a:r>
            <a:r>
              <a:rPr lang="en-US" altLang="zh-CN" sz="6600" b="1" dirty="0" smtClean="0">
                <a:solidFill>
                  <a:srgbClr val="FF0000"/>
                </a:solidFill>
              </a:rPr>
              <a:t>A  secret  gift </a:t>
            </a:r>
          </a:p>
          <a:p>
            <a:pPr marL="0" indent="0">
              <a:buNone/>
            </a:pPr>
            <a:r>
              <a:rPr lang="en-US" altLang="zh-CN" sz="5400" b="1" dirty="0" smtClean="0"/>
              <a:t>                 </a:t>
            </a:r>
            <a:r>
              <a:rPr lang="en-US" altLang="zh-CN" dirty="0" smtClean="0"/>
              <a:t>(</a:t>
            </a:r>
            <a:r>
              <a:rPr lang="zh-CN" altLang="en-US" dirty="0" smtClean="0"/>
              <a:t>秘密礼物）</a:t>
            </a:r>
            <a:endParaRPr lang="zh-CN" altLang="en-US" dirty="0"/>
          </a:p>
        </p:txBody>
      </p:sp>
      <p:pic>
        <p:nvPicPr>
          <p:cNvPr id="1028" name="Picture 4" descr="http://pica.nipic.com/2008-05-07/2008578271137_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33056"/>
            <a:ext cx="2921302" cy="274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4320480"/>
          </a:xfrm>
        </p:spPr>
        <p:txBody>
          <a:bodyPr>
            <a:normAutofit fontScale="90000"/>
          </a:bodyPr>
          <a:lstStyle/>
          <a:p>
            <a:r>
              <a:rPr lang="en-US" altLang="zh-CN" sz="6600" b="1" i="1" dirty="0" smtClean="0"/>
              <a:t/>
            </a:r>
            <a:br>
              <a:rPr lang="en-US" altLang="zh-CN" sz="6600" b="1" i="1" dirty="0" smtClean="0"/>
            </a:br>
            <a:r>
              <a:rPr lang="en-US" altLang="zh-CN" sz="6600" b="1" i="1" dirty="0" smtClean="0"/>
              <a:t>Let’s take  </a:t>
            </a:r>
            <a:br>
              <a:rPr lang="en-US" altLang="zh-CN" sz="6600" b="1" i="1" dirty="0" smtClean="0"/>
            </a:br>
            <a:r>
              <a:rPr lang="en-US" altLang="zh-CN" sz="6600" b="1" i="1" dirty="0" smtClean="0"/>
              <a:t>family photo together!</a:t>
            </a:r>
            <a:r>
              <a:rPr lang="en-US" altLang="zh-CN" b="1" i="1" dirty="0" smtClean="0"/>
              <a:t/>
            </a:r>
            <a:br>
              <a:rPr lang="en-US" altLang="zh-CN" b="1" i="1" dirty="0" smtClean="0"/>
            </a:br>
            <a:r>
              <a:rPr lang="en-US" altLang="zh-CN" b="1" i="1" dirty="0"/>
              <a:t/>
            </a:r>
            <a:br>
              <a:rPr lang="en-US" altLang="zh-CN" b="1" i="1" dirty="0"/>
            </a:br>
            <a:r>
              <a:rPr lang="zh-CN" altLang="en-US" b="1" i="1" dirty="0" smtClean="0"/>
              <a:t>让我们一起照全家福吧！</a:t>
            </a:r>
            <a:r>
              <a:rPr lang="en-US" altLang="zh-CN" b="1" i="1" dirty="0" smtClean="0"/>
              <a:t/>
            </a:r>
            <a:br>
              <a:rPr lang="en-US" altLang="zh-CN" b="1" i="1" dirty="0" smtClean="0"/>
            </a:br>
            <a:endParaRPr lang="zh-CN" altLang="en-US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/>
          <p:nvPr/>
        </p:nvSpPr>
        <p:spPr>
          <a:xfrm>
            <a:off x="2519772" y="1124744"/>
            <a:ext cx="4536504" cy="1224136"/>
          </a:xfrm>
          <a:prstGeom prst="parallelogram">
            <a:avLst/>
          </a:prstGeom>
          <a:solidFill>
            <a:srgbClr val="E5EA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879812" y="1228980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i="1" dirty="0"/>
              <a:t>Homework</a:t>
            </a:r>
            <a:endParaRPr lang="zh-CN" altLang="en-US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61914" y="3212976"/>
            <a:ext cx="63367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/>
              <a:t>   1.Write  a passage  about     your family.</a:t>
            </a:r>
          </a:p>
          <a:p>
            <a:r>
              <a:rPr lang="en-US" altLang="zh-CN" sz="4400" dirty="0" smtClean="0"/>
              <a:t>    2.Read the new words.</a:t>
            </a:r>
            <a:endParaRPr lang="zh-CN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WordArt 3"/>
          <p:cNvSpPr>
            <a:spLocks noChangeArrowheads="1" noChangeShapeType="1" noTextEdit="1"/>
          </p:cNvSpPr>
          <p:nvPr/>
        </p:nvSpPr>
        <p:spPr bwMode="auto">
          <a:xfrm>
            <a:off x="2667000" y="1600200"/>
            <a:ext cx="36576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600" b="1" kern="10" dirty="0" smtClean="0">
                <a:ln w="53975">
                  <a:solidFill>
                    <a:srgbClr val="D60093"/>
                  </a:solidFill>
                  <a:rou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FF99CC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Comic Sans MS" panose="030F0702030302020204"/>
              </a:rPr>
              <a:t>Good-bye!</a:t>
            </a:r>
            <a:endParaRPr lang="zh-CN" altLang="en-US" sz="9600" b="1" kern="10" dirty="0" smtClean="0">
              <a:ln w="53975">
                <a:solidFill>
                  <a:srgbClr val="D60093"/>
                </a:solidFill>
                <a:round/>
              </a:ln>
              <a:gradFill rotWithShape="1">
                <a:gsLst>
                  <a:gs pos="0">
                    <a:srgbClr val="FFFFFF"/>
                  </a:gs>
                  <a:gs pos="50000">
                    <a:srgbClr val="FF99CC"/>
                  </a:gs>
                  <a:gs pos="100000">
                    <a:srgbClr val="FFFFFF"/>
                  </a:gs>
                </a:gsLst>
                <a:lin ang="5400000" scaled="1"/>
              </a:gradFill>
              <a:latin typeface="Comic Sans MS" panose="030F0702030302020204"/>
            </a:endParaRPr>
          </a:p>
        </p:txBody>
      </p:sp>
      <p:pic>
        <p:nvPicPr>
          <p:cNvPr id="7173" name="Picture 5" descr="4B2C6FB54528F47738915F1452E7748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638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764704" y="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7200" b="1" i="1" dirty="0" smtClean="0"/>
              <a:t>Duty report</a:t>
            </a:r>
            <a:endParaRPr lang="zh-CN" altLang="en-US" sz="7200" b="1" i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31640" y="30689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800" b="1" i="1" dirty="0" smtClean="0">
                <a:solidFill>
                  <a:srgbClr val="FF0000"/>
                </a:solidFill>
              </a:rPr>
              <a:t>Who is the boy?</a:t>
            </a:r>
          </a:p>
          <a:p>
            <a:pPr marL="0" indent="0">
              <a:buNone/>
            </a:pPr>
            <a:r>
              <a:rPr lang="en-US" altLang="zh-CN" sz="4800" b="1" i="1" dirty="0" smtClean="0">
                <a:solidFill>
                  <a:srgbClr val="FF0000"/>
                </a:solidFill>
              </a:rPr>
              <a:t>Do you love your family?</a:t>
            </a:r>
            <a:endParaRPr lang="zh-CN" altLang="en-US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 bwMode="auto">
          <a:xfrm>
            <a:off x="3779912" y="3861048"/>
            <a:ext cx="1080120" cy="50753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五边形 4"/>
          <p:cNvSpPr/>
          <p:nvPr/>
        </p:nvSpPr>
        <p:spPr bwMode="auto">
          <a:xfrm>
            <a:off x="512282" y="692696"/>
            <a:ext cx="2952328" cy="1323439"/>
          </a:xfrm>
          <a:prstGeom prst="homePlate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2282" y="724790"/>
            <a:ext cx="24657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Predicting</a:t>
            </a:r>
          </a:p>
          <a:p>
            <a:r>
              <a:rPr lang="zh-CN" altLang="en-US" sz="4000" dirty="0"/>
              <a:t>预测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2708920"/>
            <a:ext cx="70567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i="1" dirty="0" smtClean="0"/>
              <a:t>1.Who is boy in the photo?</a:t>
            </a:r>
          </a:p>
          <a:p>
            <a:endParaRPr lang="en-US" altLang="zh-CN" sz="3600" i="1" dirty="0" smtClean="0"/>
          </a:p>
          <a:p>
            <a:r>
              <a:rPr lang="en-US" altLang="zh-CN" sz="3600" i="1" dirty="0" smtClean="0"/>
              <a:t>2.Guess and circle his mom and dad.</a:t>
            </a:r>
          </a:p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63351" y="1344460"/>
            <a:ext cx="1800200" cy="646331"/>
          </a:xfrm>
          <a:prstGeom prst="rect">
            <a:avLst/>
          </a:prstGeom>
          <a:noFill/>
          <a:ln>
            <a:solidFill>
              <a:srgbClr val="FF99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Fast reading</a:t>
            </a:r>
          </a:p>
          <a:p>
            <a:r>
              <a:rPr lang="zh-CN" altLang="en-US" dirty="0" smtClean="0"/>
              <a:t>快速阅读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p6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3505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 descr="7-2-3-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09800"/>
            <a:ext cx="1676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 descr="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"/>
            <a:ext cx="3962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953000" y="533400"/>
            <a:ext cx="3276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mtClean="0"/>
              <a:t>My father and my mother</a:t>
            </a:r>
          </a:p>
        </p:txBody>
      </p:sp>
      <p:sp>
        <p:nvSpPr>
          <p:cNvPr id="20490" name="WordArt 10"/>
          <p:cNvSpPr>
            <a:spLocks noChangeArrowheads="1" noChangeShapeType="1" noTextEdit="1"/>
          </p:cNvSpPr>
          <p:nvPr/>
        </p:nvSpPr>
        <p:spPr bwMode="auto">
          <a:xfrm>
            <a:off x="7775575" y="228600"/>
            <a:ext cx="1368425" cy="14430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kern="10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</a:rPr>
              <a:t>?</a:t>
            </a:r>
            <a:endParaRPr lang="zh-CN" altLang="en-US" sz="4800" b="1" kern="10" smtClean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</a:endParaRPr>
          </a:p>
        </p:txBody>
      </p:sp>
      <p:pic>
        <p:nvPicPr>
          <p:cNvPr id="8199" name="Picture 11" descr="b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61047">
            <a:off x="3821113" y="4508500"/>
            <a:ext cx="28479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 descr="W_001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1143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4" name="Text Box 14"/>
          <p:cNvSpPr txBox="1">
            <a:spLocks noChangeArrowheads="1"/>
          </p:cNvSpPr>
          <p:nvPr/>
        </p:nvSpPr>
        <p:spPr bwMode="auto">
          <a:xfrm rot="-1266291">
            <a:off x="4114800" y="4724400"/>
            <a:ext cx="2362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mtClean="0"/>
              <a:t>Who am I?</a:t>
            </a:r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304800" y="5334000"/>
            <a:ext cx="2555875" cy="1066800"/>
          </a:xfrm>
          <a:prstGeom prst="wedgeEllipseCallout">
            <a:avLst>
              <a:gd name="adj1" fmla="val 18884"/>
              <a:gd name="adj2" fmla="val -20342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mtClean="0"/>
              <a:t>It’s here.</a:t>
            </a:r>
            <a:endParaRPr lang="zh-CN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  <p:bldP spid="20490" grpId="0" animBg="1"/>
      <p:bldP spid="20494" grpId="0"/>
      <p:bldP spid="153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10000"/>
            <a:ext cx="3276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65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194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b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3276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90600"/>
            <a:ext cx="3124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b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2667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762000" y="1371600"/>
            <a:ext cx="2667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0" smtClean="0">
                <a:solidFill>
                  <a:srgbClr val="000000"/>
                </a:solidFill>
                <a:latin typeface="Arial" panose="020B0604020202020204" pitchFamily="34" charset="0"/>
              </a:rPr>
              <a:t>Look! This is a photo of my family.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4724400" y="1295400"/>
            <a:ext cx="259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0" smtClean="0">
                <a:solidFill>
                  <a:srgbClr val="000000"/>
                </a:solidFill>
                <a:latin typeface="Arial" panose="020B0604020202020204" pitchFamily="34" charset="0"/>
              </a:rPr>
              <a:t>Who’s the young woman in yellow?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81000" y="37338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0" smtClean="0">
                <a:solidFill>
                  <a:srgbClr val="000000"/>
                </a:solidFill>
                <a:latin typeface="Arial" panose="020B0604020202020204" pitchFamily="34" charset="0"/>
              </a:rPr>
              <a:t>She’s my </a:t>
            </a:r>
            <a:r>
              <a:rPr lang="en-US" altLang="zh-CN" sz="2400" b="0" u="sng" smtClean="0">
                <a:latin typeface="Arial" panose="020B0604020202020204" pitchFamily="34" charset="0"/>
              </a:rPr>
              <a:t>aunt</a:t>
            </a:r>
            <a:r>
              <a:rPr lang="en-US" altLang="zh-CN" sz="2400" b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0" y="5410200"/>
            <a:ext cx="5715000" cy="579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b="0" smtClean="0">
                <a:latin typeface="Arial" panose="020B0604020202020204" pitchFamily="34" charset="0"/>
              </a:rPr>
              <a:t>A Photo of Kangkang’s Family</a:t>
            </a:r>
          </a:p>
        </p:txBody>
      </p:sp>
      <p:pic>
        <p:nvPicPr>
          <p:cNvPr id="16398" name="Picture 14" descr="W_001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3428">
            <a:off x="6553200" y="3352800"/>
            <a:ext cx="8572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4191000"/>
            <a:ext cx="1059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姨母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/>
      <p:bldP spid="16394" grpId="0"/>
      <p:bldP spid="16395" grpId="0"/>
      <p:bldP spid="16397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71800"/>
            <a:ext cx="3352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 descr="65-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43200"/>
            <a:ext cx="2819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800" b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800" b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0" y="1295400"/>
            <a:ext cx="3095625" cy="990600"/>
          </a:xfrm>
          <a:prstGeom prst="wedgeRoundRectCallout">
            <a:avLst>
              <a:gd name="adj1" fmla="val 28718"/>
              <a:gd name="adj2" fmla="val 93912"/>
              <a:gd name="adj3" fmla="val 16667"/>
            </a:avLst>
          </a:prstGeom>
          <a:solidFill>
            <a:srgbClr val="CC99FF"/>
          </a:solidFill>
          <a:ln w="12700" algn="ctr">
            <a:solidFill>
              <a:schemeClr val="tx1"/>
            </a:solidFill>
            <a:miter lim="800000"/>
          </a:ln>
        </p:spPr>
        <p:txBody>
          <a:bodyPr anchor="ctr"/>
          <a:lstStyle>
            <a:lvl1pPr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smtClean="0">
                <a:solidFill>
                  <a:srgbClr val="000000"/>
                </a:solidFill>
                <a:latin typeface="Arial" panose="020B0604020202020204" pitchFamily="34" charset="0"/>
              </a:rPr>
              <a:t> Right. That’s my mother .             </a:t>
            </a:r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 flipH="1" flipV="1">
            <a:off x="4038600" y="304800"/>
            <a:ext cx="3276600" cy="1828800"/>
          </a:xfrm>
          <a:prstGeom prst="wedgeRoundRectCallout">
            <a:avLst>
              <a:gd name="adj1" fmla="val 46269"/>
              <a:gd name="adj2" fmla="val -92278"/>
              <a:gd name="adj3" fmla="val 16667"/>
            </a:avLst>
          </a:prstGeom>
          <a:solidFill>
            <a:srgbClr val="CC99FF"/>
          </a:solidFill>
          <a:ln w="12700" algn="ctr">
            <a:solidFill>
              <a:schemeClr val="tx1"/>
            </a:solidFill>
            <a:miter lim="800000"/>
          </a:ln>
        </p:spPr>
        <p:txBody>
          <a:bodyPr rot="10800000" anchor="ctr"/>
          <a:lstStyle>
            <a:lvl1pPr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smtClean="0">
                <a:solidFill>
                  <a:srgbClr val="000000"/>
                </a:solidFill>
                <a:latin typeface="Arial" panose="020B0604020202020204" pitchFamily="34" charset="0"/>
              </a:rPr>
              <a:t>Is the young woman in red your mother?</a:t>
            </a: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0" y="5410200"/>
            <a:ext cx="5715000" cy="579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b="0" smtClean="0">
                <a:latin typeface="Arial" panose="020B0604020202020204" pitchFamily="34" charset="0"/>
              </a:rPr>
              <a:t>A Photo of Kangkang’s Family</a:t>
            </a:r>
          </a:p>
        </p:txBody>
      </p:sp>
      <p:pic>
        <p:nvPicPr>
          <p:cNvPr id="15371" name="Picture 11" descr="W_001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2949">
            <a:off x="7010400" y="2743200"/>
            <a:ext cx="8572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animBg="1"/>
      <p:bldP spid="153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495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65-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14600"/>
            <a:ext cx="24876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800" b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800" b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0" y="4800600"/>
            <a:ext cx="3276600" cy="1447800"/>
          </a:xfrm>
          <a:prstGeom prst="wedgeRoundRectCallout">
            <a:avLst>
              <a:gd name="adj1" fmla="val 21463"/>
              <a:gd name="adj2" fmla="val -85528"/>
              <a:gd name="adj3" fmla="val 16667"/>
            </a:avLst>
          </a:prstGeom>
          <a:solidFill>
            <a:srgbClr val="CC99FF"/>
          </a:solidFill>
          <a:ln w="12700" algn="ctr">
            <a:solidFill>
              <a:schemeClr val="tx1"/>
            </a:solidFill>
            <a:miter lim="800000"/>
          </a:ln>
        </p:spPr>
        <p:txBody>
          <a:bodyPr anchor="ctr"/>
          <a:lstStyle>
            <a:lvl1pPr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smtClean="0">
                <a:solidFill>
                  <a:srgbClr val="000000"/>
                </a:solidFill>
                <a:latin typeface="Arial" panose="020B0604020202020204" pitchFamily="34" charset="0"/>
              </a:rPr>
              <a:t> Yes, he’s my uncle, my father’s </a:t>
            </a:r>
            <a:r>
              <a:rPr lang="en-US" altLang="zh-CN" sz="2800" u="sng" smtClean="0">
                <a:latin typeface="Arial" panose="020B0604020202020204" pitchFamily="34" charset="0"/>
              </a:rPr>
              <a:t>brother</a:t>
            </a:r>
            <a:r>
              <a:rPr lang="en-US" altLang="zh-CN" sz="280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 flipH="1" flipV="1">
            <a:off x="0" y="152400"/>
            <a:ext cx="3276600" cy="1828800"/>
          </a:xfrm>
          <a:prstGeom prst="wedgeRoundRectCallout">
            <a:avLst>
              <a:gd name="adj1" fmla="val -50972"/>
              <a:gd name="adj2" fmla="val -86981"/>
              <a:gd name="adj3" fmla="val 16667"/>
            </a:avLst>
          </a:prstGeom>
          <a:solidFill>
            <a:srgbClr val="CC99FF"/>
          </a:solidFill>
          <a:ln w="12700" algn="ctr">
            <a:solidFill>
              <a:schemeClr val="tx1"/>
            </a:solidFill>
            <a:miter lim="800000"/>
          </a:ln>
        </p:spPr>
        <p:txBody>
          <a:bodyPr rot="10800000" anchor="ctr"/>
          <a:lstStyle>
            <a:lvl1pPr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Is the young man in a green T-shirt  your </a:t>
            </a:r>
            <a:r>
              <a:rPr lang="en-US" altLang="zh-CN" sz="2800" u="sng" dirty="0" smtClean="0">
                <a:latin typeface="Arial" panose="020B0604020202020204" pitchFamily="34" charset="0"/>
              </a:rPr>
              <a:t>uncle</a:t>
            </a:r>
            <a:r>
              <a:rPr lang="en-US" altLang="zh-CN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429000" y="5105400"/>
            <a:ext cx="5715000" cy="579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b="0" smtClean="0">
                <a:latin typeface="Arial" panose="020B0604020202020204" pitchFamily="34" charset="0"/>
              </a:rPr>
              <a:t>A Photo of Kangkang’s Family</a:t>
            </a:r>
          </a:p>
        </p:txBody>
      </p:sp>
      <p:pic>
        <p:nvPicPr>
          <p:cNvPr id="18441" name="Picture 9" descr="W_001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43724">
            <a:off x="4343400" y="228600"/>
            <a:ext cx="8572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2009485"/>
            <a:ext cx="1530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叔叔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1660" y="6229748"/>
            <a:ext cx="1281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兄，弟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39" grpId="0" animBg="1"/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276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65-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43200"/>
            <a:ext cx="2819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-429" y="4625974"/>
            <a:ext cx="4572000" cy="2003425"/>
          </a:xfrm>
          <a:prstGeom prst="wedgeEllipseCallout">
            <a:avLst>
              <a:gd name="adj1" fmla="val 33926"/>
              <a:gd name="adj2" fmla="val -7813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/>
              <a:t>My </a:t>
            </a:r>
            <a:r>
              <a:rPr lang="en-US" altLang="zh-CN" u="sng" dirty="0" smtClean="0"/>
              <a:t>grandparents</a:t>
            </a:r>
            <a:r>
              <a:rPr lang="en-US" altLang="zh-CN" dirty="0" smtClean="0"/>
              <a:t>, my </a:t>
            </a:r>
            <a:r>
              <a:rPr lang="en-US" altLang="zh-CN" u="sng" dirty="0" smtClean="0"/>
              <a:t>cousin</a:t>
            </a:r>
            <a:r>
              <a:rPr lang="en-US" altLang="zh-CN" dirty="0" smtClean="0"/>
              <a:t> and I.</a:t>
            </a:r>
            <a:endParaRPr lang="zh-CN" altLang="zh-CN" dirty="0" smtClean="0"/>
          </a:p>
        </p:txBody>
      </p:sp>
      <p:sp>
        <p:nvSpPr>
          <p:cNvPr id="2" name="AutoShape 13"/>
          <p:cNvSpPr>
            <a:spLocks noChangeArrowheads="1"/>
          </p:cNvSpPr>
          <p:nvPr/>
        </p:nvSpPr>
        <p:spPr bwMode="auto">
          <a:xfrm>
            <a:off x="6400800" y="4625975"/>
            <a:ext cx="2555875" cy="2232025"/>
          </a:xfrm>
          <a:prstGeom prst="wedgeEllipseCallout">
            <a:avLst>
              <a:gd name="adj1" fmla="val -53787"/>
              <a:gd name="adj2" fmla="val -5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mtClean="0"/>
              <a:t>You have a big family.</a:t>
            </a:r>
            <a:endParaRPr lang="zh-CN" altLang="zh-CN" smtClean="0"/>
          </a:p>
        </p:txBody>
      </p:sp>
      <p:sp>
        <p:nvSpPr>
          <p:cNvPr id="3" name="AutoShape 13"/>
          <p:cNvSpPr>
            <a:spLocks noChangeArrowheads="1"/>
          </p:cNvSpPr>
          <p:nvPr/>
        </p:nvSpPr>
        <p:spPr bwMode="auto">
          <a:xfrm>
            <a:off x="5943599" y="162824"/>
            <a:ext cx="2555875" cy="2232025"/>
          </a:xfrm>
          <a:prstGeom prst="wedgeEllipseCallout">
            <a:avLst>
              <a:gd name="adj1" fmla="val -43667"/>
              <a:gd name="adj2" fmla="val 5839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/>
              <a:t>Who are they on the </a:t>
            </a:r>
            <a:r>
              <a:rPr lang="en-US" altLang="zh-CN" u="sng" dirty="0" smtClean="0"/>
              <a:t>sofa</a:t>
            </a:r>
            <a:r>
              <a:rPr lang="en-US" altLang="zh-CN" dirty="0" smtClean="0"/>
              <a:t>?</a:t>
            </a:r>
            <a:endParaRPr lang="zh-CN" altLang="zh-CN" dirty="0" smtClean="0"/>
          </a:p>
        </p:txBody>
      </p:sp>
      <p:pic>
        <p:nvPicPr>
          <p:cNvPr id="17417" name="Picture 9" descr="W_001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23850" y="2800350"/>
            <a:ext cx="8572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92280" y="2031639"/>
            <a:ext cx="1022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沙发</a:t>
            </a:r>
            <a:endParaRPr lang="zh-CN" alt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4648200"/>
            <a:ext cx="2105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祖父母</a:t>
            </a:r>
            <a:endParaRPr lang="zh-CN" alt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5949280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堂兄弟，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表姊妹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 animBg="1"/>
      <p:bldP spid="2" grpId="0" animBg="1"/>
      <p:bldP spid="3" grpId="0" animBg="1"/>
      <p:bldP spid="4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/>
          <p:cNvSpPr>
            <a:spLocks noChangeArrowheads="1" noChangeShapeType="1"/>
          </p:cNvSpPr>
          <p:nvPr/>
        </p:nvSpPr>
        <p:spPr bwMode="auto">
          <a:xfrm>
            <a:off x="1044575" y="44450"/>
            <a:ext cx="6915150" cy="1235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kern="1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Kangkang's family tree</a:t>
            </a:r>
            <a:endParaRPr lang="zh-CN" altLang="en-US" sz="3600" b="1" kern="10" smtClean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 flipH="1">
            <a:off x="1939925" y="2060575"/>
            <a:ext cx="1768475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200" b="1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1914525" y="2060575"/>
            <a:ext cx="0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200" b="1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5508625" y="1989138"/>
            <a:ext cx="10795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200" b="1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6588125" y="1989138"/>
            <a:ext cx="0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200" b="1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2555875" y="4365625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200" b="1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7010400" y="4267200"/>
            <a:ext cx="1588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200" b="1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3708400" y="2781300"/>
            <a:ext cx="2160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smtClean="0">
                <a:solidFill>
                  <a:srgbClr val="000000"/>
                </a:solidFill>
                <a:latin typeface="Arial" panose="020B0604020202020204" pitchFamily="34" charset="0"/>
              </a:rPr>
              <a:t>grandparents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1476375" y="4365625"/>
            <a:ext cx="1150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smtClean="0">
                <a:solidFill>
                  <a:srgbClr val="000000"/>
                </a:solidFill>
                <a:latin typeface="Arial" panose="020B0604020202020204" pitchFamily="34" charset="0"/>
              </a:rPr>
              <a:t>father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7092950" y="4365625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smtClean="0">
                <a:solidFill>
                  <a:srgbClr val="000000"/>
                </a:solidFill>
                <a:latin typeface="Arial" panose="020B0604020202020204" pitchFamily="34" charset="0"/>
              </a:rPr>
              <a:t>aunt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4932363" y="4292600"/>
            <a:ext cx="2303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u="sng" smtClean="0">
                <a:solidFill>
                  <a:srgbClr val="000000"/>
                </a:solidFill>
                <a:latin typeface="Arial" panose="020B0604020202020204" pitchFamily="34" charset="0"/>
              </a:rPr>
              <a:t>(           )</a:t>
            </a:r>
            <a:endParaRPr lang="zh-CN" altLang="zh-CN" sz="1800" b="0" u="sng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1692275" y="6237288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smtClean="0">
                <a:solidFill>
                  <a:srgbClr val="000000"/>
                </a:solidFill>
                <a:latin typeface="Arial" panose="020B0604020202020204" pitchFamily="34" charset="0"/>
              </a:rPr>
              <a:t>Kangkang (son)</a:t>
            </a:r>
            <a:endParaRPr lang="en-US" altLang="zh-CN" sz="1800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6324600" y="623728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u="sng" smtClean="0">
                <a:solidFill>
                  <a:srgbClr val="000000"/>
                </a:solidFill>
                <a:latin typeface="Arial" panose="020B0604020202020204" pitchFamily="34" charset="0"/>
              </a:rPr>
              <a:t>(             )</a:t>
            </a:r>
            <a:endParaRPr lang="en-US" altLang="zh-CN" sz="1800" b="0" u="sng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3276600" y="4292600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smtClean="0">
                <a:latin typeface="Arial" panose="020B0604020202020204" pitchFamily="34" charset="0"/>
              </a:rPr>
              <a:t>mother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5105400" y="4267200"/>
            <a:ext cx="1008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smtClean="0">
                <a:latin typeface="Arial" panose="020B0604020202020204" pitchFamily="34" charset="0"/>
              </a:rPr>
              <a:t>uncle</a:t>
            </a:r>
            <a:endParaRPr lang="en-US" altLang="zh-CN" sz="1800" b="0" smtClean="0">
              <a:latin typeface="Arial" panose="020B0604020202020204" pitchFamily="34" charset="0"/>
            </a:endParaRP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6477000" y="6237288"/>
            <a:ext cx="167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smtClean="0">
                <a:latin typeface="Arial" panose="020B0604020202020204" pitchFamily="34" charset="0"/>
              </a:rPr>
              <a:t>cousin</a:t>
            </a:r>
            <a:endParaRPr lang="en-US" altLang="zh-CN" sz="1800" b="0" smtClean="0">
              <a:latin typeface="Arial" panose="020B0604020202020204" pitchFamily="34" charset="0"/>
            </a:endParaRPr>
          </a:p>
        </p:txBody>
      </p:sp>
      <p:pic>
        <p:nvPicPr>
          <p:cNvPr id="9234" name="Picture 18" descr="66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268413"/>
            <a:ext cx="101282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9" descr="66-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268413"/>
            <a:ext cx="7747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20" descr="66-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924175"/>
            <a:ext cx="107315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21" descr="66-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924175"/>
            <a:ext cx="10302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22" descr="66-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997200"/>
            <a:ext cx="92075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23" descr="66-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997200"/>
            <a:ext cx="777875" cy="1223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Picture 24" descr="小孩子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941888"/>
            <a:ext cx="1397000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1" name="Picture 25" descr="66-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0" t="10075" r="20251" b="17632"/>
          <a:stretch>
            <a:fillRect/>
          </a:stretch>
        </p:blipFill>
        <p:spPr bwMode="auto">
          <a:xfrm>
            <a:off x="6400800" y="4953000"/>
            <a:ext cx="1223963" cy="1223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3124200" y="4343400"/>
            <a:ext cx="156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u="sng" smtClean="0">
                <a:solidFill>
                  <a:srgbClr val="000000"/>
                </a:solidFill>
                <a:latin typeface="Arial" panose="020B0604020202020204" pitchFamily="34" charset="0"/>
              </a:rPr>
              <a:t>(             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7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7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27657" grpId="0" bldLvl="0" autoUpdateAnimBg="0"/>
      <p:bldP spid="27658" grpId="0" bldLvl="0" autoUpdateAnimBg="0"/>
      <p:bldP spid="27659" grpId="0" bldLvl="0" autoUpdateAnimBg="0"/>
      <p:bldP spid="27661" grpId="0" bldLvl="0" autoUpdateAnimBg="0"/>
      <p:bldP spid="2766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482</Words>
  <Application>Microsoft Office PowerPoint</Application>
  <PresentationFormat>全屏显示(4:3)</PresentationFormat>
  <Paragraphs>104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9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Office 主题</vt:lpstr>
      <vt:lpstr>默认设计模板</vt:lpstr>
      <vt:lpstr>1_默认设计模板</vt:lpstr>
      <vt:lpstr>2_默认设计模板</vt:lpstr>
      <vt:lpstr>3_默认设计模板</vt:lpstr>
      <vt:lpstr>4_默认设计模板</vt:lpstr>
      <vt:lpstr>5_默认设计模板</vt:lpstr>
      <vt:lpstr>7_默认设计模板</vt:lpstr>
      <vt:lpstr>8_默认设计模板</vt:lpstr>
      <vt:lpstr>Unit 3 Topic 2 What does your mother do? Section C </vt:lpstr>
      <vt:lpstr>Duty report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Group  work </vt:lpstr>
      <vt:lpstr> </vt:lpstr>
      <vt:lpstr>PowerPoint 演示文稿</vt:lpstr>
      <vt:lpstr>Brain storm</vt:lpstr>
      <vt:lpstr>Love </vt:lpstr>
      <vt:lpstr>Which group is the best?</vt:lpstr>
      <vt:lpstr> Let’s take   family photo together!  让我们一起照全家福吧！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Topic 2 What does your mother do? Section C </dc:title>
  <dc:creator>Administrator</dc:creator>
  <cp:lastModifiedBy>asus1</cp:lastModifiedBy>
  <cp:revision>65</cp:revision>
  <dcterms:created xsi:type="dcterms:W3CDTF">2016-09-19T01:24:00Z</dcterms:created>
  <dcterms:modified xsi:type="dcterms:W3CDTF">2019-11-24T04:50:21Z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