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5" r:id="rId5"/>
    <p:sldMasterId id="2147483697" r:id="rId6"/>
  </p:sldMasterIdLst>
  <p:sldIdLst>
    <p:sldId id="269" r:id="rId7"/>
    <p:sldId id="275" r:id="rId8"/>
    <p:sldId id="276" r:id="rId9"/>
    <p:sldId id="288" r:id="rId10"/>
    <p:sldId id="264" r:id="rId11"/>
    <p:sldId id="266" r:id="rId12"/>
    <p:sldId id="281" r:id="rId13"/>
    <p:sldId id="282" r:id="rId14"/>
    <p:sldId id="279" r:id="rId15"/>
    <p:sldId id="267" r:id="rId16"/>
    <p:sldId id="278" r:id="rId17"/>
    <p:sldId id="280" r:id="rId18"/>
    <p:sldId id="271" r:id="rId19"/>
    <p:sldId id="287" r:id="rId20"/>
    <p:sldId id="274" r:id="rId21"/>
    <p:sldId id="272" r:id="rId22"/>
    <p:sldId id="273" r:id="rId23"/>
    <p:sldId id="285" r:id="rId24"/>
    <p:sldId id="283" r:id="rId25"/>
    <p:sldId id="284" r:id="rId26"/>
    <p:sldId id="286" r:id="rId27"/>
    <p:sldId id="270" r:id="rId2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FF9F"/>
    <a:srgbClr val="CC3300"/>
    <a:srgbClr val="5B5BFF"/>
    <a:srgbClr val="0000CC"/>
    <a:srgbClr val="4D4D4D"/>
    <a:srgbClr val="777777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10"/>
    <p:restoredTop sz="94660"/>
  </p:normalViewPr>
  <p:slideViewPr>
    <p:cSldViewPr showGuides="1">
      <p:cViewPr varScale="1">
        <p:scale>
          <a:sx n="70" d="100"/>
          <a:sy n="70" d="100"/>
        </p:scale>
        <p:origin x="1284" y="66"/>
      </p:cViewPr>
      <p:guideLst>
        <p:guide orient="horz" pos="213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685800"/>
          </a:xfrm>
        </p:spPr>
        <p:txBody>
          <a:bodyPr/>
          <a:lstStyle>
            <a:lvl1pPr>
              <a:defRPr>
                <a:solidFill>
                  <a:srgbClr val="336699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60960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6600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7AB6C5-E0AC-445C-A93B-1772AD03922A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49B33-CEF3-443D-A4A3-CE4E3818FC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49B33-CEF3-443D-A4A3-CE4E3818FC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685800"/>
          </a:xfrm>
        </p:spPr>
        <p:txBody>
          <a:bodyPr/>
          <a:lstStyle>
            <a:lvl1pPr>
              <a:defRPr>
                <a:solidFill>
                  <a:srgbClr val="336699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60960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6600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ABF6DF-865E-415B-A4FD-9899D2ECC85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4B7908-E455-41AE-924A-FEC3CC4E65C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4B7908-E455-41AE-924A-FEC3CC4E65C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0767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4B7908-E455-41AE-924A-FEC3CC4E65C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4B7908-E455-41AE-924A-FEC3CC4E65C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4B7908-E455-41AE-924A-FEC3CC4E65C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4B7908-E455-41AE-924A-FEC3CC4E65C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4B7908-E455-41AE-924A-FEC3CC4E65C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49B33-CEF3-443D-A4A3-CE4E3818FC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4B7908-E455-41AE-924A-FEC3CC4E65C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4B7908-E455-41AE-924A-FEC3CC4E65C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4B7908-E455-41AE-924A-FEC3CC4E65C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67818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4B7908-E455-41AE-924A-FEC3CC4E65C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685800"/>
          </a:xfrm>
        </p:spPr>
        <p:txBody>
          <a:bodyPr/>
          <a:lstStyle>
            <a:lvl1pPr>
              <a:defRPr>
                <a:solidFill>
                  <a:srgbClr val="336699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60960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6600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D1C248-4107-4DA0-8AC4-6DB7C20AF23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776034-FEAC-4FBF-9051-A36ED895586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776034-FEAC-4FBF-9051-A36ED895586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0767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776034-FEAC-4FBF-9051-A36ED895586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776034-FEAC-4FBF-9051-A36ED895586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776034-FEAC-4FBF-9051-A36ED895586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49B33-CEF3-443D-A4A3-CE4E3818FC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776034-FEAC-4FBF-9051-A36ED895586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776034-FEAC-4FBF-9051-A36ED895586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776034-FEAC-4FBF-9051-A36ED895586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776034-FEAC-4FBF-9051-A36ED895586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776034-FEAC-4FBF-9051-A36ED895586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685800"/>
          </a:xfrm>
        </p:spPr>
        <p:txBody>
          <a:bodyPr/>
          <a:lstStyle>
            <a:lvl1pPr>
              <a:defRPr>
                <a:solidFill>
                  <a:srgbClr val="336699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60960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6600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AD15B1-35A6-4CBF-9816-29414E01C9C9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04970-AD38-4D46-86FC-074D4A20F88F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04970-AD38-4D46-86FC-074D4A20F88F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0767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04970-AD38-4D46-86FC-074D4A20F88F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04970-AD38-4D46-86FC-074D4A20F88F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0767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49B33-CEF3-443D-A4A3-CE4E3818FC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04970-AD38-4D46-86FC-074D4A20F88F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04970-AD38-4D46-86FC-074D4A20F88F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04970-AD38-4D46-86FC-074D4A20F88F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04970-AD38-4D46-86FC-074D4A20F88F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04970-AD38-4D46-86FC-074D4A20F88F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04970-AD38-4D46-86FC-074D4A20F88F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685800"/>
          </a:xfrm>
        </p:spPr>
        <p:txBody>
          <a:bodyPr/>
          <a:lstStyle>
            <a:lvl1pPr>
              <a:defRPr>
                <a:solidFill>
                  <a:srgbClr val="336699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60960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6600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D9357C-D884-426A-ACB9-E90C26C4E4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47E340-E698-4F09-8797-B6474B110C2B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47E340-E698-4F09-8797-B6474B110C2B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0767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47E340-E698-4F09-8797-B6474B110C2B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49B33-CEF3-443D-A4A3-CE4E3818FC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47E340-E698-4F09-8797-B6474B110C2B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47E340-E698-4F09-8797-B6474B110C2B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47E340-E698-4F09-8797-B6474B110C2B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47E340-E698-4F09-8797-B6474B110C2B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47E340-E698-4F09-8797-B6474B110C2B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47E340-E698-4F09-8797-B6474B110C2B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47E340-E698-4F09-8797-B6474B110C2B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49B33-CEF3-443D-A4A3-CE4E3818FC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49B33-CEF3-443D-A4A3-CE4E3818FC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49B33-CEF3-443D-A4A3-CE4E3818FC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49B33-CEF3-443D-A4A3-CE4E3818FC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6781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49B33-CEF3-443D-A4A3-CE4E3818FC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33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33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6781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4B7908-E455-41AE-924A-FEC3CC4E65C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3366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3366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6781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776034-FEAC-4FBF-9051-A36ED895586C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3366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3366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6781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04970-AD38-4D46-86FC-074D4A20F88F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3366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3366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6781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47E340-E698-4F09-8797-B6474B110C2B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3366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3366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audio" Target="../media/audio1.wav"/><Relationship Id="rId1" Type="http://schemas.openxmlformats.org/officeDocument/2006/relationships/hyperlink" Target="8&#19979;p47-1a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1.xml"/><Relationship Id="rId4" Type="http://schemas.openxmlformats.org/officeDocument/2006/relationships/image" Target="../media/image19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3.jpeg"/><Relationship Id="rId1" Type="http://schemas.openxmlformats.org/officeDocument/2006/relationships/hyperlink" Target="47_1_1a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WordArt 13"/>
          <p:cNvSpPr>
            <a:spLocks noTextEdit="1"/>
          </p:cNvSpPr>
          <p:nvPr/>
        </p:nvSpPr>
        <p:spPr>
          <a:xfrm>
            <a:off x="1782445" y="1515428"/>
            <a:ext cx="4968875" cy="23034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/>
            <a:endParaRPr lang="zh-CN" altLang="en-US" sz="4400">
              <a:ln w="95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7" name="WordArt 14"/>
          <p:cNvSpPr>
            <a:spLocks noTextEdit="1"/>
          </p:cNvSpPr>
          <p:nvPr/>
        </p:nvSpPr>
        <p:spPr>
          <a:xfrm>
            <a:off x="3258820" y="2662873"/>
            <a:ext cx="20161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3600">
              <a:ln w="95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4715" y="899795"/>
            <a:ext cx="743394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 6 </a:t>
            </a:r>
            <a:endParaRPr lang="zh-CN" altLang="en-US" sz="5400">
              <a:ln w="95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5400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Enjoying Cycling</a:t>
            </a:r>
            <a:endParaRPr lang="zh-CN" altLang="en-US" sz="5400">
              <a:ln w="95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5400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Topic 3 </a:t>
            </a:r>
            <a:r>
              <a:rPr lang="zh-CN" altLang="en-US" sz="5400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Bicycle riding is good exercise. </a:t>
            </a:r>
            <a:endParaRPr lang="zh-CN" altLang="en-US" sz="5400">
              <a:ln w="95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5400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Section C</a:t>
            </a:r>
            <a:endParaRPr lang="zh-CN" altLang="en-US" sz="5400">
              <a:ln w="95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5"/>
          <p:cNvGrpSpPr/>
          <p:nvPr/>
        </p:nvGrpSpPr>
        <p:grpSpPr>
          <a:xfrm>
            <a:off x="250825" y="260350"/>
            <a:ext cx="863600" cy="519113"/>
            <a:chOff x="204" y="164"/>
            <a:chExt cx="459" cy="327"/>
          </a:xfrm>
        </p:grpSpPr>
        <p:sp>
          <p:nvSpPr>
            <p:cNvPr id="20490" name="Oval 6"/>
            <p:cNvSpPr/>
            <p:nvPr/>
          </p:nvSpPr>
          <p:spPr>
            <a:xfrm>
              <a:off x="204" y="210"/>
              <a:ext cx="408" cy="272"/>
            </a:xfrm>
            <a:prstGeom prst="ellipse">
              <a:avLst/>
            </a:prstGeom>
            <a:solidFill>
              <a:srgbClr val="5B5BFF">
                <a:alpha val="74901"/>
              </a:srgbClr>
            </a:solidFill>
            <a:ln w="95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491" name="Rectangle 7"/>
            <p:cNvSpPr/>
            <p:nvPr/>
          </p:nvSpPr>
          <p:spPr>
            <a:xfrm>
              <a:off x="204" y="164"/>
              <a:ext cx="45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 1c</a:t>
              </a:r>
              <a:endPara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248" name="Rectangle 8"/>
          <p:cNvSpPr/>
          <p:nvPr/>
        </p:nvSpPr>
        <p:spPr>
          <a:xfrm>
            <a:off x="1187450" y="260350"/>
            <a:ext cx="74882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Read again and answer the following questions. 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9" name="Text Box 9"/>
          <p:cNvSpPr txBox="1"/>
          <p:nvPr/>
        </p:nvSpPr>
        <p:spPr>
          <a:xfrm>
            <a:off x="755650" y="1125538"/>
            <a:ext cx="7777163" cy="399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zh-CN" sz="32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1. What do people use bicycles for?</a:t>
            </a:r>
            <a:endParaRPr lang="en-US" altLang="zh-CN" sz="3200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zh-CN" sz="32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2. Why is bicycle riding good exercise?</a:t>
            </a:r>
            <a:endParaRPr lang="en-US" altLang="zh-CN" sz="3200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zh-CN" sz="32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3. How do bicycle riders protect their heads?</a:t>
            </a:r>
            <a:endParaRPr lang="en-US" altLang="zh-CN" sz="3200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zh-CN" sz="32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4. What must bicycle riders do when riding at night?</a:t>
            </a:r>
            <a:endParaRPr lang="en-US" altLang="zh-CN" sz="3200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zh-CN" sz="32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5. If a bicycle rider is badly hurt in a traffic accident, what should he / she do?</a:t>
            </a:r>
            <a:endParaRPr lang="en-US" altLang="zh-CN" sz="3200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0" y="5373688"/>
            <a:ext cx="9144000" cy="519112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People use bicycles for work, for sport or just for fun.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1" name="Text Box 11"/>
          <p:cNvSpPr txBox="1"/>
          <p:nvPr/>
        </p:nvSpPr>
        <p:spPr>
          <a:xfrm>
            <a:off x="0" y="5229225"/>
            <a:ext cx="9144000" cy="94615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It helps people become fit and it can make the riders’ hearts and lungs strong. 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2" name="Text Box 12"/>
          <p:cNvSpPr txBox="1"/>
          <p:nvPr/>
        </p:nvSpPr>
        <p:spPr>
          <a:xfrm>
            <a:off x="0" y="5445125"/>
            <a:ext cx="9144000" cy="519113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They must wear helmets to protect their heads. 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3" name="Text Box 13"/>
          <p:cNvSpPr txBox="1"/>
          <p:nvPr/>
        </p:nvSpPr>
        <p:spPr>
          <a:xfrm>
            <a:off x="0" y="5229225"/>
            <a:ext cx="9144000" cy="94615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 They must wear light-colored clothes, and have lights in the front and reflectors on the back of the bicycles. 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4" name="Text Box 14"/>
          <p:cNvSpPr txBox="1"/>
          <p:nvPr/>
        </p:nvSpPr>
        <p:spPr>
          <a:xfrm>
            <a:off x="0" y="5373688"/>
            <a:ext cx="9144000" cy="519112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5. They must call 120 for help.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0" grpId="0" animBg="1"/>
      <p:bldP spid="10250" grpId="1" animBg="1"/>
      <p:bldP spid="10251" grpId="0" animBg="1"/>
      <p:bldP spid="10251" grpId="1" animBg="1"/>
      <p:bldP spid="10252" grpId="0" animBg="1"/>
      <p:bldP spid="10252" grpId="1" animBg="1"/>
      <p:bldP spid="10253" grpId="0" animBg="1"/>
      <p:bldP spid="10253" grpId="1" animBg="1"/>
      <p:bldP spid="10254" grpId="0" animBg="1"/>
      <p:bldP spid="1025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6"/>
          <p:cNvSpPr txBox="1"/>
          <p:nvPr/>
        </p:nvSpPr>
        <p:spPr>
          <a:xfrm>
            <a:off x="323850" y="333375"/>
            <a:ext cx="77771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hlinkClick r:id="rId1" action="ppaction://hlinkfile"/>
              </a:rPr>
              <a:t>Listen to 1a and find out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WordArt 12"/>
          <p:cNvSpPr>
            <a:spLocks noTextEdit="1"/>
          </p:cNvSpPr>
          <p:nvPr/>
        </p:nvSpPr>
        <p:spPr>
          <a:xfrm>
            <a:off x="900113" y="1125538"/>
            <a:ext cx="6911975" cy="9350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raditional Arabic" panose="02020603050405020304" charset="0"/>
                <a:ea typeface="Traditional Arabic" panose="02020603050405020304" charset="0"/>
              </a:rPr>
              <a:t>Safety rules for bike riders: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raditional Arabic" panose="02020603050405020304" charset="0"/>
              <a:ea typeface="Traditional Arabic" panose="02020603050405020304" charset="0"/>
            </a:endParaRPr>
          </a:p>
        </p:txBody>
      </p:sp>
      <p:sp>
        <p:nvSpPr>
          <p:cNvPr id="41997" name="Text Box 13"/>
          <p:cNvSpPr txBox="1"/>
          <p:nvPr/>
        </p:nvSpPr>
        <p:spPr>
          <a:xfrm>
            <a:off x="828675" y="3282950"/>
            <a:ext cx="26638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Arial Narrow" panose="020B0606020202030204" pitchFamily="34" charset="0"/>
              </a:rPr>
              <a:t>Wear helmets.</a:t>
            </a:r>
            <a:endParaRPr lang="en-US" altLang="zh-CN" sz="32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41998" name="Text Box 14"/>
          <p:cNvSpPr txBox="1"/>
          <p:nvPr/>
        </p:nvSpPr>
        <p:spPr>
          <a:xfrm>
            <a:off x="828675" y="4075113"/>
            <a:ext cx="43910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Arial Narrow" panose="020B0606020202030204" pitchFamily="34" charset="0"/>
              </a:rPr>
              <a:t>Wear light-colored clothes.</a:t>
            </a:r>
            <a:endParaRPr lang="en-US" altLang="zh-CN" sz="32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41999" name="Text Box 15"/>
          <p:cNvSpPr txBox="1"/>
          <p:nvPr/>
        </p:nvSpPr>
        <p:spPr>
          <a:xfrm>
            <a:off x="828675" y="4865688"/>
            <a:ext cx="60483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Arial Narrow" panose="020B0606020202030204" pitchFamily="34" charset="0"/>
              </a:rPr>
              <a:t>Use bicycle lights and reflectors.</a:t>
            </a:r>
            <a:endParaRPr lang="en-US" altLang="zh-CN" sz="32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42000" name="Text Box 16"/>
          <p:cNvSpPr txBox="1"/>
          <p:nvPr/>
        </p:nvSpPr>
        <p:spPr>
          <a:xfrm>
            <a:off x="828675" y="5657850"/>
            <a:ext cx="50403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Arial Narrow" panose="020B0606020202030204" pitchFamily="34" charset="0"/>
              </a:rPr>
              <a:t>Know how to give first aid.</a:t>
            </a:r>
            <a:endParaRPr lang="en-US" altLang="zh-CN" sz="32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42001" name="Text Box 17"/>
          <p:cNvSpPr txBox="1"/>
          <p:nvPr/>
        </p:nvSpPr>
        <p:spPr>
          <a:xfrm>
            <a:off x="828675" y="2492375"/>
            <a:ext cx="77755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Arial Narrow" panose="020B0606020202030204" pitchFamily="34" charset="0"/>
              </a:rPr>
              <a:t>Be careful and pay attention to other vehicles. </a:t>
            </a:r>
            <a:endParaRPr lang="en-US" altLang="zh-CN" sz="32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/>
      <p:bldP spid="41998" grpId="0"/>
      <p:bldP spid="41999" grpId="0"/>
      <p:bldP spid="42000" grpId="0"/>
      <p:bldP spid="420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7875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chemeClr val="tx1"/>
                </a:solidFill>
              </a:rPr>
              <a:t>Retell 1a according to the key words. 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68313" y="765175"/>
            <a:ext cx="7923212" cy="4565650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FF6600"/>
                </a:solidFill>
              </a:rPr>
              <a:t> one of, use … for…</a:t>
            </a:r>
            <a:endParaRPr lang="en-US" altLang="zh-CN" sz="3200" b="1" dirty="0">
              <a:solidFill>
                <a:srgbClr val="FF66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FF6600"/>
                </a:solidFill>
              </a:rPr>
              <a:t> exercise, fit, strong, pollution</a:t>
            </a:r>
            <a:endParaRPr lang="en-US" altLang="zh-CN" sz="3200" b="1" dirty="0">
              <a:solidFill>
                <a:srgbClr val="FF66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FF6600"/>
                </a:solidFill>
              </a:rPr>
              <a:t> share… with…, notice, pay attention to, signals, safety rules, helmets, light-colored, reflectors, in case of, first aid, call 120</a:t>
            </a:r>
            <a:endParaRPr lang="en-US" altLang="zh-CN" sz="32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4"/>
          <p:cNvGrpSpPr/>
          <p:nvPr/>
        </p:nvGrpSpPr>
        <p:grpSpPr>
          <a:xfrm>
            <a:off x="466725" y="476250"/>
            <a:ext cx="863600" cy="519113"/>
            <a:chOff x="204" y="164"/>
            <a:chExt cx="459" cy="327"/>
          </a:xfrm>
        </p:grpSpPr>
        <p:sp>
          <p:nvSpPr>
            <p:cNvPr id="23564" name="Oval 5"/>
            <p:cNvSpPr/>
            <p:nvPr/>
          </p:nvSpPr>
          <p:spPr>
            <a:xfrm>
              <a:off x="204" y="210"/>
              <a:ext cx="408" cy="272"/>
            </a:xfrm>
            <a:prstGeom prst="ellipse">
              <a:avLst/>
            </a:prstGeom>
            <a:solidFill>
              <a:srgbClr val="5B5BFF">
                <a:alpha val="74901"/>
              </a:srgbClr>
            </a:solidFill>
            <a:ln w="95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565" name="Rectangle 6"/>
            <p:cNvSpPr/>
            <p:nvPr/>
          </p:nvSpPr>
          <p:spPr>
            <a:xfrm>
              <a:off x="204" y="164"/>
              <a:ext cx="45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  2</a:t>
              </a:r>
              <a:endPara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3559" name="Rectangle 7"/>
          <p:cNvSpPr/>
          <p:nvPr/>
        </p:nvSpPr>
        <p:spPr>
          <a:xfrm>
            <a:off x="1403350" y="476250"/>
            <a:ext cx="7488238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Complete the sentences with the correct forms of the words in the box. 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0" name="Rectangle 8"/>
          <p:cNvSpPr/>
          <p:nvPr/>
        </p:nvSpPr>
        <p:spPr>
          <a:xfrm>
            <a:off x="971550" y="1628775"/>
            <a:ext cx="7056438" cy="5286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ride	give	if	because	care	safe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1" name="Rectangle 9"/>
          <p:cNvSpPr/>
          <p:nvPr/>
        </p:nvSpPr>
        <p:spPr>
          <a:xfrm>
            <a:off x="323850" y="2205038"/>
            <a:ext cx="8496300" cy="38258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Bicycle riding is good exercise. </a:t>
            </a:r>
            <a:endParaRPr lang="en-US" altLang="zh-CN" sz="2800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It is good for the environment _______ it doesn’t cause pollution. </a:t>
            </a:r>
            <a:endParaRPr lang="en-US" altLang="zh-CN" sz="2800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Cycling can make bicycle _______ hearts and lungs strong. </a:t>
            </a:r>
            <a:endParaRPr lang="en-US" altLang="zh-CN" sz="2800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You must know how to _______ first aid.</a:t>
            </a:r>
            <a:endParaRPr lang="en-US" altLang="zh-CN" sz="2800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Call 120 ______ an accident happens.  </a:t>
            </a:r>
            <a:endParaRPr lang="en-US" altLang="zh-CN" sz="2800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Look out and always be __________. </a:t>
            </a:r>
            <a:endParaRPr lang="en-US" altLang="zh-CN" sz="2800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Everyone should know and obey the ______ rules. </a:t>
            </a:r>
            <a:endParaRPr lang="en-US" altLang="zh-CN" sz="2800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23562" name="Text Box 10"/>
          <p:cNvSpPr txBox="1"/>
          <p:nvPr/>
        </p:nvSpPr>
        <p:spPr>
          <a:xfrm>
            <a:off x="4283075" y="2854325"/>
            <a:ext cx="13684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because</a:t>
            </a:r>
            <a:endParaRPr lang="en-US" altLang="zh-CN" b="1" dirty="0">
              <a:solidFill>
                <a:srgbClr val="0000CC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 Box 12"/>
          <p:cNvSpPr txBox="1"/>
          <p:nvPr/>
        </p:nvSpPr>
        <p:spPr>
          <a:xfrm>
            <a:off x="3851275" y="3405188"/>
            <a:ext cx="13684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riders’</a:t>
            </a:r>
            <a:endParaRPr lang="en-US" altLang="zh-CN" b="1" dirty="0">
              <a:solidFill>
                <a:srgbClr val="0000CC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Text Box 13"/>
          <p:cNvSpPr txBox="1"/>
          <p:nvPr/>
        </p:nvSpPr>
        <p:spPr>
          <a:xfrm>
            <a:off x="3563938" y="3933825"/>
            <a:ext cx="7921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give</a:t>
            </a:r>
            <a:endParaRPr lang="en-US" altLang="zh-CN" b="1" dirty="0">
              <a:solidFill>
                <a:srgbClr val="0000CC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23566" name="Text Box 14"/>
          <p:cNvSpPr txBox="1"/>
          <p:nvPr/>
        </p:nvSpPr>
        <p:spPr>
          <a:xfrm>
            <a:off x="1835150" y="4437063"/>
            <a:ext cx="7921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if</a:t>
            </a:r>
            <a:endParaRPr lang="en-US" altLang="zh-CN" b="1" dirty="0">
              <a:solidFill>
                <a:srgbClr val="0000CC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23567" name="Text Box 15"/>
          <p:cNvSpPr txBox="1"/>
          <p:nvPr/>
        </p:nvSpPr>
        <p:spPr>
          <a:xfrm>
            <a:off x="3635375" y="4941888"/>
            <a:ext cx="12239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careful</a:t>
            </a:r>
            <a:endParaRPr lang="en-US" altLang="zh-CN" b="1" dirty="0">
              <a:solidFill>
                <a:srgbClr val="0000CC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23568" name="Text Box 16"/>
          <p:cNvSpPr txBox="1"/>
          <p:nvPr/>
        </p:nvSpPr>
        <p:spPr>
          <a:xfrm>
            <a:off x="5148263" y="5518150"/>
            <a:ext cx="12239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safety</a:t>
            </a:r>
            <a:endParaRPr lang="en-US" altLang="zh-CN" b="1" dirty="0">
              <a:solidFill>
                <a:srgbClr val="0000CC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 animBg="1"/>
      <p:bldP spid="23561" grpId="0" animBg="1"/>
      <p:bldP spid="23562" grpId="0"/>
      <p:bldP spid="3" grpId="0"/>
      <p:bldP spid="4" grpId="0"/>
      <p:bldP spid="23566" grpId="0"/>
      <p:bldP spid="23567" grpId="0"/>
      <p:bldP spid="235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77875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dirty="0"/>
              <a:t>Exercise: Translation.</a:t>
            </a:r>
            <a:endParaRPr lang="en-US" altLang="zh-CN" dirty="0"/>
          </a:p>
        </p:txBody>
      </p:sp>
      <p:sp>
        <p:nvSpPr>
          <p:cNvPr id="56323" name="Rectangle 3"/>
          <p:cNvSpPr>
            <a:spLocks noGrp="1"/>
          </p:cNvSpPr>
          <p:nvPr>
            <p:ph idx="1"/>
          </p:nvPr>
        </p:nvSpPr>
        <p:spPr>
          <a:xfrm>
            <a:off x="250825" y="2852738"/>
            <a:ext cx="4608513" cy="519112"/>
          </a:xfrm>
          <a:solidFill>
            <a:srgbClr val="FFFFE7">
              <a:alpha val="74901"/>
            </a:srgbClr>
          </a:solidFill>
          <a:ln/>
        </p:spPr>
        <p:txBody>
          <a:bodyPr vert="horz" wrap="square" lIns="91440" tIns="45720" rIns="91440" bIns="45720" anchor="t">
            <a:spAutoFit/>
          </a:bodyPr>
          <a:p>
            <a:pPr marL="457200" indent="-457200" eaLnBrk="1" hangingPunct="1">
              <a:buNone/>
            </a:pPr>
            <a:r>
              <a:rPr lang="en-US" altLang="zh-CN" sz="2800" dirty="0">
                <a:solidFill>
                  <a:schemeClr val="tx1"/>
                </a:solidFill>
                <a:ea typeface="楷体" panose="02010609060101010101" pitchFamily="49" charset="-122"/>
              </a:rPr>
              <a:t>6. </a:t>
            </a:r>
            <a:r>
              <a:rPr lang="zh-CN" altLang="en-US" sz="2800" dirty="0">
                <a:solidFill>
                  <a:schemeClr val="tx1"/>
                </a:solidFill>
                <a:ea typeface="楷体" panose="02010609060101010101" pitchFamily="49" charset="-122"/>
              </a:rPr>
              <a:t>骑自行车是很好的运动。</a:t>
            </a:r>
            <a:endParaRPr lang="zh-CN" altLang="en-US" sz="2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56324" name="Rectangle 4"/>
          <p:cNvSpPr/>
          <p:nvPr/>
        </p:nvSpPr>
        <p:spPr>
          <a:xfrm>
            <a:off x="250825" y="3429000"/>
            <a:ext cx="4608513" cy="519113"/>
          </a:xfrm>
          <a:prstGeom prst="rect">
            <a:avLst/>
          </a:prstGeom>
          <a:solidFill>
            <a:srgbClr val="FFFFE7">
              <a:alpha val="74901"/>
            </a:srgb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457200" lvl="0" indent="-457200" eaLnBrk="1" hangingPunct="1">
              <a:buNone/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Bicycle riding is good exercise. </a:t>
            </a:r>
            <a:endParaRPr lang="en-US" altLang="zh-CN" sz="2800" dirty="0">
              <a:solidFill>
                <a:srgbClr val="0000C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325" name="Rectangle 5"/>
          <p:cNvSpPr/>
          <p:nvPr/>
        </p:nvSpPr>
        <p:spPr>
          <a:xfrm>
            <a:off x="250825" y="1125538"/>
            <a:ext cx="2160588" cy="519112"/>
          </a:xfrm>
          <a:prstGeom prst="rect">
            <a:avLst/>
          </a:prstGeom>
          <a:solidFill>
            <a:srgbClr val="FFFFE7">
              <a:alpha val="74901"/>
            </a:srgb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457200" lvl="0" indent="-457200" eaLnBrk="1" hangingPunct="1">
              <a:buAutoNum type="arabicPeriod"/>
            </a:pPr>
            <a:r>
              <a:rPr lang="zh-CN" altLang="en-US" sz="2800" dirty="0">
                <a:solidFill>
                  <a:schemeClr val="tx1"/>
                </a:solidFill>
                <a:ea typeface="楷体" panose="02010609060101010101" pitchFamily="49" charset="-122"/>
              </a:rPr>
              <a:t>引起污染</a:t>
            </a:r>
            <a:endParaRPr lang="zh-CN" altLang="en-US" sz="2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56326" name="Rectangle 6"/>
          <p:cNvSpPr/>
          <p:nvPr/>
        </p:nvSpPr>
        <p:spPr>
          <a:xfrm>
            <a:off x="2484438" y="1125538"/>
            <a:ext cx="2374900" cy="519112"/>
          </a:xfrm>
          <a:prstGeom prst="rect">
            <a:avLst/>
          </a:prstGeom>
          <a:solidFill>
            <a:srgbClr val="FFFFE7">
              <a:alpha val="74901"/>
            </a:srgb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457200" lvl="0" indent="-457200" eaLnBrk="1" hangingPunct="1">
              <a:buNone/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cause pollution</a:t>
            </a:r>
            <a:endParaRPr lang="en-US" altLang="zh-CN" sz="2800" dirty="0">
              <a:solidFill>
                <a:srgbClr val="0000C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327" name="Rectangle 7"/>
          <p:cNvSpPr/>
          <p:nvPr/>
        </p:nvSpPr>
        <p:spPr>
          <a:xfrm>
            <a:off x="250825" y="1700213"/>
            <a:ext cx="2160588" cy="519112"/>
          </a:xfrm>
          <a:prstGeom prst="rect">
            <a:avLst/>
          </a:prstGeom>
          <a:solidFill>
            <a:srgbClr val="FFFFE7">
              <a:alpha val="74901"/>
            </a:srgb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457200" lvl="0" indent="-457200" eaLnBrk="1" hangingPunct="1">
              <a:buNone/>
            </a:pPr>
            <a:r>
              <a:rPr lang="en-US" altLang="zh-CN" sz="2800" dirty="0">
                <a:solidFill>
                  <a:schemeClr val="tx1"/>
                </a:solidFill>
                <a:ea typeface="楷体" panose="02010609060101010101" pitchFamily="49" charset="-122"/>
              </a:rPr>
              <a:t>2. </a:t>
            </a:r>
            <a:r>
              <a:rPr lang="zh-CN" altLang="en-US" sz="2800" dirty="0">
                <a:solidFill>
                  <a:schemeClr val="tx1"/>
                </a:solidFill>
                <a:ea typeface="楷体" panose="02010609060101010101" pitchFamily="49" charset="-122"/>
              </a:rPr>
              <a:t>交通信号</a:t>
            </a:r>
            <a:endParaRPr lang="zh-CN" altLang="en-US" sz="2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56328" name="Rectangle 8"/>
          <p:cNvSpPr/>
          <p:nvPr/>
        </p:nvSpPr>
        <p:spPr>
          <a:xfrm>
            <a:off x="2484438" y="1700213"/>
            <a:ext cx="2374900" cy="519112"/>
          </a:xfrm>
          <a:prstGeom prst="rect">
            <a:avLst/>
          </a:prstGeom>
          <a:solidFill>
            <a:srgbClr val="FFFFE7">
              <a:alpha val="74901"/>
            </a:srgb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457200" lvl="0" indent="-457200" eaLnBrk="1" hangingPunct="1">
              <a:buNone/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traffic signals</a:t>
            </a:r>
            <a:endParaRPr lang="en-US" altLang="zh-CN" sz="2800" dirty="0">
              <a:solidFill>
                <a:srgbClr val="0000C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329" name="Rectangle 9"/>
          <p:cNvSpPr/>
          <p:nvPr/>
        </p:nvSpPr>
        <p:spPr>
          <a:xfrm>
            <a:off x="250825" y="2276475"/>
            <a:ext cx="2160588" cy="519113"/>
          </a:xfrm>
          <a:prstGeom prst="rect">
            <a:avLst/>
          </a:prstGeom>
          <a:solidFill>
            <a:srgbClr val="FFFFE7">
              <a:alpha val="74901"/>
            </a:srgb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457200" lvl="0" indent="-457200" eaLnBrk="1" hangingPunct="1">
              <a:buNone/>
            </a:pPr>
            <a:r>
              <a:rPr lang="en-US" altLang="zh-CN" sz="2800" dirty="0">
                <a:solidFill>
                  <a:schemeClr val="tx1"/>
                </a:solidFill>
                <a:ea typeface="楷体" panose="02010609060101010101" pitchFamily="49" charset="-122"/>
              </a:rPr>
              <a:t>3. </a:t>
            </a:r>
            <a:r>
              <a:rPr lang="zh-CN" altLang="en-US" sz="2800" dirty="0">
                <a:solidFill>
                  <a:schemeClr val="tx1"/>
                </a:solidFill>
                <a:ea typeface="楷体" panose="02010609060101010101" pitchFamily="49" charset="-122"/>
              </a:rPr>
              <a:t>安全守则</a:t>
            </a:r>
            <a:endParaRPr lang="zh-CN" altLang="en-US" sz="2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56330" name="Rectangle 10"/>
          <p:cNvSpPr/>
          <p:nvPr/>
        </p:nvSpPr>
        <p:spPr>
          <a:xfrm>
            <a:off x="2484438" y="2276475"/>
            <a:ext cx="2374900" cy="519113"/>
          </a:xfrm>
          <a:prstGeom prst="rect">
            <a:avLst/>
          </a:prstGeom>
          <a:solidFill>
            <a:srgbClr val="FFFFE7">
              <a:alpha val="74901"/>
            </a:srgb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457200" lvl="0" indent="-457200" eaLnBrk="1" hangingPunct="1">
              <a:buNone/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safety rules</a:t>
            </a:r>
            <a:endParaRPr lang="en-US" altLang="zh-CN" sz="2800" dirty="0">
              <a:solidFill>
                <a:srgbClr val="0000C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331" name="Rectangle 11"/>
          <p:cNvSpPr/>
          <p:nvPr/>
        </p:nvSpPr>
        <p:spPr>
          <a:xfrm>
            <a:off x="5132388" y="1125538"/>
            <a:ext cx="1290637" cy="519112"/>
          </a:xfrm>
          <a:prstGeom prst="rect">
            <a:avLst/>
          </a:prstGeom>
          <a:solidFill>
            <a:srgbClr val="FFFFE7">
              <a:alpha val="74901"/>
            </a:srgbClr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457200" lvl="0" indent="-457200" eaLnBrk="1" hangingPunct="1">
              <a:buNone/>
            </a:pPr>
            <a:r>
              <a:rPr lang="en-US" altLang="zh-CN" sz="2800" dirty="0">
                <a:solidFill>
                  <a:schemeClr val="tx1"/>
                </a:solidFill>
                <a:ea typeface="楷体" panose="02010609060101010101" pitchFamily="49" charset="-122"/>
              </a:rPr>
              <a:t>4. </a:t>
            </a:r>
            <a:r>
              <a:rPr lang="zh-CN" altLang="en-US" sz="2800" dirty="0">
                <a:solidFill>
                  <a:schemeClr val="tx1"/>
                </a:solidFill>
                <a:ea typeface="楷体" panose="02010609060101010101" pitchFamily="49" charset="-122"/>
              </a:rPr>
              <a:t>急救</a:t>
            </a:r>
            <a:endParaRPr lang="zh-CN" altLang="en-US" sz="2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56332" name="Rectangle 12"/>
          <p:cNvSpPr/>
          <p:nvPr/>
        </p:nvSpPr>
        <p:spPr>
          <a:xfrm>
            <a:off x="6588125" y="1125538"/>
            <a:ext cx="1512888" cy="519112"/>
          </a:xfrm>
          <a:prstGeom prst="rect">
            <a:avLst/>
          </a:prstGeom>
          <a:solidFill>
            <a:srgbClr val="FFFFE7">
              <a:alpha val="74901"/>
            </a:srgb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457200" lvl="0" indent="-457200" eaLnBrk="1" hangingPunct="1">
              <a:buNone/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first aid</a:t>
            </a:r>
            <a:endParaRPr lang="en-US" altLang="zh-CN" sz="2800" dirty="0">
              <a:solidFill>
                <a:srgbClr val="0000C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333" name="Rectangle 13"/>
          <p:cNvSpPr/>
          <p:nvPr/>
        </p:nvSpPr>
        <p:spPr>
          <a:xfrm>
            <a:off x="5148263" y="1735138"/>
            <a:ext cx="1290637" cy="519112"/>
          </a:xfrm>
          <a:prstGeom prst="rect">
            <a:avLst/>
          </a:prstGeom>
          <a:solidFill>
            <a:srgbClr val="FFFFE7">
              <a:alpha val="74901"/>
            </a:srgbClr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457200" lvl="0" indent="-457200" eaLnBrk="1" hangingPunct="1">
              <a:buNone/>
            </a:pPr>
            <a:r>
              <a:rPr lang="en-US" altLang="zh-CN" sz="2800" dirty="0">
                <a:solidFill>
                  <a:schemeClr val="tx1"/>
                </a:solidFill>
                <a:ea typeface="楷体" panose="02010609060101010101" pitchFamily="49" charset="-122"/>
              </a:rPr>
              <a:t>5. </a:t>
            </a:r>
            <a:r>
              <a:rPr lang="zh-CN" altLang="en-US" sz="2800" dirty="0">
                <a:solidFill>
                  <a:schemeClr val="tx1"/>
                </a:solidFill>
                <a:ea typeface="楷体" panose="02010609060101010101" pitchFamily="49" charset="-122"/>
              </a:rPr>
              <a:t>总之</a:t>
            </a:r>
            <a:endParaRPr lang="zh-CN" altLang="en-US" sz="2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56334" name="Rectangle 14"/>
          <p:cNvSpPr/>
          <p:nvPr/>
        </p:nvSpPr>
        <p:spPr>
          <a:xfrm>
            <a:off x="6588125" y="1701800"/>
            <a:ext cx="1527175" cy="519113"/>
          </a:xfrm>
          <a:prstGeom prst="rect">
            <a:avLst/>
          </a:prstGeom>
          <a:solidFill>
            <a:srgbClr val="FFFFE7">
              <a:alpha val="74901"/>
            </a:srgbClr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457200" lvl="0" indent="-457200" eaLnBrk="1" hangingPunct="1">
              <a:buNone/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 a word</a:t>
            </a:r>
            <a:endParaRPr lang="en-US" altLang="zh-CN" sz="2800" dirty="0">
              <a:solidFill>
                <a:srgbClr val="0000C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335" name="Rectangle 15"/>
          <p:cNvSpPr/>
          <p:nvPr/>
        </p:nvSpPr>
        <p:spPr>
          <a:xfrm>
            <a:off x="250825" y="3989388"/>
            <a:ext cx="7850188" cy="519112"/>
          </a:xfrm>
          <a:prstGeom prst="rect">
            <a:avLst/>
          </a:prstGeom>
          <a:solidFill>
            <a:srgbClr val="FFFFE7">
              <a:alpha val="74901"/>
            </a:srgb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457200" lvl="0" indent="-457200" eaLnBrk="1" hangingPunct="1">
              <a:buNone/>
            </a:pPr>
            <a:r>
              <a:rPr lang="en-US" altLang="zh-CN" sz="2800" dirty="0">
                <a:solidFill>
                  <a:schemeClr val="tx1"/>
                </a:solidFill>
                <a:ea typeface="楷体" panose="02010609060101010101" pitchFamily="49" charset="-122"/>
              </a:rPr>
              <a:t>7. </a:t>
            </a:r>
            <a:r>
              <a:rPr lang="zh-CN" altLang="en-US" sz="2800" dirty="0">
                <a:solidFill>
                  <a:schemeClr val="tx1"/>
                </a:solidFill>
                <a:ea typeface="楷体" panose="02010609060101010101" pitchFamily="49" charset="-122"/>
              </a:rPr>
              <a:t>人们用自行车来工作、运动或者只是娱乐。</a:t>
            </a:r>
            <a:endParaRPr lang="zh-CN" altLang="en-US" sz="2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56336" name="Rectangle 16"/>
          <p:cNvSpPr/>
          <p:nvPr/>
        </p:nvSpPr>
        <p:spPr>
          <a:xfrm>
            <a:off x="250825" y="4638675"/>
            <a:ext cx="7850188" cy="519113"/>
          </a:xfrm>
          <a:prstGeom prst="rect">
            <a:avLst/>
          </a:prstGeom>
          <a:solidFill>
            <a:srgbClr val="FFFFE7">
              <a:alpha val="74901"/>
            </a:srgb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457200" lvl="0" indent="-457200" eaLnBrk="1" hangingPunct="1">
              <a:buNone/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People use bicycles for work, for sport or just for fun.</a:t>
            </a:r>
            <a:endParaRPr lang="en-US" altLang="zh-CN" sz="2800" dirty="0">
              <a:solidFill>
                <a:srgbClr val="0000C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337" name="Rectangle 17"/>
          <p:cNvSpPr/>
          <p:nvPr/>
        </p:nvSpPr>
        <p:spPr>
          <a:xfrm>
            <a:off x="250825" y="5214938"/>
            <a:ext cx="5557838" cy="519112"/>
          </a:xfrm>
          <a:prstGeom prst="rect">
            <a:avLst/>
          </a:prstGeom>
          <a:solidFill>
            <a:srgbClr val="FFFFE7">
              <a:alpha val="74901"/>
            </a:srgbClr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457200" lvl="0" indent="-457200" eaLnBrk="1" hangingPunct="1">
              <a:buNone/>
            </a:pPr>
            <a:r>
              <a:rPr lang="en-US" altLang="zh-CN" sz="2800" dirty="0">
                <a:solidFill>
                  <a:schemeClr val="tx1"/>
                </a:solidFill>
                <a:ea typeface="楷体" panose="02010609060101010101" pitchFamily="49" charset="-122"/>
              </a:rPr>
              <a:t>8. </a:t>
            </a:r>
            <a:r>
              <a:rPr lang="zh-CN" altLang="en-US" sz="2800" dirty="0">
                <a:solidFill>
                  <a:schemeClr val="tx1"/>
                </a:solidFill>
                <a:ea typeface="楷体" panose="02010609060101010101" pitchFamily="49" charset="-122"/>
              </a:rPr>
              <a:t>骑车者必须要注意周围的车辆。</a:t>
            </a:r>
            <a:endParaRPr lang="zh-CN" altLang="en-US" sz="2800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56338" name="Rectangle 18"/>
          <p:cNvSpPr/>
          <p:nvPr/>
        </p:nvSpPr>
        <p:spPr>
          <a:xfrm>
            <a:off x="250825" y="5789613"/>
            <a:ext cx="8685213" cy="519112"/>
          </a:xfrm>
          <a:prstGeom prst="rect">
            <a:avLst/>
          </a:prstGeom>
          <a:solidFill>
            <a:srgbClr val="FFFFE7">
              <a:alpha val="74901"/>
            </a:srgbClr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457200" lvl="0" indent="-457200" eaLnBrk="1" hangingPunct="1">
              <a:buNone/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Bicycle riders must pay attention to the traffic around them.</a:t>
            </a:r>
            <a:endParaRPr lang="en-US" altLang="zh-CN" sz="2800" dirty="0">
              <a:solidFill>
                <a:srgbClr val="0000C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632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 build="p"/>
      <p:bldP spid="56324" grpId="0" animBg="1"/>
      <p:bldP spid="56325" grpId="0" animBg="1"/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 animBg="1"/>
      <p:bldP spid="56332" grpId="0" animBg="1"/>
      <p:bldP spid="56333" grpId="0" animBg="1"/>
      <p:bldP spid="56334" grpId="0" animBg="1"/>
      <p:bldP spid="56335" grpId="0" animBg="1"/>
      <p:bldP spid="56336" grpId="0" animBg="1"/>
      <p:bldP spid="56337" grpId="0" animBg="1"/>
      <p:bldP spid="563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Group 30"/>
          <p:cNvGrpSpPr/>
          <p:nvPr/>
        </p:nvGrpSpPr>
        <p:grpSpPr>
          <a:xfrm>
            <a:off x="177800" y="981075"/>
            <a:ext cx="8966200" cy="4532313"/>
            <a:chOff x="112" y="618"/>
            <a:chExt cx="5648" cy="2855"/>
          </a:xfrm>
        </p:grpSpPr>
        <p:sp>
          <p:nvSpPr>
            <p:cNvPr id="25615" name="Rectangle 4"/>
            <p:cNvSpPr/>
            <p:nvPr/>
          </p:nvSpPr>
          <p:spPr>
            <a:xfrm>
              <a:off x="112" y="618"/>
              <a:ext cx="5648" cy="2748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5pPr>
            </a:lstStyle>
            <a:p>
              <a:pPr marL="0" lvl="0" indent="257175" defTabSz="0" eaLnBrk="1" hangingPunct="1">
                <a:spcBef>
                  <a:spcPct val="0"/>
                </a:spcBef>
                <a:buNone/>
                <a:tabLst>
                  <a:tab pos="434975" algn="l"/>
                  <a:tab pos="1617980" algn="l"/>
                  <a:tab pos="4229100" algn="l"/>
                </a:tabLst>
              </a:pPr>
              <a:r>
                <a:rPr lang="en-US" altLang="zh-CN" sz="2800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In China, traffic goes on the right. Cars, trucks, buses _____ bikes must all keep to the right side of the _____. In most other countries, traffic _____ to the left. </a:t>
              </a:r>
              <a:endPara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  <a:p>
              <a:pPr marL="0" lvl="0" indent="257175" defTabSz="0" eaLnBrk="1" hangingPunct="1">
                <a:spcBef>
                  <a:spcPct val="0"/>
                </a:spcBef>
                <a:buNone/>
                <a:tabLst>
                  <a:tab pos="434975" algn="l"/>
                  <a:tab pos="1617980" algn="l"/>
                  <a:tab pos="4229100" algn="l"/>
                </a:tabLst>
              </a:pPr>
              <a:r>
                <a:rPr lang="en-US" altLang="zh-CN" sz="2800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How can you ________ the roads safer?</a:t>
              </a:r>
              <a:endPara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  <a:p>
              <a:pPr marL="0" lvl="0" indent="257175" defTabSz="0" eaLnBrk="1" hangingPunct="1">
                <a:spcBef>
                  <a:spcPct val="0"/>
                </a:spcBef>
                <a:buNone/>
                <a:tabLst>
                  <a:tab pos="434975" algn="l"/>
                  <a:tab pos="1617980" algn="l"/>
                  <a:tab pos="4229100" algn="l"/>
                </a:tabLst>
              </a:pPr>
              <a:r>
                <a:rPr lang="en-US" altLang="zh-CN" sz="2800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______ you cross the road, stop and look each side. ______ left, then right, and then look left again. Don’t cross the road if you are not ______ whether the road is clear or not. It may be ________. If you see young children, old people, or blind people walking ______ the road, help them cross the road in _______. Helping others is a kind of virtue (</a:t>
              </a:r>
              <a:r>
                <a:rPr lang="zh-CN" altLang="en-US" sz="2800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美德</a:t>
              </a:r>
              <a:r>
                <a:rPr lang="en-US" altLang="zh-CN" sz="2800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).</a:t>
              </a:r>
              <a:endPara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5616" name="Group 29"/>
            <p:cNvGrpSpPr/>
            <p:nvPr/>
          </p:nvGrpSpPr>
          <p:grpSpPr>
            <a:xfrm>
              <a:off x="340" y="1117"/>
              <a:ext cx="5083" cy="2356"/>
              <a:chOff x="340" y="1117"/>
              <a:chExt cx="5083" cy="2356"/>
            </a:xfrm>
          </p:grpSpPr>
          <p:grpSp>
            <p:nvGrpSpPr>
              <p:cNvPr id="25617" name="Group 28"/>
              <p:cNvGrpSpPr/>
              <p:nvPr/>
            </p:nvGrpSpPr>
            <p:grpSpPr>
              <a:xfrm>
                <a:off x="340" y="1117"/>
                <a:ext cx="5083" cy="2356"/>
                <a:chOff x="337" y="1119"/>
                <a:chExt cx="5083" cy="2356"/>
              </a:xfrm>
            </p:grpSpPr>
            <p:sp>
              <p:nvSpPr>
                <p:cNvPr id="25619" name="Rectangle 17"/>
                <p:cNvSpPr/>
                <p:nvPr/>
              </p:nvSpPr>
              <p:spPr>
                <a:xfrm>
                  <a:off x="365" y="3263"/>
                  <a:ext cx="244" cy="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rgbClr val="336699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zh-CN" sz="1600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10</a:t>
                  </a:r>
                  <a:endParaRPr lang="zh-CN" altLang="en-US" sz="1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5620" name="Rectangle 18"/>
                <p:cNvSpPr/>
                <p:nvPr/>
              </p:nvSpPr>
              <p:spPr>
                <a:xfrm>
                  <a:off x="337" y="1119"/>
                  <a:ext cx="180" cy="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rgbClr val="336699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zh-CN" sz="1600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  <a:endParaRPr lang="zh-CN" altLang="en-US" sz="1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5621" name="Rectangle 19"/>
                <p:cNvSpPr/>
                <p:nvPr/>
              </p:nvSpPr>
              <p:spPr>
                <a:xfrm>
                  <a:off x="4739" y="1119"/>
                  <a:ext cx="180" cy="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rgbClr val="336699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zh-CN" sz="1600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  <a:endParaRPr lang="zh-CN" altLang="en-US" sz="1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5622" name="Rectangle 20"/>
                <p:cNvSpPr/>
                <p:nvPr/>
              </p:nvSpPr>
              <p:spPr>
                <a:xfrm>
                  <a:off x="2878" y="1391"/>
                  <a:ext cx="180" cy="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rgbClr val="336699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zh-CN" sz="1600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  <a:endParaRPr lang="zh-CN" altLang="en-US" sz="1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5623" name="Rectangle 21"/>
                <p:cNvSpPr/>
                <p:nvPr/>
              </p:nvSpPr>
              <p:spPr>
                <a:xfrm>
                  <a:off x="1881" y="1632"/>
                  <a:ext cx="180" cy="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rgbClr val="336699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zh-CN" sz="1600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  <a:endParaRPr lang="zh-CN" altLang="en-US" sz="1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5624" name="Rectangle 22"/>
                <p:cNvSpPr/>
                <p:nvPr/>
              </p:nvSpPr>
              <p:spPr>
                <a:xfrm>
                  <a:off x="475" y="1919"/>
                  <a:ext cx="180" cy="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rgbClr val="336699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zh-CN" sz="1600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zh-CN" altLang="en-US" sz="1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5625" name="Rectangle 23"/>
                <p:cNvSpPr/>
                <p:nvPr/>
              </p:nvSpPr>
              <p:spPr>
                <a:xfrm>
                  <a:off x="5240" y="1934"/>
                  <a:ext cx="180" cy="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rgbClr val="336699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zh-CN" sz="1600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</a:t>
                  </a:r>
                  <a:endParaRPr lang="zh-CN" altLang="en-US" sz="1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5626" name="Rectangle 24"/>
                <p:cNvSpPr/>
                <p:nvPr/>
              </p:nvSpPr>
              <p:spPr>
                <a:xfrm>
                  <a:off x="1701" y="2463"/>
                  <a:ext cx="180" cy="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rgbClr val="336699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zh-CN" sz="1600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7</a:t>
                  </a:r>
                  <a:endParaRPr lang="zh-CN" altLang="en-US" sz="1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5627" name="Rectangle 25"/>
                <p:cNvSpPr/>
                <p:nvPr/>
              </p:nvSpPr>
              <p:spPr>
                <a:xfrm>
                  <a:off x="748" y="2750"/>
                  <a:ext cx="180" cy="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rgbClr val="336699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336699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zh-CN" sz="1600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8</a:t>
                  </a:r>
                  <a:endParaRPr lang="zh-CN" altLang="en-US" sz="1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25618" name="Rectangle 26"/>
              <p:cNvSpPr/>
              <p:nvPr/>
            </p:nvSpPr>
            <p:spPr>
              <a:xfrm>
                <a:off x="1796" y="2976"/>
                <a:ext cx="180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336699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336699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rgbClr val="336699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336699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  <a:endParaRPr lang="zh-CN" altLang="en-US" sz="1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32773" name="Rectangle 5"/>
          <p:cNvSpPr/>
          <p:nvPr/>
        </p:nvSpPr>
        <p:spPr>
          <a:xfrm>
            <a:off x="215900" y="5695950"/>
            <a:ext cx="8820150" cy="8318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CC"/>
                </a:solidFill>
              </a:rPr>
              <a:t>keep 		and 		road  		 safe		danger</a:t>
            </a:r>
            <a:endParaRPr lang="en-US" altLang="zh-CN" dirty="0">
              <a:solidFill>
                <a:srgbClr val="0000CC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CC"/>
                </a:solidFill>
              </a:rPr>
              <a:t>cross	 	before		sure		look		 make</a:t>
            </a:r>
            <a:endParaRPr lang="en-US" altLang="zh-CN" dirty="0">
              <a:solidFill>
                <a:srgbClr val="0000CC"/>
              </a:solidFill>
            </a:endParaRPr>
          </a:p>
        </p:txBody>
      </p:sp>
      <p:sp>
        <p:nvSpPr>
          <p:cNvPr id="25604" name="Rectangle 6"/>
          <p:cNvSpPr/>
          <p:nvPr/>
        </p:nvSpPr>
        <p:spPr>
          <a:xfrm>
            <a:off x="71438" y="246063"/>
            <a:ext cx="8964612" cy="5191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Choose the words to fill in the blanks with the proper forms. </a:t>
            </a:r>
            <a:endParaRPr lang="en-US" altLang="zh-CN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2775" name="Rectangle 7"/>
          <p:cNvSpPr/>
          <p:nvPr/>
        </p:nvSpPr>
        <p:spPr>
          <a:xfrm>
            <a:off x="395288" y="1484313"/>
            <a:ext cx="696912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6" name="Rectangle 8"/>
          <p:cNvSpPr/>
          <p:nvPr/>
        </p:nvSpPr>
        <p:spPr>
          <a:xfrm>
            <a:off x="7164388" y="1412875"/>
            <a:ext cx="95408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roads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7" name="Rectangle 9"/>
          <p:cNvSpPr/>
          <p:nvPr/>
        </p:nvSpPr>
        <p:spPr>
          <a:xfrm>
            <a:off x="4284663" y="1844675"/>
            <a:ext cx="99218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keeps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8" name="Rectangle 10"/>
          <p:cNvSpPr/>
          <p:nvPr/>
        </p:nvSpPr>
        <p:spPr>
          <a:xfrm>
            <a:off x="2700338" y="2276475"/>
            <a:ext cx="952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make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9" name="Rectangle 11"/>
          <p:cNvSpPr/>
          <p:nvPr/>
        </p:nvSpPr>
        <p:spPr>
          <a:xfrm>
            <a:off x="468313" y="2708275"/>
            <a:ext cx="115093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Before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0" name="Rectangle 12"/>
          <p:cNvSpPr/>
          <p:nvPr/>
        </p:nvSpPr>
        <p:spPr>
          <a:xfrm>
            <a:off x="7958138" y="2708275"/>
            <a:ext cx="93503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Look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1" name="Rectangle 13"/>
          <p:cNvSpPr/>
          <p:nvPr/>
        </p:nvSpPr>
        <p:spPr>
          <a:xfrm>
            <a:off x="623888" y="3933825"/>
            <a:ext cx="16446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dangerous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2" name="Rectangle 14"/>
          <p:cNvSpPr/>
          <p:nvPr/>
        </p:nvSpPr>
        <p:spPr>
          <a:xfrm>
            <a:off x="2484438" y="4437063"/>
            <a:ext cx="12033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across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3" name="Rectangle 15"/>
          <p:cNvSpPr/>
          <p:nvPr/>
        </p:nvSpPr>
        <p:spPr>
          <a:xfrm>
            <a:off x="323850" y="4797425"/>
            <a:ext cx="12033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safety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4" name="Rectangle 16"/>
          <p:cNvSpPr/>
          <p:nvPr/>
        </p:nvSpPr>
        <p:spPr>
          <a:xfrm>
            <a:off x="2484438" y="3500438"/>
            <a:ext cx="776287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sure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8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8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278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8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8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78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8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78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8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466725" y="476250"/>
            <a:ext cx="863600" cy="519113"/>
            <a:chOff x="204" y="164"/>
            <a:chExt cx="459" cy="327"/>
          </a:xfrm>
        </p:grpSpPr>
        <p:sp>
          <p:nvSpPr>
            <p:cNvPr id="26639" name="Oval 3"/>
            <p:cNvSpPr/>
            <p:nvPr/>
          </p:nvSpPr>
          <p:spPr>
            <a:xfrm>
              <a:off x="204" y="210"/>
              <a:ext cx="408" cy="272"/>
            </a:xfrm>
            <a:prstGeom prst="ellipse">
              <a:avLst/>
            </a:prstGeom>
            <a:solidFill>
              <a:srgbClr val="5B5BFF">
                <a:alpha val="74901"/>
              </a:srgbClr>
            </a:solidFill>
            <a:ln w="95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6640" name="Rectangle 4"/>
            <p:cNvSpPr/>
            <p:nvPr/>
          </p:nvSpPr>
          <p:spPr>
            <a:xfrm>
              <a:off x="204" y="164"/>
              <a:ext cx="45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bg1"/>
                  </a:solidFill>
                </a:rPr>
                <a:t>  3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653" name="Rectangle 5"/>
          <p:cNvSpPr/>
          <p:nvPr/>
        </p:nvSpPr>
        <p:spPr>
          <a:xfrm>
            <a:off x="1403350" y="476250"/>
            <a:ext cx="7489825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Talk about the pictures. Tick (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√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)  the ones that bicycle riders should do and cross (</a:t>
            </a:r>
            <a:r>
              <a:rPr lang="en-US" altLang="en-US" sz="2800" b="1" dirty="0">
                <a:solidFill>
                  <a:schemeClr val="tx1"/>
                </a:solidFill>
              </a:rPr>
              <a:t>×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) the ones they shouldn’t do. Then write a passage. 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5" name="Rectangle 7"/>
          <p:cNvSpPr/>
          <p:nvPr/>
        </p:nvSpPr>
        <p:spPr>
          <a:xfrm>
            <a:off x="323850" y="4508500"/>
            <a:ext cx="8496300" cy="169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chemeClr val="tx1"/>
                </a:solidFill>
                <a:latin typeface="Arial Narrow" panose="020B0606020202030204" pitchFamily="34" charset="0"/>
              </a:rPr>
              <a:t>You may begin like this: </a:t>
            </a:r>
            <a:endParaRPr lang="en-US" altLang="zh-CN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chemeClr val="tx1"/>
                </a:solidFill>
                <a:latin typeface="Arial Narrow" panose="020B0606020202030204" pitchFamily="34" charset="0"/>
              </a:rPr>
              <a:t>	Bicycle riding is good exercise. It helps people become fit… ______________________________________________</a:t>
            </a:r>
            <a:endParaRPr lang="en-US" altLang="zh-CN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6629" name="Group 24"/>
          <p:cNvGrpSpPr/>
          <p:nvPr/>
        </p:nvGrpSpPr>
        <p:grpSpPr>
          <a:xfrm>
            <a:off x="323850" y="1916113"/>
            <a:ext cx="8547100" cy="2185987"/>
            <a:chOff x="317" y="1207"/>
            <a:chExt cx="5384" cy="1377"/>
          </a:xfrm>
        </p:grpSpPr>
        <p:grpSp>
          <p:nvGrpSpPr>
            <p:cNvPr id="26630" name="Group 19"/>
            <p:cNvGrpSpPr/>
            <p:nvPr/>
          </p:nvGrpSpPr>
          <p:grpSpPr>
            <a:xfrm>
              <a:off x="317" y="1207"/>
              <a:ext cx="5384" cy="1114"/>
              <a:chOff x="263" y="1636"/>
              <a:chExt cx="5384" cy="1114"/>
            </a:xfrm>
          </p:grpSpPr>
          <p:pic>
            <p:nvPicPr>
              <p:cNvPr id="26635" name="Picture 15" descr="45-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558" y="1661"/>
                <a:ext cx="1089" cy="108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6636" name="Picture 16" descr="45-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3" y="1641"/>
                <a:ext cx="1120" cy="110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6637" name="Picture 17" descr="45-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2" y="1636"/>
                <a:ext cx="1669" cy="111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6638" name="Picture 18" descr="45-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2" y="1662"/>
                <a:ext cx="1301" cy="10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6631" name="Text Box 20"/>
            <p:cNvSpPr txBox="1"/>
            <p:nvPr/>
          </p:nvSpPr>
          <p:spPr>
            <a:xfrm>
              <a:off x="340" y="2296"/>
              <a:ext cx="11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wear a helmet</a:t>
              </a:r>
              <a:endParaRPr lang="en-US" altLang="zh-CN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632" name="Text Box 21"/>
            <p:cNvSpPr txBox="1"/>
            <p:nvPr/>
          </p:nvSpPr>
          <p:spPr>
            <a:xfrm>
              <a:off x="1795" y="2296"/>
              <a:ext cx="91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make a call</a:t>
              </a:r>
              <a:endParaRPr lang="en-US" altLang="zh-CN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633" name="Text Box 22"/>
            <p:cNvSpPr txBox="1"/>
            <p:nvPr/>
          </p:nvSpPr>
          <p:spPr>
            <a:xfrm>
              <a:off x="3021" y="2296"/>
              <a:ext cx="132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play on the street</a:t>
              </a:r>
              <a:endParaRPr lang="en-US" altLang="zh-CN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634" name="Text Box 23"/>
            <p:cNvSpPr txBox="1"/>
            <p:nvPr/>
          </p:nvSpPr>
          <p:spPr>
            <a:xfrm>
              <a:off x="4563" y="2296"/>
              <a:ext cx="111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follow the sign</a:t>
              </a:r>
              <a:endParaRPr lang="en-US" altLang="zh-CN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468313" y="333375"/>
            <a:ext cx="863600" cy="519113"/>
            <a:chOff x="204" y="164"/>
            <a:chExt cx="459" cy="327"/>
          </a:xfrm>
        </p:grpSpPr>
        <p:sp>
          <p:nvSpPr>
            <p:cNvPr id="27661" name="Oval 3"/>
            <p:cNvSpPr/>
            <p:nvPr/>
          </p:nvSpPr>
          <p:spPr>
            <a:xfrm>
              <a:off x="204" y="210"/>
              <a:ext cx="408" cy="272"/>
            </a:xfrm>
            <a:prstGeom prst="ellipse">
              <a:avLst/>
            </a:prstGeom>
            <a:solidFill>
              <a:srgbClr val="5B5BFF">
                <a:alpha val="74901"/>
              </a:srgbClr>
            </a:solidFill>
            <a:ln w="95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7662" name="Rectangle 4"/>
            <p:cNvSpPr/>
            <p:nvPr/>
          </p:nvSpPr>
          <p:spPr>
            <a:xfrm>
              <a:off x="204" y="164"/>
              <a:ext cx="45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bg1"/>
                  </a:solidFill>
                </a:rPr>
                <a:t>  3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750" name="Rectangle 6"/>
          <p:cNvSpPr/>
          <p:nvPr/>
        </p:nvSpPr>
        <p:spPr>
          <a:xfrm>
            <a:off x="323850" y="3213100"/>
            <a:ext cx="8496300" cy="3292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chemeClr val="tx1"/>
                </a:solidFill>
                <a:latin typeface="Arial Narrow" panose="020B0606020202030204" pitchFamily="34" charset="0"/>
              </a:rPr>
              <a:t>Example:  </a:t>
            </a:r>
            <a:endParaRPr lang="en-US" altLang="zh-CN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chemeClr val="tx1"/>
                </a:solidFill>
                <a:latin typeface="Arial Narrow" panose="020B0606020202030204" pitchFamily="34" charset="0"/>
              </a:rPr>
              <a:t>	Bicycle riding is good exercise. It helps people become fit. But when you ride bicycles, you should wear a helmet to protect your head. You should also follow the signs. However, if you make a call or play on the street while you are riding, you’ll be in danger.</a:t>
            </a:r>
            <a:endParaRPr lang="zh-CN" alt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652" name="Group 17"/>
          <p:cNvGrpSpPr/>
          <p:nvPr/>
        </p:nvGrpSpPr>
        <p:grpSpPr>
          <a:xfrm>
            <a:off x="323850" y="981075"/>
            <a:ext cx="8547100" cy="2185988"/>
            <a:chOff x="204" y="618"/>
            <a:chExt cx="5384" cy="1377"/>
          </a:xfrm>
        </p:grpSpPr>
        <p:pic>
          <p:nvPicPr>
            <p:cNvPr id="27653" name="Picture 9" descr="45-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99" y="618"/>
              <a:ext cx="1089" cy="1114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27654" name="Picture 10" descr="45-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" y="623"/>
              <a:ext cx="1120" cy="1109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27655" name="Picture 11" descr="45-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3" y="618"/>
              <a:ext cx="1669" cy="1114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27656" name="Picture 12" descr="45-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3" y="618"/>
              <a:ext cx="1301" cy="1114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7657" name="Text Box 13"/>
            <p:cNvSpPr txBox="1"/>
            <p:nvPr/>
          </p:nvSpPr>
          <p:spPr>
            <a:xfrm>
              <a:off x="227" y="1707"/>
              <a:ext cx="11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wear a helmet</a:t>
              </a:r>
              <a:endParaRPr lang="en-US" altLang="zh-CN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658" name="Text Box 14"/>
            <p:cNvSpPr txBox="1"/>
            <p:nvPr/>
          </p:nvSpPr>
          <p:spPr>
            <a:xfrm>
              <a:off x="1682" y="1707"/>
              <a:ext cx="91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make a call</a:t>
              </a:r>
              <a:endParaRPr lang="en-US" altLang="zh-CN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659" name="Text Box 15"/>
            <p:cNvSpPr txBox="1"/>
            <p:nvPr/>
          </p:nvSpPr>
          <p:spPr>
            <a:xfrm>
              <a:off x="2908" y="1707"/>
              <a:ext cx="132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play on the street</a:t>
              </a:r>
              <a:endParaRPr lang="en-US" altLang="zh-CN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660" name="Text Box 16"/>
            <p:cNvSpPr txBox="1"/>
            <p:nvPr/>
          </p:nvSpPr>
          <p:spPr>
            <a:xfrm>
              <a:off x="4450" y="1707"/>
              <a:ext cx="111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follow the sign</a:t>
              </a:r>
              <a:endParaRPr lang="en-US" altLang="zh-CN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179388" y="115888"/>
            <a:ext cx="8229600" cy="777875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dirty="0"/>
              <a:t>Project</a:t>
            </a:r>
            <a:endParaRPr lang="en-US" altLang="zh-CN" dirty="0"/>
          </a:p>
        </p:txBody>
      </p:sp>
      <p:sp>
        <p:nvSpPr>
          <p:cNvPr id="28675" name="Rectangle 3"/>
          <p:cNvSpPr/>
          <p:nvPr/>
        </p:nvSpPr>
        <p:spPr>
          <a:xfrm>
            <a:off x="250825" y="2852738"/>
            <a:ext cx="8569325" cy="3529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3600" dirty="0">
                <a:solidFill>
                  <a:srgbClr val="0000CC"/>
                </a:solidFill>
                <a:ea typeface="楷体" panose="02010609060101010101" pitchFamily="49" charset="-122"/>
              </a:rPr>
              <a:t>should (not)/must (not)/had better (not)</a:t>
            </a:r>
            <a:endParaRPr lang="en-US" altLang="zh-CN" sz="3600" dirty="0">
              <a:solidFill>
                <a:srgbClr val="0000CC"/>
              </a:solidFill>
              <a:ea typeface="楷体" panose="02010609060101010101" pitchFamily="49" charset="-122"/>
            </a:endParaRPr>
          </a:p>
          <a:p>
            <a:pPr marL="342900" lvl="0" indent="-34290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3600" dirty="0">
                <a:solidFill>
                  <a:srgbClr val="0000CC"/>
                </a:solidFill>
                <a:ea typeface="楷体" panose="02010609060101010101" pitchFamily="49" charset="-122"/>
              </a:rPr>
              <a:t>play on the road; 		listen to music; </a:t>
            </a:r>
            <a:endParaRPr lang="en-US" altLang="zh-CN" sz="3600" dirty="0">
              <a:solidFill>
                <a:srgbClr val="0000CC"/>
              </a:solidFill>
              <a:ea typeface="楷体" panose="02010609060101010101" pitchFamily="49" charset="-122"/>
            </a:endParaRPr>
          </a:p>
          <a:p>
            <a:pPr marL="342900" lvl="0" indent="-34290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3600" dirty="0">
                <a:solidFill>
                  <a:srgbClr val="0000CC"/>
                </a:solidFill>
                <a:ea typeface="楷体" panose="02010609060101010101" pitchFamily="49" charset="-122"/>
              </a:rPr>
              <a:t>look left/right; 		pay attention to; </a:t>
            </a:r>
            <a:endParaRPr lang="en-US" altLang="zh-CN" sz="3600" dirty="0">
              <a:solidFill>
                <a:srgbClr val="0000CC"/>
              </a:solidFill>
              <a:ea typeface="楷体" panose="02010609060101010101" pitchFamily="49" charset="-122"/>
            </a:endParaRPr>
          </a:p>
          <a:p>
            <a:pPr marL="342900" lvl="0" indent="-34290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3600" dirty="0">
                <a:solidFill>
                  <a:srgbClr val="0000CC"/>
                </a:solidFill>
                <a:ea typeface="楷体" panose="02010609060101010101" pitchFamily="49" charset="-122"/>
              </a:rPr>
              <a:t>obey traffic rules; 		first aid; </a:t>
            </a:r>
            <a:endParaRPr lang="en-US" altLang="zh-CN" sz="3600" dirty="0">
              <a:solidFill>
                <a:srgbClr val="0000CC"/>
              </a:solidFill>
              <a:ea typeface="楷体" panose="02010609060101010101" pitchFamily="49" charset="-122"/>
            </a:endParaRPr>
          </a:p>
          <a:p>
            <a:pPr marL="342900" lvl="0" indent="-34290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3600" dirty="0">
                <a:solidFill>
                  <a:srgbClr val="0000CC"/>
                </a:solidFill>
                <a:ea typeface="楷体" panose="02010609060101010101" pitchFamily="49" charset="-122"/>
              </a:rPr>
              <a:t>… </a:t>
            </a:r>
            <a:endParaRPr lang="en-US" altLang="zh-CN" sz="3600" dirty="0">
              <a:solidFill>
                <a:srgbClr val="0000CC"/>
              </a:solidFill>
              <a:ea typeface="楷体" panose="02010609060101010101" pitchFamily="49" charset="-122"/>
            </a:endParaRPr>
          </a:p>
        </p:txBody>
      </p:sp>
      <p:sp>
        <p:nvSpPr>
          <p:cNvPr id="28676" name="Rectangle 7"/>
          <p:cNvSpPr/>
          <p:nvPr/>
        </p:nvSpPr>
        <p:spPr>
          <a:xfrm>
            <a:off x="179388" y="981075"/>
            <a:ext cx="8713787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How can we be safe on the road? Write a passage according to the information in 3, add your own ideas. The following words may help you. 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107950" y="188913"/>
            <a:ext cx="8229600" cy="633412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/>
              <a:t>Summary</a:t>
            </a:r>
            <a:endParaRPr lang="en-US" altLang="zh-CN" sz="3600" dirty="0"/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>
          <a:xfrm>
            <a:off x="250825" y="549275"/>
            <a:ext cx="8497888" cy="6048375"/>
          </a:xfrm>
          <a:solidFill>
            <a:schemeClr val="bg1">
              <a:alpha val="67842"/>
            </a:schemeClr>
          </a:solidFill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altLang="zh-CN" sz="3200" dirty="0"/>
              <a:t>				We learn </a:t>
            </a:r>
            <a:endParaRPr lang="en-US" altLang="zh-CN" sz="3200" dirty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panose="020B0604020202020204" pitchFamily="34" charset="0"/>
              <a:buChar char="☼"/>
            </a:pPr>
            <a:r>
              <a:rPr lang="en-US" altLang="zh-CN" sz="3200" dirty="0"/>
              <a:t> New words and phrases: </a:t>
            </a:r>
            <a:endParaRPr lang="en-US" altLang="zh-CN" sz="3200" dirty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altLang="zh-CN" sz="3200" dirty="0"/>
              <a:t>		</a:t>
            </a:r>
            <a:r>
              <a:rPr lang="en-US" altLang="zh-CN" sz="3200" i="1" dirty="0">
                <a:solidFill>
                  <a:srgbClr val="0000CC"/>
                </a:solidFill>
              </a:rPr>
              <a:t>truck, notice, safety</a:t>
            </a:r>
            <a:r>
              <a:rPr lang="zh-CN" altLang="en-US" sz="3200" i="1" dirty="0">
                <a:solidFill>
                  <a:srgbClr val="0000CC"/>
                </a:solidFill>
              </a:rPr>
              <a:t>，</a:t>
            </a:r>
            <a:r>
              <a:rPr lang="en-US" altLang="zh-CN" sz="3200" i="1" dirty="0">
                <a:solidFill>
                  <a:srgbClr val="0000CC"/>
                </a:solidFill>
              </a:rPr>
              <a:t>in a word, look out, pay attention to</a:t>
            </a:r>
            <a:endParaRPr lang="en-US" altLang="zh-CN" sz="3200" i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panose="020B0604020202020204" pitchFamily="34" charset="0"/>
              <a:buChar char="☼"/>
            </a:pPr>
            <a:r>
              <a:rPr lang="en-US" altLang="zh-CN" sz="3200" dirty="0"/>
              <a:t> Useful expressions: </a:t>
            </a:r>
            <a:endParaRPr lang="en-US" altLang="zh-CN" sz="3200" dirty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altLang="zh-CN" sz="3200" dirty="0"/>
              <a:t>		</a:t>
            </a:r>
            <a:r>
              <a:rPr lang="en-US" altLang="zh-CN" sz="3200" i="1" dirty="0">
                <a:solidFill>
                  <a:srgbClr val="0000CC"/>
                </a:solidFill>
              </a:rPr>
              <a:t>Bicycle riding is good exercise. </a:t>
            </a:r>
            <a:endParaRPr lang="en-US" altLang="zh-CN" sz="3200" i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altLang="zh-CN" sz="3200" i="1" dirty="0">
                <a:solidFill>
                  <a:srgbClr val="0000CC"/>
                </a:solidFill>
              </a:rPr>
              <a:t>		In a word, the best way to be safe is to be careful.</a:t>
            </a:r>
            <a:endParaRPr lang="en-US" altLang="zh-CN" sz="3200" i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panose="020B0604020202020204" pitchFamily="34" charset="0"/>
              <a:buChar char="☼"/>
            </a:pPr>
            <a:r>
              <a:rPr lang="en-US" altLang="zh-CN" sz="3200" dirty="0"/>
              <a:t> : Safety rules for bike riders:  </a:t>
            </a:r>
            <a:endParaRPr lang="en-US" altLang="zh-CN" sz="3200" dirty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altLang="zh-CN" sz="3200" dirty="0"/>
              <a:t> 		</a:t>
            </a:r>
            <a:r>
              <a:rPr lang="en-US" altLang="zh-CN" sz="3200" i="1" dirty="0">
                <a:solidFill>
                  <a:srgbClr val="0000CC"/>
                </a:solidFill>
              </a:rPr>
              <a:t>They must wear helmets to protect their heads. </a:t>
            </a:r>
            <a:endParaRPr lang="en-US" altLang="zh-CN" sz="3200" i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altLang="zh-CN" sz="3200" i="1" dirty="0">
                <a:solidFill>
                  <a:srgbClr val="0000CC"/>
                </a:solidFill>
              </a:rPr>
              <a:t>		…, bicycle riders should know how to give first aid.</a:t>
            </a:r>
            <a:endParaRPr lang="en-US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222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14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52227">
                                            <p:txEl>
                                              <p:charRg st="14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39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52227">
                                            <p:txEl>
                                              <p:charRg st="39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101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52227">
                                            <p:txEl>
                                              <p:charRg st="101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123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52227">
                                            <p:txEl>
                                              <p:charRg st="123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159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52227">
                                            <p:txEl>
                                              <p:charRg st="159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214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52227">
                                            <p:txEl>
                                              <p:charRg st="214" end="2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249" end="3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52227">
                                            <p:txEl>
                                              <p:charRg st="249" end="3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300" end="3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52227">
                                            <p:txEl>
                                              <p:charRg st="300" end="3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590550" y="203200"/>
            <a:ext cx="8229600" cy="777875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dirty="0">
                <a:solidFill>
                  <a:srgbClr val="0000CC"/>
                </a:solidFill>
              </a:rPr>
              <a:t>Review: complete the sentences.</a:t>
            </a:r>
            <a:endParaRPr lang="en-US" altLang="zh-CN" dirty="0">
              <a:solidFill>
                <a:srgbClr val="0000CC"/>
              </a:solidFill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179388" y="1052513"/>
            <a:ext cx="8713787" cy="5616575"/>
          </a:xfrm>
          <a:solidFill>
            <a:schemeClr val="bg1">
              <a:alpha val="70195"/>
            </a:schemeClr>
          </a:solidFill>
          <a:ln/>
        </p:spPr>
        <p:txBody>
          <a:bodyPr vert="horz" wrap="square" lIns="91440" tIns="45720" rIns="91440" bIns="45720" anchor="t"/>
          <a:p>
            <a:pPr marL="457200" indent="-457200" eaLnBrk="1" hangingPunct="1">
              <a:buAutoNum type="arabicPeriod"/>
            </a:pPr>
            <a:r>
              <a:rPr lang="en-US" altLang="zh-CN" sz="3200" dirty="0">
                <a:solidFill>
                  <a:schemeClr val="tx1"/>
                </a:solidFill>
                <a:latin typeface="Arial Narrow" panose="020B0606020202030204" pitchFamily="34" charset="0"/>
              </a:rPr>
              <a:t>If it  __________  (not rain) tomorrow,  we _________ (go) hiking.</a:t>
            </a:r>
            <a:endParaRPr lang="en-US" altLang="zh-CN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eaLnBrk="1" hangingPunct="1">
              <a:buAutoNum type="arabicPeriod"/>
            </a:pPr>
            <a:r>
              <a:rPr lang="en-US" altLang="zh-CN" sz="3200" dirty="0">
                <a:solidFill>
                  <a:schemeClr val="tx1"/>
                </a:solidFill>
                <a:latin typeface="Arial Narrow" panose="020B0606020202030204" pitchFamily="34" charset="0"/>
              </a:rPr>
              <a:t>He ________ (pass) the exam if he ______ (work) harder at it.</a:t>
            </a:r>
            <a:endParaRPr lang="en-US" altLang="zh-CN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eaLnBrk="1" hangingPunct="1">
              <a:buAutoNum type="arabicPeriod"/>
            </a:pPr>
            <a:r>
              <a:rPr lang="en-US" altLang="zh-CN" sz="3200" dirty="0">
                <a:solidFill>
                  <a:schemeClr val="tx1"/>
                </a:solidFill>
                <a:latin typeface="Arial Narrow" panose="020B0606020202030204" pitchFamily="34" charset="0"/>
              </a:rPr>
              <a:t>If everyone _________ (obey) the traffic rules, the roads _________ (be) safer.</a:t>
            </a:r>
            <a:endParaRPr lang="en-US" altLang="zh-CN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eaLnBrk="1" hangingPunct="1">
              <a:buAutoNum type="arabicPeriod"/>
            </a:pPr>
            <a:r>
              <a:rPr lang="en-US" altLang="zh-CN" sz="3200" dirty="0">
                <a:solidFill>
                  <a:schemeClr val="tx1"/>
                </a:solidFill>
                <a:latin typeface="Arial Narrow" panose="020B0606020202030204" pitchFamily="34" charset="0"/>
              </a:rPr>
              <a:t>It’s important for us ________ (know) about traffic rules.</a:t>
            </a:r>
            <a:endParaRPr lang="en-US" altLang="zh-CN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eaLnBrk="1" hangingPunct="1">
              <a:buAutoNum type="arabicPeriod"/>
            </a:pPr>
            <a:r>
              <a:rPr lang="en-US" altLang="zh-CN" sz="3200" dirty="0">
                <a:solidFill>
                  <a:schemeClr val="tx1"/>
                </a:solidFill>
                <a:latin typeface="Arial Narrow" panose="020B0606020202030204" pitchFamily="34" charset="0"/>
              </a:rPr>
              <a:t>It’s good exercise ________ (ride) a bike to school. </a:t>
            </a:r>
            <a:endParaRPr lang="zh-CN" altLang="en-US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3796" name="Text Box 4"/>
          <p:cNvSpPr txBox="1"/>
          <p:nvPr/>
        </p:nvSpPr>
        <p:spPr>
          <a:xfrm>
            <a:off x="1233488" y="1049338"/>
            <a:ext cx="21145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doesn’t rain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7" name="Text Box 5"/>
          <p:cNvSpPr txBox="1"/>
          <p:nvPr/>
        </p:nvSpPr>
        <p:spPr>
          <a:xfrm>
            <a:off x="7164388" y="1049338"/>
            <a:ext cx="132397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will go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5986463" y="2128838"/>
            <a:ext cx="117792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works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9" name="Text Box 7"/>
          <p:cNvSpPr txBox="1"/>
          <p:nvPr/>
        </p:nvSpPr>
        <p:spPr>
          <a:xfrm>
            <a:off x="1187450" y="2128838"/>
            <a:ext cx="16192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will pass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0" name="Text Box 8"/>
          <p:cNvSpPr txBox="1"/>
          <p:nvPr/>
        </p:nvSpPr>
        <p:spPr>
          <a:xfrm>
            <a:off x="2555875" y="3209925"/>
            <a:ext cx="11334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obeys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1" name="Text Box 9"/>
          <p:cNvSpPr txBox="1"/>
          <p:nvPr/>
        </p:nvSpPr>
        <p:spPr>
          <a:xfrm>
            <a:off x="1835150" y="3713163"/>
            <a:ext cx="13017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will be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2" name="Text Box 10"/>
          <p:cNvSpPr txBox="1"/>
          <p:nvPr/>
        </p:nvSpPr>
        <p:spPr>
          <a:xfrm>
            <a:off x="3635375" y="4289425"/>
            <a:ext cx="15049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to know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3" name="Text Box 11"/>
          <p:cNvSpPr txBox="1"/>
          <p:nvPr/>
        </p:nvSpPr>
        <p:spPr>
          <a:xfrm>
            <a:off x="3419475" y="5370513"/>
            <a:ext cx="123348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to ride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4" name="AutoShape 12"/>
          <p:cNvSpPr/>
          <p:nvPr/>
        </p:nvSpPr>
        <p:spPr>
          <a:xfrm>
            <a:off x="1619250" y="4508500"/>
            <a:ext cx="5832475" cy="1081088"/>
          </a:xfrm>
          <a:prstGeom prst="cloudCallout">
            <a:avLst>
              <a:gd name="adj1" fmla="val -19514"/>
              <a:gd name="adj2" fmla="val -209912"/>
            </a:avLst>
          </a:prstGeom>
          <a:solidFill>
            <a:srgbClr val="800000"/>
          </a:solidFill>
          <a:ln w="952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“主将从现”原则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3795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67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charRg st="67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129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charRg st="129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209" end="2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charRg st="209" end="2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268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charRg st="268" end="3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 build="p"/>
      <p:bldP spid="33796" grpId="0"/>
      <p:bldP spid="33796" grpId="1"/>
      <p:bldP spid="33797" grpId="0"/>
      <p:bldP spid="33797" grpId="1"/>
      <p:bldP spid="33798" grpId="0"/>
      <p:bldP spid="33798" grpId="1"/>
      <p:bldP spid="33799" grpId="0"/>
      <p:bldP spid="33799" grpId="1"/>
      <p:bldP spid="33800" grpId="0"/>
      <p:bldP spid="33800" grpId="1"/>
      <p:bldP spid="33801" grpId="0"/>
      <p:bldP spid="33801" grpId="1"/>
      <p:bldP spid="33804" grpId="0" animBg="1"/>
      <p:bldP spid="3380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87313" y="115888"/>
            <a:ext cx="8229600" cy="633412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/>
              <a:t>Summary</a:t>
            </a:r>
            <a:endParaRPr lang="en-US" altLang="zh-CN" sz="3600" dirty="0"/>
          </a:p>
        </p:txBody>
      </p:sp>
      <p:sp>
        <p:nvSpPr>
          <p:cNvPr id="53251" name="Rectangle 3"/>
          <p:cNvSpPr/>
          <p:nvPr/>
        </p:nvSpPr>
        <p:spPr>
          <a:xfrm>
            <a:off x="0" y="1484313"/>
            <a:ext cx="9144000" cy="2665412"/>
          </a:xfrm>
          <a:prstGeom prst="rect">
            <a:avLst/>
          </a:prstGeom>
          <a:solidFill>
            <a:schemeClr val="bg1">
              <a:alpha val="67842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altLang="zh-CN" sz="3200" dirty="0"/>
              <a:t>				We can </a:t>
            </a:r>
            <a:endParaRPr lang="en-US" altLang="zh-CN" sz="3200" dirty="0"/>
          </a:p>
          <a:p>
            <a:pPr marL="342900" lvl="0" indent="-342900" eaLnBrk="1" hangingPunct="1">
              <a:lnSpc>
                <a:spcPct val="80000"/>
              </a:lnSpc>
              <a:buClr>
                <a:srgbClr val="FF0000"/>
              </a:buClr>
              <a:buChar char="☼"/>
            </a:pPr>
            <a:r>
              <a:rPr lang="en-US" altLang="zh-CN" sz="3200" dirty="0"/>
              <a:t> Tell about what we should do and what we should not do to be safe. </a:t>
            </a:r>
            <a:endParaRPr lang="en-US" altLang="zh-CN" sz="3200" dirty="0"/>
          </a:p>
          <a:p>
            <a:pPr marL="342900" lvl="0" indent="-342900"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altLang="zh-CN" sz="3200" dirty="0"/>
              <a:t>		</a:t>
            </a:r>
            <a:endParaRPr lang="en-US" altLang="zh-CN" sz="3200" i="1" dirty="0">
              <a:solidFill>
                <a:srgbClr val="0000CC"/>
              </a:solidFill>
            </a:endParaRPr>
          </a:p>
          <a:p>
            <a:pPr marL="342900" lvl="0" indent="-342900" eaLnBrk="1" hangingPunct="1">
              <a:lnSpc>
                <a:spcPct val="80000"/>
              </a:lnSpc>
              <a:buClr>
                <a:srgbClr val="FF0000"/>
              </a:buClr>
              <a:buChar char="☼"/>
            </a:pPr>
            <a:r>
              <a:rPr lang="en-US" altLang="zh-CN" sz="3200" dirty="0"/>
              <a:t> Share safety rules on the roads with others. </a:t>
            </a:r>
            <a:endParaRPr lang="en-US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3251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12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53251">
                                            <p:txEl>
                                              <p:charRg st="12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81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53251">
                                            <p:txEl>
                                              <p:charRg st="81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84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53251">
                                            <p:txEl>
                                              <p:charRg st="84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dirty="0"/>
              <a:t>Homework</a:t>
            </a:r>
            <a:endParaRPr lang="en-US" altLang="zh-CN" dirty="0"/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323850" y="1600200"/>
            <a:ext cx="8424863" cy="3629025"/>
          </a:xfrm>
          <a:solidFill>
            <a:schemeClr val="bg1">
              <a:alpha val="59999"/>
            </a:schemeClr>
          </a:solidFill>
          <a:ln/>
        </p:spPr>
        <p:txBody>
          <a:bodyPr vert="horz" wrap="square" lIns="91440" tIns="45720" rIns="91440" bIns="45720" anchor="t"/>
          <a:p>
            <a:pPr marL="457200" indent="-457200" eaLnBrk="1" hangingPunct="1">
              <a:buAutoNum type="arabicPeriod"/>
            </a:pPr>
            <a:r>
              <a:rPr lang="en-US" altLang="zh-CN" sz="3200" dirty="0">
                <a:solidFill>
                  <a:srgbClr val="0000CC"/>
                </a:solidFill>
              </a:rPr>
              <a:t> Review the key point in Section C. </a:t>
            </a:r>
            <a:endParaRPr lang="en-US" altLang="zh-CN" sz="3200" dirty="0">
              <a:solidFill>
                <a:srgbClr val="0000CC"/>
              </a:solidFill>
            </a:endParaRPr>
          </a:p>
          <a:p>
            <a:pPr marL="457200" indent="-457200" eaLnBrk="1" hangingPunct="1">
              <a:buNone/>
            </a:pPr>
            <a:r>
              <a:rPr lang="en-US" altLang="zh-CN" sz="3200" dirty="0">
                <a:solidFill>
                  <a:srgbClr val="0000CC"/>
                </a:solidFill>
              </a:rPr>
              <a:t>2.  Complete the passage of Project. </a:t>
            </a:r>
            <a:endParaRPr lang="en-US" altLang="zh-CN" sz="3200" dirty="0">
              <a:solidFill>
                <a:srgbClr val="0000CC"/>
              </a:solidFill>
            </a:endParaRPr>
          </a:p>
          <a:p>
            <a:pPr marL="457200" indent="-457200" eaLnBrk="1" hangingPunct="1">
              <a:buNone/>
            </a:pPr>
            <a:r>
              <a:rPr lang="en-US" altLang="zh-CN" sz="3200" dirty="0">
                <a:solidFill>
                  <a:srgbClr val="0000CC"/>
                </a:solidFill>
              </a:rPr>
              <a:t>3.  Preview Section D. Collect information about bicycle races.</a:t>
            </a:r>
            <a:endParaRPr lang="en-US" altLang="zh-CN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WordArt 3"/>
          <p:cNvSpPr>
            <a:spLocks noTextEdit="1"/>
          </p:cNvSpPr>
          <p:nvPr/>
        </p:nvSpPr>
        <p:spPr>
          <a:xfrm>
            <a:off x="1064260" y="1330325"/>
            <a:ext cx="6393180" cy="392874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华文琥珀" panose="02010800040101010101" charset="-122"/>
                <a:ea typeface="华文琥珀" panose="02010800040101010101" charset="-122"/>
              </a:rPr>
              <a:t>The end. </a:t>
            </a:r>
            <a:endParaRPr lang="zh-CN" altLang="en-US" sz="72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华文琥珀" panose="02010800040101010101" charset="-122"/>
              <a:ea typeface="华文琥珀" panose="02010800040101010101" charset="-122"/>
            </a:endParaRPr>
          </a:p>
          <a:p>
            <a:pPr algn="ctr"/>
            <a:r>
              <a:rPr lang="zh-CN" altLang="en-US" sz="72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华文琥珀" panose="02010800040101010101" charset="-122"/>
                <a:ea typeface="华文琥珀" panose="02010800040101010101" charset="-122"/>
              </a:rPr>
              <a:t>    Thank you!</a:t>
            </a:r>
            <a:endParaRPr lang="zh-CN" altLang="en-US" sz="72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0382 0.46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dirty="0"/>
              <a:t>Competition</a:t>
            </a:r>
            <a:endParaRPr lang="en-US" altLang="zh-CN" dirty="0"/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323850" y="1506538"/>
            <a:ext cx="8820150" cy="1397000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sz="3200" b="1" dirty="0">
                <a:solidFill>
                  <a:srgbClr val="C00000"/>
                </a:solidFill>
              </a:rPr>
              <a:t>Task 1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altLang="zh-CN" sz="3200" b="1" dirty="0">
                <a:solidFill>
                  <a:schemeClr val="tx1"/>
                </a:solidFill>
              </a:rPr>
              <a:t> Speak out as many traffic rules as you can. </a:t>
            </a:r>
            <a:endParaRPr lang="en-US" altLang="zh-CN" sz="3200" b="1" dirty="0">
              <a:solidFill>
                <a:schemeClr val="tx1"/>
              </a:solidFill>
            </a:endParaRPr>
          </a:p>
        </p:txBody>
      </p:sp>
      <p:sp>
        <p:nvSpPr>
          <p:cNvPr id="36868" name="Rectangle 4"/>
          <p:cNvSpPr/>
          <p:nvPr/>
        </p:nvSpPr>
        <p:spPr>
          <a:xfrm>
            <a:off x="323850" y="3357563"/>
            <a:ext cx="8496300" cy="18002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zh-CN" sz="3200" b="1" dirty="0">
                <a:solidFill>
                  <a:srgbClr val="C00000"/>
                </a:solidFill>
              </a:rPr>
              <a:t>Task 2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pPr marL="342900" lvl="0" indent="-342900" eaLnBrk="1" hangingPunct="1">
              <a:buNone/>
            </a:pPr>
            <a:r>
              <a:rPr lang="en-US" altLang="zh-CN" sz="3200" b="1" dirty="0">
                <a:solidFill>
                  <a:schemeClr val="tx1"/>
                </a:solidFill>
              </a:rPr>
              <a:t> Talk about the results of breaking the traffic rules using “if” clause. </a:t>
            </a:r>
            <a:endParaRPr lang="en-US" altLang="zh-CN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7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6867">
                                            <p:txEl>
                                              <p:charRg st="7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6867">
                                            <p:txEl>
                                              <p:charRg st="7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6867">
                                            <p:txEl>
                                              <p:charRg st="7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6868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6868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6868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charRg st="7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6868">
                                            <p:txEl>
                                              <p:charRg st="7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6868">
                                            <p:txEl>
                                              <p:charRg st="7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6868">
                                            <p:txEl>
                                              <p:charRg st="7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6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dirty="0"/>
              <a:t>Discuss</a:t>
            </a:r>
            <a:endParaRPr lang="en-US" altLang="zh-CN" dirty="0"/>
          </a:p>
        </p:txBody>
      </p:sp>
      <p:graphicFrame>
        <p:nvGraphicFramePr>
          <p:cNvPr id="57363" name="Group 19"/>
          <p:cNvGraphicFramePr>
            <a:graphicFrameLocks noGrp="1"/>
          </p:cNvGraphicFramePr>
          <p:nvPr>
            <p:ph idx="1"/>
          </p:nvPr>
        </p:nvGraphicFramePr>
        <p:xfrm>
          <a:off x="611188" y="2133600"/>
          <a:ext cx="7923213" cy="3124200"/>
        </p:xfrm>
        <a:graphic>
          <a:graphicData uri="http://schemas.openxmlformats.org/drawingml/2006/table">
            <a:tbl>
              <a:tblPr/>
              <a:tblGrid>
                <a:gridCol w="3962400"/>
                <a:gridCol w="3960812"/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Should do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Should not do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0" name="Text Box 20"/>
          <p:cNvSpPr txBox="1"/>
          <p:nvPr/>
        </p:nvSpPr>
        <p:spPr>
          <a:xfrm>
            <a:off x="1547813" y="1341438"/>
            <a:ext cx="53292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How to be safe on the roads?</a:t>
            </a:r>
            <a:endParaRPr lang="en-US" altLang="zh-CN" sz="32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13"/>
          <p:cNvSpPr txBox="1"/>
          <p:nvPr/>
        </p:nvSpPr>
        <p:spPr>
          <a:xfrm>
            <a:off x="1187450" y="5805488"/>
            <a:ext cx="20161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250825" y="204788"/>
            <a:ext cx="9139238" cy="2076450"/>
            <a:chOff x="158" y="129"/>
            <a:chExt cx="5642" cy="1308"/>
          </a:xfrm>
        </p:grpSpPr>
        <p:grpSp>
          <p:nvGrpSpPr>
            <p:cNvPr id="15372" name="Group 3"/>
            <p:cNvGrpSpPr/>
            <p:nvPr/>
          </p:nvGrpSpPr>
          <p:grpSpPr>
            <a:xfrm>
              <a:off x="158" y="164"/>
              <a:ext cx="459" cy="327"/>
              <a:chOff x="204" y="164"/>
              <a:chExt cx="459" cy="327"/>
            </a:xfrm>
          </p:grpSpPr>
          <p:sp>
            <p:nvSpPr>
              <p:cNvPr id="15378" name="Oval 4"/>
              <p:cNvSpPr/>
              <p:nvPr/>
            </p:nvSpPr>
            <p:spPr>
              <a:xfrm>
                <a:off x="204" y="210"/>
                <a:ext cx="408" cy="272"/>
              </a:xfrm>
              <a:prstGeom prst="ellipse">
                <a:avLst/>
              </a:prstGeom>
              <a:solidFill>
                <a:srgbClr val="5B5BFF">
                  <a:alpha val="74901"/>
                </a:srgbClr>
              </a:solidFill>
              <a:ln w="9525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336699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336699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rgbClr val="336699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336699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79" name="Rectangle 5"/>
              <p:cNvSpPr/>
              <p:nvPr/>
            </p:nvSpPr>
            <p:spPr>
              <a:xfrm>
                <a:off x="204" y="164"/>
                <a:ext cx="459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336699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336699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rgbClr val="336699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336699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2800" b="1" dirty="0">
                    <a:solidFill>
                      <a:schemeClr val="bg1"/>
                    </a:solidFill>
                    <a:ea typeface="宋体" panose="02010600030101010101" pitchFamily="2" charset="-122"/>
                  </a:rPr>
                  <a:t>1a</a:t>
                </a:r>
                <a:endParaRPr lang="zh-CN" altLang="en-US" sz="2800" b="1" dirty="0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373" name="Rectangle 8"/>
            <p:cNvSpPr/>
            <p:nvPr/>
          </p:nvSpPr>
          <p:spPr>
            <a:xfrm>
              <a:off x="748" y="164"/>
              <a:ext cx="226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Read and understand.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74" name="Rectangle 11"/>
            <p:cNvSpPr/>
            <p:nvPr/>
          </p:nvSpPr>
          <p:spPr>
            <a:xfrm>
              <a:off x="158" y="572"/>
              <a:ext cx="3130" cy="8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Tick the rules that bicycle riders should know. Then read the passage to learn more. </a:t>
              </a:r>
              <a:endPara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5375" name="Group 16"/>
            <p:cNvGrpSpPr/>
            <p:nvPr/>
          </p:nvGrpSpPr>
          <p:grpSpPr>
            <a:xfrm>
              <a:off x="3419" y="129"/>
              <a:ext cx="2381" cy="1275"/>
              <a:chOff x="3419" y="129"/>
              <a:chExt cx="2381" cy="1275"/>
            </a:xfrm>
          </p:grpSpPr>
          <p:pic>
            <p:nvPicPr>
              <p:cNvPr id="15376" name="Picture 12" descr="TIP6_1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419" y="129"/>
                <a:ext cx="2381" cy="12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377" name="Text Box 14"/>
              <p:cNvSpPr txBox="1"/>
              <p:nvPr/>
            </p:nvSpPr>
            <p:spPr>
              <a:xfrm>
                <a:off x="3507" y="631"/>
                <a:ext cx="2095" cy="6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336699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336699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rgbClr val="336699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336699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When you read a passage, your knowledge of the topic will help you understand it better. </a:t>
                </a: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" name="Group 21"/>
          <p:cNvGrpSpPr/>
          <p:nvPr/>
        </p:nvGrpSpPr>
        <p:grpSpPr>
          <a:xfrm>
            <a:off x="20638" y="2349500"/>
            <a:ext cx="9123362" cy="3167063"/>
            <a:chOff x="13" y="1480"/>
            <a:chExt cx="5747" cy="2173"/>
          </a:xfrm>
        </p:grpSpPr>
        <p:sp>
          <p:nvSpPr>
            <p:cNvPr id="15367" name="Rectangle 6"/>
            <p:cNvSpPr/>
            <p:nvPr/>
          </p:nvSpPr>
          <p:spPr>
            <a:xfrm>
              <a:off x="13" y="1480"/>
              <a:ext cx="5747" cy="2173"/>
            </a:xfrm>
            <a:prstGeom prst="rect">
              <a:avLst/>
            </a:prstGeom>
            <a:solidFill>
              <a:srgbClr val="CCFFCC">
                <a:alpha val="83136"/>
              </a:srgbClr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2800" dirty="0">
                  <a:solidFill>
                    <a:srgbClr val="0000CC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        The bicycle riders must </a:t>
              </a:r>
              <a:r>
                <a:rPr lang="en-US" altLang="zh-CN" sz="2800" b="1" i="1" dirty="0">
                  <a:solidFill>
                    <a:srgbClr val="CC3300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pay attention to</a:t>
              </a:r>
              <a:r>
                <a:rPr lang="en-US" altLang="zh-CN" sz="2800" dirty="0">
                  <a:solidFill>
                    <a:srgbClr val="0000CC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 the traffic around them.</a:t>
              </a:r>
              <a:br>
                <a:rPr lang="en-US" altLang="zh-CN" sz="2800" dirty="0">
                  <a:solidFill>
                    <a:srgbClr val="0000CC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</a:br>
              <a:r>
                <a:rPr lang="en-US" altLang="zh-CN" sz="2800" dirty="0">
                  <a:solidFill>
                    <a:srgbClr val="0000CC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        The bicycle riders must know traffic signals. </a:t>
              </a:r>
              <a:br>
                <a:rPr lang="en-US" altLang="zh-CN" sz="2800" dirty="0">
                  <a:solidFill>
                    <a:srgbClr val="0000CC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</a:br>
              <a:r>
                <a:rPr lang="en-US" altLang="zh-CN" sz="2800" dirty="0">
                  <a:solidFill>
                    <a:srgbClr val="0000CC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        The bicycle riders must know and obey the safety rules.	</a:t>
              </a:r>
              <a:br>
                <a:rPr lang="en-US" altLang="zh-CN" sz="2800" dirty="0">
                  <a:solidFill>
                    <a:srgbClr val="0000CC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</a:br>
              <a:r>
                <a:rPr lang="en-US" altLang="zh-CN" sz="2800" dirty="0">
                  <a:solidFill>
                    <a:srgbClr val="0000CC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        The bicycle riders must wear helmets to protect their heads. </a:t>
              </a:r>
              <a:endParaRPr lang="en-US" altLang="zh-CN" sz="28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8" name="Text Box 17"/>
            <p:cNvSpPr txBox="1"/>
            <p:nvPr/>
          </p:nvSpPr>
          <p:spPr>
            <a:xfrm>
              <a:off x="68" y="1873"/>
              <a:ext cx="363" cy="258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369" name="Text Box 18"/>
            <p:cNvSpPr txBox="1"/>
            <p:nvPr/>
          </p:nvSpPr>
          <p:spPr>
            <a:xfrm>
              <a:off x="68" y="2282"/>
              <a:ext cx="363" cy="258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370" name="Text Box 19"/>
            <p:cNvSpPr txBox="1"/>
            <p:nvPr/>
          </p:nvSpPr>
          <p:spPr>
            <a:xfrm>
              <a:off x="68" y="2645"/>
              <a:ext cx="363" cy="259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371" name="Text Box 20"/>
            <p:cNvSpPr txBox="1"/>
            <p:nvPr/>
          </p:nvSpPr>
          <p:spPr>
            <a:xfrm>
              <a:off x="68" y="3097"/>
              <a:ext cx="363" cy="259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7193" name="AutoShape 25"/>
          <p:cNvSpPr/>
          <p:nvPr/>
        </p:nvSpPr>
        <p:spPr>
          <a:xfrm>
            <a:off x="4787900" y="2349500"/>
            <a:ext cx="2808288" cy="431800"/>
          </a:xfrm>
          <a:prstGeom prst="wedgeRoundRectCallout">
            <a:avLst>
              <a:gd name="adj1" fmla="val -43384"/>
              <a:gd name="adj2" fmla="val 86398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care for</a:t>
            </a:r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</a:rPr>
              <a:t>，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</a:t>
            </a:r>
            <a:endParaRPr lang="zh-CN" altLang="en-US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4"/>
          <p:cNvGrpSpPr/>
          <p:nvPr/>
        </p:nvGrpSpPr>
        <p:grpSpPr>
          <a:xfrm>
            <a:off x="428625" y="260350"/>
            <a:ext cx="863600" cy="519113"/>
            <a:chOff x="204" y="164"/>
            <a:chExt cx="459" cy="327"/>
          </a:xfrm>
        </p:grpSpPr>
        <p:sp>
          <p:nvSpPr>
            <p:cNvPr id="16393" name="Oval 5"/>
            <p:cNvSpPr/>
            <p:nvPr/>
          </p:nvSpPr>
          <p:spPr>
            <a:xfrm>
              <a:off x="204" y="210"/>
              <a:ext cx="408" cy="272"/>
            </a:xfrm>
            <a:prstGeom prst="ellipse">
              <a:avLst/>
            </a:prstGeom>
            <a:solidFill>
              <a:srgbClr val="5B5BFF">
                <a:alpha val="74901"/>
              </a:srgbClr>
            </a:solidFill>
            <a:ln w="95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394" name="Rectangle 6"/>
            <p:cNvSpPr/>
            <p:nvPr/>
          </p:nvSpPr>
          <p:spPr>
            <a:xfrm>
              <a:off x="204" y="164"/>
              <a:ext cx="45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 1b</a:t>
              </a:r>
              <a:endPara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8199" name="Rectangle 7"/>
          <p:cNvSpPr/>
          <p:nvPr/>
        </p:nvSpPr>
        <p:spPr>
          <a:xfrm>
            <a:off x="1365250" y="260350"/>
            <a:ext cx="7488238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Read 1a and match the topic sentence with each paragraph. Then write a title for the passage in the box above. 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07" name="Text Box 15"/>
          <p:cNvSpPr txBox="1"/>
          <p:nvPr/>
        </p:nvSpPr>
        <p:spPr>
          <a:xfrm>
            <a:off x="250825" y="2565400"/>
            <a:ext cx="1892300" cy="18018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Paragraph 1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Paragraph 2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Paragraph 3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08" name="Text Box 16"/>
          <p:cNvSpPr txBox="1"/>
          <p:nvPr/>
        </p:nvSpPr>
        <p:spPr>
          <a:xfrm>
            <a:off x="2987675" y="2420938"/>
            <a:ext cx="5938838" cy="2228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AutoNum type="alphaUcPeriod"/>
            </a:pPr>
            <a:r>
              <a:rPr lang="en-US" altLang="zh-CN" sz="28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Bicycle riding is good for health and the environment. </a:t>
            </a:r>
            <a:endParaRPr lang="en-US" altLang="zh-CN" sz="2800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342900" lvl="0" indent="-342900" eaLnBrk="1" hangingPunct="1">
              <a:spcBef>
                <a:spcPct val="50000"/>
              </a:spcBef>
              <a:buAutoNum type="alphaUcPeriod"/>
            </a:pPr>
            <a:r>
              <a:rPr lang="en-US" altLang="zh-CN" sz="28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Bicycle riders must obey the safety rules. </a:t>
            </a:r>
            <a:endParaRPr lang="en-US" altLang="zh-CN" sz="2800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342900" lvl="0" indent="-342900" eaLnBrk="1" hangingPunct="1">
              <a:spcBef>
                <a:spcPct val="50000"/>
              </a:spcBef>
              <a:buAutoNum type="alphaUcPeriod"/>
            </a:pPr>
            <a:r>
              <a:rPr lang="en-US" altLang="zh-CN" sz="28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Bicycles are very popular. </a:t>
            </a:r>
            <a:endParaRPr lang="en-US" altLang="zh-CN" sz="2800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8209" name="Line 17"/>
          <p:cNvSpPr/>
          <p:nvPr/>
        </p:nvSpPr>
        <p:spPr>
          <a:xfrm>
            <a:off x="2051050" y="2997200"/>
            <a:ext cx="936625" cy="1223963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10" name="Line 18"/>
          <p:cNvSpPr/>
          <p:nvPr/>
        </p:nvSpPr>
        <p:spPr>
          <a:xfrm flipV="1">
            <a:off x="2124075" y="2781300"/>
            <a:ext cx="863600" cy="6477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11" name="Line 19"/>
          <p:cNvSpPr/>
          <p:nvPr/>
        </p:nvSpPr>
        <p:spPr>
          <a:xfrm flipV="1">
            <a:off x="2124075" y="3716338"/>
            <a:ext cx="863600" cy="4318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15365" name="Picture 23" descr="bmx_bike_detail_hg_cl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6605" y="4912995"/>
            <a:ext cx="180022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7" grpId="0"/>
      <p:bldP spid="82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79388" y="354013"/>
            <a:ext cx="8713787" cy="561975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Find out and learn the new words in 1a. </a:t>
            </a:r>
            <a:endParaRPr lang="en-US" altLang="zh-CN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46084" name="Picture 4" descr="ba90308621 "/>
          <p:cNvPicPr>
            <a:picLocks noChangeAspect="1"/>
          </p:cNvPicPr>
          <p:nvPr/>
        </p:nvPicPr>
        <p:blipFill>
          <a:blip r:embed="rId1"/>
          <a:srcRect b="2826"/>
          <a:stretch>
            <a:fillRect/>
          </a:stretch>
        </p:blipFill>
        <p:spPr>
          <a:xfrm>
            <a:off x="395288" y="2708275"/>
            <a:ext cx="5113337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Text Box 5"/>
          <p:cNvSpPr txBox="1"/>
          <p:nvPr/>
        </p:nvSpPr>
        <p:spPr>
          <a:xfrm>
            <a:off x="6227763" y="5373688"/>
            <a:ext cx="15462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truck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6087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716" t="20638" r="44107" b="68533"/>
          <a:stretch>
            <a:fillRect/>
          </a:stretch>
        </p:blipFill>
        <p:spPr>
          <a:xfrm>
            <a:off x="6011863" y="4437063"/>
            <a:ext cx="1584325" cy="792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91" name="Text Box 11"/>
          <p:cNvSpPr txBox="1"/>
          <p:nvPr/>
        </p:nvSpPr>
        <p:spPr>
          <a:xfrm>
            <a:off x="6011863" y="5391150"/>
            <a:ext cx="2224087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reflector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6092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640" t="20682" r="38568" b="68489"/>
          <a:stretch>
            <a:fillRect/>
          </a:stretch>
        </p:blipFill>
        <p:spPr>
          <a:xfrm>
            <a:off x="5724525" y="4437063"/>
            <a:ext cx="3095625" cy="7921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5"/>
          <p:cNvGrpSpPr/>
          <p:nvPr/>
        </p:nvGrpSpPr>
        <p:grpSpPr>
          <a:xfrm>
            <a:off x="179388" y="1844675"/>
            <a:ext cx="4694237" cy="4694238"/>
            <a:chOff x="113" y="1162"/>
            <a:chExt cx="2957" cy="2957"/>
          </a:xfrm>
        </p:grpSpPr>
        <p:pic>
          <p:nvPicPr>
            <p:cNvPr id="17417" name="Picture 13" descr="1072036_00_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" y="1162"/>
              <a:ext cx="2957" cy="29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8" name="Picture 14" descr="3859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65" y="1706"/>
              <a:ext cx="1492" cy="78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5" grpId="1"/>
      <p:bldP spid="460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13" name="Picture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398" t="21658" r="40788" b="68510"/>
          <a:stretch>
            <a:fillRect/>
          </a:stretch>
        </p:blipFill>
        <p:spPr>
          <a:xfrm>
            <a:off x="179388" y="1268413"/>
            <a:ext cx="1611312" cy="47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4" name="Text Box 10"/>
          <p:cNvSpPr txBox="1"/>
          <p:nvPr/>
        </p:nvSpPr>
        <p:spPr>
          <a:xfrm>
            <a:off x="1979613" y="1125538"/>
            <a:ext cx="561181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injury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对躯体的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伤害，损伤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7117" name="Picture 13" descr="201109180106_840_5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" y="2925763"/>
            <a:ext cx="5616575" cy="3744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21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08" t="21658" r="41885" b="67557"/>
          <a:stretch>
            <a:fillRect/>
          </a:stretch>
        </p:blipFill>
        <p:spPr>
          <a:xfrm>
            <a:off x="34925" y="1916113"/>
            <a:ext cx="1673225" cy="61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23" name="Rectangle 19"/>
          <p:cNvSpPr/>
          <p:nvPr/>
        </p:nvSpPr>
        <p:spPr>
          <a:xfrm>
            <a:off x="2051050" y="1916113"/>
            <a:ext cx="347980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signal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信号，暗号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7124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08" t="21658" r="41885" b="68510"/>
          <a:stretch>
            <a:fillRect/>
          </a:stretch>
        </p:blipFill>
        <p:spPr>
          <a:xfrm>
            <a:off x="34925" y="2636838"/>
            <a:ext cx="1703388" cy="566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25" name="Rectangle 21"/>
          <p:cNvSpPr/>
          <p:nvPr/>
        </p:nvSpPr>
        <p:spPr>
          <a:xfrm>
            <a:off x="2025650" y="2578100"/>
            <a:ext cx="66833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notice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注意，理会；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v.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看到，注意到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126" name="Rectangle 22"/>
          <p:cNvSpPr/>
          <p:nvPr/>
        </p:nvSpPr>
        <p:spPr>
          <a:xfrm>
            <a:off x="2025650" y="3946525"/>
            <a:ext cx="40798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case of 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如果，假使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129" name="Rectangle 25"/>
          <p:cNvSpPr/>
          <p:nvPr/>
        </p:nvSpPr>
        <p:spPr>
          <a:xfrm>
            <a:off x="2025650" y="4716463"/>
            <a:ext cx="46656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look out 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小心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be careful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130" name="Rectangle 26"/>
          <p:cNvSpPr/>
          <p:nvPr/>
        </p:nvSpPr>
        <p:spPr>
          <a:xfrm>
            <a:off x="2025650" y="5289550"/>
            <a:ext cx="28368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a word 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总之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132" name="Rectangle 28"/>
          <p:cNvSpPr/>
          <p:nvPr/>
        </p:nvSpPr>
        <p:spPr>
          <a:xfrm>
            <a:off x="2025650" y="3354388"/>
            <a:ext cx="35242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safety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安全，平安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/>
      <p:bldP spid="47123" grpId="0"/>
      <p:bldP spid="47125" grpId="0"/>
      <p:bldP spid="47126" grpId="0"/>
      <p:bldP spid="47129" grpId="0"/>
      <p:bldP spid="47130" grpId="0"/>
      <p:bldP spid="471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428625" y="260350"/>
            <a:ext cx="863600" cy="519113"/>
            <a:chOff x="204" y="164"/>
            <a:chExt cx="459" cy="327"/>
          </a:xfrm>
        </p:grpSpPr>
        <p:sp>
          <p:nvSpPr>
            <p:cNvPr id="19461" name="Oval 3"/>
            <p:cNvSpPr/>
            <p:nvPr/>
          </p:nvSpPr>
          <p:spPr>
            <a:xfrm>
              <a:off x="204" y="210"/>
              <a:ext cx="408" cy="272"/>
            </a:xfrm>
            <a:prstGeom prst="ellipse">
              <a:avLst/>
            </a:prstGeom>
            <a:solidFill>
              <a:srgbClr val="5B5BFF">
                <a:alpha val="74901"/>
              </a:srgbClr>
            </a:solidFill>
            <a:ln w="95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462" name="Rectangle 4"/>
            <p:cNvSpPr/>
            <p:nvPr/>
          </p:nvSpPr>
          <p:spPr>
            <a:xfrm>
              <a:off x="204" y="164"/>
              <a:ext cx="45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6699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336699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36699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bg1"/>
                  </a:solidFill>
                </a:rPr>
                <a:t> 1a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4037" name="Rectangle 5"/>
          <p:cNvSpPr/>
          <p:nvPr/>
        </p:nvSpPr>
        <p:spPr>
          <a:xfrm>
            <a:off x="1581150" y="260350"/>
            <a:ext cx="67357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6699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Read and understand. 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0" name="Picture 4" descr="8859076_160722520103_2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808163"/>
            <a:ext cx="3733800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theme/theme1.xml><?xml version="1.0" encoding="utf-8"?>
<a:theme xmlns:a="http://schemas.openxmlformats.org/drawingml/2006/main" name="10">
  <a:themeElements>
    <a:clrScheme name="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10">
  <a:themeElements>
    <a:clrScheme name="2_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10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0">
  <a:themeElements>
    <a:clrScheme name="1_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10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10">
  <a:themeElements>
    <a:clrScheme name="3_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10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3_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10">
  <a:themeElements>
    <a:clrScheme name="4_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10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4_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</Template>
  <TotalTime>0</TotalTime>
  <Words>5839</Words>
  <Application>WPS 演示</Application>
  <PresentationFormat>全屏显示(4:3)</PresentationFormat>
  <Paragraphs>310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Arial Narrow</vt:lpstr>
      <vt:lpstr>Times New Roman</vt:lpstr>
      <vt:lpstr>楷体</vt:lpstr>
      <vt:lpstr>Traditional Arabic</vt:lpstr>
      <vt:lpstr>微软雅黑</vt:lpstr>
      <vt:lpstr>Arial Unicode MS</vt:lpstr>
      <vt:lpstr>华文琥珀</vt:lpstr>
      <vt:lpstr>华文楷体</vt:lpstr>
      <vt:lpstr>华文细黑</vt:lpstr>
      <vt:lpstr>华文行楷</vt:lpstr>
      <vt:lpstr>华文隶书</vt:lpstr>
      <vt:lpstr>10</vt:lpstr>
      <vt:lpstr>2_10</vt:lpstr>
      <vt:lpstr>1_10</vt:lpstr>
      <vt:lpstr>3_10</vt:lpstr>
      <vt:lpstr>4_10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JUJUMAO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www.3lian.com</dc:title>
  <dc:creator>董开源（福州闽侯良存华侨学校</dc:creator>
  <cp:lastModifiedBy>Administrator</cp:lastModifiedBy>
  <cp:revision>55</cp:revision>
  <dcterms:created xsi:type="dcterms:W3CDTF">2008-05-30T01:00:24Z</dcterms:created>
  <dcterms:modified xsi:type="dcterms:W3CDTF">2019-12-05T06:37:21Z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