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4" r:id="rId1"/>
    <p:sldMasterId id="2147483698" r:id="rId2"/>
  </p:sldMasterIdLst>
  <p:notesMasterIdLst>
    <p:notesMasterId r:id="rId38"/>
  </p:notesMasterIdLst>
  <p:sldIdLst>
    <p:sldId id="256" r:id="rId3"/>
    <p:sldId id="257" r:id="rId4"/>
    <p:sldId id="258" r:id="rId5"/>
    <p:sldId id="260" r:id="rId6"/>
    <p:sldId id="304" r:id="rId7"/>
    <p:sldId id="262" r:id="rId8"/>
    <p:sldId id="264" r:id="rId9"/>
    <p:sldId id="266" r:id="rId10"/>
    <p:sldId id="269" r:id="rId11"/>
    <p:sldId id="270" r:id="rId12"/>
    <p:sldId id="271" r:id="rId13"/>
    <p:sldId id="272" r:id="rId14"/>
    <p:sldId id="274" r:id="rId15"/>
    <p:sldId id="276" r:id="rId16"/>
    <p:sldId id="277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90" r:id="rId27"/>
    <p:sldId id="291" r:id="rId28"/>
    <p:sldId id="292" r:id="rId29"/>
    <p:sldId id="293" r:id="rId30"/>
    <p:sldId id="295" r:id="rId31"/>
    <p:sldId id="297" r:id="rId32"/>
    <p:sldId id="298" r:id="rId33"/>
    <p:sldId id="299" r:id="rId34"/>
    <p:sldId id="300" r:id="rId35"/>
    <p:sldId id="301" r:id="rId36"/>
    <p:sldId id="302" r:id="rId3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6CBD"/>
    <a:srgbClr val="99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6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单击编辑备注格式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&lt;页眉&gt;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&lt;日期/时间&gt;</a:t>
            </a:r>
          </a:p>
        </p:txBody>
      </p:sp>
      <p:sp>
        <p:nvSpPr>
          <p:cNvPr id="7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&lt;页脚&gt;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54C4E2B-5226-407A-870E-524A1CE1E393}" type="slidenum">
              <a:rPr lang="en-US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7183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685800" y="4400280"/>
            <a:ext cx="5482800" cy="359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CustomShape 2"/>
          <p:cNvSpPr/>
          <p:nvPr/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685800" y="4400280"/>
            <a:ext cx="5482800" cy="359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CustomShape 2"/>
          <p:cNvSpPr/>
          <p:nvPr/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685800" y="4400280"/>
            <a:ext cx="5482800" cy="359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CustomShape 2"/>
          <p:cNvSpPr/>
          <p:nvPr/>
        </p:nvSpPr>
        <p:spPr>
          <a:xfrm>
            <a:off x="3884760" y="8685360"/>
            <a:ext cx="2968200" cy="455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0F19D-57F1-4B44-B6D0-D4123901D913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821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F3D5C-81CC-4EB0-A630-ADA11D9C1FC6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5791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420563-6DDE-420A-B473-E3693DAE6EB6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5667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CD0F19D-57F1-4B44-B6D0-D4123901D913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A43F08-10B9-45E4-B65B-8484E3D7F31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4FC05-2112-4B73-9813-BB33106DCC34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AACC4-E335-42E4-BB9D-982E507C98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8D2655E-4CA7-4D77-8653-5EBCDDBEED04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00E51-9D64-4E38-AD4B-E5BDF23EF2FA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7615F-4304-4F2E-8433-B10C90C125CD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9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638A2-ACB9-47F5-B2AA-72006BAD94A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43F08-10B9-45E4-B65B-8484E3D7F31A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3651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B0D3-D37F-4C1A-A8F2-6E0CA5AFBC0F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F3D5C-81CC-4EB0-A630-ADA11D9C1FC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>
              <a:solidFill>
                <a:prstClr val="black"/>
              </a:solidFill>
              <a:ea typeface="宋体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>
              <a:solidFill>
                <a:prstClr val="black"/>
              </a:solidFill>
              <a:ea typeface="宋体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fld id="{48D33DC0-8879-44F4-9D6B-F7D955D1F8B4}" type="slidenum">
              <a:rPr lang="zh-CN" altLang="en-US" smtClean="0">
                <a:solidFill>
                  <a:prstClr val="black"/>
                </a:solidFill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t>‹#›</a:t>
            </a:fld>
            <a:endParaRPr lang="en-US" altLang="zh-CN" smtClean="0">
              <a:solidFill>
                <a:prstClr val="black"/>
              </a:solidFill>
              <a:ea typeface="宋体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54FC05-2112-4B73-9813-BB33106DCC34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7474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6AACC4-E335-42E4-BB9D-982E507C98C9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3383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D2655E-4CA7-4D77-8653-5EBCDDBEED04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90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00E51-9D64-4E38-AD4B-E5BDF23EF2FA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706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87615F-4304-4F2E-8433-B10C90C125CD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92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1638A2-ACB9-47F5-B2AA-72006BAD94A6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576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1027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1028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1029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ADB0D3-D37F-4C1A-A8F2-6E0CA5AFBC0F}" type="slidenum">
              <a:rPr lang="zh-CN" altLang="en-US">
                <a:solidFill>
                  <a:prstClr val="black"/>
                </a:solidFill>
              </a:rPr>
              <a:pPr/>
              <a:t>‹#›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978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文本占位符 1026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noProof="1" dirty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>
              <a:solidFill>
                <a:prstClr val="black"/>
              </a:solidFill>
              <a:ea typeface="宋体" charset="-122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noProof="1" dirty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>
              <a:solidFill>
                <a:prstClr val="black"/>
              </a:solidFill>
              <a:ea typeface="宋体" charset="-122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fld id="{48D33DC0-8879-44F4-9D6B-F7D955D1F8B4}" type="slidenum">
              <a:rPr lang="zh-CN" altLang="en-US" smtClean="0">
                <a:solidFill>
                  <a:prstClr val="black"/>
                </a:solidFill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t>‹#›</a:t>
            </a:fld>
            <a:endParaRPr lang="en-US" altLang="zh-CN" smtClean="0">
              <a:solidFill>
                <a:prstClr val="black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01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>
              <a:solidFill>
                <a:prstClr val="black"/>
              </a:solidFill>
              <a:ea typeface="宋体" charset="-122"/>
            </a:endParaRPr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>
              <a:solidFill>
                <a:prstClr val="black"/>
              </a:solidFill>
              <a:ea typeface="宋体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fld id="{48D33DC0-8879-44F4-9D6B-F7D955D1F8B4}" type="slidenum">
              <a:rPr lang="zh-CN" altLang="en-US" smtClean="0">
                <a:solidFill>
                  <a:prstClr val="black"/>
                </a:solidFill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charset="0"/>
                <a:buNone/>
              </a:pPr>
              <a:t>‹#›</a:t>
            </a:fld>
            <a:endParaRPr lang="en-US" altLang="zh-CN" smtClean="0">
              <a:solidFill>
                <a:prstClr val="black"/>
              </a:solidFill>
              <a:ea typeface="宋体" charset="-122"/>
            </a:endParaRPr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179512" y="1509525"/>
            <a:ext cx="7590360" cy="350117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2800" b="1" u="sng" strike="noStrike" spc="9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   画家，用他的画笔在长长的宣纸上，在大片的空白中，绘出青山绿水，而他远离浮躁，回归自然，孤独的行走在茫茫荒漠中，用自己的双手把一片荒漠变为绿洲。这个人是谁？他做出了怎样的壮举？今天让我们一起走进《植树的牧羊人》。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22320" y="98280"/>
            <a:ext cx="1287000" cy="956880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CustomShape 3"/>
          <p:cNvSpPr/>
          <p:nvPr/>
        </p:nvSpPr>
        <p:spPr>
          <a:xfrm>
            <a:off x="108000" y="326880"/>
            <a:ext cx="1760400" cy="516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749"/>
              </a:spcBef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79512" y="84290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导入新课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13657" y="0"/>
            <a:ext cx="3830696" cy="663120"/>
          </a:xfrm>
          <a:prstGeom prst="wedgeRoundRectCallout">
            <a:avLst>
              <a:gd name="adj1" fmla="val -50634"/>
              <a:gd name="adj2" fmla="val 6111"/>
              <a:gd name="adj3" fmla="val 16667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lang="en-US" sz="2800" b="1" strike="noStrike" spc="-1" dirty="0" err="1">
                <a:solidFill>
                  <a:srgbClr val="99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初见牧羊人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522360" y="548680"/>
            <a:ext cx="7284600" cy="121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30000"/>
              </a:lnSpc>
            </a:pPr>
            <a:r>
              <a:rPr lang="en-US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第一次遇见牧羊人的时候</a:t>
            </a: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，“</a:t>
            </a:r>
            <a:r>
              <a:rPr lang="en-US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我”看到了怎样的环境</a:t>
            </a: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？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3"/>
          <p:cNvSpPr/>
          <p:nvPr/>
        </p:nvSpPr>
        <p:spPr>
          <a:xfrm>
            <a:off x="384120" y="1960560"/>
            <a:ext cx="7421040" cy="4840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457200" indent="-453600">
              <a:lnSpc>
                <a:spcPct val="110000"/>
              </a:lnSpc>
              <a:spcBef>
                <a:spcPts val="400"/>
              </a:spcBef>
              <a:buClr>
                <a:srgbClr val="0000FF"/>
              </a:buClr>
              <a:buFont typeface="Wingdings" charset="2"/>
              <a:buChar char=""/>
            </a:pPr>
            <a:r>
              <a:rPr lang="en-US" sz="28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那是在1913年，我走进法国普罗旺斯地区，在游人稀少的阿尔卑斯山地，做了一次旅行。这里海拔一千二三百米，一眼望去，到处是荒地。光秃秃的山上，稀稀拉拉地长着一些野生的薰衣草。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453600">
              <a:lnSpc>
                <a:spcPct val="110000"/>
              </a:lnSpc>
              <a:spcBef>
                <a:spcPts val="400"/>
              </a:spcBef>
              <a:buClr>
                <a:srgbClr val="0000FF"/>
              </a:buClr>
              <a:buFont typeface="Wingdings" charset="2"/>
              <a:buChar char=""/>
            </a:pPr>
            <a:r>
              <a:rPr lang="en-US" sz="28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那是六月晴朗的一天，太阳快要把人烤焦了。在毫无遮拦的高地上，风吹得人东倒西歪。狂风呼啸着穿过破房子的缝隙，像一只饥饿的野兽发出吼叫。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0000"/>
              </a:lnSpc>
              <a:spcBef>
                <a:spcPts val="400"/>
              </a:spcBef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CustomShape 4"/>
          <p:cNvSpPr/>
          <p:nvPr/>
        </p:nvSpPr>
        <p:spPr>
          <a:xfrm>
            <a:off x="7543665" y="2060848"/>
            <a:ext cx="1584176" cy="367240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3600" b="1" strike="noStrike" spc="-1" dirty="0" err="1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荒凉</a:t>
            </a:r>
            <a:r>
              <a:rPr lang="en-US" sz="3600" b="1" strike="noStrike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，</a:t>
            </a:r>
          </a:p>
          <a:p>
            <a:pPr>
              <a:lnSpc>
                <a:spcPct val="100000"/>
              </a:lnSpc>
            </a:pPr>
            <a:r>
              <a:rPr lang="en-US" sz="3600" b="1" strike="noStrike" spc="-1" dirty="0" err="1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贫瘠</a:t>
            </a:r>
            <a:r>
              <a:rPr lang="en-US" sz="3600" b="1" strike="noStrike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，</a:t>
            </a:r>
          </a:p>
          <a:p>
            <a:pPr>
              <a:lnSpc>
                <a:spcPct val="100000"/>
              </a:lnSpc>
            </a:pPr>
            <a:r>
              <a:rPr lang="en-US" sz="3600" b="1" strike="noStrike" spc="-1" dirty="0" err="1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干燥</a:t>
            </a:r>
            <a:r>
              <a:rPr lang="en-US" sz="3600" b="1" strike="noStrike" spc="-1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，</a:t>
            </a:r>
          </a:p>
          <a:p>
            <a:pPr>
              <a:lnSpc>
                <a:spcPct val="100000"/>
              </a:lnSpc>
            </a:pPr>
            <a:r>
              <a:rPr lang="en-US" sz="3600" b="1" strike="noStrike" spc="-1" dirty="0" err="1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人烟稀少</a:t>
            </a:r>
            <a:endParaRPr lang="en-US" sz="3600" b="0" strike="noStrike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12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2" dur="500" fill="hold"/>
                                        <p:tgtEl>
                                          <p:spTgt spid="141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23" dur="500" fill="hold"/>
                                        <p:tgtEl>
                                          <p:spTgt spid="141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150840" y="116632"/>
            <a:ext cx="3437460" cy="663120"/>
          </a:xfrm>
          <a:prstGeom prst="wedgeRoundRectCallout">
            <a:avLst>
              <a:gd name="adj1" fmla="val -50634"/>
              <a:gd name="adj2" fmla="val 6111"/>
              <a:gd name="adj3" fmla="val 16667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lang="en-US" sz="2800" b="1" strike="noStrike" spc="-1" dirty="0" err="1">
                <a:solidFill>
                  <a:srgbClr val="99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再见牧羊人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422280" y="1195560"/>
            <a:ext cx="2061488" cy="1065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环境</a:t>
            </a:r>
            <a:r>
              <a:rPr lang="en-US" sz="32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：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582480" y="1779480"/>
            <a:ext cx="6011640" cy="291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20000"/>
              </a:lnSpc>
            </a:pPr>
            <a:r>
              <a:rPr lang="en-US" sz="26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   </a:t>
            </a:r>
            <a:r>
              <a:rPr lang="en-US" sz="32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 </a:t>
            </a:r>
            <a:r>
              <a:rPr lang="en-US" sz="3200" b="1" strike="noStrike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这一带乍看好像没有什么变化。不过，当我来到那个废弃的村庄旁，向远处望去，看到了一片灰灰的薄雾，像地毯一样，铺在高原上</a:t>
            </a:r>
            <a:r>
              <a:rPr lang="en-US" sz="32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。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2" dur="500" fill="hold"/>
                                        <p:tgtEl>
                                          <p:spTgt spid="143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3" dur="500" fill="hold"/>
                                        <p:tgtEl>
                                          <p:spTgt spid="143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150840" y="147600"/>
            <a:ext cx="3557064" cy="663120"/>
          </a:xfrm>
          <a:prstGeom prst="wedgeRoundRectCallout">
            <a:avLst>
              <a:gd name="adj1" fmla="val -50634"/>
              <a:gd name="adj2" fmla="val 6111"/>
              <a:gd name="adj3" fmla="val 16667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>
              <a:lnSpc>
                <a:spcPct val="120000"/>
              </a:lnSpc>
            </a:pPr>
            <a:r>
              <a:rPr lang="en-US" sz="2800" b="1" strike="noStrike" spc="-1" dirty="0" err="1">
                <a:solidFill>
                  <a:srgbClr val="9933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最后一次相见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289080" y="949320"/>
            <a:ext cx="2482720" cy="1065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环境</a:t>
            </a:r>
            <a:r>
              <a:rPr lang="en-US" sz="32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：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CustomShape 3"/>
          <p:cNvSpPr/>
          <p:nvPr/>
        </p:nvSpPr>
        <p:spPr>
          <a:xfrm>
            <a:off x="289080" y="1441440"/>
            <a:ext cx="6490800" cy="531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 marL="342720" indent="-339120">
              <a:lnSpc>
                <a:spcPct val="125000"/>
              </a:lnSpc>
              <a:buClr>
                <a:srgbClr val="0000FF"/>
              </a:buClr>
              <a:buFont typeface="Wingdings" charset="2"/>
              <a:buChar char=""/>
            </a:pPr>
            <a:r>
              <a:rPr lang="en-US" sz="2800" b="1" strike="noStrike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以前那种猛烈而干燥的风，变成了飘着香气的微风；高处传来流水般的声音，那是风穿过树林的响声</a:t>
            </a:r>
            <a:r>
              <a:rPr lang="en-US" sz="28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。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720" indent="-339120">
              <a:lnSpc>
                <a:spcPct val="125000"/>
              </a:lnSpc>
              <a:buClr>
                <a:srgbClr val="0000FF"/>
              </a:buClr>
              <a:buFont typeface="Wingdings" charset="2"/>
              <a:buChar char=""/>
            </a:pPr>
            <a:r>
              <a:rPr lang="en-US" sz="28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1913年我来时见到的废墟上，建起了干净的农舍，看得出人们生活得幸福、舒适。树林留住了雨水和雪水，干涸已久的地里又冒出了泉水。人们挖了水渠，农场边上，枫树林里，流淌着源源不断的泉水，浇灌着长在周围的鲜嫩薄荷。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CustomShape 4"/>
          <p:cNvSpPr/>
          <p:nvPr/>
        </p:nvSpPr>
        <p:spPr>
          <a:xfrm>
            <a:off x="6588224" y="2348880"/>
            <a:ext cx="2448272" cy="374441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4000" b="1" strike="noStrike" spc="-1" dirty="0" err="1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充满生气</a:t>
            </a:r>
            <a:endParaRPr lang="en-US" sz="4000" b="1" strike="noStrike" spc="-1" dirty="0" smtClean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  <a:latin typeface="黑体"/>
              <a:ea typeface="黑体"/>
            </a:endParaRPr>
          </a:p>
          <a:p>
            <a:pPr>
              <a:lnSpc>
                <a:spcPct val="100000"/>
              </a:lnSpc>
            </a:pPr>
            <a:r>
              <a:rPr lang="en-US" sz="4000" b="1" strike="noStrike" spc="-1" dirty="0" err="1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富饶</a:t>
            </a:r>
            <a:endParaRPr lang="en-US" sz="4000" b="1" strike="noStrike" spc="-1" dirty="0" smtClean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  <a:latin typeface="黑体"/>
              <a:ea typeface="黑体"/>
            </a:endParaRPr>
          </a:p>
          <a:p>
            <a:pPr>
              <a:lnSpc>
                <a:spcPct val="100000"/>
              </a:lnSpc>
            </a:pPr>
            <a:r>
              <a:rPr lang="en-US" sz="4000" b="1" strike="noStrike" spc="-1" dirty="0" err="1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幸福</a:t>
            </a:r>
            <a:endParaRPr lang="en-US" sz="4000" b="1" strike="noStrike" spc="-1" dirty="0" smtClean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  <a:latin typeface="黑体"/>
              <a:ea typeface="黑体"/>
            </a:endParaRPr>
          </a:p>
          <a:p>
            <a:pPr>
              <a:lnSpc>
                <a:spcPct val="100000"/>
              </a:lnSpc>
            </a:pPr>
            <a:r>
              <a:rPr lang="en-US" sz="4000" b="1" strike="noStrike" spc="-1" dirty="0" err="1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舒适</a:t>
            </a:r>
            <a:endParaRPr lang="en-US" sz="4000" b="0" strike="noStrike" spc="-1" dirty="0">
              <a:solidFill>
                <a:schemeClr val="tx1">
                  <a:lumMod val="95000"/>
                  <a:lumOff val="5000"/>
                </a:schemeClr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2" dur="500" fill="hold"/>
                                        <p:tgtEl>
                                          <p:spTgt spid="146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3" dur="500" fill="hold"/>
                                        <p:tgtEl>
                                          <p:spTgt spid="146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9" dur="500"/>
                                        <p:tgtEl>
                                          <p:spTgt spid="147">
                                            <p:txEl>
                                              <p:pRg st="0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24" dur="500" fill="hold"/>
                                        <p:tgtEl>
                                          <p:spTgt spid="148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25" dur="500" fill="hold"/>
                                        <p:tgtEl>
                                          <p:spTgt spid="148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30906" y="0"/>
            <a:ext cx="7230600" cy="1065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文章写“我”三次拜访牧羊人，各自看到一幅如下画面</a:t>
            </a: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: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107504" y="1124744"/>
            <a:ext cx="3167785" cy="284470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50000"/>
              </a:lnSpc>
            </a:pPr>
            <a:r>
              <a:rPr lang="en-US" sz="3200" b="1" strike="noStrike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"/>
                <a:ea typeface="楷体"/>
              </a:rPr>
              <a:t>一访牧羊人</a:t>
            </a:r>
            <a:r>
              <a:rPr lang="en-US" sz="3200" b="1" strike="noStrike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"/>
                <a:ea typeface="楷体"/>
              </a:rPr>
              <a:t>：</a:t>
            </a:r>
          </a:p>
          <a:p>
            <a:pPr>
              <a:lnSpc>
                <a:spcPct val="150000"/>
              </a:lnSpc>
            </a:pPr>
            <a:r>
              <a:rPr lang="en-US" sz="3200" b="1" strike="noStrike" spc="-1" dirty="0" err="1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"/>
                <a:ea typeface="楷体"/>
              </a:rPr>
              <a:t>被弃置的村庄</a:t>
            </a:r>
            <a:r>
              <a:rPr lang="en-US" sz="3200" b="1" strike="noStrike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"/>
                <a:ea typeface="楷体"/>
              </a:rPr>
              <a:t>，</a:t>
            </a:r>
          </a:p>
          <a:p>
            <a:pPr>
              <a:lnSpc>
                <a:spcPct val="150000"/>
              </a:lnSpc>
            </a:pPr>
            <a:r>
              <a:rPr lang="en-US" sz="3200" b="1" strike="noStrike" spc="-1" dirty="0" err="1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"/>
                <a:ea typeface="楷体"/>
              </a:rPr>
              <a:t>毫无生机</a:t>
            </a:r>
            <a:r>
              <a:rPr lang="en-US" sz="3200" b="1" strike="noStrike" spc="-1" dirty="0" smtClean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"/>
                <a:ea typeface="楷体"/>
              </a:rPr>
              <a:t>；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3"/>
          <p:cNvSpPr/>
          <p:nvPr/>
        </p:nvSpPr>
        <p:spPr>
          <a:xfrm>
            <a:off x="22320" y="98280"/>
            <a:ext cx="1287000" cy="956880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CustomShape 4"/>
          <p:cNvSpPr/>
          <p:nvPr/>
        </p:nvSpPr>
        <p:spPr>
          <a:xfrm>
            <a:off x="22320" y="331920"/>
            <a:ext cx="1323360" cy="943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7" name="图片 1"/>
          <p:cNvPicPr/>
          <p:nvPr/>
        </p:nvPicPr>
        <p:blipFill>
          <a:blip r:embed="rId4"/>
          <a:stretch/>
        </p:blipFill>
        <p:spPr>
          <a:xfrm>
            <a:off x="6567480" y="3349800"/>
            <a:ext cx="2109240" cy="3091680"/>
          </a:xfrm>
          <a:prstGeom prst="rect">
            <a:avLst/>
          </a:prstGeom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5334709" y="1135765"/>
            <a:ext cx="2722038" cy="2308324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200" b="1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"/>
                <a:ea typeface="楷体"/>
              </a:rPr>
              <a:t>二访牧羊人：绵延的树木，溪水初现</a:t>
            </a:r>
            <a:r>
              <a:rPr lang="en-US" altLang="zh-CN" sz="3200" b="1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"/>
                <a:ea typeface="楷体"/>
              </a:rPr>
              <a:t>；         </a:t>
            </a:r>
            <a:endParaRPr lang="en-US" altLang="zh-CN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038515" y="4871820"/>
            <a:ext cx="4572000" cy="156966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3200" b="1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"/>
                <a:ea typeface="楷体"/>
              </a:rPr>
              <a:t>三访牧羊人：生活幸福的绿洲，生机勃勃</a:t>
            </a:r>
            <a:r>
              <a:rPr lang="en-US" altLang="zh-CN" sz="3200" b="1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"/>
                <a:ea typeface="楷体"/>
              </a:rPr>
              <a:t>。 </a:t>
            </a:r>
            <a:endParaRPr lang="en-US" altLang="zh-CN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3419872" y="1988840"/>
            <a:ext cx="1440160" cy="558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下箭头 4"/>
          <p:cNvSpPr/>
          <p:nvPr/>
        </p:nvSpPr>
        <p:spPr>
          <a:xfrm rot="2356194">
            <a:off x="3807272" y="3577713"/>
            <a:ext cx="1584176" cy="16762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1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05657" y="4509120"/>
            <a:ext cx="5070090" cy="221599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3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奇迹</a:t>
            </a:r>
            <a:endParaRPr lang="zh-CN" altLang="en-US" sz="13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3" name="CustomShape 1"/>
          <p:cNvSpPr/>
          <p:nvPr/>
        </p:nvSpPr>
        <p:spPr>
          <a:xfrm>
            <a:off x="108000" y="98280"/>
            <a:ext cx="8570520" cy="956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50000"/>
              </a:lnSpc>
            </a:pPr>
            <a:r>
              <a:rPr lang="en-US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荒凉的阿尔卑斯山地，牧羊人</a:t>
            </a: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    </a:t>
            </a:r>
            <a:r>
              <a:rPr lang="en-US" sz="3200" b="1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幸福的绿洲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4" name="Picture 6"/>
          <p:cNvPicPr/>
          <p:nvPr/>
        </p:nvPicPr>
        <p:blipFill>
          <a:blip r:embed="rId2"/>
          <a:srcRect t="2021"/>
          <a:stretch/>
        </p:blipFill>
        <p:spPr>
          <a:xfrm>
            <a:off x="108000" y="1050224"/>
            <a:ext cx="4032000" cy="3601440"/>
          </a:xfrm>
          <a:prstGeom prst="rect">
            <a:avLst/>
          </a:prstGeom>
          <a:ln>
            <a:noFill/>
          </a:ln>
        </p:spPr>
      </p:pic>
      <p:pic>
        <p:nvPicPr>
          <p:cNvPr id="165" name="Picture 2"/>
          <p:cNvPicPr/>
          <p:nvPr/>
        </p:nvPicPr>
        <p:blipFill>
          <a:blip r:embed="rId3"/>
          <a:stretch/>
        </p:blipFill>
        <p:spPr>
          <a:xfrm>
            <a:off x="4959360" y="1085315"/>
            <a:ext cx="4046040" cy="3601440"/>
          </a:xfrm>
          <a:prstGeom prst="rect">
            <a:avLst/>
          </a:prstGeom>
          <a:ln>
            <a:noFill/>
          </a:ln>
        </p:spPr>
      </p:pic>
      <p:sp>
        <p:nvSpPr>
          <p:cNvPr id="167" name="CustomShape 3"/>
          <p:cNvSpPr/>
          <p:nvPr/>
        </p:nvSpPr>
        <p:spPr>
          <a:xfrm>
            <a:off x="22320" y="98280"/>
            <a:ext cx="1287000" cy="956880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4"/>
          <p:cNvSpPr/>
          <p:nvPr/>
        </p:nvSpPr>
        <p:spPr>
          <a:xfrm>
            <a:off x="108000" y="326880"/>
            <a:ext cx="1237680" cy="943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1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323528" y="692696"/>
            <a:ext cx="8712968" cy="51125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2。默读文中描写牧羊人的相关段落，画出描写牧羊人的相关语句（</a:t>
            </a:r>
            <a:r>
              <a:rPr lang="en-US" sz="4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包括</a:t>
            </a:r>
            <a:r>
              <a:rPr lang="en-US" sz="4000" b="0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直接描写</a:t>
            </a:r>
            <a:r>
              <a:rPr lang="en-US" sz="4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和</a:t>
            </a:r>
            <a:r>
              <a:rPr lang="en-US" sz="4000" b="0" strike="noStrike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间接描写</a:t>
            </a:r>
            <a:r>
              <a:rPr lang="en-US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），</a:t>
            </a:r>
            <a:r>
              <a:rPr lang="en-US" sz="4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并试用</a:t>
            </a:r>
            <a:endParaRPr lang="en-US" sz="4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endParaRPr lang="en-US" altLang="zh-CN" sz="4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r>
              <a:rPr lang="zh-CN" altLang="en-US" sz="4000" b="0" strike="noStrike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</a:t>
            </a:r>
            <a:r>
              <a:rPr lang="en-US" sz="4000" b="0" u="sng" strike="noStrike" spc="-1" dirty="0" err="1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从文中</a:t>
            </a:r>
            <a:r>
              <a:rPr lang="en-US" sz="4000" b="0" u="sng" strike="noStrike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（  ）</a:t>
            </a:r>
            <a:r>
              <a:rPr lang="en-US" sz="4000" b="0" u="sng" strike="noStrike" spc="-1" dirty="0" err="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可以看出，</a:t>
            </a:r>
            <a:r>
              <a:rPr lang="en-US" sz="4000" b="0" u="sng" strike="noStrike" spc="-1" dirty="0" err="1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他是一个</a:t>
            </a:r>
            <a:r>
              <a:rPr lang="en-US" sz="4000" b="0" u="sng" strike="noStrike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（  ）</a:t>
            </a:r>
            <a:r>
              <a:rPr lang="en-US" sz="4000" b="0" u="sng" strike="noStrike" spc="-1" dirty="0" err="1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的人</a:t>
            </a:r>
            <a:r>
              <a:rPr lang="zh-CN" altLang="en-US" sz="4000" u="sng" spc="-1" dirty="0" smtClean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”</a:t>
            </a:r>
            <a:endParaRPr lang="en-US" sz="4000" b="0" u="sng" strike="noStrike" spc="-1" dirty="0" smtClean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r>
              <a:rPr lang="en-US" sz="4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的句式，说说你对牧羊人的认识</a:t>
            </a:r>
            <a:r>
              <a:rPr lang="en-US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。</a:t>
            </a:r>
            <a:endParaRPr lang="en-US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536400" y="176040"/>
            <a:ext cx="4098600" cy="116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20000"/>
              </a:lnSpc>
            </a:pPr>
            <a:r>
              <a:rPr lang="en-US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牧羊人是怎样的一个人？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536400" y="781200"/>
            <a:ext cx="5921280" cy="20527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20000"/>
              </a:lnSpc>
            </a:pPr>
            <a:r>
              <a:rPr lang="en-US" sz="26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    </a:t>
            </a:r>
            <a:r>
              <a:rPr lang="en-US" sz="2800" b="1" strike="noStrike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这个男人</a:t>
            </a:r>
            <a:r>
              <a:rPr lang="en-US" sz="2800" b="1" strike="noStrike" spc="-1" dirty="0" err="1">
                <a:solidFill>
                  <a:srgbClr val="FF00FF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不太爱说话</a:t>
            </a:r>
            <a:r>
              <a:rPr lang="en-US" sz="2800" b="1" strike="noStrike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，独自生活的人往往这样。不过，他显得</a:t>
            </a:r>
            <a:r>
              <a:rPr lang="en-US" sz="2800" b="1" strike="noStrike" spc="-1" dirty="0" err="1">
                <a:solidFill>
                  <a:srgbClr val="FF00FF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自信、平和</a:t>
            </a:r>
            <a:r>
              <a:rPr lang="en-US" sz="2800" b="1" strike="noStrike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。在我眼里，</a:t>
            </a:r>
            <a:r>
              <a:rPr lang="en-US" sz="2800" b="1" u="sng" strike="noStrike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他就像这块不毛之地上涌出的神秘泉水</a:t>
            </a:r>
            <a:r>
              <a:rPr lang="en-US" sz="28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。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3"/>
          <p:cNvSpPr/>
          <p:nvPr/>
        </p:nvSpPr>
        <p:spPr>
          <a:xfrm>
            <a:off x="0" y="3429000"/>
            <a:ext cx="9036496" cy="2942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2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   </a:t>
            </a: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 这是“我”第一次见到牧羊人时的印象，作者用“不毛之地上涌出的神秘泉水”比喻牧羊人，既描写了“我”在干涸的高原上喝了“甜丝丝的井水”后的特别感受，侧面表现了牧羊人的</a:t>
            </a:r>
            <a:r>
              <a:rPr lang="en-US" sz="2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自信</a:t>
            </a: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、</a:t>
            </a:r>
            <a:r>
              <a:rPr lang="en-US" sz="2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平和</a:t>
            </a: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和</a:t>
            </a:r>
            <a:r>
              <a:rPr lang="en-US" sz="28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不易</a:t>
            </a: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。也暗示了他将给这个荒凉的地方带来灌溉滋润和富饶丰美。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3" dur="500" fill="hold"/>
                                        <p:tgtEl>
                                          <p:spTgt spid="172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4" dur="500" fill="hold"/>
                                        <p:tgtEl>
                                          <p:spTgt spid="172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diamond(in)">
                                      <p:cBhvr additive="repl">
                                        <p:cTn id="20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107504" y="8314"/>
            <a:ext cx="6640200" cy="37940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10000"/>
              </a:lnSpc>
            </a:pPr>
            <a:r>
              <a:rPr lang="en-US" sz="26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   </a:t>
            </a:r>
            <a:r>
              <a:rPr lang="en-US" sz="32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 房间里收拾得很整齐，餐具洗得干干净净，地板上没有一点儿灰尘，猎枪也上过了油。炉子上，还煮着一锅热腾腾的汤。看得出，他刚刚刮过胡子。他的衣服扣子缝得结结实实，补丁的针脚也很细，几乎看不出来。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0" y="3802354"/>
            <a:ext cx="9036496" cy="262937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2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黑体"/>
              </a:rPr>
              <a:t>      </a:t>
            </a: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黑体"/>
              </a:rPr>
              <a:t> </a:t>
            </a: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黑体"/>
              </a:rPr>
              <a:t>这些直接描写牧羊人的细节内容，从正面刻画了牧羊人的性格，从中可看出他是一个</a:t>
            </a:r>
            <a:r>
              <a:rPr lang="en-US" sz="32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黑体"/>
              </a:rPr>
              <a:t>积极生活</a:t>
            </a: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黑体"/>
              </a:rPr>
              <a:t>、</a:t>
            </a:r>
            <a:r>
              <a:rPr lang="en-US" sz="32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黑体"/>
              </a:rPr>
              <a:t>态度认真</a:t>
            </a: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黑体"/>
              </a:rPr>
              <a:t>、</a:t>
            </a:r>
            <a:r>
              <a:rPr lang="en-US" sz="32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黑体"/>
              </a:rPr>
              <a:t>勤劳不懈</a:t>
            </a: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黑体"/>
              </a:rPr>
              <a:t>、</a:t>
            </a:r>
            <a:r>
              <a:rPr lang="en-US" sz="32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黑体"/>
              </a:rPr>
              <a:t>坚韧执着</a:t>
            </a: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黑体"/>
              </a:rPr>
              <a:t>的人，凡事一丝不苟，不愿马虎度日。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500" fill="hold"/>
                                        <p:tgtEl>
                                          <p:spTgt spid="174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" dur="500" fill="hold"/>
                                        <p:tgtEl>
                                          <p:spTgt spid="174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diamond(in)">
                                      <p:cBhvr additive="repl">
                                        <p:cTn id="14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CustomShape 1"/>
          <p:cNvSpPr/>
          <p:nvPr/>
        </p:nvSpPr>
        <p:spPr>
          <a:xfrm>
            <a:off x="587520" y="797040"/>
            <a:ext cx="6093720" cy="35010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20000"/>
              </a:lnSpc>
            </a:pPr>
            <a:r>
              <a:rPr lang="en-US" sz="2600" b="1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    </a:t>
            </a:r>
            <a:r>
              <a:rPr lang="en-US" sz="3200" b="1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牧羊人让大狗看着羊群，然后爬到我站的地方。我以为他要来说我，嫌我一直跟着他。可是，他没有。这本来就是他要走的路。他还说，如果我没事，可以和他一起去。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CustomShape 2"/>
          <p:cNvSpPr/>
          <p:nvPr/>
        </p:nvSpPr>
        <p:spPr>
          <a:xfrm>
            <a:off x="2627784" y="5013176"/>
            <a:ext cx="5940000" cy="1162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20000"/>
              </a:lnSpc>
            </a:pPr>
            <a:r>
              <a:rPr lang="en-US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黑体"/>
              </a:rPr>
              <a:t>体现了牧羊人</a:t>
            </a:r>
            <a:r>
              <a:rPr lang="en-US" sz="32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黑体"/>
              </a:rPr>
              <a:t>安静</a:t>
            </a:r>
            <a:r>
              <a:rPr lang="en-US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黑体"/>
              </a:rPr>
              <a:t>、</a:t>
            </a:r>
            <a:r>
              <a:rPr lang="en-US" sz="32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黑体"/>
              </a:rPr>
              <a:t>忠厚</a:t>
            </a:r>
            <a:r>
              <a:rPr lang="en-US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黑体"/>
              </a:rPr>
              <a:t>、</a:t>
            </a:r>
            <a:r>
              <a:rPr lang="en-US" sz="32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黑体"/>
              </a:rPr>
              <a:t>不张扬</a:t>
            </a:r>
            <a:r>
              <a:rPr lang="en-US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黑体"/>
              </a:rPr>
              <a:t>的性格特点</a:t>
            </a: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黑体"/>
              </a:rPr>
              <a:t>。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500" fill="hold"/>
                                        <p:tgtEl>
                                          <p:spTgt spid="176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" dur="500" fill="hold"/>
                                        <p:tgtEl>
                                          <p:spTgt spid="176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wipe(down)">
                                      <p:cBhvr additive="repl">
                                        <p:cTn id="1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CustomShape 1"/>
          <p:cNvSpPr/>
          <p:nvPr/>
        </p:nvSpPr>
        <p:spPr>
          <a:xfrm>
            <a:off x="560520" y="674640"/>
            <a:ext cx="5955840" cy="2916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20000"/>
              </a:lnSpc>
            </a:pPr>
            <a:r>
              <a:rPr lang="en-US" sz="2600" b="1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    </a:t>
            </a:r>
            <a:r>
              <a:rPr lang="en-US" sz="3200" b="1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我们沿着山路，又向上</a:t>
            </a:r>
            <a:r>
              <a:rPr lang="en-US" sz="3200" b="1" strike="noStrike" spc="-1">
                <a:solidFill>
                  <a:srgbClr val="FF00FF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爬</a:t>
            </a:r>
            <a:r>
              <a:rPr lang="en-US" sz="3200" b="1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了大约二百米。他停了下来，用铁棍在地上</a:t>
            </a:r>
            <a:r>
              <a:rPr lang="en-US" sz="3200" b="1" strike="noStrike" spc="-1">
                <a:solidFill>
                  <a:srgbClr val="FF00FF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戳</a:t>
            </a:r>
            <a:r>
              <a:rPr lang="en-US" sz="3200" b="1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了一个坑。然后，他轻轻地往坑里</a:t>
            </a:r>
            <a:r>
              <a:rPr lang="en-US" sz="3200" b="1" strike="noStrike" spc="-1">
                <a:solidFill>
                  <a:srgbClr val="FF00FF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放</a:t>
            </a:r>
            <a:r>
              <a:rPr lang="en-US" sz="3200" b="1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一颗橡子，再仔细</a:t>
            </a:r>
            <a:r>
              <a:rPr lang="en-US" sz="3200" b="1" strike="noStrike" spc="-1">
                <a:solidFill>
                  <a:srgbClr val="FF00FF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盖</a:t>
            </a:r>
            <a:r>
              <a:rPr lang="en-US" sz="3200" b="1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上泥土。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CustomShape 2"/>
          <p:cNvSpPr/>
          <p:nvPr/>
        </p:nvSpPr>
        <p:spPr>
          <a:xfrm>
            <a:off x="2843808" y="3597943"/>
            <a:ext cx="6087600" cy="2916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2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黑体"/>
              </a:rPr>
              <a:t>       </a:t>
            </a: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黑体"/>
              </a:rPr>
              <a:t> </a:t>
            </a:r>
            <a:r>
              <a:rPr lang="en-US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黑体"/>
              </a:rPr>
              <a:t>动作描写</a:t>
            </a: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黑体"/>
              </a:rPr>
              <a:t>，“爬”“戳”“放”“</a:t>
            </a:r>
            <a:r>
              <a:rPr lang="en-US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黑体"/>
              </a:rPr>
              <a:t>盖”这几个动词写出了牧羊人</a:t>
            </a:r>
            <a:r>
              <a:rPr lang="en-US" sz="32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黑体"/>
              </a:rPr>
              <a:t>一丝不苟</a:t>
            </a:r>
            <a:r>
              <a:rPr lang="en-US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黑体"/>
              </a:rPr>
              <a:t>、</a:t>
            </a:r>
            <a:r>
              <a:rPr lang="en-US" sz="32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黑体"/>
              </a:rPr>
              <a:t>执着忘我</a:t>
            </a:r>
            <a:r>
              <a:rPr lang="en-US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黑体"/>
              </a:rPr>
              <a:t>的劳动情景，同时也展现了植树过程的艰难</a:t>
            </a: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黑体"/>
              </a:rPr>
              <a:t>。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500" fill="hold"/>
                                        <p:tgtEl>
                                          <p:spTgt spid="178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" dur="500" fill="hold"/>
                                        <p:tgtEl>
                                          <p:spTgt spid="178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8"/>
          <p:cNvPicPr/>
          <p:nvPr/>
        </p:nvPicPr>
        <p:blipFill>
          <a:blip r:embed="rId3"/>
          <a:stretch/>
        </p:blipFill>
        <p:spPr>
          <a:xfrm>
            <a:off x="285720" y="1428736"/>
            <a:ext cx="8572560" cy="5209664"/>
          </a:xfrm>
          <a:prstGeom prst="rect">
            <a:avLst/>
          </a:prstGeom>
          <a:ln>
            <a:noFill/>
          </a:ln>
        </p:spPr>
      </p:pic>
      <p:pic>
        <p:nvPicPr>
          <p:cNvPr id="85" name="文本框 4130"/>
          <p:cNvPicPr/>
          <p:nvPr/>
        </p:nvPicPr>
        <p:blipFill>
          <a:blip r:embed="rId4"/>
          <a:stretch/>
        </p:blipFill>
        <p:spPr>
          <a:xfrm>
            <a:off x="1481040" y="272880"/>
            <a:ext cx="6017760" cy="1029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546120" y="1039680"/>
            <a:ext cx="5898088" cy="2916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20000"/>
              </a:lnSpc>
            </a:pPr>
            <a:r>
              <a:rPr lang="en-US" sz="26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    </a:t>
            </a:r>
            <a:r>
              <a:rPr lang="en-US" sz="3200" b="1" strike="noStrike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他是在种橡树！我问他，这块地是你的吗？他摇摇头说，不是。那是谁的地？是公家的，还是私人的？他说不知道</a:t>
            </a:r>
            <a:r>
              <a:rPr lang="en-US" sz="32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。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3059832" y="4509120"/>
            <a:ext cx="5732280" cy="1162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2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黑体"/>
              </a:rPr>
              <a:t>       </a:t>
            </a:r>
            <a:r>
              <a:rPr lang="en-US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黑体"/>
              </a:rPr>
              <a:t>语言描写，写出了牧羊人的</a:t>
            </a:r>
            <a:r>
              <a:rPr lang="en-US" sz="32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黑体"/>
              </a:rPr>
              <a:t>慷慨无私</a:t>
            </a: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黑体"/>
              </a:rPr>
              <a:t>。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500" fill="hold"/>
                                        <p:tgtEl>
                                          <p:spTgt spid="180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" dur="500" fill="hold"/>
                                        <p:tgtEl>
                                          <p:spTgt spid="180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720720" y="652320"/>
            <a:ext cx="5127120" cy="174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20000"/>
              </a:lnSpc>
            </a:pPr>
            <a:r>
              <a:rPr lang="en-US" sz="24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   </a:t>
            </a:r>
            <a:r>
              <a:rPr lang="en-US" sz="3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 “既然没有重要的事情做，就动手种树吧。”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251520" y="2219400"/>
            <a:ext cx="8640960" cy="423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50000"/>
              </a:lnSpc>
            </a:pP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    </a:t>
            </a:r>
            <a:r>
              <a:rPr lang="en-US" sz="32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语言朴素简单，仿佛在不经意之间“随便”道出了自己多年来执著地坚持植树信念的简单原因，更表现出牧羊老人这种无私奉献精神的可贵</a:t>
            </a:r>
            <a:r>
              <a:rPr lang="en-US" sz="32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。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 additive="repl">
                                        <p:cTn id="13"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252360" y="316080"/>
            <a:ext cx="2231408" cy="1065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32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牧羊人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412920" y="1112760"/>
            <a:ext cx="5812920" cy="233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20000"/>
              </a:lnSpc>
            </a:pPr>
            <a:r>
              <a:rPr lang="en-US" sz="2400" b="1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  </a:t>
            </a:r>
            <a:r>
              <a:rPr lang="en-US" sz="3200" b="1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 牧羊人还活着，而且，身体还很硬朗</a:t>
            </a:r>
            <a:r>
              <a:rPr lang="en-US" sz="3200" b="1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……</a:t>
            </a:r>
            <a:r>
              <a:rPr lang="en-US" sz="3200" b="1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他一直在种树。种橡树，种山毛榉，还种白桦树。</a:t>
            </a:r>
            <a:endParaRPr lang="en-US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3"/>
          <p:cNvSpPr/>
          <p:nvPr/>
        </p:nvSpPr>
        <p:spPr>
          <a:xfrm>
            <a:off x="3291050" y="4149080"/>
            <a:ext cx="5806800" cy="2040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50000"/>
              </a:lnSpc>
            </a:pP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</a:t>
            </a:r>
            <a:r>
              <a:rPr lang="en-US" sz="32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en-US" sz="32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牧羊人改养羊为养蜂并且一直坚持种树。默默无闻长期奉献的精神让人敬佩</a:t>
            </a:r>
            <a:r>
              <a:rPr lang="en-US" sz="32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！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" dur="500" fill="hold"/>
                                        <p:tgtEl>
                                          <p:spTgt spid="184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8" dur="500" fill="hold"/>
                                        <p:tgtEl>
                                          <p:spTgt spid="184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out" filter="barn(inVertical)">
                                      <p:cBhvr additive="repl">
                                        <p:cTn id="1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107504" y="0"/>
            <a:ext cx="6332040" cy="291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20000"/>
              </a:lnSpc>
            </a:pPr>
            <a:r>
              <a:rPr lang="en-US" sz="26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   </a:t>
            </a:r>
            <a:r>
              <a:rPr lang="en-US" sz="32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 他还指着一片白桦林说，这是五年前种的。他认为谷底比较湿润，就把白桦树种在那里。他是对的。这些白桦树棵棵鲜嫩、挺拔，像笔直站立的少年一样。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2987824" y="3140968"/>
            <a:ext cx="5900400" cy="27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50000"/>
              </a:lnSpc>
            </a:pP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   </a:t>
            </a:r>
            <a:r>
              <a:rPr lang="en-US" sz="32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 </a:t>
            </a:r>
            <a:r>
              <a:rPr lang="en-US" sz="32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把白桦树比喻成少年，生动形象地写出了白桦树的活力、生命力，表明了牧羊人的不懈追求初显回报</a:t>
            </a:r>
            <a:r>
              <a:rPr lang="en-US" sz="32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。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 additive="repl"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467544" y="188640"/>
            <a:ext cx="8352928" cy="633670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4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华文琥珀" pitchFamily="2" charset="-122"/>
                <a:ea typeface="华文琥珀" pitchFamily="2" charset="-122"/>
              </a:rPr>
              <a:t>       </a:t>
            </a:r>
            <a:r>
              <a:rPr lang="en-US" sz="4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华文琥珀" pitchFamily="2" charset="-122"/>
                <a:ea typeface="华文琥珀" pitchFamily="2" charset="-122"/>
              </a:rPr>
              <a:t>慷慨无私</a:t>
            </a:r>
            <a:r>
              <a:rPr lang="en-US" sz="4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华文琥珀" pitchFamily="2" charset="-122"/>
                <a:ea typeface="华文琥珀" pitchFamily="2" charset="-122"/>
              </a:rPr>
              <a:t>   </a:t>
            </a:r>
            <a:r>
              <a:rPr lang="en-US" sz="4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华文琥珀" pitchFamily="2" charset="-122"/>
                <a:ea typeface="华文琥珀" pitchFamily="2" charset="-122"/>
              </a:rPr>
              <a:t>不图回报</a:t>
            </a:r>
            <a:r>
              <a:rPr lang="en-US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华文琥珀" pitchFamily="2" charset="-122"/>
                <a:ea typeface="华文琥珀" pitchFamily="2" charset="-122"/>
              </a:rPr>
              <a:t>   </a:t>
            </a:r>
            <a:r>
              <a:rPr lang="en-US" sz="4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华文琥珀" pitchFamily="2" charset="-122"/>
                <a:ea typeface="华文琥珀" pitchFamily="2" charset="-122"/>
              </a:rPr>
              <a:t>自信平和</a:t>
            </a:r>
            <a:r>
              <a:rPr lang="en-US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华文琥珀" pitchFamily="2" charset="-122"/>
                <a:ea typeface="华文琥珀" pitchFamily="2" charset="-122"/>
              </a:rPr>
              <a:t> </a:t>
            </a:r>
          </a:p>
          <a:p>
            <a:endParaRPr lang="en-US" sz="4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华文琥珀" pitchFamily="2" charset="-122"/>
              <a:ea typeface="华文琥珀" pitchFamily="2" charset="-122"/>
            </a:endParaRPr>
          </a:p>
          <a:p>
            <a:endParaRPr lang="en-US" sz="4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华文琥珀" pitchFamily="2" charset="-122"/>
              <a:ea typeface="华文琥珀" pitchFamily="2" charset="-122"/>
            </a:endParaRPr>
          </a:p>
          <a:p>
            <a:r>
              <a:rPr lang="en-US" sz="4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华文琥珀" pitchFamily="2" charset="-122"/>
                <a:ea typeface="华文琥珀" pitchFamily="2" charset="-122"/>
              </a:rPr>
              <a:t>         </a:t>
            </a:r>
            <a:r>
              <a:rPr lang="en-US" sz="4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华文琥珀" pitchFamily="2" charset="-122"/>
                <a:ea typeface="华文琥珀" pitchFamily="2" charset="-122"/>
              </a:rPr>
              <a:t>安静</a:t>
            </a:r>
            <a:r>
              <a:rPr lang="en-US" sz="4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华文琥珀" pitchFamily="2" charset="-122"/>
                <a:ea typeface="华文琥珀" pitchFamily="2" charset="-122"/>
              </a:rPr>
              <a:t>          </a:t>
            </a:r>
            <a:r>
              <a:rPr lang="en-US" sz="4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华文琥珀" pitchFamily="2" charset="-122"/>
                <a:ea typeface="华文琥珀" pitchFamily="2" charset="-122"/>
              </a:rPr>
              <a:t>忠厚</a:t>
            </a:r>
            <a:r>
              <a:rPr lang="en-US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华文琥珀" pitchFamily="2" charset="-122"/>
                <a:ea typeface="华文琥珀" pitchFamily="2" charset="-122"/>
              </a:rPr>
              <a:t>          </a:t>
            </a:r>
            <a:r>
              <a:rPr lang="en-US" sz="4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华文琥珀" pitchFamily="2" charset="-122"/>
                <a:ea typeface="华文琥珀" pitchFamily="2" charset="-122"/>
              </a:rPr>
              <a:t>不张扬</a:t>
            </a:r>
            <a:r>
              <a:rPr lang="en-US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华文琥珀" pitchFamily="2" charset="-122"/>
                <a:ea typeface="华文琥珀" pitchFamily="2" charset="-122"/>
              </a:rPr>
              <a:t> </a:t>
            </a:r>
          </a:p>
          <a:p>
            <a:r>
              <a:rPr lang="en-US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华文琥珀" pitchFamily="2" charset="-122"/>
                <a:ea typeface="华文琥珀" pitchFamily="2" charset="-122"/>
              </a:rPr>
              <a:t>          </a:t>
            </a:r>
            <a:endParaRPr lang="en-US" sz="4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华文琥珀" pitchFamily="2" charset="-122"/>
              <a:ea typeface="华文琥珀" pitchFamily="2" charset="-122"/>
            </a:endParaRPr>
          </a:p>
          <a:p>
            <a:endParaRPr lang="en-US" sz="4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华文琥珀" pitchFamily="2" charset="-122"/>
              <a:ea typeface="华文琥珀" pitchFamily="2" charset="-122"/>
            </a:endParaRPr>
          </a:p>
          <a:p>
            <a:r>
              <a:rPr lang="en-US" sz="4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华文琥珀" pitchFamily="2" charset="-122"/>
                <a:ea typeface="华文琥珀" pitchFamily="2" charset="-122"/>
              </a:rPr>
              <a:t>       </a:t>
            </a:r>
            <a:r>
              <a:rPr lang="en-US" sz="4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华文琥珀" pitchFamily="2" charset="-122"/>
                <a:ea typeface="华文琥珀" pitchFamily="2" charset="-122"/>
              </a:rPr>
              <a:t>热爱生后</a:t>
            </a:r>
            <a:r>
              <a:rPr lang="en-US" sz="4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华文琥珀" pitchFamily="2" charset="-122"/>
                <a:ea typeface="华文琥珀" pitchFamily="2" charset="-122"/>
              </a:rPr>
              <a:t>    </a:t>
            </a:r>
            <a:r>
              <a:rPr lang="en-US" sz="4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华文琥珀" pitchFamily="2" charset="-122"/>
                <a:ea typeface="华文琥珀" pitchFamily="2" charset="-122"/>
              </a:rPr>
              <a:t>坚毅执着</a:t>
            </a:r>
            <a:r>
              <a:rPr lang="en-US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华文琥珀" pitchFamily="2" charset="-122"/>
                <a:ea typeface="华文琥珀" pitchFamily="2" charset="-122"/>
              </a:rPr>
              <a:t>  </a:t>
            </a:r>
            <a:r>
              <a:rPr lang="en-US" sz="4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华文琥珀" pitchFamily="2" charset="-122"/>
                <a:ea typeface="华文琥珀" pitchFamily="2" charset="-122"/>
              </a:rPr>
              <a:t>整洁细致</a:t>
            </a:r>
            <a:r>
              <a:rPr lang="en-US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华文琥珀" pitchFamily="2" charset="-122"/>
                <a:ea typeface="华文琥珀" pitchFamily="2" charset="-122"/>
              </a:rPr>
              <a:t>   </a:t>
            </a:r>
          </a:p>
          <a:p>
            <a:r>
              <a:rPr lang="en-US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华文琥珀" pitchFamily="2" charset="-122"/>
                <a:ea typeface="华文琥珀" pitchFamily="2" charset="-122"/>
              </a:rPr>
              <a:t>               </a:t>
            </a:r>
            <a:endParaRPr lang="en-US" sz="40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华文琥珀" pitchFamily="2" charset="-122"/>
              <a:ea typeface="华文琥珀" pitchFamily="2" charset="-122"/>
            </a:endParaRPr>
          </a:p>
          <a:p>
            <a:endParaRPr lang="en-US" sz="40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华文琥珀" pitchFamily="2" charset="-122"/>
              <a:ea typeface="华文琥珀" pitchFamily="2" charset="-122"/>
            </a:endParaRPr>
          </a:p>
          <a:p>
            <a:r>
              <a:rPr lang="en-US" sz="4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华文琥珀" pitchFamily="2" charset="-122"/>
                <a:ea typeface="华文琥珀" pitchFamily="2" charset="-122"/>
              </a:rPr>
              <a:t>      </a:t>
            </a:r>
            <a:r>
              <a:rPr lang="en-US" sz="4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华文琥珀" pitchFamily="2" charset="-122"/>
                <a:ea typeface="华文琥珀" pitchFamily="2" charset="-122"/>
              </a:rPr>
              <a:t>一丝不苟</a:t>
            </a:r>
            <a:r>
              <a:rPr lang="en-US" sz="4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华文琥珀" pitchFamily="2" charset="-122"/>
                <a:ea typeface="华文琥珀" pitchFamily="2" charset="-122"/>
              </a:rPr>
              <a:t>    </a:t>
            </a:r>
            <a:r>
              <a:rPr lang="en-US" sz="4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华文琥珀" pitchFamily="2" charset="-122"/>
                <a:ea typeface="华文琥珀" pitchFamily="2" charset="-122"/>
              </a:rPr>
              <a:t>无私奉献</a:t>
            </a:r>
            <a:r>
              <a:rPr lang="en-US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华文琥珀" pitchFamily="2" charset="-122"/>
                <a:ea typeface="华文琥珀" pitchFamily="2" charset="-122"/>
              </a:rPr>
              <a:t>  </a:t>
            </a:r>
            <a:r>
              <a:rPr lang="en-US" sz="4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华文琥珀" pitchFamily="2" charset="-122"/>
                <a:ea typeface="华文琥珀" pitchFamily="2" charset="-122"/>
              </a:rPr>
              <a:t>一心一意</a:t>
            </a:r>
            <a:endParaRPr lang="en-US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251520" y="476672"/>
            <a:ext cx="7036920" cy="98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对于这样一位值得尊敬的创造奇迹的德老人，</a:t>
            </a:r>
            <a:r>
              <a:rPr lang="en-US" sz="4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作者感觉用描写不足以表达内心的钦佩和赞扬之情</a:t>
            </a:r>
            <a:r>
              <a:rPr lang="en-US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，他不由自主地对牧羊人作出评价。</a:t>
            </a:r>
            <a:r>
              <a:rPr lang="en-US" sz="4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请从文中找出这样的句段</a:t>
            </a:r>
            <a:r>
              <a:rPr lang="en-US" sz="4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，并说说它们的作用。</a:t>
            </a:r>
            <a:endParaRPr lang="en-US" sz="4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792000" y="1584000"/>
            <a:ext cx="6952320" cy="1289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CustomShape 3"/>
          <p:cNvSpPr/>
          <p:nvPr/>
        </p:nvSpPr>
        <p:spPr>
          <a:xfrm>
            <a:off x="936000" y="2777400"/>
            <a:ext cx="7265520" cy="98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4"/>
          <p:cNvSpPr/>
          <p:nvPr/>
        </p:nvSpPr>
        <p:spPr>
          <a:xfrm>
            <a:off x="1008000" y="4104000"/>
            <a:ext cx="7036920" cy="68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22320" y="98280"/>
            <a:ext cx="1287000" cy="956880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2"/>
          <p:cNvSpPr/>
          <p:nvPr/>
        </p:nvSpPr>
        <p:spPr>
          <a:xfrm>
            <a:off x="22320" y="331920"/>
            <a:ext cx="2605464" cy="943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749"/>
              </a:spcBef>
            </a:pP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黑体"/>
              </a:rPr>
              <a:t>精读文本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CustomShape 3"/>
          <p:cNvSpPr/>
          <p:nvPr/>
        </p:nvSpPr>
        <p:spPr>
          <a:xfrm>
            <a:off x="473040" y="969840"/>
            <a:ext cx="6856200" cy="311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30000"/>
              </a:lnSpc>
            </a:pPr>
            <a:r>
              <a:rPr lang="en-US" sz="26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    </a:t>
            </a:r>
            <a:r>
              <a:rPr lang="en-US" sz="3200" b="1" strike="noStrike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想真正了解一个人，要长期观察他所做的事。如果他慷慨无私，不图回报，还给这世界留下了许多，那就可以肯定地说，这是一个难得的好人</a:t>
            </a:r>
            <a:r>
              <a:rPr lang="en-US" sz="32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。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4"/>
          <p:cNvSpPr/>
          <p:nvPr/>
        </p:nvSpPr>
        <p:spPr>
          <a:xfrm>
            <a:off x="286992" y="3782340"/>
            <a:ext cx="8476728" cy="121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3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　</a:t>
            </a:r>
            <a:r>
              <a:rPr lang="en-US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这一段在全文中起着什么作用</a:t>
            </a: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？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5"/>
          <p:cNvSpPr/>
          <p:nvPr/>
        </p:nvSpPr>
        <p:spPr>
          <a:xfrm>
            <a:off x="1115616" y="5085184"/>
            <a:ext cx="6819480" cy="121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30000"/>
              </a:lnSpc>
            </a:pPr>
            <a:r>
              <a:rPr lang="en-US" sz="24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   </a:t>
            </a:r>
            <a:r>
              <a:rPr lang="en-US" sz="3200" b="1" strike="noStrike" spc="-1" dirty="0" err="1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总领全文，赞扬牧羊人是一个“难得的好人</a:t>
            </a:r>
            <a:r>
              <a:rPr lang="en-US" sz="3200" b="1" strike="noStrike" spc="-1" dirty="0">
                <a:solidFill>
                  <a:srgbClr val="00B050"/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”。</a:t>
            </a:r>
            <a:endParaRPr lang="en-US" sz="3200" b="0" strike="noStrike" spc="-1" dirty="0">
              <a:solidFill>
                <a:srgbClr val="00B05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13" dur="500" fill="hold"/>
                                        <p:tgtEl>
                                          <p:spTgt spid="202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14" dur="500" fill="hold"/>
                                        <p:tgtEl>
                                          <p:spTgt spid="202"/>
                                        </p:tgtEl>
                                      </p:cBhvr>
                                      <p:tavLst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20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179512" y="38520"/>
            <a:ext cx="124236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28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牧羊人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CustomShape 2"/>
          <p:cNvSpPr/>
          <p:nvPr/>
        </p:nvSpPr>
        <p:spPr>
          <a:xfrm>
            <a:off x="683568" y="836712"/>
            <a:ext cx="6095880" cy="461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2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   </a:t>
            </a: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每当我想到这位老人，</a:t>
            </a:r>
            <a:r>
              <a:rPr lang="en-US" sz="2800" b="1" u="sng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他靠一个人的体力与毅力，把这片荒漠变成了绿洲</a:t>
            </a: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，我就觉得，人的力量是多么伟大啊！可是，想到要做成这样一件事，需要怎样的毅力，怎样的无私，我就从心底里，对这位没有受过什么教育的普通农民，感到无限的敬佩。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3"/>
          <p:cNvSpPr/>
          <p:nvPr/>
        </p:nvSpPr>
        <p:spPr>
          <a:xfrm>
            <a:off x="4821120" y="4940280"/>
            <a:ext cx="3126960" cy="1665000"/>
          </a:xfrm>
          <a:prstGeom prst="cloudCallout">
            <a:avLst>
              <a:gd name="adj1" fmla="val -40421"/>
              <a:gd name="adj2" fmla="val -69694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0000"/>
              </a:lnSpc>
            </a:pPr>
            <a:r>
              <a:rPr lang="en-US" sz="2400" b="1" strike="noStrike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讴歌牧羊人的坚毅、无私和伟大</a:t>
            </a:r>
            <a:r>
              <a:rPr lang="en-US" sz="24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。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1088451" y="3140968"/>
            <a:ext cx="5349600" cy="94841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20000"/>
              </a:lnSpc>
            </a:pPr>
            <a:r>
              <a:rPr lang="en-US" sz="20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  </a:t>
            </a:r>
            <a:r>
              <a:rPr lang="en-US" sz="280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“</a:t>
            </a:r>
            <a:r>
              <a:rPr lang="en-US" sz="280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我从没见过他有任何动摇或怀疑，只有天知道这有多难</a:t>
            </a:r>
            <a:r>
              <a:rPr lang="en-US" sz="280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！”</a:t>
            </a:r>
            <a:endParaRPr lang="en-US" sz="280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974880" y="2552760"/>
            <a:ext cx="5574600" cy="3502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50000"/>
              </a:lnSpc>
            </a:pPr>
            <a:r>
              <a:rPr lang="en-US" sz="2400" b="1" strike="noStrike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黑体"/>
                <a:ea typeface="黑体"/>
              </a:rPr>
              <a:t>   </a:t>
            </a:r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3"/>
          <p:cNvSpPr/>
          <p:nvPr/>
        </p:nvSpPr>
        <p:spPr>
          <a:xfrm>
            <a:off x="936000" y="648000"/>
            <a:ext cx="7164392" cy="6927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</a:t>
            </a: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人类除了毁灭，还可以像上天一样创造</a:t>
            </a:r>
            <a:r>
              <a:rPr lang="en-US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。”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4"/>
          <p:cNvSpPr/>
          <p:nvPr/>
        </p:nvSpPr>
        <p:spPr>
          <a:xfrm>
            <a:off x="936000" y="1772816"/>
            <a:ext cx="6639840" cy="115212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”</a:t>
            </a:r>
            <a:r>
              <a:rPr lang="en-U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这是老人种树带来的连锁反应，是我见过的最了不起的奇迹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CustomShape 5"/>
          <p:cNvSpPr/>
          <p:nvPr/>
        </p:nvSpPr>
        <p:spPr>
          <a:xfrm>
            <a:off x="683568" y="4653136"/>
            <a:ext cx="6639840" cy="12961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”</a:t>
            </a:r>
            <a:r>
              <a:rPr lang="en-US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一万多口人的幸福生活，都源于这位叫艾力泽。布菲的老人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“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/>
      <p:bldP spid="209" grpId="0" animBg="1"/>
      <p:bldP spid="210" grpId="0" animBg="1"/>
      <p:bldP spid="2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590733" y="548680"/>
            <a:ext cx="7036920" cy="98928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对于这样一位值得尊敬的创造奇迹的德老人，作者感觉用描写不足以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表达内心的钦佩和赞扬之情，他不由自主地对牧羊人作出评价。请从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文中找出这样的句段，并说说它们的作用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。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675333" y="1916832"/>
            <a:ext cx="6952320" cy="12895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首段议论作用；点明题旨并总领全文，奠定了全文的感情基调，概括了人物形象：一个难得的好人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。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CustomShape 3"/>
          <p:cNvSpPr/>
          <p:nvPr/>
        </p:nvSpPr>
        <p:spPr>
          <a:xfrm>
            <a:off x="677700" y="3501008"/>
            <a:ext cx="7265520" cy="989280"/>
          </a:xfrm>
          <a:prstGeom prst="rect">
            <a:avLst/>
          </a:prstGeom>
          <a:solidFill>
            <a:srgbClr val="136CB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中间几句议论作用：穿插于故事之间的这些议论，恰到好处地起到了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画龙点睛的作用。使文章不仅仅是植树的故事，更是一种精神的象征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，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尤其令人震撼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。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CustomShape 4"/>
          <p:cNvSpPr/>
          <p:nvPr/>
        </p:nvSpPr>
        <p:spPr>
          <a:xfrm>
            <a:off x="703343" y="5301208"/>
            <a:ext cx="7036920" cy="68904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尾段议论作用：即照应开头，首尾呼应，又给牧羊人以高度评价，立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意深远，使文章主题上升到人生哲理的高度，给人以深刻的启迪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。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animBg="1"/>
      <p:bldP spid="218" grpId="0" animBg="1"/>
      <p:bldP spid="219" grpId="0" animBg="1"/>
      <p:bldP spid="220" grpId="0" animBg="1"/>
      <p:bldP spid="22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395536" y="1085400"/>
            <a:ext cx="8254440" cy="303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1.</a:t>
            </a:r>
            <a:r>
              <a:rPr lang="en-US" sz="3200" b="1" strike="noStrike" spc="9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通过默读课文，运用圈点勾画，概括内容要点，理清故事情节</a:t>
            </a: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。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998"/>
              </a:spcBef>
            </a:pP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2.摘取关键词句，评价牧羊人形象。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1998"/>
              </a:spcBef>
            </a:pP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3.感悟植树老人执著坚毅,无私奉献的精神，激发热爱自然、保护生态的思想感情。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22320" y="128520"/>
            <a:ext cx="1287000" cy="956880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CustomShape 3"/>
          <p:cNvSpPr/>
          <p:nvPr/>
        </p:nvSpPr>
        <p:spPr>
          <a:xfrm>
            <a:off x="22320" y="360000"/>
            <a:ext cx="1630080" cy="516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749"/>
              </a:spcBef>
            </a:pP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黑体"/>
              </a:rPr>
              <a:t>学习目标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22320" y="98280"/>
            <a:ext cx="1287000" cy="956880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CustomShape 2"/>
          <p:cNvSpPr/>
          <p:nvPr/>
        </p:nvSpPr>
        <p:spPr>
          <a:xfrm>
            <a:off x="22320" y="331920"/>
            <a:ext cx="1323360" cy="943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749"/>
              </a:spcBef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黑体"/>
              </a:rPr>
              <a:t>合作探究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CustomShape 3"/>
          <p:cNvSpPr/>
          <p:nvPr/>
        </p:nvSpPr>
        <p:spPr>
          <a:xfrm>
            <a:off x="279360" y="966960"/>
            <a:ext cx="6420960" cy="2393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10000"/>
              </a:lnSpc>
            </a:pPr>
            <a:r>
              <a:rPr lang="en-US" sz="2800" b="1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    1.一个孤独的牧羊人，数十年如一日，靠自己的体力和毅力，把荒凉的土地变成了充满了生气、富饶的乐园。学习课文后，你能说说到底是什么精神支撑着他这样做吗？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8" name="Picture 4"/>
          <p:cNvPicPr/>
          <p:nvPr/>
        </p:nvPicPr>
        <p:blipFill>
          <a:blip r:embed="rId2"/>
          <a:srcRect b="50023"/>
          <a:stretch/>
        </p:blipFill>
        <p:spPr>
          <a:xfrm>
            <a:off x="1349280" y="3110040"/>
            <a:ext cx="6252840" cy="2239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>
                                            <p:txEl>
                                              <p:pRg st="0" end="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27">
                                            <p:txEl>
                                              <p:pRg st="0" end="8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Picture 4"/>
          <p:cNvPicPr/>
          <p:nvPr/>
        </p:nvPicPr>
        <p:blipFill>
          <a:blip r:embed="rId2"/>
          <a:srcRect t="50023"/>
          <a:stretch/>
        </p:blipFill>
        <p:spPr>
          <a:xfrm>
            <a:off x="611280" y="1596960"/>
            <a:ext cx="7232040" cy="2725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395536" y="288000"/>
            <a:ext cx="8568952" cy="62373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10000"/>
              </a:lnSpc>
              <a:spcBef>
                <a:spcPts val="598"/>
              </a:spcBef>
            </a:pPr>
            <a:r>
              <a:rPr lang="en-US" sz="32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   2.布菲老人长期义务植树，“把这片荒原变成了绿洲”，行为令人称赞。生活中类似“种树”的行为也有许多，你怎样看待这些事？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0000"/>
              </a:lnSpc>
              <a:spcBef>
                <a:spcPts val="598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   </a:t>
            </a: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 坚持身体力行和贯彻美好的品德，便能将各处的“荒地”变成同样的“沃土”！生活中，辛勤耕耘默默“种树”的人很多，他们可能就在我们的身边，万千道德模范、最美普通劳动者、感动中国人物，他们在各自平凡的工作岗位上，不辞辛苦，协作拼搏，共同为“中国梦”贡献一份力量。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230">
                                            <p:txEl>
                                              <p:pRg st="0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395536" y="309600"/>
            <a:ext cx="8102160" cy="6280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30000"/>
              </a:lnSpc>
            </a:pP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             </a:t>
            </a:r>
            <a:r>
              <a:rPr lang="en-US" sz="32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 杨善洲：退休后义务植树22年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30000"/>
              </a:lnSpc>
            </a:pP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　　原任云南保山地委书记的杨善洲，已于2010年10月因病逝世。他从事革命工作近40年，两袖清风，清廉履职，忘我工作，一心为民。1988年退休后，他主动放下进省城安享晚年的机会，扎根大亮山，义务植树造林，一干就是22个春秋，带领大家植树造林5.6万亩。去世前，他把当地20万元个人贡献奖全部捐出，价值3亿元的林场也无偿上缴给国家。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22320" y="98280"/>
            <a:ext cx="1287000" cy="956880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3" name="CustomShape 3"/>
          <p:cNvSpPr/>
          <p:nvPr/>
        </p:nvSpPr>
        <p:spPr>
          <a:xfrm>
            <a:off x="22320" y="309600"/>
            <a:ext cx="1604520" cy="516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749"/>
              </a:spcBef>
            </a:pPr>
            <a:r>
              <a:rPr lang="en-US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黑体"/>
              </a:rPr>
              <a:t>拓展延伸</a:t>
            </a:r>
            <a:endParaRPr lang="en-US" sz="2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412920" y="692696"/>
            <a:ext cx="8213040" cy="50637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30000"/>
              </a:lnSpc>
              <a:spcBef>
                <a:spcPts val="400"/>
              </a:spcBef>
            </a:pPr>
            <a:r>
              <a:rPr lang="en-US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　　 </a:t>
            </a:r>
            <a:r>
              <a:rPr lang="en-US" sz="32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感动中国推选委员陈淮说：一个人能够给历史、给民族、给子孙留下些什么？杨善洲留下的是一片绿荫和一种精神</a:t>
            </a: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！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30000"/>
              </a:lnSpc>
              <a:spcBef>
                <a:spcPts val="400"/>
              </a:spcBef>
            </a:pP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　　</a:t>
            </a:r>
            <a:r>
              <a:rPr lang="en-US" sz="3200" b="1" strike="noStrike" spc="-1" dirty="0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【颁奖词】</a:t>
            </a:r>
            <a:r>
              <a:rPr lang="en-US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绿了荒山，白了头发，他志在造福百姓；老骥伏枥，意气风发，他心向未来。清廉，自上任时起；奉献，直到最后一天。60年里的一切作为，就是为了不辜负人民的期望。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22320" y="98280"/>
            <a:ext cx="1287000" cy="956880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6" name="CustomShape 3"/>
          <p:cNvSpPr/>
          <p:nvPr/>
        </p:nvSpPr>
        <p:spPr>
          <a:xfrm>
            <a:off x="22320" y="309600"/>
            <a:ext cx="1604520" cy="516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749"/>
              </a:spcBef>
            </a:pP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黑体"/>
              </a:rPr>
              <a:t>拓展延伸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图片 2"/>
          <p:cNvPicPr/>
          <p:nvPr/>
        </p:nvPicPr>
        <p:blipFill>
          <a:blip r:embed="rId2"/>
          <a:stretch/>
        </p:blipFill>
        <p:spPr>
          <a:xfrm>
            <a:off x="925560" y="795240"/>
            <a:ext cx="5389200" cy="5063760"/>
          </a:xfrm>
          <a:prstGeom prst="rect">
            <a:avLst/>
          </a:prstGeom>
          <a:ln>
            <a:noFill/>
          </a:ln>
        </p:spPr>
      </p:pic>
      <p:sp>
        <p:nvSpPr>
          <p:cNvPr id="238" name="CustomShape 1"/>
          <p:cNvSpPr/>
          <p:nvPr/>
        </p:nvSpPr>
        <p:spPr>
          <a:xfrm>
            <a:off x="2744640" y="3095280"/>
            <a:ext cx="2234880" cy="122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rmAutofit/>
          </a:bodyPr>
          <a:lstStyle/>
          <a:p>
            <a:pPr>
              <a:lnSpc>
                <a:spcPct val="100000"/>
              </a:lnSpc>
              <a:spcBef>
                <a:spcPts val="799"/>
              </a:spcBef>
            </a:pPr>
            <a:r>
              <a:rPr lang="zh-CN" altLang="en-US" sz="32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锐字工房云字库粗黑GBK"/>
                <a:ea typeface="锐字工房云字库粗黑GBK"/>
              </a:rPr>
              <a:t>谢谢大家</a:t>
            </a:r>
            <a:r>
              <a:rPr lang="en-US" sz="3200" b="1" strike="noStrike" spc="-1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锐字工房云字库粗黑GBK"/>
                <a:ea typeface="锐字工房云字库粗黑GBK"/>
              </a:rPr>
              <a:t>！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图片 1"/>
          <p:cNvPicPr/>
          <p:nvPr/>
        </p:nvPicPr>
        <p:blipFill>
          <a:blip r:embed="rId2"/>
          <a:stretch/>
        </p:blipFill>
        <p:spPr>
          <a:xfrm>
            <a:off x="5578560" y="1506600"/>
            <a:ext cx="2888640" cy="4492080"/>
          </a:xfrm>
          <a:prstGeom prst="rect">
            <a:avLst/>
          </a:prstGeom>
          <a:ln>
            <a:noFill/>
          </a:ln>
        </p:spPr>
      </p:pic>
      <p:sp>
        <p:nvSpPr>
          <p:cNvPr id="93" name="CustomShape 1"/>
          <p:cNvSpPr/>
          <p:nvPr/>
        </p:nvSpPr>
        <p:spPr>
          <a:xfrm>
            <a:off x="576000" y="630000"/>
            <a:ext cx="4676400" cy="5631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30000"/>
              </a:lnSpc>
              <a:spcBef>
                <a:spcPts val="1199"/>
              </a:spcBef>
            </a:pPr>
            <a:r>
              <a:rPr lang="en-US" sz="24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     </a:t>
            </a:r>
            <a:r>
              <a:rPr lang="en-US" sz="3600" b="1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让·乔诺</a:t>
            </a:r>
            <a:r>
              <a:rPr lang="en-US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（1895—1970），</a:t>
            </a:r>
            <a:r>
              <a:rPr lang="en-US" sz="3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生于法国马诺克市，法国作家、电影编剧。代表作有《人世之歌</a:t>
            </a:r>
            <a:r>
              <a:rPr lang="en-US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》《</a:t>
            </a:r>
            <a:r>
              <a:rPr lang="en-US" sz="3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庞神三部曲</a:t>
            </a:r>
            <a:r>
              <a:rPr lang="en-US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》《</a:t>
            </a:r>
            <a:r>
              <a:rPr lang="en-US" sz="3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屋顶上的轻骑兵</a:t>
            </a:r>
            <a:r>
              <a:rPr lang="en-US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》《</a:t>
            </a:r>
            <a:r>
              <a:rPr lang="en-US" sz="36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一个郁郁寡欢的国王》等</a:t>
            </a:r>
            <a:r>
              <a:rPr lang="en-US" sz="36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。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65160" y="98280"/>
            <a:ext cx="1388520" cy="956880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3"/>
          <p:cNvSpPr/>
          <p:nvPr/>
        </p:nvSpPr>
        <p:spPr>
          <a:xfrm>
            <a:off x="163440" y="216000"/>
            <a:ext cx="2136960" cy="5011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749"/>
              </a:spcBef>
            </a:pP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黑体"/>
              </a:rPr>
              <a:t>作家作品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52516" y="1004888"/>
            <a:ext cx="8838968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慷慨</a:t>
            </a:r>
            <a:r>
              <a:rPr lang="zh-CN" altLang="en-US" sz="40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  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帐篷 </a:t>
            </a:r>
            <a:r>
              <a:rPr lang="zh-CN" altLang="en-US" sz="40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 废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墟 </a:t>
            </a:r>
            <a:r>
              <a:rPr lang="zh-CN" altLang="en-US" sz="40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坍</a:t>
            </a:r>
            <a:r>
              <a:rPr lang="zh-CN" altLang="en-US" sz="40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塌   呼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啸</a:t>
            </a:r>
            <a:r>
              <a:rPr lang="zh-CN" altLang="en-US" sz="40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  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溜达 </a:t>
            </a:r>
            <a:r>
              <a:rPr lang="zh-CN" altLang="en-US" sz="40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酬</a:t>
            </a:r>
            <a:r>
              <a:rPr lang="zh-CN" altLang="en-US" sz="40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劳     微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薄</a:t>
            </a:r>
          </a:p>
          <a:p>
            <a:pPr fontAlgn="base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4000" b="1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干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涸</a:t>
            </a:r>
            <a:r>
              <a:rPr lang="zh-CN" altLang="en-US" sz="40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刨</a:t>
            </a:r>
            <a:r>
              <a:rPr lang="zh-CN" altLang="en-US" sz="40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根问底     沉默</a:t>
            </a:r>
            <a:r>
              <a:rPr lang="zh-CN" altLang="en-US" sz="40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寡</a:t>
            </a:r>
            <a:r>
              <a:rPr lang="zh-CN" altLang="en-US" sz="4000" b="1" dirty="0" smtClean="0">
                <a:solidFill>
                  <a:prstClr val="black"/>
                </a:solidFill>
                <a:latin typeface="黑体" pitchFamily="49" charset="-122"/>
                <a:ea typeface="黑体" pitchFamily="49" charset="-122"/>
              </a:rPr>
              <a:t>言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44474" y="797719"/>
            <a:ext cx="1689089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2800" b="1" dirty="0" err="1" smtClean="0">
                <a:solidFill>
                  <a:srgbClr val="FF0000"/>
                </a:solidFill>
                <a:latin typeface="宋体" charset="-122"/>
                <a:ea typeface="宋体" charset="-122"/>
              </a:rPr>
              <a:t>kāng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charset="-122"/>
                <a:ea typeface="宋体" charset="-122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宋体" charset="-122"/>
                <a:ea typeface="宋体" charset="-122"/>
              </a:rPr>
              <a:t>kǎi</a:t>
            </a:r>
            <a:endParaRPr lang="en-US" altLang="zh-CN" sz="2800" b="1" dirty="0" smtClean="0">
              <a:solidFill>
                <a:srgbClr val="FF0000"/>
              </a:solidFill>
              <a:latin typeface="宋体" charset="-122"/>
              <a:ea typeface="宋体" charset="-122"/>
            </a:endParaRP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267769" y="895443"/>
            <a:ext cx="209549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2800" b="1" dirty="0" err="1" smtClean="0">
                <a:solidFill>
                  <a:srgbClr val="FF0000"/>
                </a:solidFill>
                <a:latin typeface="宋体" charset="-122"/>
                <a:ea typeface="宋体" charset="-122"/>
              </a:rPr>
              <a:t>zhàng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charset="-122"/>
                <a:ea typeface="宋体" charset="-122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宋体" charset="-122"/>
                <a:ea typeface="宋体" charset="-122"/>
              </a:rPr>
              <a:t>peng</a:t>
            </a:r>
            <a:endParaRPr lang="en-US" altLang="zh-CN" sz="2800" b="1" dirty="0" smtClean="0">
              <a:solidFill>
                <a:srgbClr val="FF0000"/>
              </a:solidFill>
              <a:latin typeface="宋体" charset="-122"/>
              <a:ea typeface="宋体" charset="-122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5401636" y="799306"/>
            <a:ext cx="6397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2800" b="1" dirty="0" smtClean="0">
                <a:solidFill>
                  <a:srgbClr val="FF0000"/>
                </a:solidFill>
                <a:latin typeface="宋体" charset="-122"/>
                <a:ea typeface="宋体" charset="-122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宋体" charset="-122"/>
                <a:ea typeface="宋体" charset="-122"/>
              </a:rPr>
              <a:t>xū</a:t>
            </a:r>
            <a:endParaRPr lang="zh-CN" altLang="zh-CN" sz="2800" b="1" dirty="0" smtClean="0">
              <a:solidFill>
                <a:srgbClr val="FF0000"/>
              </a:solidFill>
              <a:latin typeface="宋体" charset="-122"/>
              <a:ea typeface="宋体" charset="-122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7141452" y="1059656"/>
            <a:ext cx="97154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2800" b="1" dirty="0" err="1" smtClean="0">
                <a:solidFill>
                  <a:srgbClr val="FF0000"/>
                </a:solidFill>
                <a:latin typeface="宋体" charset="-122"/>
                <a:ea typeface="宋体" charset="-122"/>
              </a:rPr>
              <a:t>tān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charset="-122"/>
                <a:ea typeface="宋体" charset="-122"/>
              </a:rPr>
              <a:t> </a:t>
            </a:r>
            <a:r>
              <a:rPr lang="zh-CN" altLang="zh-CN" sz="2800" b="1" dirty="0" smtClean="0">
                <a:solidFill>
                  <a:srgbClr val="FF0000"/>
                </a:solidFill>
                <a:latin typeface="宋体" charset="-122"/>
                <a:ea typeface="宋体" charset="-122"/>
              </a:rPr>
              <a:t> 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667544" y="2654463"/>
            <a:ext cx="6762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2800" b="1" dirty="0" err="1" smtClean="0">
                <a:solidFill>
                  <a:srgbClr val="FF0000"/>
                </a:solidFill>
                <a:latin typeface="宋体" charset="-122"/>
                <a:ea typeface="宋体" charset="-122"/>
              </a:rPr>
              <a:t>xiào</a:t>
            </a:r>
            <a:endParaRPr lang="zh-CN" altLang="en-US" sz="2800" b="1" dirty="0" smtClean="0">
              <a:solidFill>
                <a:srgbClr val="FF0000"/>
              </a:solidFill>
              <a:latin typeface="宋体" charset="-122"/>
              <a:ea typeface="宋体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2514653" y="2678721"/>
            <a:ext cx="954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2800" b="1" dirty="0" err="1" smtClean="0">
                <a:solidFill>
                  <a:srgbClr val="FF0000"/>
                </a:solidFill>
                <a:latin typeface="宋体" charset="-122"/>
                <a:ea typeface="宋体" charset="-122"/>
              </a:rPr>
              <a:t>liū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charset="-122"/>
                <a:ea typeface="宋体" charset="-122"/>
              </a:rPr>
              <a:t> da</a:t>
            </a:r>
            <a:endParaRPr lang="zh-CN" altLang="en-US" sz="2800" b="1" dirty="0" smtClean="0">
              <a:solidFill>
                <a:srgbClr val="FF0000"/>
              </a:solidFill>
              <a:latin typeface="宋体" charset="-122"/>
              <a:ea typeface="宋体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4732338" y="2651890"/>
            <a:ext cx="8096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2800" b="1" dirty="0" err="1" smtClean="0">
                <a:solidFill>
                  <a:srgbClr val="FF0000"/>
                </a:solidFill>
                <a:latin typeface="宋体" charset="-122"/>
                <a:ea typeface="宋体" charset="-122"/>
              </a:rPr>
              <a:t>chóu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charset="-122"/>
                <a:ea typeface="宋体" charset="-122"/>
              </a:rPr>
              <a:t> </a:t>
            </a:r>
            <a:endParaRPr lang="zh-CN" altLang="en-US" sz="2800" b="1" dirty="0" smtClean="0">
              <a:solidFill>
                <a:srgbClr val="FF0000"/>
              </a:solidFill>
              <a:latin typeface="宋体" charset="-122"/>
              <a:ea typeface="宋体" charset="-122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7523973" y="2678721"/>
            <a:ext cx="104448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2800" b="1" dirty="0" err="1" smtClean="0">
                <a:solidFill>
                  <a:srgbClr val="FF0000"/>
                </a:solidFill>
                <a:latin typeface="宋体" charset="-122"/>
                <a:ea typeface="宋体" charset="-122"/>
              </a:rPr>
              <a:t>bó</a:t>
            </a:r>
            <a:endParaRPr lang="zh-CN" altLang="zh-CN" sz="2800" b="1" dirty="0" smtClean="0">
              <a:solidFill>
                <a:srgbClr val="FF0000"/>
              </a:solidFill>
              <a:latin typeface="宋体" charset="-122"/>
              <a:ea typeface="宋体" charset="-122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48407" y="4160505"/>
            <a:ext cx="5651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2800" b="1" dirty="0" err="1" smtClean="0">
                <a:solidFill>
                  <a:srgbClr val="FF0000"/>
                </a:solidFill>
                <a:latin typeface="宋体" charset="-122"/>
                <a:ea typeface="宋体" charset="-122"/>
              </a:rPr>
              <a:t>hé</a:t>
            </a:r>
            <a:endParaRPr lang="en-US" altLang="zh-CN" sz="2800" b="1" dirty="0" smtClean="0">
              <a:solidFill>
                <a:srgbClr val="FF0000"/>
              </a:solidFill>
              <a:latin typeface="宋体" charset="-122"/>
              <a:ea typeface="宋体" charset="-122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2332038" y="4172519"/>
            <a:ext cx="546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2800" b="1" dirty="0" err="1" smtClean="0">
                <a:solidFill>
                  <a:srgbClr val="FF0000"/>
                </a:solidFill>
                <a:latin typeface="宋体" charset="-122"/>
                <a:ea typeface="宋体" charset="-122"/>
              </a:rPr>
              <a:t>páo</a:t>
            </a:r>
            <a:endParaRPr lang="zh-CN" altLang="en-US" sz="2800" b="1" dirty="0" smtClean="0">
              <a:solidFill>
                <a:srgbClr val="FF0000"/>
              </a:solidFill>
              <a:latin typeface="宋体" charset="-122"/>
              <a:ea typeface="宋体" charset="-122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6362261" y="4181966"/>
            <a:ext cx="1262062" cy="53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2800" b="1" dirty="0" err="1" smtClean="0">
                <a:solidFill>
                  <a:srgbClr val="FF0000"/>
                </a:solidFill>
                <a:latin typeface="宋体" charset="-122"/>
                <a:ea typeface="宋体" charset="-122"/>
              </a:rPr>
              <a:t>guǎ</a:t>
            </a:r>
            <a:endParaRPr lang="zh-CN" altLang="zh-CN" sz="2800" b="1" dirty="0" smtClean="0">
              <a:solidFill>
                <a:srgbClr val="FF0000"/>
              </a:solidFill>
              <a:latin typeface="宋体" charset="-122"/>
              <a:ea typeface="宋体" charset="-122"/>
            </a:endParaRPr>
          </a:p>
        </p:txBody>
      </p:sp>
      <p:sp>
        <p:nvSpPr>
          <p:cNvPr id="11278" name="椭圆 14338"/>
          <p:cNvSpPr>
            <a:spLocks noChangeArrowheads="1"/>
          </p:cNvSpPr>
          <p:nvPr/>
        </p:nvSpPr>
        <p:spPr bwMode="auto">
          <a:xfrm>
            <a:off x="22225" y="98425"/>
            <a:ext cx="1290638" cy="96043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mtClean="0">
              <a:solidFill>
                <a:prstClr val="black"/>
              </a:solidFill>
              <a:ea typeface="宋体" charset="-122"/>
            </a:endParaRPr>
          </a:p>
        </p:txBody>
      </p:sp>
      <p:sp>
        <p:nvSpPr>
          <p:cNvPr id="11279" name="文本框 14339"/>
          <p:cNvSpPr txBox="1">
            <a:spLocks noChangeArrowheads="1"/>
          </p:cNvSpPr>
          <p:nvPr/>
        </p:nvSpPr>
        <p:spPr bwMode="auto">
          <a:xfrm>
            <a:off x="22224" y="61118"/>
            <a:ext cx="2492429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2800" dirty="0" smtClean="0">
                <a:solidFill>
                  <a:prstClr val="black"/>
                </a:solidFill>
                <a:ea typeface="黑体" pitchFamily="49" charset="-122"/>
              </a:rPr>
              <a:t>字词疏通</a:t>
            </a:r>
          </a:p>
        </p:txBody>
      </p:sp>
    </p:spTree>
    <p:extLst>
      <p:ext uri="{BB962C8B-B14F-4D97-AF65-F5344CB8AC3E}">
        <p14:creationId xmlns:p14="http://schemas.microsoft.com/office/powerpoint/2010/main" xmlns="" val="38688971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1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785786" y="1542960"/>
            <a:ext cx="7220974" cy="39577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</a:pPr>
            <a:r>
              <a:rPr lang="en-US" sz="28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慷慨：</a:t>
            </a:r>
            <a:r>
              <a:rPr lang="en-US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大方；不吝惜</a:t>
            </a: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。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废墟：</a:t>
            </a:r>
            <a:r>
              <a:rPr lang="en-US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城镇、村庄遭受破坏或灾害后变成的荒凉地方</a:t>
            </a: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。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不毛之地：</a:t>
            </a:r>
            <a:r>
              <a:rPr lang="en-US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不长庄稼的地方</a:t>
            </a: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。</a:t>
            </a:r>
            <a:r>
              <a:rPr lang="en-US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泛指荒凉、贫瘠的土地</a:t>
            </a: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。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2800" b="1" strike="noStrike" spc="-1" dirty="0" err="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刨根问底：</a:t>
            </a:r>
            <a:r>
              <a:rPr lang="en-US" sz="2800" b="1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比喻追究底细</a:t>
            </a:r>
            <a:r>
              <a:rPr lang="en-US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楷体_GB2312"/>
                <a:ea typeface="楷体_GB2312"/>
              </a:rPr>
              <a:t>。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22320" y="98280"/>
            <a:ext cx="1287000" cy="956880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3"/>
          <p:cNvSpPr/>
          <p:nvPr/>
        </p:nvSpPr>
        <p:spPr>
          <a:xfrm>
            <a:off x="22320" y="320760"/>
            <a:ext cx="1630080" cy="516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/>
          <a:lstStyle/>
          <a:p>
            <a:pPr>
              <a:lnSpc>
                <a:spcPct val="100000"/>
              </a:lnSpc>
              <a:spcBef>
                <a:spcPts val="1749"/>
              </a:spcBef>
            </a:pPr>
            <a:r>
              <a:rPr lang="en-US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黑体"/>
              </a:rPr>
              <a:t>字词疏通</a:t>
            </a:r>
            <a:endParaRPr lang="en-US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86940" y="98734"/>
            <a:ext cx="8949556" cy="17460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解题:著名数学家华罗庚读书不是从头至尾一字一句地读,</a:t>
            </a: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而是对着书名先思考片刻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,然后才打开书读</a:t>
            </a: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.课文以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”</a:t>
            </a:r>
            <a:r>
              <a:rPr lang="en-US" sz="3200" b="0" strike="noStrike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植树的牧羊人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”为题,你能得到哪些信息?有哪些疑问</a:t>
            </a: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?你认为本文题目有什么作用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?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35294" y="2289343"/>
            <a:ext cx="6624938" cy="12292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1。写的是牧羊人，牧羊人植树。既概括了了文章的主要内容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，又点明了主人公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。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CustomShape 3"/>
          <p:cNvSpPr/>
          <p:nvPr/>
        </p:nvSpPr>
        <p:spPr>
          <a:xfrm>
            <a:off x="2653336" y="3518586"/>
            <a:ext cx="6383160" cy="163860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2。牧羊人为什么要植树？在什么地方植树？植了多长时间？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成果怎样？牧羊人是一个什么样的人？文中除了牧羊人还有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谁？.......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4"/>
          <p:cNvSpPr/>
          <p:nvPr/>
        </p:nvSpPr>
        <p:spPr>
          <a:xfrm>
            <a:off x="323528" y="5168751"/>
            <a:ext cx="5184576" cy="13598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3。设置悬念</a:t>
            </a:r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，</a:t>
            </a:r>
          </a:p>
          <a:p>
            <a:r>
              <a:rPr 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</a:t>
            </a:r>
            <a:r>
              <a:rPr lang="en-US" sz="32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吸引读者的阅读兴趣</a:t>
            </a:r>
            <a:r>
              <a:rPr lang="en-US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。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build="p"/>
      <p:bldP spid="118" grpId="0"/>
      <p:bldP spid="1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-8280" y="0"/>
            <a:ext cx="2464560" cy="38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初次默读，整体感知</a:t>
            </a:r>
            <a:r>
              <a:rPr lang="en-US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。</a:t>
            </a:r>
            <a:endParaRPr lang="en-US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611560" y="620688"/>
            <a:ext cx="8352928" cy="18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1。请同学们快速默读全文。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默读要求：不出声，不动唇，不指读，不回顾。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每分钟进入视野的文字不少于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400字，一气呵成读完全文。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默读的同时勾画你认为关键的词句</a:t>
            </a:r>
            <a:r>
              <a:rPr lang="en-US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，并试着概括文章的主要内用容。</a:t>
            </a:r>
            <a:endParaRPr lang="en-US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CustomShape 3"/>
          <p:cNvSpPr/>
          <p:nvPr/>
        </p:nvSpPr>
        <p:spPr>
          <a:xfrm>
            <a:off x="323528" y="2420888"/>
            <a:ext cx="8640960" cy="98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2。考考你的记忆力，抢答：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课文的人物有？主人公是？姓名？家庭住址？家庭情况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？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职业？爱好？植树时间？指数成果（高原以前是？后来是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？ )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449820" y="3549780"/>
            <a:ext cx="6138404" cy="38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3。我不是主人公，那我有什么作用？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CustomShape 5"/>
          <p:cNvSpPr/>
          <p:nvPr/>
        </p:nvSpPr>
        <p:spPr>
          <a:xfrm>
            <a:off x="640326" y="4139229"/>
            <a:ext cx="7135920" cy="68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我是线索人物，我和牧羊人三次见面，是这片土地变化的见证者</a:t>
            </a:r>
            <a:r>
              <a:rPr lang="en-US" sz="20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。而且增强了故事的真实性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。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6"/>
          <p:cNvSpPr/>
          <p:nvPr/>
        </p:nvSpPr>
        <p:spPr>
          <a:xfrm>
            <a:off x="323528" y="5301208"/>
            <a:ext cx="8640960" cy="988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4。请用一句话概括本文的故事情节。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参考句式：课文讲述了一个（主要人物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），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用了</a:t>
            </a:r>
            <a:r>
              <a:rPr lang="en-US" sz="20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（  ）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时间，在（地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点）（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事件经过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），</a:t>
            </a:r>
            <a:r>
              <a:rPr lang="en-US" sz="20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最终（事件的结果）的故事</a:t>
            </a:r>
            <a:r>
              <a:rPr lang="en-US" sz="20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。</a:t>
            </a:r>
            <a:endParaRPr lang="en-US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6" grpId="0"/>
      <p:bldP spid="127" grpId="0"/>
      <p:bldP spid="128" grpId="0"/>
      <p:bldP spid="129" grpId="1"/>
      <p:bldP spid="129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576000" y="360000"/>
            <a:ext cx="7493760" cy="158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en-US" sz="1800" b="0" u="sng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再次默读课文，解决具体问题</a:t>
            </a:r>
            <a:r>
              <a:rPr lang="en-US" sz="1800" b="0" u="sng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。</a:t>
            </a:r>
            <a:endParaRPr lang="en-US" sz="1800" b="0" u="sng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3528" y="1556792"/>
            <a:ext cx="8280920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altLang="zh-CN" sz="3200" u="sng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宋代文豪苏东坡认为，读书每读一遍，只要理解和消化一个问题就行了，一遍又一遍地读，就能读透全书</a:t>
            </a:r>
            <a:r>
              <a:rPr lang="en-US" altLang="zh-CN" sz="3200" u="sng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。</a:t>
            </a:r>
            <a:endParaRPr lang="en-US" altLang="zh-CN" sz="3200" u="sng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0"/>
            <a:r>
              <a:rPr lang="en-US" altLang="zh-CN" sz="3200" u="sng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请同学们过滤性默读，勾画出在我三次探访中描写环境的语句，进而</a:t>
            </a:r>
            <a:endParaRPr lang="en-US" altLang="zh-CN" sz="3200" u="sng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0"/>
            <a:r>
              <a:rPr lang="en-US" altLang="zh-CN" sz="3200" u="sng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概括出每次环境的特点</a:t>
            </a:r>
            <a:r>
              <a:rPr lang="en-US" altLang="zh-CN" sz="3200" u="sng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。</a:t>
            </a:r>
            <a:endParaRPr lang="en-US" altLang="zh-CN" sz="3200" u="sng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xk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xk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k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k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k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k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k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k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k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k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k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k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k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跋涉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944</Words>
  <Application>Microsoft Office PowerPoint</Application>
  <PresentationFormat>全屏显示(4:3)</PresentationFormat>
  <Paragraphs>143</Paragraphs>
  <Slides>35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37" baseType="lpstr">
      <vt:lpstr>xkw</vt:lpstr>
      <vt:lpstr>跋涉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45</cp:revision>
  <dcterms:created xsi:type="dcterms:W3CDTF">2016-08-11T09:00:37Z</dcterms:created>
  <dcterms:modified xsi:type="dcterms:W3CDTF">2019-01-14T23:42:51Z</dcterms:modified>
  <dc:language>zh-CN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  <property fmtid="{D5CDD505-2E9C-101B-9397-08002B2CF9AE}" pid="3" name="Version">
    <vt:i4>1</vt:i4>
  </property>
</Properties>
</file>