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5" r:id="rId2"/>
    <p:sldId id="320" r:id="rId3"/>
    <p:sldId id="321" r:id="rId4"/>
    <p:sldId id="324" r:id="rId5"/>
    <p:sldId id="323" r:id="rId6"/>
    <p:sldId id="313" r:id="rId7"/>
    <p:sldId id="312" r:id="rId8"/>
    <p:sldId id="330" r:id="rId9"/>
    <p:sldId id="331" r:id="rId10"/>
    <p:sldId id="332" r:id="rId11"/>
    <p:sldId id="329" r:id="rId12"/>
    <p:sldId id="328" r:id="rId13"/>
    <p:sldId id="327" r:id="rId14"/>
    <p:sldId id="326" r:id="rId15"/>
    <p:sldId id="339" r:id="rId16"/>
    <p:sldId id="340" r:id="rId17"/>
    <p:sldId id="338" r:id="rId18"/>
    <p:sldId id="337" r:id="rId19"/>
    <p:sldId id="336" r:id="rId20"/>
    <p:sldId id="335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1" autoAdjust="0"/>
  </p:normalViewPr>
  <p:slideViewPr>
    <p:cSldViewPr>
      <p:cViewPr varScale="1">
        <p:scale>
          <a:sx n="84" d="100"/>
          <a:sy n="84" d="100"/>
        </p:scale>
        <p:origin x="-15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4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FDCBBFC-4FC4-4F72-A2BD-146476B9911C}" type="datetimeFigureOut">
              <a:rPr lang="zh-CN" altLang="en-US"/>
              <a:t>2019/12/26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AF46253-02FB-457B-A215-4A9967B19C3B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1765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/>
              <a:t>2019/12/26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/>
              <a:t>2019/12/26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/>
              <a:t>2019/12/26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</a:defRPr>
            </a:lvl1pPr>
          </a:lstStyle>
          <a:p>
            <a:pPr>
              <a:defRPr/>
            </a:pPr>
            <a:fld id="{416B3185-152A-4D21-A480-52B16A24AC9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/>
              <a:t>2019/12/26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/>
              <a:t>2019/12/26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/>
              <a:t>2019/12/26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/>
              <a:t>2019/12/26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/>
              <a:t>2019/12/26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/>
              <a:t>2019/12/26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/>
              <a:t>2019/12/26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/>
              <a:t>2019/12/26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/>
            </a:lvl1pPr>
          </a:lstStyle>
          <a:p>
            <a:pPr lvl="0" eaLnBrk="1" hangingPunct="1"/>
            <a:fld id="{BB962C8B-B14F-4D97-AF65-F5344CB8AC3E}" type="datetime1">
              <a:rPr lang="zh-CN" altLang="en-US" dirty="0"/>
              <a:t>2019/12/26</a:t>
            </a:fld>
            <a:endParaRPr lang="zh-CN" altLang="en-US" dirty="0"/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/>
            </a:lvl1pPr>
          </a:lstStyle>
          <a:p>
            <a:pPr lvl="0" eaLnBrk="1" hangingPunct="1"/>
            <a:endParaRPr lang="zh-CN" altLang="en-US" dirty="0"/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018254" y="438617"/>
            <a:ext cx="6866114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抓住细节</a:t>
            </a:r>
            <a:endParaRPr kumimoji="0" lang="en-US" altLang="zh-CN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8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                           </a:t>
            </a:r>
            <a:r>
              <a:rPr lang="zh-CN" altLang="en-US" sz="1800" b="1" dirty="0" smtClean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itchFamily="18" charset="0"/>
              </a:rPr>
              <a:t>潢川县双柳树镇中学：熊文永</a:t>
            </a:r>
            <a:endParaRPr kumimoji="0" lang="zh-CN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华文楷体" panose="02010600040101010101" pitchFamily="2" charset="-122"/>
              <a:ea typeface="华文楷体" panose="02010600040101010101" pitchFamily="2" charset="-122"/>
              <a:cs typeface="宋体" pitchFamily="2" charset="-122"/>
            </a:endParaRPr>
          </a:p>
        </p:txBody>
      </p:sp>
      <p:pic>
        <p:nvPicPr>
          <p:cNvPr id="15362" name="Picture 2" descr="C:\Users\Administrator\Desktop\课件图12\写做\QQ截图2016092215461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132856"/>
            <a:ext cx="5904656" cy="3528392"/>
          </a:xfrm>
          <a:prstGeom prst="rect">
            <a:avLst/>
          </a:prstGeom>
          <a:noFill/>
        </p:spPr>
      </p:pic>
      <p:sp>
        <p:nvSpPr>
          <p:cNvPr id="4" name="矩形 3"/>
          <p:cNvSpPr/>
          <p:nvPr/>
        </p:nvSpPr>
        <p:spPr>
          <a:xfrm>
            <a:off x="827584" y="2606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1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七年级语文</a:t>
            </a:r>
            <a:r>
              <a:rPr lang="en-US" altLang="zh-CN" sz="1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en-US" sz="1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下  新课标</a:t>
            </a:r>
            <a:r>
              <a:rPr lang="en-US" altLang="zh-CN" sz="1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[</a:t>
            </a:r>
            <a:r>
              <a:rPr lang="zh-CN" altLang="en-US" sz="1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人</a:t>
            </a:r>
            <a:r>
              <a:rPr lang="en-US" altLang="zh-CN" sz="1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]</a:t>
            </a:r>
            <a:endParaRPr lang="zh-CN" altLang="en-US" sz="1800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90872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836712"/>
            <a:ext cx="1612900" cy="31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/>
        </p:nvSpPr>
        <p:spPr>
          <a:xfrm rot="10800000" flipH="1">
            <a:off x="1187624" y="188640"/>
            <a:ext cx="2202052" cy="585745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64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思路点拨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3793" name="Picture 1" descr="C:\Users\Administrator\Desktop\课件图12\图片4896310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8545140" cy="4824536"/>
          </a:xfrm>
          <a:prstGeom prst="rect">
            <a:avLst/>
          </a:prstGeom>
          <a:noFill/>
        </p:spPr>
      </p:pic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-180528" y="4077072"/>
            <a:ext cx="7416824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——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摘自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《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山路弯弯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》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979712" y="1412776"/>
            <a:ext cx="2555508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zh-CN" altLang="zh-CN" sz="20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我们再来看一个片段</a:t>
            </a:r>
            <a:r>
              <a:rPr lang="en-US" altLang="zh-CN" sz="20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:</a:t>
            </a:r>
            <a:endParaRPr lang="en-US" altLang="zh-CN" sz="2000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43608" y="1844824"/>
            <a:ext cx="7200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C.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父亲弯着身子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走到一个小店。进了店门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父亲说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:“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老板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换两张大钞票。”接着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把手伸进口袋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拿出一大把钱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放到柜台上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当着老板的面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几分的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几角的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半天才凑足了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20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块钱。</a:t>
            </a:r>
            <a:endParaRPr lang="zh-CN" altLang="en-US" sz="2000" dirty="0"/>
          </a:p>
        </p:txBody>
      </p:sp>
      <p:sp>
        <p:nvSpPr>
          <p:cNvPr id="11" name="矩形 10"/>
          <p:cNvSpPr/>
          <p:nvPr/>
        </p:nvSpPr>
        <p:spPr>
          <a:xfrm>
            <a:off x="1115616" y="3212976"/>
            <a:ext cx="71287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D.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父亲佝偻着身子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慢慢地朝前面一个小店走去。进了店门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父亲堆着满脸的笑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:“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老板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生意好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!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请帮帮忙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换两张大钞票。”笑着说着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贴满膏药的手伸进夹衣口袋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抖抖索索地摸出一大把钱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摊到柜台上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当着老板的面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几分的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几角的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半天才凑足了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20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块钱。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90872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836712"/>
            <a:ext cx="1612900" cy="31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/>
        </p:nvSpPr>
        <p:spPr>
          <a:xfrm rot="10800000" flipH="1">
            <a:off x="1187624" y="188640"/>
            <a:ext cx="2202052" cy="585745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64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思路点拨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7649" name="Picture 1" descr="C:\Users\Administrator\Desktop\课件图12\图21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08720"/>
            <a:ext cx="8280920" cy="5139332"/>
          </a:xfrm>
          <a:prstGeom prst="rect">
            <a:avLst/>
          </a:prstGeom>
          <a:noFill/>
        </p:spPr>
      </p:pic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971600" y="1830016"/>
            <a:ext cx="7128792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同样的场景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为什么会有所不同呢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?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    这是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《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山路弯弯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》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中最精彩的细节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是全文中的亮点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作者屏弃了程式化的生活琐事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选择了父亲到小店里为“我”换大钞票的细节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用细腻的笔墨具体生动地刻画了父亲的神态、语言、动作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至此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一个纯朴厚道、充满爱心的父亲形象便栩栩如生地展现在读者面前。这种表现细节描写的方法是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: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巧用修饰语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描写生动。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    巧用修饰语是塑造人物形象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达到典型化的重要手段。好的作品能感人肺腑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它是功不可没的。我们再来看一个片段。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90872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836712"/>
            <a:ext cx="1612900" cy="31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/>
        </p:nvSpPr>
        <p:spPr>
          <a:xfrm rot="10800000" flipH="1">
            <a:off x="1187624" y="188640"/>
            <a:ext cx="2202052" cy="585745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64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思路点拨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8673" name="Picture 1" descr="C:\Users\Administrator\Desktop\课件图12\u=3639101837,1660006069&amp;fm=21&amp;gp=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8496944" cy="5040560"/>
          </a:xfrm>
          <a:prstGeom prst="rect">
            <a:avLst/>
          </a:prstGeom>
          <a:noFill/>
        </p:spPr>
      </p:pic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971600" y="1916832"/>
            <a:ext cx="7020272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      E.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母亲曾经有过一头浓密的黑发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柔软、亮洁、光泽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由于一生辛劳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捧出所有的心血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奉献最纯洁的母爱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来抚育我们成长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所以未老先衰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四十几岁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头发开始花白。先是两鬓染霜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后来是额前飘白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就像春天黛青的远山里悄然冒出一抹残雪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一丝丝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一缕缕垂在饱经风霜的脸上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再后来脑前脑后全沾满了白发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白得让我们儿女们心疼。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995936" y="4653136"/>
            <a:ext cx="3817071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——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摘自冯瑞祥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《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母亲的白发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》</a:t>
            </a:r>
            <a:endParaRPr kumimoji="0" lang="zh-CN" altLang="zh-CN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90872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836712"/>
            <a:ext cx="1612900" cy="31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/>
        </p:nvSpPr>
        <p:spPr>
          <a:xfrm rot="10800000" flipH="1">
            <a:off x="1187624" y="188640"/>
            <a:ext cx="2202052" cy="585745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64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思路点拨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827584" y="1484784"/>
            <a:ext cx="7488832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      </a:t>
            </a:r>
            <a:r>
              <a:rPr kumimoji="0" 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巧妙地运用修辞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对事物加以淡妆浓抹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能使语言增亮增色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提高文章品味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给人以美感。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   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小结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: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好的细节描写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能使人物性格鲜明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形象栩栩如生。下课之后大家可以对这个问题做进一步探索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相信同学们一定可以超越自我。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83568" y="1340768"/>
            <a:ext cx="8064896" cy="374441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9698" name="Picture 2" descr="C:\Users\Administrator\Desktop\课件图12\u=3678880968,3202392139&amp;fm=21&amp;gp=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933056"/>
            <a:ext cx="2957314" cy="1714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90872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836712"/>
            <a:ext cx="1612900" cy="31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/>
        </p:nvSpPr>
        <p:spPr>
          <a:xfrm rot="10800000" flipH="1">
            <a:off x="1187624" y="188640"/>
            <a:ext cx="2202052" cy="585745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64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思路点拨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0721" name="Picture 1" descr="C:\Users\Administrator\Desktop\课件图12\QQ截图201609111639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8496944" cy="4824535"/>
          </a:xfrm>
          <a:prstGeom prst="rect">
            <a:avLst/>
          </a:prstGeom>
          <a:noFill/>
        </p:spPr>
      </p:pic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827584" y="1628800"/>
            <a:ext cx="7560840" cy="41929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二、修改习作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  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对上次习作进行修改自评。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  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提示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:1.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修改时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注意一些能够表现人物外貌、语言、动作、心理等细节的描写。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    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2.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将修改后的作文与原作比较一下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感受改后的优点。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    同学们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其实我们的生活是一个一个片段的组合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更是点滴亲情的凝聚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作文来源于生活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更来源于生活中的细节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让我们擦亮眼睛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用心捕捉生活中的细节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去描摹去刻画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再现原汁原味的生活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让亲情的细节之花在生命中绽放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在笔尖永驻芳华。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90872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836712"/>
            <a:ext cx="1612900" cy="31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/>
        </p:nvSpPr>
        <p:spPr>
          <a:xfrm rot="10800000" flipH="1">
            <a:off x="1187624" y="188640"/>
            <a:ext cx="2202052" cy="585745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64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佳作示范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4818" name="Picture 2" descr="C:\Users\Administrator\Desktop\图片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44000" cy="5112568"/>
          </a:xfrm>
          <a:prstGeom prst="rect">
            <a:avLst/>
          </a:prstGeom>
          <a:noFill/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779912" y="980728"/>
            <a:ext cx="172354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【</a:t>
            </a:r>
            <a:r>
              <a:rPr kumimoji="0" 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范文一</a:t>
            </a:r>
            <a:r>
              <a:rPr kumimoji="0" lang="zh-CN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】</a:t>
            </a:r>
            <a:endParaRPr kumimoji="0" lang="zh-CN" altLang="zh-CN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899592" y="1524155"/>
            <a:ext cx="7668344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　</a:t>
            </a: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                                    </a:t>
            </a:r>
            <a:r>
              <a:rPr kumimoji="0" 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语文试卷发下来的那一刻</a:t>
            </a:r>
            <a:endParaRPr kumimoji="0" 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   </a:t>
            </a:r>
            <a:r>
              <a:rPr kumimoji="0" 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平时学习顶呱呱的同学都放心地翻着考卷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得意扬扬地看着自己的好成绩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有的人还骄傲地对别人说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:“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啊啊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我考得比你好。”学习有困难的同学都埋着头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不用说了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一定考得很差。那些有点小聪明的同学也不用担心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因为他们都考九十分以上。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(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有条理地描述了考试成绩出来时同学们的心情。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)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90872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836712"/>
            <a:ext cx="1612900" cy="31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/>
        </p:nvSpPr>
        <p:spPr>
          <a:xfrm rot="10800000" flipH="1">
            <a:off x="1187624" y="188640"/>
            <a:ext cx="2202052" cy="585745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64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佳作示范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4818" name="Picture 2" descr="C:\Users\Administrator\Desktop\图片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44000" cy="5112568"/>
          </a:xfrm>
          <a:prstGeom prst="rect">
            <a:avLst/>
          </a:prstGeom>
          <a:noFill/>
        </p:spPr>
      </p:pic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899592" y="908720"/>
            <a:ext cx="7272808" cy="47089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      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拿着考卷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我没有一下就翻开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我不敢看分数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我怕会考得很差。我怀着忐忑不安的心情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一边为自己祈祷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一边打开试卷。我睁开眼睛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看见的是我一直想要得到的分数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这个让我盼了很久的一百分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今天它终于落到我的手中了。我惊喜若狂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我等不及了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真想立刻回家告诉家人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他们一定会很开心的。我越想越开心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恨不得用高速移动的魔法马上回家。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(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先是“忐忑不安”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后是“开心”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前后心情的对比准确到位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这是好成绩带来的直接反应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真实具体。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)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   语文考了一百分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这比我得到了五千块的压岁钱还高兴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。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(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这种真实情感的表达值得大家学习。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)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90872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836712"/>
            <a:ext cx="1612900" cy="31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/>
        </p:nvSpPr>
        <p:spPr>
          <a:xfrm rot="10800000" flipH="1">
            <a:off x="1187624" y="188640"/>
            <a:ext cx="2202052" cy="585745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64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佳作示范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4818" name="Picture 2" descr="C:\Users\Administrator\Desktop\图片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44000" cy="5112568"/>
          </a:xfrm>
          <a:prstGeom prst="rect">
            <a:avLst/>
          </a:prstGeom>
          <a:noFill/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635896" y="980728"/>
            <a:ext cx="172354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【</a:t>
            </a:r>
            <a:r>
              <a:rPr kumimoji="0" 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范文二</a:t>
            </a:r>
            <a:r>
              <a:rPr kumimoji="0" lang="zh-CN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】</a:t>
            </a:r>
            <a:endParaRPr kumimoji="0" lang="zh-CN" altLang="zh-CN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11560" y="1628800"/>
            <a:ext cx="7956376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                               </a:t>
            </a:r>
            <a:r>
              <a:rPr kumimoji="0" 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照片里的故事</a:t>
            </a:r>
            <a:endParaRPr kumimoji="0" 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   </a:t>
            </a:r>
            <a:r>
              <a:rPr kumimoji="0" 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我的家里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有一张古老的黑白照片。上面有三个小孩和我的外公外婆。这大概是三四十年前的照片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边角已经破损了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画面早已泛黄了。三四十年的岁月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经过无数次迁移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无数次风风雨雨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无数个春夏秋冬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还能完整地保存下来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真是一个奇迹。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90872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836712"/>
            <a:ext cx="1612900" cy="31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/>
        </p:nvSpPr>
        <p:spPr>
          <a:xfrm rot="10800000" flipH="1">
            <a:off x="1187624" y="188640"/>
            <a:ext cx="2202052" cy="585745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64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佳作示范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4818" name="Picture 2" descr="C:\Users\Administrator\Desktop\图片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9144000" cy="5112568"/>
          </a:xfrm>
          <a:prstGeom prst="rect">
            <a:avLst/>
          </a:prstGeom>
          <a:noFill/>
        </p:spPr>
      </p:pic>
      <p:sp>
        <p:nvSpPr>
          <p:cNvPr id="9" name="矩形 8"/>
          <p:cNvSpPr/>
          <p:nvPr/>
        </p:nvSpPr>
        <p:spPr>
          <a:xfrm>
            <a:off x="1043608" y="1628800"/>
            <a:ext cx="74168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照片上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外公依然那么严肃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如同一位国王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大权在握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审视着自己的国家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旁边是他的妻子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也就是我的外婆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外婆微笑着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似乎对生活充满无限的希望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那双清澈的双目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像月下深深的潭水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那三个小孩分别是我的姨妈、妈妈与舅舅。舅舅还是个小婴儿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正依偎在外婆怀里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妈妈和姨妈站在前面。后面则是金黄的稻田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这虽是一张朴素的黑白照片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但却展现了这样一个美丽的家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90872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836712"/>
            <a:ext cx="1612900" cy="31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/>
        </p:nvSpPr>
        <p:spPr>
          <a:xfrm rot="10800000" flipH="1">
            <a:off x="1187624" y="188640"/>
            <a:ext cx="2202052" cy="585745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64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佳作示范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4818" name="Picture 2" descr="C:\Users\Administrator\Desktop\图片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44000" cy="5112568"/>
          </a:xfrm>
          <a:prstGeom prst="rect">
            <a:avLst/>
          </a:prstGeom>
          <a:noFill/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899592" y="1154360"/>
            <a:ext cx="7488832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　</a:t>
            </a: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     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照片上的外婆很端庄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也非常年轻漂亮。我太震惊了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现在的外婆脸上满是皱纹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饱经风霜。外婆那乌黑亮丽的头发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现在也变得黯淡无光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剩下的只是一根根、一缕缕的银丝。外婆那丰润饱满的嘴唇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现在变得干瘪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;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外婆那双温柔、纤细的手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现在变得粗糙了。变了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一切都变了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外婆的美丽容颜随着时光的消逝改变着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但那对儿女无私的爱则是随着岁月的延伸而愈加浓厚。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    作为一个妻子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外婆是个好的贤内助。爷爷从前在县里工作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平时很忙。外婆就在心血和汗水中疲惫不堪地撑起了这个家。她不光要照顾三个儿女的衣食住行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还要辛苦地工作。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90872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836712"/>
            <a:ext cx="1612900" cy="31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/>
        </p:nvSpPr>
        <p:spPr>
          <a:xfrm rot="10800000" flipH="1">
            <a:off x="1187624" y="188640"/>
            <a:ext cx="2202052" cy="585745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64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导入写作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251520" y="1052736"/>
            <a:ext cx="8712968" cy="4896544"/>
          </a:xfrm>
          <a:prstGeom prst="roundRect">
            <a:avLst>
              <a:gd name="adj" fmla="val 10006"/>
            </a:avLst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>
            <a:outerShdw dist="38100" algn="l" rotWithShape="0">
              <a:prstClr val="black">
                <a:alpha val="49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467544" y="1196752"/>
            <a:ext cx="8352928" cy="4536504"/>
          </a:xfrm>
          <a:prstGeom prst="roundRect">
            <a:avLst>
              <a:gd name="adj" fmla="val 10006"/>
            </a:avLst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innerShdw blurRad="63500" dist="25400" dir="13500000">
              <a:prstClr val="black">
                <a:alpha val="61000"/>
              </a:prst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39552" y="1167135"/>
            <a:ext cx="8208912" cy="47089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     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米开朗琪罗是世界上杰出的艺术大师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据说他无论雕刻还是绘画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速度都很慢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总是花许多时间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在那里沉思、推敲、琢磨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力求完美。有一次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友人拜访米开朗琪罗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见他正为一尊雕像做最后的修饰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过了一些日子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友人再来拜访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看见他还在修饰那尊雕像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友人说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:“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我看你的工作一点都没有进展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你的动作太慢了。”米开朗琪罗说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:“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我花许多的时间在整修雕像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例如让他的眼睛更有神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肤色更亮丽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某部分肌肉更有活力。”友人说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:“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这些多是一些小细节啊。”米开朗琪罗说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:“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不错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这些都是一些小细节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不过把所有的小细节都处理妥当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雕像就变得完美了。”这个故事给我们的启示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: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任何完美都是细节上的完美组合而成的。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雕刻需要雕琢细节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作文同样需要描写细节。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90872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836712"/>
            <a:ext cx="1612900" cy="31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/>
        </p:nvSpPr>
        <p:spPr>
          <a:xfrm rot="10800000" flipH="1">
            <a:off x="1187624" y="188640"/>
            <a:ext cx="2202052" cy="585745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64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佳作示范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4818" name="Picture 2" descr="C:\Users\Administrator\Desktop\图片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44000" cy="5112568"/>
          </a:xfrm>
          <a:prstGeom prst="rect">
            <a:avLst/>
          </a:prstGeom>
          <a:noFill/>
        </p:spPr>
      </p:pic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683568" y="1268760"/>
            <a:ext cx="7632848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     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作为一个母亲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外婆是个好妈妈。在冬天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外婆怕自己的儿女受凉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三更时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借着微弱的烛光缝衣服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做棉袄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从不觉得辛苦。每当自己的孩子生病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外婆总要背着他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小跑快跑几里路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给孩子看医生。外婆为自己的孩子付出太多了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!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是什么让她如此情愿地为儿女付出这么多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?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也许唯有一个字可以解释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那便是爱。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    我尊敬照片上这个女人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不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这个伟大的母亲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我的外婆。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9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90872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836712"/>
            <a:ext cx="1612900" cy="31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/>
        </p:nvSpPr>
        <p:spPr>
          <a:xfrm rot="10800000" flipH="1">
            <a:off x="1187624" y="188640"/>
            <a:ext cx="2202052" cy="585745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64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文题展示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24744"/>
            <a:ext cx="8280920" cy="452965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827584" y="1325960"/>
            <a:ext cx="7740352" cy="37856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　</a:t>
            </a: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        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一、读一读上个单元你写的作文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看看是否做到了抓住细节进行描写。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     二、我们的记忆中总会有许多难忘的时刻。所谓难忘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可能是惊喜、兴奋、有趣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也可能是尴尬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甚至是难堪。回忆一个自己难忘的时刻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并以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《</a:t>
            </a:r>
            <a:r>
              <a:rPr kumimoji="0" lang="zh-CN" altLang="en-US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　　　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的那一刻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》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为题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写一篇作文。不少于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500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字。 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     三、照片记录了生活的瞬间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也记载了生命中的故事。从家里找一张你喜欢的照片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以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《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照片里的故事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》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为题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写一篇作文。不少于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500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字。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  <p:pic>
        <p:nvPicPr>
          <p:cNvPr id="13314" name="Picture 2" descr="C:\Users\Administrator\Desktop\课件图12\思考人物\u=4030086176,1062131153&amp;fm=21&amp;gp=0_副本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3056" y="4221088"/>
            <a:ext cx="1400944" cy="2106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90872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836712"/>
            <a:ext cx="1612900" cy="31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/>
        </p:nvSpPr>
        <p:spPr>
          <a:xfrm rot="10800000" flipH="1">
            <a:off x="1187624" y="188640"/>
            <a:ext cx="2202052" cy="585745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64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写作指导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115616" y="1052736"/>
            <a:ext cx="7272808" cy="4392488"/>
            <a:chOff x="971600" y="2348880"/>
            <a:chExt cx="6408712" cy="252028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0" name="矩形 9"/>
            <p:cNvSpPr/>
            <p:nvPr/>
          </p:nvSpPr>
          <p:spPr>
            <a:xfrm>
              <a:off x="971600" y="2348880"/>
              <a:ext cx="6408712" cy="2520280"/>
            </a:xfrm>
            <a:prstGeom prst="rect">
              <a:avLst/>
            </a:prstGeom>
            <a:grpFill/>
            <a:ln w="25400" cap="flat" cmpd="sng" algn="ctr">
              <a:solidFill>
                <a:srgbClr val="ABE14B"/>
              </a:solidFill>
              <a:prstDash val="solid"/>
            </a:ln>
            <a:effectLst>
              <a:outerShdw blurRad="342900" dist="76200" dir="5400000" algn="t" rotWithShape="0">
                <a:prstClr val="black">
                  <a:alpha val="37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971600" y="2348880"/>
              <a:ext cx="6408712" cy="126014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259632" y="1196752"/>
            <a:ext cx="6768752" cy="37856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写好细节需要注意的几个问题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: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    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1.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细节描写必须典型。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    细节描写在文章中不是越多越好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要能抓住典型细节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选择具有代表性、概括性、能反映深刻主题的事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这样才更具有广泛性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有利于突出文章中心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从而给人留下更为深刻的印象。比如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鲁迅在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《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祝福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》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里几次写到鲁四老爷皱眉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这种面部表情的细微变化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便深刻地暴露出封建绅士厌恶寡妇、维护旧礼教的反动立场和丑恶灵魂。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 </a:t>
            </a:r>
          </a:p>
        </p:txBody>
      </p:sp>
      <p:pic>
        <p:nvPicPr>
          <p:cNvPr id="12290" name="Picture 2" descr="C:\Users\Administrator\Desktop\课件图12\思考人物\untitled_副本.bmp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804248" y="3789040"/>
            <a:ext cx="2165648" cy="34926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90872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836712"/>
            <a:ext cx="1612900" cy="31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/>
        </p:nvSpPr>
        <p:spPr>
          <a:xfrm rot="10800000" flipH="1">
            <a:off x="1187624" y="188640"/>
            <a:ext cx="2202052" cy="585745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64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写作指导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1265" name="Picture 1" descr="C:\Users\Administrator\Desktop\课件图12\图片14873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8352928" cy="4968552"/>
          </a:xfrm>
          <a:prstGeom prst="rect">
            <a:avLst/>
          </a:prstGeom>
          <a:noFill/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259632" y="1601613"/>
            <a:ext cx="6480720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2.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细节描写必须生动。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    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要使得描写生动形象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在观察事物的过程中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我们要调动自己的各种感官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对事物进行非常细致的观察。每个人都有不同的性格特征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所以每个人说话、做事都会以不同的方式体现出自己的性格。我们要做的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就是认真地去观察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然后把它积累下来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作为写作的素材。写人是这样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细节描写用于写景、状物时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则要把握住景物的特征和变化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同时巧妙运用修辞。运用比喻、拟人、夸张等修辞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可以增强语言的生动性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变抽象为具体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使无形变为有形。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90872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836712"/>
            <a:ext cx="1612900" cy="31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/>
        </p:nvSpPr>
        <p:spPr>
          <a:xfrm rot="10800000" flipH="1">
            <a:off x="1187624" y="188640"/>
            <a:ext cx="2202052" cy="585745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64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写作指导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9" name="Picture 1" descr="C:\Users\Administrator\Desktop\课件图片\654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1628800"/>
            <a:ext cx="8280920" cy="3744416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619672" y="2060848"/>
            <a:ext cx="6876256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3.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细节描写必须表现中心。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   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细节描写是一种以小见大的方法。细节的分量虽轻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容量却大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在我们选择细节的时候要从细微处着手、从大处着眼、小中见大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让小的细节反映人的思想状况、社会风貌。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90872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836712"/>
            <a:ext cx="1612900" cy="31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/>
        </p:nvSpPr>
        <p:spPr>
          <a:xfrm rot="10800000" flipH="1">
            <a:off x="1187624" y="188640"/>
            <a:ext cx="2202052" cy="585745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64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写作指导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323528" y="1124744"/>
            <a:ext cx="8280920" cy="4824536"/>
            <a:chOff x="683568" y="1196752"/>
            <a:chExt cx="2880320" cy="3024335"/>
          </a:xfrm>
        </p:grpSpPr>
        <p:sp>
          <p:nvSpPr>
            <p:cNvPr id="10" name="圆角矩形 9"/>
            <p:cNvSpPr/>
            <p:nvPr/>
          </p:nvSpPr>
          <p:spPr>
            <a:xfrm>
              <a:off x="683568" y="1196752"/>
              <a:ext cx="2880320" cy="3024335"/>
            </a:xfrm>
            <a:prstGeom prst="roundRect">
              <a:avLst>
                <a:gd name="adj" fmla="val 8986"/>
              </a:avLst>
            </a:prstGeom>
            <a:gradFill flip="none" rotWithShape="1">
              <a:gsLst>
                <a:gs pos="31000">
                  <a:srgbClr val="8B8B8B"/>
                </a:gs>
                <a:gs pos="57000">
                  <a:sysClr val="window" lastClr="FFFFFF">
                    <a:lumMod val="85000"/>
                    <a:shade val="30000"/>
                    <a:satMod val="115000"/>
                  </a:sysClr>
                </a:gs>
                <a:gs pos="10000">
                  <a:sysClr val="window" lastClr="FFFFFF">
                    <a:lumMod val="85000"/>
                  </a:sysClr>
                </a:gs>
                <a:gs pos="100000">
                  <a:sysClr val="window" lastClr="FFFFFF">
                    <a:lumMod val="85000"/>
                    <a:shade val="100000"/>
                    <a:satMod val="115000"/>
                  </a:sysClr>
                </a:gs>
              </a:gsLst>
              <a:lin ang="162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330200" dist="2794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713064" y="1246617"/>
              <a:ext cx="2793564" cy="2934000"/>
            </a:xfrm>
            <a:prstGeom prst="roundRect">
              <a:avLst>
                <a:gd name="adj" fmla="val 8986"/>
              </a:avLst>
            </a:prstGeom>
            <a:gradFill flip="none" rotWithShape="1">
              <a:gsLst>
                <a:gs pos="0">
                  <a:srgbClr val="7D7D7D"/>
                </a:gs>
                <a:gs pos="1000">
                  <a:srgbClr val="B2B2B2"/>
                </a:gs>
                <a:gs pos="100000">
                  <a:sysClr val="window" lastClr="FFFFFF"/>
                </a:gs>
                <a:gs pos="90000">
                  <a:sysClr val="window" lastClr="FFFFFF">
                    <a:lumMod val="95000"/>
                  </a:sysClr>
                </a:gs>
                <a:gs pos="81000">
                  <a:srgbClr val="C9C9C9"/>
                </a:gs>
              </a:gsLst>
              <a:lin ang="162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2" name="圆角矩形 5"/>
            <p:cNvSpPr/>
            <p:nvPr/>
          </p:nvSpPr>
          <p:spPr>
            <a:xfrm>
              <a:off x="713064" y="1196752"/>
              <a:ext cx="2658803" cy="3024335"/>
            </a:xfrm>
            <a:custGeom>
              <a:avLst/>
              <a:gdLst/>
              <a:ahLst/>
              <a:cxnLst/>
              <a:rect l="l" t="t" r="r" b="b"/>
              <a:pathLst>
                <a:path w="2202752" h="3024335">
                  <a:moveTo>
                    <a:pt x="239621" y="0"/>
                  </a:moveTo>
                  <a:lnTo>
                    <a:pt x="2202752" y="0"/>
                  </a:lnTo>
                  <a:lnTo>
                    <a:pt x="2202752" y="3024335"/>
                  </a:lnTo>
                  <a:lnTo>
                    <a:pt x="239621" y="3024335"/>
                  </a:lnTo>
                  <a:cubicBezTo>
                    <a:pt x="107282" y="3024335"/>
                    <a:pt x="0" y="2917053"/>
                    <a:pt x="0" y="2784714"/>
                  </a:cubicBezTo>
                  <a:lnTo>
                    <a:pt x="0" y="239621"/>
                  </a:lnTo>
                  <a:cubicBezTo>
                    <a:pt x="0" y="107282"/>
                    <a:pt x="107282" y="0"/>
                    <a:pt x="239621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2540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3371867" y="1196752"/>
              <a:ext cx="100800" cy="2988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</a:ln>
            <a:effectLst>
              <a:glow rad="139700">
                <a:srgbClr val="9BBB59">
                  <a:satMod val="175000"/>
                  <a:alpha val="40000"/>
                </a:srgbClr>
              </a:glo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4" name="圆角矩形 2"/>
            <p:cNvSpPr/>
            <p:nvPr/>
          </p:nvSpPr>
          <p:spPr>
            <a:xfrm>
              <a:off x="713064" y="1196752"/>
              <a:ext cx="2850824" cy="1684804"/>
            </a:xfrm>
            <a:custGeom>
              <a:avLst/>
              <a:gdLst>
                <a:gd name="connsiteX0" fmla="*/ 252033 w 2850824"/>
                <a:gd name="connsiteY0" fmla="*/ 0 h 1684804"/>
                <a:gd name="connsiteX1" fmla="*/ 2598791 w 2850824"/>
                <a:gd name="connsiteY1" fmla="*/ 0 h 1684804"/>
                <a:gd name="connsiteX2" fmla="*/ 2850824 w 2850824"/>
                <a:gd name="connsiteY2" fmla="*/ 252033 h 1684804"/>
                <a:gd name="connsiteX3" fmla="*/ 2850824 w 2850824"/>
                <a:gd name="connsiteY3" fmla="*/ 1080120 h 1684804"/>
                <a:gd name="connsiteX4" fmla="*/ 14749 w 2850824"/>
                <a:gd name="connsiteY4" fmla="*/ 1684804 h 1684804"/>
                <a:gd name="connsiteX5" fmla="*/ 0 w 2850824"/>
                <a:gd name="connsiteY5" fmla="*/ 252033 h 1684804"/>
                <a:gd name="connsiteX6" fmla="*/ 252033 w 2850824"/>
                <a:gd name="connsiteY6" fmla="*/ 0 h 1684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50824" h="1684804">
                  <a:moveTo>
                    <a:pt x="252033" y="0"/>
                  </a:moveTo>
                  <a:lnTo>
                    <a:pt x="2598791" y="0"/>
                  </a:lnTo>
                  <a:cubicBezTo>
                    <a:pt x="2737985" y="0"/>
                    <a:pt x="2850824" y="112839"/>
                    <a:pt x="2850824" y="252033"/>
                  </a:cubicBezTo>
                  <a:lnTo>
                    <a:pt x="2850824" y="1080120"/>
                  </a:lnTo>
                  <a:lnTo>
                    <a:pt x="14749" y="1684804"/>
                  </a:lnTo>
                  <a:cubicBezTo>
                    <a:pt x="14749" y="1408775"/>
                    <a:pt x="0" y="528062"/>
                    <a:pt x="0" y="252033"/>
                  </a:cubicBezTo>
                  <a:cubicBezTo>
                    <a:pt x="0" y="112839"/>
                    <a:pt x="112839" y="0"/>
                    <a:pt x="252033" y="0"/>
                  </a:cubicBez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39552" y="1112365"/>
            <a:ext cx="7776864" cy="47089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4.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细节描写必须真实。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   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所谓真实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是指细节描写能够精确而又惟妙惟肖地反映现实生活中的人、事的特征。所谓典型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是指描写的细节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具有广泛的代表性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能够通过个别的、细小的事物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反映一般与全貌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由现象揭示本质。比如朱自清在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《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背影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》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中对父亲爬月台时吃力样子和动作的描写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突出了父亲对“我”无私的爱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让每个读者感动不已。他的成功之处在于对父亲动作的细致观察和准确表达。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5.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细节描写必须凝练。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   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在细节描写中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我们要选择恰当的词语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以期以少胜多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乃至一字传神。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  <p:pic>
        <p:nvPicPr>
          <p:cNvPr id="9218" name="Picture 2" descr="C:\Users\Administrator\Desktop\课件图12\u=3606003145,1996172208&amp;fm=21&amp;gp=0_副本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00392" y="3429000"/>
            <a:ext cx="1728192" cy="2636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90872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836712"/>
            <a:ext cx="1612900" cy="31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/>
        </p:nvSpPr>
        <p:spPr>
          <a:xfrm rot="10800000" flipH="1">
            <a:off x="1187624" y="188640"/>
            <a:ext cx="2202052" cy="585745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64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思路点拨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6626" name="Picture 2" descr="C:\Users\Administrator\Desktop\课件图12\QQ截图201612051924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8568952" cy="459807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83568" y="1412776"/>
            <a:ext cx="7380312" cy="37856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一、比较品读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感悟方法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(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学生讨论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)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    既然细节描写能使人物鲜活起来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那么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怎样把这些细节形诸于笔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让它们形象可感呢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?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接下来一起欣赏几个经典片段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想一想作者是怎样把它们写得生动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富有感染力的。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    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A.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我看见他戴着黑布小帽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穿着黑布大马褂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深青布棉袍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蹒跚地走到铁道边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慢慢探身下去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尚不大难。可是他穿过铁道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要爬上那边月台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就不容易了。他用两手攀着上面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两脚再向上缩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;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他肥胖的身子向左微倾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显出努力的样子。这时我看见他的背影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我的泪很快地流下来了。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———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摘自朱自清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《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背影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》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    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B.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只见他很艰难地爬过铁道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买来几个橘子。我的眼泪很快流下来了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爸爸真是太好了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看着爸爸的背影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我的眼泪又来了。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我们比较一下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这两段文字表达同样的场景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效果有没有不同呢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?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90872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836712"/>
            <a:ext cx="1612900" cy="31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/>
        </p:nvSpPr>
        <p:spPr>
          <a:xfrm rot="10800000" flipH="1">
            <a:off x="1187624" y="188640"/>
            <a:ext cx="2202052" cy="585745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64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思路点拨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2770" name="Picture 2" descr="C:\Users\Administrator\Desktop\课件图12\图片258.2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8280920" cy="4680520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043608" y="1904453"/>
            <a:ext cx="7200800" cy="37856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      A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段文字摘自现代散文家朱自清的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《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背影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》,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这里写父亲为“我”买橘子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让“我”路上解渴。买橘子其实是一件平常的事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在朱自清笔下却是那么感人。从这段话中我们有没有悟出什么表现细节描写的方法呢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?(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精用典型动词。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)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    动作细节描写在文章中起着重要作用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它可以使被描写的人物真实可感、栩栩如生、活灵活现、个性特征更加鲜明。一个或一处成功的动作细节描写往往胜过千言万语空洞的表白。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　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EF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EF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1055</Words>
  <Application>Microsoft Office PowerPoint</Application>
  <PresentationFormat>全屏显示(4:3)</PresentationFormat>
  <Paragraphs>77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daochu jiao</cp:lastModifiedBy>
  <cp:revision>79</cp:revision>
  <dcterms:created xsi:type="dcterms:W3CDTF">2015-11-21T07:20:00Z</dcterms:created>
  <dcterms:modified xsi:type="dcterms:W3CDTF">2019-12-26T07:36:34Z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2052-10.8.0.5391</vt:lpwstr>
  </property>
</Properties>
</file>