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7" r:id="rId3"/>
    <p:sldId id="278" r:id="rId5"/>
    <p:sldId id="279" r:id="rId6"/>
    <p:sldId id="280" r:id="rId7"/>
    <p:sldId id="281" r:id="rId8"/>
    <p:sldId id="296" r:id="rId9"/>
    <p:sldId id="297" r:id="rId10"/>
    <p:sldId id="299" r:id="rId11"/>
    <p:sldId id="300" r:id="rId12"/>
    <p:sldId id="301" r:id="rId13"/>
    <p:sldId id="302" r:id="rId14"/>
    <p:sldId id="289" r:id="rId15"/>
    <p:sldId id="290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D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32" d="100"/>
          <a:sy n="132" d="100"/>
        </p:scale>
        <p:origin x="38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1C85A-DFE6-41F6-83E4-184200B249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4D538-1AFE-4E1D-BFEC-B105D423BF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绿色圃中小学教育http://www.LSPJY.com  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flipH="1">
            <a:off x="0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79512" y="9297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练习二十三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755640"/>
            <a:ext cx="9143245" cy="4083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.xml"/><Relationship Id="rId4" Type="http://schemas.openxmlformats.org/officeDocument/2006/relationships/slide" Target="slide5.xml"/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.png"/><Relationship Id="rId3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6" Type="http://schemas.openxmlformats.org/officeDocument/2006/relationships/slide" Target="slide1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slide" Target="slide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图片 5"/>
          <p:cNvPicPr>
            <a:picLocks noChangeAspect="1"/>
          </p:cNvPicPr>
          <p:nvPr/>
        </p:nvPicPr>
        <p:blipFill rotWithShape="1">
          <a:blip r:embed="rId1" cstate="print"/>
          <a:srcRect l="35500" r="32250" b="80044"/>
          <a:stretch>
            <a:fillRect/>
          </a:stretch>
        </p:blipFill>
        <p:spPr bwMode="auto">
          <a:xfrm flipH="1">
            <a:off x="1613654" y="4372253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图片 5"/>
          <p:cNvPicPr>
            <a:picLocks noChangeAspect="1"/>
          </p:cNvPicPr>
          <p:nvPr/>
        </p:nvPicPr>
        <p:blipFill rotWithShape="1">
          <a:blip r:embed="rId1" cstate="print"/>
          <a:srcRect l="35500" r="32250" b="80044"/>
          <a:stretch>
            <a:fillRect/>
          </a:stretch>
        </p:blipFill>
        <p:spPr bwMode="auto">
          <a:xfrm>
            <a:off x="6998971" y="4660285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组合 19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21" name="矩形 20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/>
            </a:p>
          </p:txBody>
        </p:sp>
        <p:sp>
          <p:nvSpPr>
            <p:cNvPr id="22" name="矩形 21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24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人教版  数学  二年级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25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矩形 25"/>
          <p:cNvSpPr/>
          <p:nvPr/>
        </p:nvSpPr>
        <p:spPr>
          <a:xfrm>
            <a:off x="912693" y="519703"/>
            <a:ext cx="2196755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+mj-ea"/>
                <a:ea typeface="+mj-ea"/>
              </a:rPr>
              <a:t>认识时间</a:t>
            </a:r>
            <a:endParaRPr lang="zh-CN" altLang="en-US" sz="4000" b="1" dirty="0">
              <a:solidFill>
                <a:srgbClr val="0050AA"/>
              </a:solidFill>
              <a:latin typeface="+mj-ea"/>
              <a:ea typeface="+mj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9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7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2273527" y="1435155"/>
            <a:ext cx="4386458" cy="108491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练习二十三</a:t>
            </a:r>
            <a:endParaRPr lang="zh-CN" altLang="en-US" sz="6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" name="单圆角矩形 30"/>
          <p:cNvSpPr/>
          <p:nvPr/>
        </p:nvSpPr>
        <p:spPr>
          <a:xfrm>
            <a:off x="4630478" y="3920565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单圆角矩形 32"/>
          <p:cNvSpPr/>
          <p:nvPr/>
        </p:nvSpPr>
        <p:spPr>
          <a:xfrm>
            <a:off x="2339752" y="3940205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单圆角矩形 34"/>
          <p:cNvSpPr/>
          <p:nvPr/>
        </p:nvSpPr>
        <p:spPr>
          <a:xfrm>
            <a:off x="4630478" y="300238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单圆角矩形 37"/>
          <p:cNvSpPr/>
          <p:nvPr/>
        </p:nvSpPr>
        <p:spPr>
          <a:xfrm>
            <a:off x="2340192" y="3002172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362513" y="292897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复习旧知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4644008" y="292897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巩固练习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4699747" y="3850041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课后作业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2339752" y="3847148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课堂小结</a:t>
            </a:r>
            <a:endParaRPr lang="zh-CN" altLang="en-US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312714" y="576033"/>
            <a:ext cx="76844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连一连。</a:t>
            </a:r>
            <a:endParaRPr lang="en-US" altLang="zh-CN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3977557" y="2360191"/>
            <a:ext cx="401246" cy="96670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220072" y="2078398"/>
            <a:ext cx="491276" cy="21602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893199" y="2767080"/>
            <a:ext cx="473254" cy="77494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148064" y="3154553"/>
            <a:ext cx="648072" cy="48395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8038958" y="4793319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  <a:endParaRPr kumimoji="1"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6" name="Picture 13" descr="{C3B09371-79FC-4FD1-9AEE-1E82A1494140}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3598"/>
            <a:ext cx="3131626" cy="323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{E01CF954-3E9B-4098-8AA4-74AE692B3EBA}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29874"/>
            <a:ext cx="2946465" cy="321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378803" y="1956739"/>
            <a:ext cx="11525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</a:rPr>
              <a:t>上午</a:t>
            </a:r>
            <a:endParaRPr lang="en-US" altLang="zh-CN" sz="2400" dirty="0">
              <a:solidFill>
                <a:schemeClr val="tx1"/>
              </a:solidFill>
              <a:latin typeface="楷体_GB2312" pitchFamily="49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</a:rPr>
              <a:t>中午</a:t>
            </a:r>
            <a:endParaRPr lang="en-US" altLang="zh-CN" sz="2400" dirty="0">
              <a:solidFill>
                <a:schemeClr val="tx1"/>
              </a:solidFill>
              <a:latin typeface="楷体_GB2312" pitchFamily="49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</a:rPr>
              <a:t>下午</a:t>
            </a:r>
            <a:endParaRPr lang="en-US" altLang="zh-CN" sz="2400" dirty="0">
              <a:solidFill>
                <a:schemeClr val="tx1"/>
              </a:solidFill>
              <a:latin typeface="楷体_GB2312" pitchFamily="49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</a:rPr>
              <a:t>晚上</a:t>
            </a:r>
            <a:endParaRPr lang="zh-CN" altLang="en-US" sz="2400" dirty="0">
              <a:solidFill>
                <a:schemeClr val="tx1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642977" y="666101"/>
            <a:ext cx="76844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endParaRPr lang="en-US" altLang="zh-CN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9599" y="2325326"/>
            <a:ext cx="76844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过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分是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过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分是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过一刻是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过半小时是</a:t>
            </a:r>
            <a:endParaRPr lang="en-US" altLang="zh-CN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59599" y="3494706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870630" y="3507854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914300" y="3494706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925331" y="3507854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"/>
          <p:cNvSpPr txBox="1"/>
          <p:nvPr/>
        </p:nvSpPr>
        <p:spPr>
          <a:xfrm>
            <a:off x="1125067" y="2984634"/>
            <a:ext cx="9092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6:35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3098182" y="2963655"/>
            <a:ext cx="9092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7:30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5179768" y="2963655"/>
            <a:ext cx="9092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6:00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7138143" y="2984634"/>
            <a:ext cx="9092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3:30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038958" y="4793319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  <a:endParaRPr kumimoji="1"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6368"/>
            <a:ext cx="8280920" cy="96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312714" y="483518"/>
            <a:ext cx="76844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连一连。</a:t>
            </a:r>
            <a:endParaRPr lang="en-US" altLang="zh-CN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15616" y="1059582"/>
            <a:ext cx="985428" cy="973410"/>
            <a:chOff x="2982785" y="4057635"/>
            <a:chExt cx="1450157" cy="143247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785" y="4057635"/>
              <a:ext cx="1450157" cy="1432472"/>
            </a:xfrm>
            <a:prstGeom prst="rect">
              <a:avLst/>
            </a:prstGeom>
          </p:spPr>
        </p:pic>
        <p:sp>
          <p:nvSpPr>
            <p:cNvPr id="8" name="等腰三角形 7"/>
            <p:cNvSpPr/>
            <p:nvPr/>
          </p:nvSpPr>
          <p:spPr>
            <a:xfrm rot="8957510">
              <a:off x="3757779" y="4738394"/>
              <a:ext cx="45720" cy="402610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962030">
              <a:off x="3703588" y="4478460"/>
              <a:ext cx="53507" cy="29416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654188" y="4736339"/>
              <a:ext cx="75063" cy="750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32679" y="2253144"/>
            <a:ext cx="985428" cy="973410"/>
            <a:chOff x="2982785" y="4057635"/>
            <a:chExt cx="1450157" cy="143247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785" y="4057635"/>
              <a:ext cx="1450157" cy="1432472"/>
            </a:xfrm>
            <a:prstGeom prst="rect">
              <a:avLst/>
            </a:prstGeom>
          </p:spPr>
        </p:pic>
        <p:sp>
          <p:nvSpPr>
            <p:cNvPr id="13" name="等腰三角形 12"/>
            <p:cNvSpPr/>
            <p:nvPr/>
          </p:nvSpPr>
          <p:spPr>
            <a:xfrm rot="16200000">
              <a:off x="3448706" y="4562531"/>
              <a:ext cx="45720" cy="402609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12584745">
              <a:off x="3602325" y="4757729"/>
              <a:ext cx="53507" cy="29416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654188" y="4736339"/>
              <a:ext cx="75063" cy="750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15616" y="3530327"/>
            <a:ext cx="985428" cy="973410"/>
            <a:chOff x="2982785" y="4057635"/>
            <a:chExt cx="1450157" cy="143247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785" y="4057635"/>
              <a:ext cx="1450157" cy="1432472"/>
            </a:xfrm>
            <a:prstGeom prst="rect">
              <a:avLst/>
            </a:prstGeom>
          </p:spPr>
        </p:pic>
        <p:sp>
          <p:nvSpPr>
            <p:cNvPr id="18" name="等腰三角形 17"/>
            <p:cNvSpPr/>
            <p:nvPr/>
          </p:nvSpPr>
          <p:spPr>
            <a:xfrm rot="1809536">
              <a:off x="3789761" y="4399416"/>
              <a:ext cx="45720" cy="402610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20350704">
              <a:off x="3609125" y="4492193"/>
              <a:ext cx="53507" cy="29416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3654188" y="4736339"/>
              <a:ext cx="75063" cy="750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10394" y="1034078"/>
            <a:ext cx="985428" cy="973410"/>
            <a:chOff x="2982785" y="4057635"/>
            <a:chExt cx="1450157" cy="143247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785" y="4057635"/>
              <a:ext cx="1450157" cy="1432472"/>
            </a:xfrm>
            <a:prstGeom prst="rect">
              <a:avLst/>
            </a:prstGeom>
          </p:spPr>
        </p:pic>
        <p:sp>
          <p:nvSpPr>
            <p:cNvPr id="23" name="等腰三角形 22"/>
            <p:cNvSpPr/>
            <p:nvPr/>
          </p:nvSpPr>
          <p:spPr>
            <a:xfrm rot="12797230">
              <a:off x="3568391" y="4743216"/>
              <a:ext cx="45720" cy="402610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10412457">
              <a:off x="3694088" y="4794554"/>
              <a:ext cx="53507" cy="29416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654188" y="4736339"/>
              <a:ext cx="75063" cy="750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27457" y="2227640"/>
            <a:ext cx="985428" cy="973410"/>
            <a:chOff x="2982785" y="4057635"/>
            <a:chExt cx="1450157" cy="143247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785" y="4057635"/>
              <a:ext cx="1450157" cy="1432472"/>
            </a:xfrm>
            <a:prstGeom prst="rect">
              <a:avLst/>
            </a:prstGeom>
          </p:spPr>
        </p:pic>
        <p:sp>
          <p:nvSpPr>
            <p:cNvPr id="28" name="等腰三角形 27"/>
            <p:cNvSpPr/>
            <p:nvPr/>
          </p:nvSpPr>
          <p:spPr>
            <a:xfrm rot="3517546">
              <a:off x="3833961" y="4463662"/>
              <a:ext cx="45720" cy="402609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7485051">
              <a:off x="3792654" y="4716593"/>
              <a:ext cx="53507" cy="29416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椭圆 29"/>
            <p:cNvSpPr/>
            <p:nvPr/>
          </p:nvSpPr>
          <p:spPr>
            <a:xfrm>
              <a:off x="3654188" y="4736339"/>
              <a:ext cx="75063" cy="750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10394" y="3504823"/>
            <a:ext cx="985428" cy="973410"/>
            <a:chOff x="2982785" y="4057635"/>
            <a:chExt cx="1450157" cy="1432472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785" y="4057635"/>
              <a:ext cx="1450157" cy="1432472"/>
            </a:xfrm>
            <a:prstGeom prst="rect">
              <a:avLst/>
            </a:prstGeom>
          </p:spPr>
        </p:pic>
        <p:sp>
          <p:nvSpPr>
            <p:cNvPr id="33" name="等腰三角形 32"/>
            <p:cNvSpPr/>
            <p:nvPr/>
          </p:nvSpPr>
          <p:spPr>
            <a:xfrm rot="12778363">
              <a:off x="3569245" y="4758805"/>
              <a:ext cx="45720" cy="402610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12070071">
              <a:off x="3608567" y="4800283"/>
              <a:ext cx="53507" cy="29416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3654188" y="4736339"/>
              <a:ext cx="75063" cy="750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71577" y="1059510"/>
            <a:ext cx="985429" cy="3347038"/>
            <a:chOff x="4129158" y="1059118"/>
            <a:chExt cx="985429" cy="3347038"/>
          </a:xfrm>
        </p:grpSpPr>
        <p:sp>
          <p:nvSpPr>
            <p:cNvPr id="36" name="矩形 35"/>
            <p:cNvSpPr/>
            <p:nvPr/>
          </p:nvSpPr>
          <p:spPr>
            <a:xfrm>
              <a:off x="4129158" y="1059118"/>
              <a:ext cx="985425" cy="461665"/>
            </a:xfrm>
            <a:prstGeom prst="rect">
              <a:avLst/>
            </a:prstGeom>
            <a:ln w="1270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eaLnBrk="1" latinLnBrk="1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6:35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129159" y="1635197"/>
              <a:ext cx="985428" cy="461665"/>
            </a:xfrm>
            <a:prstGeom prst="rect">
              <a:avLst/>
            </a:prstGeom>
            <a:ln w="1270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eaLnBrk="1" latinLnBrk="1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12:25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129159" y="2216254"/>
              <a:ext cx="985426" cy="461665"/>
            </a:xfrm>
            <a:prstGeom prst="rect">
              <a:avLst/>
            </a:prstGeom>
            <a:ln w="1270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eaLnBrk="1" latinLnBrk="1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5:35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129158" y="2792333"/>
              <a:ext cx="985427" cy="461665"/>
            </a:xfrm>
            <a:prstGeom prst="rect">
              <a:avLst/>
            </a:prstGeom>
            <a:ln w="1270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eaLnBrk="1" latinLnBrk="1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6:45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129158" y="3368412"/>
              <a:ext cx="985427" cy="461665"/>
            </a:xfrm>
            <a:prstGeom prst="rect">
              <a:avLst/>
            </a:prstGeom>
            <a:ln w="1270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eaLnBrk="1" latinLnBrk="1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4:10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129159" y="3944491"/>
              <a:ext cx="985428" cy="461665"/>
            </a:xfrm>
            <a:prstGeom prst="rect">
              <a:avLst/>
            </a:prstGeom>
            <a:ln w="1270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eaLnBrk="1" latinLnBrk="1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11:05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4" name="直接连接符 3"/>
          <p:cNvCxnSpPr>
            <a:stCxn id="7" idx="3"/>
            <a:endCxn id="38" idx="1"/>
          </p:cNvCxnSpPr>
          <p:nvPr/>
        </p:nvCxnSpPr>
        <p:spPr>
          <a:xfrm>
            <a:off x="2101044" y="1546287"/>
            <a:ext cx="1870534" cy="32013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2075196" y="2764555"/>
            <a:ext cx="1870534" cy="32013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2088244" y="3899666"/>
            <a:ext cx="1870534" cy="32013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endCxn id="39" idx="3"/>
          </p:cNvCxnSpPr>
          <p:nvPr/>
        </p:nvCxnSpPr>
        <p:spPr>
          <a:xfrm flipH="1">
            <a:off x="4957004" y="1553732"/>
            <a:ext cx="1470454" cy="89374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4984274" y="2792725"/>
            <a:ext cx="1470454" cy="89374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endCxn id="36" idx="3"/>
          </p:cNvCxnSpPr>
          <p:nvPr/>
        </p:nvCxnSpPr>
        <p:spPr>
          <a:xfrm flipH="1" flipV="1">
            <a:off x="4957002" y="1290343"/>
            <a:ext cx="1411682" cy="278374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8038958" y="4793319"/>
            <a:ext cx="1105042" cy="370719"/>
            <a:chOff x="7643422" y="4681236"/>
            <a:chExt cx="1105042" cy="370719"/>
          </a:xfrm>
        </p:grpSpPr>
        <p:pic>
          <p:nvPicPr>
            <p:cNvPr id="52" name="图片 5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3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  <a:endParaRPr kumimoji="1"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568" y="1751774"/>
            <a:ext cx="7681923" cy="268341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71600" y="2100793"/>
            <a:ext cx="727164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认识了分钟，明确了钟面上时针和分钟的转动情况，时与分的关系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71600" y="3099613"/>
            <a:ext cx="727164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掌握时间的读写方法，解决关于时间的问题。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038958" y="4793319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  <a:endParaRPr kumimoji="1"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31442" y="2190263"/>
            <a:ext cx="6687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分针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走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格是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大格是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038958" y="4793319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  <a:endParaRPr kumimoji="1"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8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复习旧知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25293" y="1194443"/>
            <a:ext cx="66876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钟面上分针是如何转动的？时与分的关系是怎样的？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4204" y="2841779"/>
            <a:ext cx="66876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时针走一大格，是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，分针走一圈，也就是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分，所以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=60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245153" y="1275606"/>
            <a:ext cx="6687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读时间要根据时针和分针的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位置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来确定。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28161" y="698837"/>
            <a:ext cx="6687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时间的读写方法是怎样的？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5153" y="1853486"/>
            <a:ext cx="66876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先看时针的位置来确定“时”，再看分针的位置来确定“分”，合起来就是几时几分。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038958" y="4793319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  <a:endParaRPr kumimoji="1"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4860032" y="3448304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7:45</a:t>
            </a:r>
            <a:endParaRPr lang="zh-CN" altLang="en-US" sz="24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31790"/>
            <a:ext cx="1368152" cy="1368152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H="1">
            <a:off x="3391004" y="3620723"/>
            <a:ext cx="208318" cy="15565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3239063" y="3618907"/>
            <a:ext cx="36025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3570819" y="3587363"/>
            <a:ext cx="57006" cy="5700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  <p:bldP spid="17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171159" y="627534"/>
            <a:ext cx="6801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如何解决关于时间的问题？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1275606"/>
            <a:ext cx="68016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选择某一时间做某事，可以根据时间的先后顺序来确定，或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排除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不对应的时间，再确定所选时间。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038958" y="4793319"/>
            <a:ext cx="1105042" cy="370719"/>
            <a:chOff x="7643422" y="4681236"/>
            <a:chExt cx="1105042" cy="370719"/>
          </a:xfrm>
        </p:grpSpPr>
        <p:pic>
          <p:nvPicPr>
            <p:cNvPr id="8" name="图片 7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9" name="文本框 26">
              <a:hlinkClick r:id="rId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  <a:endParaRPr kumimoji="1"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039911" y="2676880"/>
            <a:ext cx="6801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例：丽丽八点写完作业，写完作业后去看电视，十点的时候上床睡觉，那么丽丽可能在哪个时间去看电视呢？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71159" y="4074931"/>
            <a:ext cx="6801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79271" y="3948027"/>
            <a:ext cx="1240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7:45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74974" y="3965008"/>
            <a:ext cx="1240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8:20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59591" y="3950581"/>
            <a:ext cx="1240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11:00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619431" y="3965008"/>
            <a:ext cx="1008112" cy="6229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/>
      <p:bldP spid="10" grpId="0"/>
      <p:bldP spid="12" grpId="0"/>
      <p:bldP spid="13" grpId="0"/>
      <p:bldP spid="1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7584" y="1059582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写出钟面上的时间。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42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巩固练习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" b="97821" l="9961" r="89844">
                        <a14:foregroundMark x1="32617" y1="72949" x2="31641" y2="90000"/>
                        <a14:foregroundMark x1="36816" y1="71538" x2="35938" y2="88846"/>
                        <a14:foregroundMark x1="41309" y1="82564" x2="62891" y2="80513"/>
                        <a14:foregroundMark x1="64453" y1="72051" x2="65234" y2="87692"/>
                        <a14:foregroundMark x1="80762" y1="62692" x2="66699" y2="62692"/>
                        <a14:foregroundMark x1="66992" y1="71795" x2="66309" y2="87949"/>
                        <a14:foregroundMark x1="34375" y1="62051" x2="17188" y2="62436"/>
                        <a14:foregroundMark x1="40234" y1="37179" x2="62109" y2="35385"/>
                        <a14:foregroundMark x1="41992" y1="32564" x2="52930" y2="42436"/>
                        <a14:foregroundMark x1="55078" y1="32564" x2="44824" y2="43718"/>
                        <a14:foregroundMark x1="54492" y1="83590" x2="51758" y2="8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8824"/>
            <a:ext cx="2241843" cy="170765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508104" y="1814878"/>
            <a:ext cx="1609911" cy="1643857"/>
            <a:chOff x="5580112" y="1683977"/>
            <a:chExt cx="1609911" cy="1643857"/>
          </a:xfrm>
        </p:grpSpPr>
        <p:sp>
          <p:nvSpPr>
            <p:cNvPr id="9" name="椭圆 8"/>
            <p:cNvSpPr/>
            <p:nvPr/>
          </p:nvSpPr>
          <p:spPr>
            <a:xfrm>
              <a:off x="5580112" y="1717923"/>
              <a:ext cx="1609911" cy="1609911"/>
            </a:xfrm>
            <a:prstGeom prst="ellipse">
              <a:avLst/>
            </a:prstGeom>
            <a:solidFill>
              <a:srgbClr val="FAD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983" y="1683977"/>
              <a:ext cx="1512168" cy="1512168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970444" y="1772198"/>
            <a:ext cx="985428" cy="973410"/>
            <a:chOff x="2982785" y="4057635"/>
            <a:chExt cx="1450157" cy="143247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785" y="4057635"/>
              <a:ext cx="1450157" cy="1432472"/>
            </a:xfrm>
            <a:prstGeom prst="rect">
              <a:avLst/>
            </a:prstGeom>
          </p:spPr>
        </p:pic>
        <p:sp>
          <p:nvSpPr>
            <p:cNvPr id="18" name="等腰三角形 17"/>
            <p:cNvSpPr/>
            <p:nvPr/>
          </p:nvSpPr>
          <p:spPr>
            <a:xfrm rot="10800000">
              <a:off x="3675120" y="4778685"/>
              <a:ext cx="45720" cy="402610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17152139">
              <a:off x="3510069" y="4588334"/>
              <a:ext cx="53507" cy="29416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3654188" y="4736339"/>
              <a:ext cx="75063" cy="750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274372" y="1797702"/>
            <a:ext cx="985428" cy="973410"/>
            <a:chOff x="2982785" y="4057635"/>
            <a:chExt cx="1450157" cy="143247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785" y="4057635"/>
              <a:ext cx="1450157" cy="1432472"/>
            </a:xfrm>
            <a:prstGeom prst="rect">
              <a:avLst/>
            </a:prstGeom>
          </p:spPr>
        </p:pic>
        <p:sp>
          <p:nvSpPr>
            <p:cNvPr id="23" name="等腰三角形 22"/>
            <p:cNvSpPr/>
            <p:nvPr/>
          </p:nvSpPr>
          <p:spPr>
            <a:xfrm rot="5400000">
              <a:off x="3867347" y="4573692"/>
              <a:ext cx="45720" cy="402609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11423533">
              <a:off x="3641240" y="4776286"/>
              <a:ext cx="53507" cy="29416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654188" y="4736339"/>
              <a:ext cx="75063" cy="750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1494830" y="3753154"/>
            <a:ext cx="2852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）时（  ）分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107322" y="3730055"/>
            <a:ext cx="2852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）时（  ）分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07704" y="3699277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033735" y="3699277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520165" y="3704714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646196" y="3704714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038958" y="4793319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  <a:endParaRPr kumimoji="1"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696746" y="728140"/>
            <a:ext cx="7684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9" descr="1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91"/>
          <a:stretch>
            <a:fillRect/>
          </a:stretch>
        </p:blipFill>
        <p:spPr bwMode="auto">
          <a:xfrm>
            <a:off x="1115616" y="3180790"/>
            <a:ext cx="7248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:\罗梦\图片\图片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61" y="634795"/>
            <a:ext cx="4821660" cy="184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/>
          <p:cNvSpPr/>
          <p:nvPr/>
        </p:nvSpPr>
        <p:spPr>
          <a:xfrm>
            <a:off x="4471591" y="3198253"/>
            <a:ext cx="1724025" cy="1277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115616" y="2476708"/>
            <a:ext cx="7037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小红可能在什么时间去摘西红柿？圈一圈。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038958" y="4793319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  <a:endParaRPr kumimoji="1"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71" y="3313060"/>
            <a:ext cx="5441398" cy="151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矩形 36"/>
          <p:cNvSpPr/>
          <p:nvPr/>
        </p:nvSpPr>
        <p:spPr>
          <a:xfrm>
            <a:off x="706160" y="551232"/>
            <a:ext cx="7684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205503" y="551232"/>
            <a:ext cx="2249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亮亮的活动时间表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70" y="1006738"/>
            <a:ext cx="5760640" cy="86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41136" y="1911289"/>
            <a:ext cx="4206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把时间和相应的活动连起来。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038958" y="4793319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  <a:endParaRPr kumimoji="1"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80" y="2369172"/>
            <a:ext cx="1072299" cy="89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62" y="2370892"/>
            <a:ext cx="1146175" cy="90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59" y="2283718"/>
            <a:ext cx="1173337" cy="9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2051720" y="3147814"/>
            <a:ext cx="1224136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5092004" y="2797766"/>
            <a:ext cx="1152456" cy="7553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3" idx="2"/>
          </p:cNvCxnSpPr>
          <p:nvPr/>
        </p:nvCxnSpPr>
        <p:spPr>
          <a:xfrm>
            <a:off x="4242950" y="3278055"/>
            <a:ext cx="1553186" cy="275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478431" y="771550"/>
            <a:ext cx="76844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填空。</a:t>
            </a:r>
            <a:endParaRPr lang="en-US" altLang="zh-CN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6870" y="1539365"/>
            <a:ext cx="8570439" cy="2241132"/>
            <a:chOff x="466056" y="1131590"/>
            <a:chExt cx="8570439" cy="2241132"/>
          </a:xfrm>
        </p:grpSpPr>
        <p:sp>
          <p:nvSpPr>
            <p:cNvPr id="6" name="矩形 5"/>
            <p:cNvSpPr/>
            <p:nvPr/>
          </p:nvSpPr>
          <p:spPr>
            <a:xfrm>
              <a:off x="467544" y="1131590"/>
              <a:ext cx="768446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latinLnBrk="1"/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）分针从</a:t>
              </a:r>
              <a:r>
                <a:rPr lang="en-US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走到</a:t>
              </a:r>
              <a:r>
                <a:rPr lang="en-US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，走了（  ）分。</a:t>
              </a:r>
              <a:endPara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66056" y="1718801"/>
              <a:ext cx="768446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latinLnBrk="1"/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）时针从</a:t>
              </a:r>
              <a:r>
                <a:rPr lang="en-US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走到</a:t>
              </a:r>
              <a:r>
                <a:rPr lang="en-US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，走了（  ）时。</a:t>
              </a:r>
              <a:endPara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67617" y="2293068"/>
              <a:ext cx="768446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latinLnBrk="1"/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）分针从</a:t>
              </a:r>
              <a:r>
                <a:rPr lang="en-US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走到</a:t>
              </a:r>
              <a:r>
                <a:rPr lang="en-US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，走了（  ）分。</a:t>
              </a:r>
              <a:endPara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66128" y="2880279"/>
              <a:ext cx="857036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latinLnBrk="1"/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）时针从</a:t>
              </a:r>
              <a:r>
                <a:rPr lang="en-US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开始绕了一圈又走回</a:t>
              </a:r>
              <a:r>
                <a:rPr lang="en-US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，走了（   ）时。</a:t>
              </a:r>
              <a:endPara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" name="TextBox 4"/>
          <p:cNvSpPr txBox="1"/>
          <p:nvPr/>
        </p:nvSpPr>
        <p:spPr>
          <a:xfrm>
            <a:off x="4798838" y="1519069"/>
            <a:ext cx="54694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4889407" y="2082855"/>
            <a:ext cx="3658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779479" y="2685454"/>
            <a:ext cx="54694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7276839" y="3272666"/>
            <a:ext cx="54694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038958" y="4793319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1" action="ppaction://hlinksldjump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  <a:endParaRPr kumimoji="1"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391066" y="843558"/>
            <a:ext cx="87237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你发现了什么规律？画出最后一个钟面的时针和分针。</a:t>
            </a:r>
            <a:endParaRPr lang="en-US" altLang="zh-CN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" y="1834307"/>
            <a:ext cx="7726363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993">
            <a:off x="7625556" y="2618532"/>
            <a:ext cx="185737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06" y="2320082"/>
            <a:ext cx="904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/>
          <p:cNvSpPr txBox="1"/>
          <p:nvPr/>
        </p:nvSpPr>
        <p:spPr>
          <a:xfrm>
            <a:off x="1159668" y="3324969"/>
            <a:ext cx="9092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2:15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3178968" y="3313857"/>
            <a:ext cx="9092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2:30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5169693" y="3313857"/>
            <a:ext cx="9092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2:45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7154068" y="3312269"/>
            <a:ext cx="9092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3:00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038958" y="4793319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  <a:endParaRPr kumimoji="1"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WPS 演示</Application>
  <PresentationFormat>全屏显示(16:9)</PresentationFormat>
  <Paragraphs>163</Paragraphs>
  <Slides>13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黑体</vt:lpstr>
      <vt:lpstr>楷体</vt:lpstr>
      <vt:lpstr>幼圆</vt:lpstr>
      <vt:lpstr>楷体_GB2312</vt:lpstr>
      <vt:lpstr>新宋体</vt:lpstr>
      <vt:lpstr>等线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倚栏听风</cp:lastModifiedBy>
  <cp:revision>50</cp:revision>
  <dcterms:created xsi:type="dcterms:W3CDTF">2018-09-11T05:46:00Z</dcterms:created>
  <dcterms:modified xsi:type="dcterms:W3CDTF">2019-12-20T01:15:02Z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