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60" r:id="rId3"/>
    <p:sldId id="409" r:id="rId4"/>
    <p:sldId id="410" r:id="rId5"/>
    <p:sldId id="296" r:id="rId6"/>
    <p:sldId id="459" r:id="rId7"/>
    <p:sldId id="408" r:id="rId8"/>
    <p:sldId id="263" r:id="rId9"/>
    <p:sldId id="310" r:id="rId10"/>
    <p:sldId id="370" r:id="rId11"/>
    <p:sldId id="380" r:id="rId12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FF"/>
    <a:srgbClr val="CC0000"/>
    <a:srgbClr val="FFFF00"/>
    <a:srgbClr val="FDF3AD"/>
    <a:srgbClr val="CC3300"/>
    <a:srgbClr val="00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824" y="-96"/>
      </p:cViewPr>
      <p:guideLst>
        <p:guide orient="horz" pos="1616"/>
        <p:guide pos="19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b="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z="1400" b="0" strike="noStrike" noProof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b="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z="1400" b="0" strike="noStrike" noProof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b="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z="1400" b="0" strike="noStrike" noProof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b="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z="1400" b="0" strike="noStrike" noProof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b="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z="1400" b="0" strike="noStrike" noProof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b="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z="1400" b="0" strike="noStrike" noProof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b="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z="1400" b="0" strike="noStrike" noProof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b="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z="1400" b="0" strike="noStrike" noProof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b="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z="1400" b="0" strike="noStrike" noProof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b="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z="1400" b="0" strike="noStrike" noProof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b="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z="1400" b="0" strike="noStrike" noProof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400" b="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z="1400" b="0" strike="noStrike" noProof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FF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algn="r" eaLnBrk="1" fontAlgn="base" hangingPunct="1"/>
            <a:fld id="{9A0DB2DC-4C9A-4742-B13C-FB6460FD3503}" type="slidenum">
              <a:rPr lang="zh-CN" altLang="en-US" sz="1400" b="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z="1400" b="0" strike="noStrike" noProof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31" name="Picture 7" descr="官方logo"/>
          <p:cNvSpPr>
            <a:spLocks noChangeAspect="1" noChangeArrowheads="1"/>
          </p:cNvSpPr>
          <p:nvPr/>
        </p:nvSpPr>
        <p:spPr bwMode="auto">
          <a:xfrm>
            <a:off x="0" y="5767388"/>
            <a:ext cx="2268538" cy="1090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9" name="标题 1"/>
          <p:cNvSpPr>
            <a:spLocks noGrp="1"/>
          </p:cNvSpPr>
          <p:nvPr>
            <p:ph type="title"/>
          </p:nvPr>
        </p:nvSpPr>
        <p:spPr>
          <a:xfrm>
            <a:off x="198438" y="1441450"/>
            <a:ext cx="8747125" cy="2930525"/>
          </a:xfrm>
          <a:ln/>
        </p:spPr>
        <p:txBody>
          <a:bodyPr wrap="square" lIns="91440" tIns="45720" rIns="91440" bIns="45720" anchor="ctr"/>
          <a:p>
            <a:r>
              <a:rPr lang="zh-CN" altLang="zh-CN" sz="5400" dirty="0"/>
              <a:t>欢迎指导</a:t>
            </a:r>
            <a:endParaRPr lang="zh-CN" altLang="zh-CN" sz="5400" dirty="0"/>
          </a:p>
        </p:txBody>
      </p:sp>
      <p:sp>
        <p:nvSpPr>
          <p:cNvPr id="2051" name="TextBox 3"/>
          <p:cNvSpPr txBox="1"/>
          <p:nvPr/>
        </p:nvSpPr>
        <p:spPr>
          <a:xfrm>
            <a:off x="2863850" y="4344035"/>
            <a:ext cx="3529012" cy="603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p>
            <a:pPr>
              <a:lnSpc>
                <a:spcPct val="120000"/>
              </a:lnSpc>
            </a:pPr>
            <a:r>
              <a:rPr lang="zh-CN" altLang="en-US" sz="2800" noProof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息县东岳镇中心学校</a:t>
            </a:r>
            <a:endParaRPr lang="zh-CN" altLang="en-US" sz="2800" noProof="1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11265" name="Picture 2" descr="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WordArt 3"/>
          <p:cNvSpPr/>
          <p:nvPr/>
        </p:nvSpPr>
        <p:spPr>
          <a:xfrm>
            <a:off x="1258888" y="1268411"/>
            <a:ext cx="6840537" cy="374491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  <a:normAutofit/>
          </a:bodyPr>
          <a:p>
            <a:pPr algn="ctr" fontAlgn="base"/>
            <a:r>
              <a:rPr lang="zh-CN" altLang="en-US" sz="3600" b="1" strike="noStrike" noProof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下课</a:t>
            </a:r>
            <a:endParaRPr lang="zh-CN" altLang="en-US" sz="3600" b="1" strike="noStrike" noProof="1">
              <a:ln w="19050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66CC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 fontAlgn="base"/>
            <a:r>
              <a:rPr lang="zh-CN" altLang="en-US" sz="3600" b="1" strike="noStrike" noProof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同学们再见！</a:t>
            </a:r>
            <a:endParaRPr lang="zh-CN" altLang="en-US" sz="3600" b="1" strike="noStrike" noProof="1">
              <a:ln w="19050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66CC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073" name="Rectangle 2"/>
          <p:cNvSpPr/>
          <p:nvPr/>
        </p:nvSpPr>
        <p:spPr>
          <a:xfrm>
            <a:off x="0" y="476250"/>
            <a:ext cx="91440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spcBef>
                <a:spcPct val="20000"/>
              </a:spcBef>
            </a:pPr>
            <a:r>
              <a:rPr lang="zh-CN" altLang="zh-CN" sz="2800" b="0" dirty="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endParaRPr lang="zh-CN" altLang="zh-CN" sz="5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4" name="标题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835525"/>
          </a:xfrm>
          <a:ln/>
        </p:spPr>
        <p:txBody>
          <a:bodyPr wrap="square" lIns="91440" tIns="45720" rIns="91440" bIns="45720" anchor="ctr"/>
          <a:p>
            <a:pPr eaLnBrk="1" hangingPunct="1"/>
            <a:r>
              <a:rPr lang="zh-CN" altLang="en-US" sz="6600" b="1" dirty="0"/>
              <a:t>整数     小数     分数</a:t>
            </a:r>
            <a:endParaRPr lang="zh-CN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097" name="副标题 28"/>
          <p:cNvSpPr>
            <a:spLocks noGrp="1"/>
          </p:cNvSpPr>
          <p:nvPr>
            <p:ph type="subTitle" idx="1"/>
          </p:nvPr>
        </p:nvSpPr>
        <p:spPr>
          <a:xfrm>
            <a:off x="1403350" y="1844675"/>
            <a:ext cx="6440488" cy="1774825"/>
          </a:xfrm>
          <a:ln/>
        </p:spPr>
        <p:txBody>
          <a:bodyPr wrap="square" lIns="91440" tIns="45720" rIns="91440" bIns="45720" anchor="t"/>
          <a:p>
            <a:pPr eaLnBrk="1" hangingPunct="1">
              <a:buClrTx/>
              <a:buSzTx/>
              <a:buFontTx/>
            </a:pPr>
            <a:r>
              <a:rPr lang="zh-CN" altLang="en-US" sz="8000" b="1" u="sng" dirty="0">
                <a:latin typeface="+mn-lt"/>
                <a:ea typeface="+mn-ea"/>
                <a:cs typeface="+mn-cs"/>
              </a:rPr>
              <a:t>整数</a:t>
            </a:r>
            <a:endParaRPr lang="zh-CN" altLang="en-US" sz="8000" b="1" u="sng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79388" y="115888"/>
          <a:ext cx="8856663" cy="6624638"/>
        </p:xfrm>
        <a:graphic>
          <a:graphicData uri="http://schemas.openxmlformats.org/drawingml/2006/table">
            <a:tbl>
              <a:tblPr/>
              <a:tblGrid>
                <a:gridCol w="885698"/>
                <a:gridCol w="885698"/>
                <a:gridCol w="885698"/>
                <a:gridCol w="885698"/>
                <a:gridCol w="885698"/>
                <a:gridCol w="885698"/>
                <a:gridCol w="885698"/>
                <a:gridCol w="885698"/>
                <a:gridCol w="885698"/>
                <a:gridCol w="885698"/>
              </a:tblGrid>
              <a:tr h="659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FF66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1</a:t>
                      </a: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FF66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2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FF66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3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FF66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4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FF66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5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FF66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6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FF66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7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FF66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8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FF66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9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FF66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10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339966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11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339966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12</a:t>
                      </a: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339966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13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339966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14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339966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15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339966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16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339966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17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339966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18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339966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19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339966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20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3366FF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21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3366FF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22</a:t>
                      </a: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3366FF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23</a:t>
                      </a: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3366FF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24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3366FF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25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3366FF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26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3366FF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27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3366FF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28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3366FF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29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3366FF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30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993366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31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993366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32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993366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33</a:t>
                      </a: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993366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34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993366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35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993366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36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993366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37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993366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38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993366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39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993366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40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FF00FF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41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FF00FF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42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FF00FF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43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FF00FF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44</a:t>
                      </a: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FF00FF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45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FF00FF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46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FF00FF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47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FF00FF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48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FF00FF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49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FF00FF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50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003366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51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003366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52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003366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53</a:t>
                      </a: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003366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54</a:t>
                      </a: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003366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55</a:t>
                      </a: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003366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56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003366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57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003366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58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003366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59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003366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60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0099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61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0099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62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0099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63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0099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64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0099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65</a:t>
                      </a: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0099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66</a:t>
                      </a: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0099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67</a:t>
                      </a: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0099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68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0099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69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0099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70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D60093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71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D60093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72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D60093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73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D60093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74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D60093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75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D60093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76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D60093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77</a:t>
                      </a: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D60093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78</a:t>
                      </a: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D60093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79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D60093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80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0000FF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81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0000FF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82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0000FF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83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0000FF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84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0000FF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85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0000FF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86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0000FF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87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0000FF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88</a:t>
                      </a: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0000FF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89</a:t>
                      </a: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0000FF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90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1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FF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91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FF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92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FF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93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FF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94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FF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95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FF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96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FF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97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FF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98</a:t>
                      </a:r>
                      <a:endParaRPr lang="zh-CN" sz="2800" kern="10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FF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99</a:t>
                      </a: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FF0000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100</a:t>
                      </a:r>
                      <a:endParaRPr lang="zh-CN" sz="2800" kern="100" dirty="0"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38001" marR="38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6145" name="Picture 2" descr="2006011813052978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32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6" name="TextBox 15"/>
          <p:cNvSpPr txBox="1"/>
          <p:nvPr/>
        </p:nvSpPr>
        <p:spPr>
          <a:xfrm>
            <a:off x="1331913" y="1196975"/>
            <a:ext cx="7200900" cy="36369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</a:pPr>
            <a:r>
              <a:rPr lang="zh-CN" altLang="en-US" sz="48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在整数除法中，如果商是整数，而没有余数，我们就说被除数是除数的倍数，除数是被除数的因数。</a:t>
            </a:r>
            <a:endParaRPr lang="zh-CN" altLang="en-US" sz="48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7169" name="Rectangle 2"/>
          <p:cNvSpPr/>
          <p:nvPr/>
        </p:nvSpPr>
        <p:spPr>
          <a:xfrm>
            <a:off x="34925" y="0"/>
            <a:ext cx="9144000" cy="6858000"/>
          </a:xfrm>
          <a:prstGeom prst="rect">
            <a:avLst/>
          </a:prstGeom>
          <a:solidFill>
            <a:srgbClr val="669900"/>
          </a:solidFill>
          <a:ln w="9525">
            <a:noFill/>
          </a:ln>
        </p:spPr>
        <p:txBody>
          <a:bodyPr wrap="none" lIns="90000" tIns="46800" rIns="90000" bIns="46800" anchor="ctr"/>
          <a:p>
            <a:pPr algn="ctr"/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楷体_GB2312" pitchFamily="1" charset="-122"/>
            </a:endParaRPr>
          </a:p>
        </p:txBody>
      </p:sp>
      <p:pic>
        <p:nvPicPr>
          <p:cNvPr id="7170" name="Picture 8" descr="图片4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88225" y="5157788"/>
            <a:ext cx="1504950" cy="1495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Rectangle 38"/>
          <p:cNvSpPr/>
          <p:nvPr/>
        </p:nvSpPr>
        <p:spPr>
          <a:xfrm>
            <a:off x="684213" y="390525"/>
            <a:ext cx="7704137" cy="2955925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ctr">
            <a:spAutoFit/>
          </a:bodyPr>
          <a:p>
            <a:r>
              <a:rPr lang="zh-CN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微软简中圆" pitchFamily="2" charset="-122"/>
              </a:rPr>
              <a:t>我们在说</a:t>
            </a:r>
            <a:r>
              <a:rPr lang="zh-CN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因数或倍数</a:t>
            </a:r>
            <a:r>
              <a:rPr lang="zh-CN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微软简中圆" pitchFamily="2" charset="-122"/>
              </a:rPr>
              <a:t>时，必须说明</a:t>
            </a:r>
            <a:r>
              <a:rPr lang="zh-CN" altLang="en-US" sz="5400" dirty="0">
                <a:latin typeface="Times New Roman" panose="02020603050405020304" pitchFamily="18" charset="0"/>
                <a:ea typeface="微软简中圆" pitchFamily="2" charset="-122"/>
              </a:rPr>
              <a:t>谁是谁的</a:t>
            </a:r>
            <a:r>
              <a:rPr lang="zh-CN" altLang="en-US" sz="5400" dirty="0">
                <a:latin typeface="Times New Roman" panose="02020603050405020304" pitchFamily="18" charset="0"/>
                <a:ea typeface="宋体" panose="02010600030101010101" pitchFamily="2" charset="-122"/>
              </a:rPr>
              <a:t>因数</a:t>
            </a:r>
            <a:r>
              <a:rPr lang="zh-CN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微软简中圆" pitchFamily="2" charset="-122"/>
              </a:rPr>
              <a:t>或</a:t>
            </a:r>
            <a:r>
              <a:rPr lang="zh-CN" altLang="en-US" sz="5400" dirty="0">
                <a:latin typeface="Times New Roman" panose="02020603050405020304" pitchFamily="18" charset="0"/>
                <a:ea typeface="微软简中圆" pitchFamily="2" charset="-122"/>
              </a:rPr>
              <a:t>谁是谁的</a:t>
            </a:r>
            <a:r>
              <a:rPr lang="zh-CN" altLang="en-US" sz="5400" dirty="0">
                <a:latin typeface="Times New Roman" panose="02020603050405020304" pitchFamily="18" charset="0"/>
                <a:ea typeface="宋体" panose="02010600030101010101" pitchFamily="2" charset="-122"/>
              </a:rPr>
              <a:t>倍数</a:t>
            </a:r>
            <a:r>
              <a:rPr lang="zh-CN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微软简中圆" pitchFamily="2" charset="-122"/>
              </a:rPr>
              <a:t>不能单独说谁是</a:t>
            </a:r>
            <a:r>
              <a:rPr lang="zh-CN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因数</a:t>
            </a:r>
            <a:r>
              <a:rPr lang="zh-CN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微软简中圆" pitchFamily="2" charset="-122"/>
              </a:rPr>
              <a:t>或谁是</a:t>
            </a:r>
            <a:r>
              <a:rPr lang="zh-CN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倍数</a:t>
            </a:r>
            <a:r>
              <a:rPr lang="zh-CN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微软简中圆" pitchFamily="2" charset="-122"/>
              </a:rPr>
              <a:t>。</a:t>
            </a:r>
            <a:endParaRPr lang="zh-CN" altLang="en-US" sz="4000" dirty="0">
              <a:solidFill>
                <a:schemeClr val="bg1"/>
              </a:solidFill>
              <a:latin typeface="Times New Roman" panose="02020603050405020304" pitchFamily="18" charset="0"/>
              <a:ea typeface="微软简中圆" pitchFamily="2" charset="-122"/>
            </a:endParaRPr>
          </a:p>
        </p:txBody>
      </p:sp>
      <p:sp>
        <p:nvSpPr>
          <p:cNvPr id="8197" name="Rectangle 39"/>
          <p:cNvSpPr/>
          <p:nvPr/>
        </p:nvSpPr>
        <p:spPr>
          <a:xfrm>
            <a:off x="755650" y="3644900"/>
            <a:ext cx="7200900" cy="1311275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p>
            <a:r>
              <a:rPr lang="zh-CN" altLang="en-US" sz="4000" dirty="0">
                <a:solidFill>
                  <a:schemeClr val="bg1"/>
                </a:solidFill>
                <a:latin typeface="华文琥珀" pitchFamily="2" charset="-122"/>
                <a:ea typeface="华文琥珀" pitchFamily="2" charset="-122"/>
              </a:rPr>
              <a:t>因数和倍数是相互依存的，不能单独存在。 </a:t>
            </a:r>
            <a:endParaRPr lang="zh-CN" altLang="en-US" sz="4000" dirty="0">
              <a:solidFill>
                <a:schemeClr val="bg1"/>
              </a:solidFill>
              <a:latin typeface="华文琥珀" pitchFamily="2" charset="-122"/>
              <a:ea typeface="华文琥珀" pitchFamily="2" charset="-12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1266" name="Text Box 2"/>
          <p:cNvSpPr txBox="1"/>
          <p:nvPr/>
        </p:nvSpPr>
        <p:spPr>
          <a:xfrm>
            <a:off x="827088" y="1668463"/>
            <a:ext cx="7488237" cy="27638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30000"/>
              </a:lnSpc>
            </a:pPr>
            <a:r>
              <a:rPr lang="zh-CN" altLang="en-US" sz="4500" dirty="0">
                <a:latin typeface="黑体" panose="02010609060101010101" pitchFamily="49" charset="-122"/>
                <a:ea typeface="黑体" panose="02010609060101010101" pitchFamily="49" charset="-122"/>
              </a:rPr>
              <a:t>    为了方便，我们在研究</a:t>
            </a:r>
            <a:r>
              <a:rPr lang="zh-CN" altLang="en-US" sz="4500" dirty="0"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zh-CN" altLang="en-US" sz="4500" dirty="0">
                <a:latin typeface="黑体" panose="02010609060101010101" pitchFamily="49" charset="-122"/>
                <a:ea typeface="黑体" panose="02010609060101010101" pitchFamily="49" charset="-122"/>
              </a:rPr>
              <a:t>因数和倍数</a:t>
            </a:r>
            <a:r>
              <a:rPr lang="zh-CN" altLang="en-US" sz="4500" dirty="0"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en-US" sz="4500" dirty="0">
                <a:latin typeface="黑体" panose="02010609060101010101" pitchFamily="49" charset="-122"/>
                <a:ea typeface="黑体" panose="02010609060101010101" pitchFamily="49" charset="-122"/>
              </a:rPr>
              <a:t>时，所说的数一般指不是0的自然数。</a:t>
            </a:r>
            <a:endParaRPr lang="zh-CN" altLang="en-US" sz="45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9217" name="Text Box 2"/>
          <p:cNvSpPr txBox="1"/>
          <p:nvPr/>
        </p:nvSpPr>
        <p:spPr>
          <a:xfrm>
            <a:off x="395288" y="188913"/>
            <a:ext cx="8135937" cy="917575"/>
          </a:xfrm>
          <a:prstGeom prst="rect">
            <a:avLst/>
          </a:prstGeom>
          <a:solidFill>
            <a:srgbClr val="CC3300"/>
          </a:solidFill>
          <a:ln w="9525">
            <a:noFill/>
          </a:ln>
        </p:spPr>
        <p:txBody>
          <a:bodyPr lIns="90170" tIns="46990" rIns="90170" bIns="4699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5400" dirty="0">
                <a:latin typeface="黑体" panose="02010609060101010101" pitchFamily="49" charset="-122"/>
                <a:ea typeface="黑体" panose="02010609060101010101" pitchFamily="49" charset="-122"/>
              </a:rPr>
              <a:t>这节课你有什么收获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？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531" name="Text Box 3"/>
          <p:cNvSpPr txBox="1"/>
          <p:nvPr/>
        </p:nvSpPr>
        <p:spPr>
          <a:xfrm>
            <a:off x="250825" y="1270000"/>
            <a:ext cx="8461375" cy="1465263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lIns="90170" tIns="46990" rIns="90170" bIns="46990" anchor="t">
            <a:spAutoFit/>
          </a:bodyPr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zh-CN" altLang="en-US" dirty="0">
                <a:solidFill>
                  <a:srgbClr val="8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一个数的倍数的个数是无限的， 最小的倍数是它本身，没有最大的倍数。</a:t>
            </a:r>
            <a:endParaRPr lang="zh-CN" altLang="en-US" dirty="0">
              <a:solidFill>
                <a:srgbClr val="8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532" name="Text Box 4"/>
          <p:cNvSpPr txBox="1"/>
          <p:nvPr/>
        </p:nvSpPr>
        <p:spPr>
          <a:xfrm>
            <a:off x="323850" y="3070225"/>
            <a:ext cx="8353425" cy="119062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lIns="90170" tIns="46990" rIns="90170" bIns="4699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8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一个数的因数的个数是有限的，最小的因数是</a:t>
            </a:r>
            <a:r>
              <a:rPr lang="en-US" altLang="zh-CN" dirty="0">
                <a:solidFill>
                  <a:srgbClr val="8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dirty="0">
                <a:solidFill>
                  <a:srgbClr val="8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，最大的因数是它本身。</a:t>
            </a:r>
            <a:endParaRPr lang="zh-CN" altLang="en-US" dirty="0">
              <a:solidFill>
                <a:srgbClr val="8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533" name="Text Box 5"/>
          <p:cNvSpPr txBox="1"/>
          <p:nvPr/>
        </p:nvSpPr>
        <p:spPr>
          <a:xfrm>
            <a:off x="468313" y="4797425"/>
            <a:ext cx="7848600" cy="703263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lIns="90170" tIns="46990" rIns="90170" bIns="4699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怎样找一个数的因数和倍数？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ldLvl="0" animBg="1"/>
      <p:bldP spid="22532" grpId="0" bldLvl="0" animBg="1"/>
      <p:bldP spid="22533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0241" name="TextBox 6"/>
          <p:cNvSpPr txBox="1"/>
          <p:nvPr/>
        </p:nvSpPr>
        <p:spPr>
          <a:xfrm>
            <a:off x="1042988" y="1052513"/>
            <a:ext cx="7058025" cy="4524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</a:pPr>
            <a:r>
              <a:rPr lang="zh-CN" altLang="en-US" sz="48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做游戏：</a:t>
            </a:r>
            <a:endParaRPr lang="en-US" altLang="zh-CN" sz="48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48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48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、号码是</a:t>
            </a:r>
            <a:r>
              <a:rPr lang="en-US" altLang="zh-CN" sz="48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48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的倍数的同学请站起来。</a:t>
            </a:r>
            <a:endParaRPr lang="en-US" altLang="zh-CN" sz="48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48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48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、号码是</a:t>
            </a:r>
            <a:r>
              <a:rPr lang="en-US" altLang="zh-CN" sz="48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r>
              <a:rPr lang="zh-CN" altLang="en-US" sz="48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的因数的同学请站起来。</a:t>
            </a:r>
            <a:endParaRPr lang="zh-CN" altLang="en-US" sz="48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zoom/>
    <p:sndAc>
      <p:stSnd>
        <p:snd r:embed="rId1" name="breeze.wav"/>
      </p:stSnd>
    </p:sndAc>
  </p:transition>
</p:sld>
</file>

<file path=ppt/theme/theme1.xml><?xml version="1.0" encoding="utf-8"?>
<a:theme xmlns:a="http://schemas.openxmlformats.org/drawingml/2006/main" name="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黑体" panose="02010609060101010101" pitchFamily="49" charset="-122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黑体" panose="02010609060101010101" pitchFamily="49" charset="-122"/>
            <a:ea typeface="黑体" panose="02010609060101010101" pitchFamily="49" charset="-122"/>
          </a:defRPr>
        </a:defPPr>
      </a:lstStyle>
    </a:lnDef>
    <a:txDef>
      <a:spPr bwMode="auto">
        <a:noFill/>
        <a:ln w="9525">
          <a:noFill/>
          <a:miter lim="800000"/>
        </a:ln>
      </a:spPr>
      <a:bodyPr>
        <a:spAutoFit/>
      </a:bodyPr>
      <a:lstStyle>
        <a:defPPr>
          <a:lnSpc>
            <a:spcPct val="120000"/>
          </a:lnSpc>
          <a:defRPr sz="4800" dirty="0">
            <a:solidFill>
              <a:srgbClr val="3333CC"/>
            </a:solidFill>
          </a:defRPr>
        </a:defPPr>
      </a:lstStyle>
    </a:tx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0</TotalTime>
  <Words>516</Words>
  <Application>WPS 演示</Application>
  <PresentationFormat>全屏显示(4:3)</PresentationFormat>
  <Paragraphs>233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4" baseType="lpstr">
      <vt:lpstr>Arial</vt:lpstr>
      <vt:lpstr>宋体</vt:lpstr>
      <vt:lpstr>Wingdings</vt:lpstr>
      <vt:lpstr>黑体</vt:lpstr>
      <vt:lpstr>Times New Roman</vt:lpstr>
      <vt:lpstr>Calibri</vt:lpstr>
      <vt:lpstr>楷体_GB2312</vt:lpstr>
      <vt:lpstr>新宋体</vt:lpstr>
      <vt:lpstr>微软简中圆</vt:lpstr>
      <vt:lpstr>华文琥珀</vt:lpstr>
      <vt:lpstr>Times New Roman</vt:lpstr>
      <vt:lpstr>微软雅黑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 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King</dc:creator>
  <cp:lastModifiedBy>Administrator</cp:lastModifiedBy>
  <cp:revision>290</cp:revision>
  <dcterms:created xsi:type="dcterms:W3CDTF">2007-07-19T00:48:41Z</dcterms:created>
  <dcterms:modified xsi:type="dcterms:W3CDTF">2019-12-11T05:46:36Z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2052-11.1.0.9305</vt:lpwstr>
  </property>
</Properties>
</file>