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63" r:id="rId3"/>
    <p:sldId id="413" r:id="rId5"/>
    <p:sldId id="436" r:id="rId6"/>
    <p:sldId id="425" r:id="rId7"/>
    <p:sldId id="426" r:id="rId8"/>
    <p:sldId id="417" r:id="rId9"/>
    <p:sldId id="300" r:id="rId10"/>
    <p:sldId id="415" r:id="rId11"/>
    <p:sldId id="420" r:id="rId12"/>
    <p:sldId id="309" r:id="rId13"/>
    <p:sldId id="394" r:id="rId14"/>
    <p:sldId id="438" r:id="rId15"/>
    <p:sldId id="439" r:id="rId16"/>
    <p:sldId id="428" r:id="rId17"/>
    <p:sldId id="440" r:id="rId18"/>
    <p:sldId id="441" r:id="rId19"/>
    <p:sldId id="433" r:id="rId20"/>
    <p:sldId id="442" r:id="rId21"/>
    <p:sldId id="444" r:id="rId22"/>
    <p:sldId id="445" r:id="rId23"/>
    <p:sldId id="446" r:id="rId24"/>
    <p:sldId id="447" r:id="rId25"/>
    <p:sldId id="443" r:id="rId26"/>
    <p:sldId id="393" r:id="rId27"/>
    <p:sldId id="313" r:id="rId28"/>
    <p:sldId id="416" r:id="rId29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FF"/>
    <a:srgbClr val="0033CC"/>
    <a:srgbClr val="0066CC"/>
    <a:srgbClr val="3333FF"/>
    <a:srgbClr val="08CDE8"/>
    <a:srgbClr val="009900"/>
    <a:srgbClr val="99CC00"/>
    <a:srgbClr val="9E9A00"/>
    <a:srgbClr val="E7E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2" autoAdjust="0"/>
    <p:restoredTop sz="93765" autoAdjust="0"/>
  </p:normalViewPr>
  <p:slideViewPr>
    <p:cSldViewPr>
      <p:cViewPr varScale="1">
        <p:scale>
          <a:sx n="81" d="100"/>
          <a:sy n="81" d="100"/>
        </p:scale>
        <p:origin x="1718" y="58"/>
      </p:cViewPr>
      <p:guideLst>
        <p:guide orient="horz" pos="3929"/>
        <p:guide pos="52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0C8C9FB5-AF00-420F-8375-86425FED18B0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3DE1C597-045B-4484-9210-D34BC6B52F3A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536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5363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34A45C-533B-49F9-B715-025EAC29F6C9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E1C597-045B-4484-9210-D34BC6B52F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11DF6C85-580E-49AA-8C0F-7282E851D184}" type="datetimeFigureOut">
              <a:rPr lang="en-US" smtClean="0"/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5434A-1094-4C26-ADA4-1AB6210859AE}" type="slidenum">
              <a:rPr kumimoji="0" lang="en-US" smtClean="0"/>
            </a:fld>
            <a:endParaRPr kumimoji="0" lang="zh-CN" altLang="en-US"/>
          </a:p>
        </p:txBody>
      </p:sp>
      <p:pic>
        <p:nvPicPr>
          <p:cNvPr id="7" name="Picture 2" descr="C:\Documents and Settings\Administrator\桌面\五洲时代天华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988" y="168275"/>
            <a:ext cx="2617787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6215075" y="0"/>
            <a:ext cx="2928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人教版五年级上册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med"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47A54F-3FEC-4936-8736-4984B542CD4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967827-1260-487A-A463-0B68ED403DB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40C29D-F8BC-4739-8571-43BF1184087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F3B43B-6748-494E-8E9B-16197170E8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428625" y="667543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2E2571EF-282A-47A1-AFBD-85FF57F4AD5F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43250" y="6675438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72250" y="667543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993D1EFB-0EDD-4D06-9F51-78CC25D1BFCC}" type="slidenum">
              <a:rPr lang="zh-CN" altLang="en-US"/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0420"/>
            <a:ext cx="720080" cy="687315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428625" y="667543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2E2571EF-282A-47A1-AFBD-85FF57F4AD5F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43250" y="6675438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72250" y="667543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993D1EFB-0EDD-4D06-9F51-78CC25D1BFC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428625" y="667543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2E2571EF-282A-47A1-AFBD-85FF57F4AD5F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43250" y="6675438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72250" y="667543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993D1EFB-0EDD-4D06-9F51-78CC25D1BFC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428625" y="667543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2E2571EF-282A-47A1-AFBD-85FF57F4AD5F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43250" y="6675438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72250" y="667543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993D1EFB-0EDD-4D06-9F51-78CC25D1BFC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428625" y="667543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2E2571EF-282A-47A1-AFBD-85FF57F4AD5F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43250" y="6675438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72250" y="667543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993D1EFB-0EDD-4D06-9F51-78CC25D1BFC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428625" y="667543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2E2571EF-282A-47A1-AFBD-85FF57F4AD5F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43250" y="6675438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72250" y="667543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993D1EFB-0EDD-4D06-9F51-78CC25D1BFC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F1E265B0-DCD4-4796-B75D-711F6AC2A922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0087019A-3CDA-445A-9687-17C2E4B5EC3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056C-123B-465B-9EC5-1177502EB4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A3EAD-165B-4515-8835-F3F4D4A90A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11DF6C85-580E-49AA-8C0F-7282E851D184}" type="datetimeFigureOut">
              <a:rPr lang="en-US" smtClean="0"/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5434A-1094-4C26-ADA4-1AB6210859AE}" type="slidenum">
              <a:rPr kumimoji="0" lang="en-US" smtClean="0"/>
            </a:fld>
            <a:endParaRPr kumimoji="0" lang="zh-CN" alt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687E9B-3C79-4CEC-83F4-2F4717F4931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8A40AC-8327-41A7-B253-1606CB1C84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19AB8E-A24F-4C6B-B45B-F1413F517A4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42BF55-4000-4174-BB51-D53C390418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BDA5B8-0CBB-43B2-8450-2937FFC0BB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8E8FD3-CF33-4D7C-9F2E-EF83FB8D2E6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439827-C08C-407D-8FCE-26EC36613D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229B43-16FD-4E5A-8C99-936808A001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2C6953-BA12-468F-B445-92D732FF205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FF690-C14C-40AC-A546-12A9EC55E3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299DDF-21D2-45DA-BB95-95C31C05B89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E7717C-74FC-4CDC-9D8D-92AB9B3EE3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CECB8F-BCA3-423E-A202-4CD36E0D10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39AFFB-A8C5-45FA-896B-632C528212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latinLnBrk="0" hangingPunct="1"/>
            <a:fld id="{11DF6C85-580E-49AA-8C0F-7282E851D184}" type="datetimeFigureOut">
              <a:rPr lang="en-US" smtClean="0"/>
            </a:fld>
            <a:endParaRPr lang="en-US" sz="11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zh-CN" altLang="en-US" sz="11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eaLnBrk="1" latinLnBrk="0" hangingPunct="1"/>
            <a:fld id="{6D95434A-1094-4C26-ADA4-1AB6210859AE}" type="slidenum">
              <a:rPr kumimoji="0" lang="en-US" smtClean="0"/>
            </a:fld>
            <a:endParaRPr kumimoji="0" lang="zh-CN" altLang="en-US" b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ransition spd="med">
    <p:pull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image" Target="../media/image10.emf"/><Relationship Id="rId7" Type="http://schemas.openxmlformats.org/officeDocument/2006/relationships/image" Target="../media/image9.emf"/><Relationship Id="rId6" Type="http://schemas.openxmlformats.org/officeDocument/2006/relationships/image" Target="../media/image8.emf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2" Type="http://schemas.openxmlformats.org/officeDocument/2006/relationships/notesSlide" Target="../notesSlides/notesSlide1.xml"/><Relationship Id="rId11" Type="http://schemas.openxmlformats.org/officeDocument/2006/relationships/slideLayout" Target="../slideLayouts/slideLayout4.xml"/><Relationship Id="rId10" Type="http://schemas.openxmlformats.org/officeDocument/2006/relationships/image" Target="../media/image12.pn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4.emf"/><Relationship Id="rId4" Type="http://schemas.openxmlformats.org/officeDocument/2006/relationships/image" Target="../media/image9.emf"/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4.emf"/><Relationship Id="rId4" Type="http://schemas.openxmlformats.org/officeDocument/2006/relationships/image" Target="../media/image9.emf"/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4.emf"/><Relationship Id="rId4" Type="http://schemas.openxmlformats.org/officeDocument/2006/relationships/image" Target="../media/image9.emf"/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4.emf"/><Relationship Id="rId4" Type="http://schemas.openxmlformats.org/officeDocument/2006/relationships/image" Target="../media/image9.emf"/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14.emf"/><Relationship Id="rId4" Type="http://schemas.openxmlformats.org/officeDocument/2006/relationships/image" Target="../media/image9.emf"/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5" Type="http://schemas.openxmlformats.org/officeDocument/2006/relationships/image" Target="../media/image14.emf"/><Relationship Id="rId4" Type="http://schemas.openxmlformats.org/officeDocument/2006/relationships/image" Target="../media/image9.emf"/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4.emf"/><Relationship Id="rId4" Type="http://schemas.openxmlformats.org/officeDocument/2006/relationships/image" Target="../media/image9.emf"/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23.png"/><Relationship Id="rId6" Type="http://schemas.openxmlformats.org/officeDocument/2006/relationships/image" Target="../media/image10.emf"/><Relationship Id="rId5" Type="http://schemas.openxmlformats.org/officeDocument/2006/relationships/image" Target="../media/image14.emf"/><Relationship Id="rId4" Type="http://schemas.openxmlformats.org/officeDocument/2006/relationships/image" Target="../media/image9.emf"/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23.png"/><Relationship Id="rId6" Type="http://schemas.openxmlformats.org/officeDocument/2006/relationships/image" Target="../media/image10.emf"/><Relationship Id="rId5" Type="http://schemas.openxmlformats.org/officeDocument/2006/relationships/image" Target="../media/image14.emf"/><Relationship Id="rId4" Type="http://schemas.openxmlformats.org/officeDocument/2006/relationships/image" Target="../media/image9.emf"/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23.png"/><Relationship Id="rId6" Type="http://schemas.openxmlformats.org/officeDocument/2006/relationships/image" Target="../media/image10.emf"/><Relationship Id="rId5" Type="http://schemas.openxmlformats.org/officeDocument/2006/relationships/image" Target="../media/image14.emf"/><Relationship Id="rId4" Type="http://schemas.openxmlformats.org/officeDocument/2006/relationships/image" Target="../media/image9.emf"/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image" Target="../media/image17.png"/><Relationship Id="rId7" Type="http://schemas.openxmlformats.org/officeDocument/2006/relationships/image" Target="../media/image16.png"/><Relationship Id="rId6" Type="http://schemas.openxmlformats.org/officeDocument/2006/relationships/image" Target="../media/image15.png"/><Relationship Id="rId5" Type="http://schemas.openxmlformats.org/officeDocument/2006/relationships/image" Target="../media/image14.emf"/><Relationship Id="rId4" Type="http://schemas.openxmlformats.org/officeDocument/2006/relationships/image" Target="../media/image9.emf"/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0" Type="http://schemas.openxmlformats.org/officeDocument/2006/relationships/slideLayout" Target="../slideLayouts/slideLayout12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23.png"/><Relationship Id="rId6" Type="http://schemas.openxmlformats.org/officeDocument/2006/relationships/image" Target="../media/image10.emf"/><Relationship Id="rId5" Type="http://schemas.openxmlformats.org/officeDocument/2006/relationships/image" Target="../media/image14.emf"/><Relationship Id="rId4" Type="http://schemas.openxmlformats.org/officeDocument/2006/relationships/image" Target="../media/image9.emf"/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23.png"/><Relationship Id="rId6" Type="http://schemas.openxmlformats.org/officeDocument/2006/relationships/image" Target="../media/image10.emf"/><Relationship Id="rId5" Type="http://schemas.openxmlformats.org/officeDocument/2006/relationships/image" Target="../media/image14.emf"/><Relationship Id="rId4" Type="http://schemas.openxmlformats.org/officeDocument/2006/relationships/image" Target="../media/image9.emf"/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23.png"/><Relationship Id="rId6" Type="http://schemas.openxmlformats.org/officeDocument/2006/relationships/image" Target="../media/image10.emf"/><Relationship Id="rId5" Type="http://schemas.openxmlformats.org/officeDocument/2006/relationships/image" Target="../media/image14.emf"/><Relationship Id="rId4" Type="http://schemas.openxmlformats.org/officeDocument/2006/relationships/image" Target="../media/image9.emf"/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23.png"/><Relationship Id="rId6" Type="http://schemas.openxmlformats.org/officeDocument/2006/relationships/image" Target="../media/image10.emf"/><Relationship Id="rId5" Type="http://schemas.openxmlformats.org/officeDocument/2006/relationships/image" Target="../media/image14.emf"/><Relationship Id="rId4" Type="http://schemas.openxmlformats.org/officeDocument/2006/relationships/image" Target="../media/image9.emf"/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14.emf"/><Relationship Id="rId4" Type="http://schemas.openxmlformats.org/officeDocument/2006/relationships/image" Target="../media/image9.emf"/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14.emf"/><Relationship Id="rId4" Type="http://schemas.openxmlformats.org/officeDocument/2006/relationships/image" Target="../media/image9.emf"/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image" Target="../media/image12.png"/><Relationship Id="rId7" Type="http://schemas.openxmlformats.org/officeDocument/2006/relationships/image" Target="../media/image11.png"/><Relationship Id="rId6" Type="http://schemas.openxmlformats.org/officeDocument/2006/relationships/image" Target="../media/image10.emf"/><Relationship Id="rId5" Type="http://schemas.openxmlformats.org/officeDocument/2006/relationships/image" Target="../media/image14.emf"/><Relationship Id="rId4" Type="http://schemas.openxmlformats.org/officeDocument/2006/relationships/image" Target="../media/image9.emf"/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14.emf"/><Relationship Id="rId4" Type="http://schemas.openxmlformats.org/officeDocument/2006/relationships/image" Target="../media/image9.emf"/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14.emf"/><Relationship Id="rId4" Type="http://schemas.openxmlformats.org/officeDocument/2006/relationships/image" Target="../media/image9.emf"/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14.emf"/><Relationship Id="rId4" Type="http://schemas.openxmlformats.org/officeDocument/2006/relationships/image" Target="../media/image9.emf"/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14.emf"/><Relationship Id="rId6" Type="http://schemas.openxmlformats.org/officeDocument/2006/relationships/image" Target="../media/image9.emf"/><Relationship Id="rId5" Type="http://schemas.openxmlformats.org/officeDocument/2006/relationships/image" Target="../media/image13.png"/><Relationship Id="rId4" Type="http://schemas.openxmlformats.org/officeDocument/2006/relationships/image" Target="../media/image4.png"/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14.emf"/><Relationship Id="rId4" Type="http://schemas.openxmlformats.org/officeDocument/2006/relationships/image" Target="../media/image9.emf"/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14.emf"/><Relationship Id="rId4" Type="http://schemas.openxmlformats.org/officeDocument/2006/relationships/image" Target="../media/image9.emf"/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14.emf"/><Relationship Id="rId4" Type="http://schemas.openxmlformats.org/officeDocument/2006/relationships/image" Target="../media/image9.emf"/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5732463"/>
            <a:ext cx="9144000" cy="1125537"/>
          </a:xfrm>
          <a:prstGeom prst="rect">
            <a:avLst/>
          </a:prstGeom>
          <a:solidFill>
            <a:srgbClr val="FCF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/>
          <a:srcRect r="72971"/>
          <a:stretch>
            <a:fillRect/>
          </a:stretch>
        </p:blipFill>
        <p:spPr bwMode="auto">
          <a:xfrm>
            <a:off x="3690938" y="5662613"/>
            <a:ext cx="2519362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1785918" y="2000240"/>
            <a:ext cx="588242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>
                <a:gradFill flip="none" rotWithShape="1">
                  <a:gsLst>
                    <a:gs pos="0">
                      <a:srgbClr val="FF0000"/>
                    </a:gs>
                    <a:gs pos="24000">
                      <a:srgbClr val="00B0F0"/>
                    </a:gs>
                    <a:gs pos="62000">
                      <a:srgbClr val="7030A0"/>
                    </a:gs>
                    <a:gs pos="100000">
                      <a:srgbClr val="F73BDC"/>
                    </a:gs>
                  </a:gsLst>
                  <a:lin ang="8100000" scaled="1"/>
                  <a:tileRect/>
                </a:gra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13 </a:t>
            </a:r>
            <a:r>
              <a:rPr lang="zh-CN" altLang="en-US" sz="4400" b="1">
                <a:gradFill flip="none" rotWithShape="1">
                  <a:gsLst>
                    <a:gs pos="0">
                      <a:srgbClr val="FF0000"/>
                    </a:gs>
                    <a:gs pos="24000">
                      <a:srgbClr val="00B0F0"/>
                    </a:gs>
                    <a:gs pos="62000">
                      <a:srgbClr val="7030A0"/>
                    </a:gs>
                    <a:gs pos="100000">
                      <a:srgbClr val="F73BDC"/>
                    </a:gs>
                  </a:gsLst>
                  <a:lin ang="8100000" scaled="1"/>
                  <a:tileRect/>
                </a:gra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胡萝卜</a:t>
            </a:r>
            <a:r>
              <a:rPr lang="zh-CN" altLang="en-US" sz="4400" b="1" dirty="0">
                <a:gradFill flip="none" rotWithShape="1">
                  <a:gsLst>
                    <a:gs pos="0">
                      <a:srgbClr val="FF0000"/>
                    </a:gs>
                    <a:gs pos="24000">
                      <a:srgbClr val="00B0F0"/>
                    </a:gs>
                    <a:gs pos="62000">
                      <a:srgbClr val="7030A0"/>
                    </a:gs>
                    <a:gs pos="100000">
                      <a:srgbClr val="F73BDC"/>
                    </a:gs>
                  </a:gsLst>
                  <a:lin ang="8100000" scaled="1"/>
                  <a:tileRect/>
                </a:gra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先生的长胡子</a:t>
            </a:r>
            <a:endParaRPr lang="zh-CN" altLang="en-US" sz="4400" b="1" dirty="0">
              <a:gradFill flip="none" rotWithShape="1">
                <a:gsLst>
                  <a:gs pos="0">
                    <a:srgbClr val="FF0000"/>
                  </a:gs>
                  <a:gs pos="24000">
                    <a:srgbClr val="00B0F0"/>
                  </a:gs>
                  <a:gs pos="62000">
                    <a:srgbClr val="7030A0"/>
                  </a:gs>
                  <a:gs pos="100000">
                    <a:srgbClr val="F73BDC"/>
                  </a:gs>
                </a:gsLst>
                <a:lin ang="8100000" scaled="1"/>
                <a:tileRect/>
              </a:gradFill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</p:txBody>
      </p:sp>
      <p:pic>
        <p:nvPicPr>
          <p:cNvPr id="14341" name="图片 9"/>
          <p:cNvPicPr>
            <a:picLocks noChangeAspect="1"/>
          </p:cNvPicPr>
          <p:nvPr/>
        </p:nvPicPr>
        <p:blipFill>
          <a:blip r:embed="rId3" cstate="print"/>
          <a:srcRect r="33527" b="78349"/>
          <a:stretch>
            <a:fillRect/>
          </a:stretch>
        </p:blipFill>
        <p:spPr bwMode="auto">
          <a:xfrm>
            <a:off x="5011738" y="5199063"/>
            <a:ext cx="4132262" cy="165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3856" y="2881841"/>
            <a:ext cx="4195763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图片 14"/>
          <p:cNvPicPr>
            <a:picLocks noChangeAspect="1"/>
          </p:cNvPicPr>
          <p:nvPr/>
        </p:nvPicPr>
        <p:blipFill>
          <a:blip r:embed="rId5" cstate="print"/>
          <a:srcRect l="33527" b="78349"/>
          <a:stretch>
            <a:fillRect/>
          </a:stretch>
        </p:blipFill>
        <p:spPr bwMode="auto">
          <a:xfrm>
            <a:off x="0" y="5337175"/>
            <a:ext cx="3851275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图片 5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27325" y="6459538"/>
            <a:ext cx="5969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图片 7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55763" y="5662613"/>
            <a:ext cx="5397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071918" y="3356992"/>
            <a:ext cx="38796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人教版三年级上册</a:t>
            </a:r>
            <a:endParaRPr lang="en-US" altLang="zh-CN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836357" y="4560894"/>
            <a:ext cx="1327930" cy="2056092"/>
            <a:chOff x="5836357" y="4560894"/>
            <a:chExt cx="1327930" cy="2056092"/>
          </a:xfrm>
        </p:grpSpPr>
        <p:pic>
          <p:nvPicPr>
            <p:cNvPr id="25" name="图片 5"/>
            <p:cNvPicPr>
              <a:picLocks noChangeAspect="1"/>
            </p:cNvPicPr>
            <p:nvPr/>
          </p:nvPicPr>
          <p:blipFill rotWithShape="1">
            <a:blip r:embed="rId8" cstate="print"/>
            <a:srcRect l="35500" r="32250" b="80044"/>
            <a:stretch>
              <a:fillRect/>
            </a:stretch>
          </p:blipFill>
          <p:spPr bwMode="auto">
            <a:xfrm>
              <a:off x="5836357" y="4560894"/>
              <a:ext cx="429028" cy="383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6478" y="4847939"/>
              <a:ext cx="1247809" cy="17690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95513" y="4723901"/>
            <a:ext cx="1549697" cy="1734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323529" y="1863634"/>
            <a:ext cx="8496944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    胡萝卜先生常常为胡子发愁，因为他长着浓密的胡子，必须每天刮。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2" name="图片 9"/>
          <p:cNvPicPr>
            <a:picLocks noChangeAspect="1"/>
          </p:cNvPicPr>
          <p:nvPr/>
        </p:nvPicPr>
        <p:blipFill>
          <a:blip r:embed="rId2" cstate="print"/>
          <a:srcRect r="72971"/>
          <a:stretch>
            <a:fillRect/>
          </a:stretch>
        </p:blipFill>
        <p:spPr bwMode="auto">
          <a:xfrm>
            <a:off x="6427618" y="5984875"/>
            <a:ext cx="1624013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图片 12"/>
          <p:cNvPicPr>
            <a:picLocks noChangeAspect="1"/>
          </p:cNvPicPr>
          <p:nvPr/>
        </p:nvPicPr>
        <p:blipFill>
          <a:blip r:embed="rId3" cstate="print"/>
          <a:srcRect r="72971"/>
          <a:stretch>
            <a:fillRect/>
          </a:stretch>
        </p:blipFill>
        <p:spPr bwMode="auto">
          <a:xfrm>
            <a:off x="683729" y="6156325"/>
            <a:ext cx="12652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图片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750" y="6296025"/>
            <a:ext cx="5397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图片 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8061" y="6365875"/>
            <a:ext cx="72072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云形 1"/>
          <p:cNvSpPr/>
          <p:nvPr/>
        </p:nvSpPr>
        <p:spPr>
          <a:xfrm>
            <a:off x="4271428" y="3065157"/>
            <a:ext cx="4292835" cy="1986098"/>
          </a:xfrm>
          <a:prstGeom prst="cloud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0066FF">
                  <a:lumMod val="91000"/>
                  <a:lumOff val="9000"/>
                </a:srgbClr>
              </a:gs>
              <a:gs pos="100000">
                <a:srgbClr val="0087E6"/>
              </a:gs>
              <a:gs pos="100000">
                <a:srgbClr val="005CBF"/>
              </a:gs>
            </a:gsLst>
            <a:path path="circle">
              <a:fillToRect l="100000" t="100000"/>
            </a:path>
            <a:tileRect r="-100000" b="-100000"/>
          </a:gradFill>
          <a:ln w="12700" cap="rnd" cmpd="sng">
            <a:noFill/>
            <a:prstDash val="solid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说明他的胡子生长得很旺盛。</a:t>
            </a:r>
            <a:endParaRPr lang="zh-CN" altLang="en-US" sz="32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对角圆角矩形 14"/>
          <p:cNvSpPr/>
          <p:nvPr/>
        </p:nvSpPr>
        <p:spPr>
          <a:xfrm>
            <a:off x="1142975" y="166992"/>
            <a:ext cx="2852961" cy="597712"/>
          </a:xfrm>
          <a:prstGeom prst="round2DiagRect">
            <a:avLst/>
          </a:prstGeom>
          <a:solidFill>
            <a:srgbClr val="0000F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重难点解析</a:t>
            </a:r>
            <a:endParaRPr lang="en-US" altLang="zh-CN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611561" y="980728"/>
            <a:ext cx="1584175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0000F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重难点</a:t>
            </a: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14140" y="2425448"/>
            <a:ext cx="2069628" cy="5715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2890520" y="2432685"/>
            <a:ext cx="2054225" cy="571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3832567" y="5400100"/>
            <a:ext cx="53114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这句话介绍了故事的前提。</a:t>
            </a:r>
            <a:endParaRPr lang="zh-CN" altLang="en-US" sz="32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55" y="3270732"/>
            <a:ext cx="2526281" cy="2962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 animBg="1"/>
      <p:bldP spid="14" grpId="0" animBg="1"/>
      <p:bldP spid="16" grpId="0" bldLvl="0" animBg="1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827584" y="2204864"/>
            <a:ext cx="709801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    仔细阅读</a:t>
            </a: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2-4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自然段，想一想：胡萝卜先生为什么会有一根长胡子？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5" name="图片 9"/>
          <p:cNvPicPr>
            <a:picLocks noChangeAspect="1"/>
          </p:cNvPicPr>
          <p:nvPr/>
        </p:nvPicPr>
        <p:blipFill>
          <a:blip r:embed="rId2" cstate="print"/>
          <a:srcRect r="72971"/>
          <a:stretch>
            <a:fillRect/>
          </a:stretch>
        </p:blipFill>
        <p:spPr bwMode="auto">
          <a:xfrm>
            <a:off x="6583324" y="6041420"/>
            <a:ext cx="1624013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图片 12"/>
          <p:cNvPicPr>
            <a:picLocks noChangeAspect="1"/>
          </p:cNvPicPr>
          <p:nvPr/>
        </p:nvPicPr>
        <p:blipFill>
          <a:blip r:embed="rId3" cstate="print"/>
          <a:srcRect r="72971"/>
          <a:stretch>
            <a:fillRect/>
          </a:stretch>
        </p:blipFill>
        <p:spPr bwMode="auto">
          <a:xfrm>
            <a:off x="701121" y="6221413"/>
            <a:ext cx="12652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图片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72400" y="6343650"/>
            <a:ext cx="72072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对角圆角矩形 11"/>
          <p:cNvSpPr/>
          <p:nvPr/>
        </p:nvSpPr>
        <p:spPr>
          <a:xfrm>
            <a:off x="1142975" y="166992"/>
            <a:ext cx="2852961" cy="597712"/>
          </a:xfrm>
          <a:prstGeom prst="round2DiagRect">
            <a:avLst/>
          </a:prstGeom>
          <a:solidFill>
            <a:srgbClr val="0000F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重难点解析</a:t>
            </a:r>
            <a:endParaRPr lang="en-US" altLang="zh-CN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611561" y="980728"/>
            <a:ext cx="1584175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0000F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重难点</a:t>
            </a: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195736" y="3501008"/>
            <a:ext cx="580186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胡萝卜先生因为近视，漏刮了一根胡子。他吃面包的时候，胡子蘸到了果酱，由于果酱的营养好，胡子越长越长。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50" y="3671153"/>
            <a:ext cx="1537578" cy="22087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827584" y="2204864"/>
            <a:ext cx="709801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    你知道胡萝卜先生的这根胡子到底有多长吗？请你找到对应语句。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5" name="图片 9"/>
          <p:cNvPicPr>
            <a:picLocks noChangeAspect="1"/>
          </p:cNvPicPr>
          <p:nvPr/>
        </p:nvPicPr>
        <p:blipFill>
          <a:blip r:embed="rId2" cstate="print"/>
          <a:srcRect r="72971"/>
          <a:stretch>
            <a:fillRect/>
          </a:stretch>
        </p:blipFill>
        <p:spPr bwMode="auto">
          <a:xfrm>
            <a:off x="6583324" y="6041420"/>
            <a:ext cx="1624013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图片 12"/>
          <p:cNvPicPr>
            <a:picLocks noChangeAspect="1"/>
          </p:cNvPicPr>
          <p:nvPr/>
        </p:nvPicPr>
        <p:blipFill>
          <a:blip r:embed="rId3" cstate="print"/>
          <a:srcRect r="72971"/>
          <a:stretch>
            <a:fillRect/>
          </a:stretch>
        </p:blipFill>
        <p:spPr bwMode="auto">
          <a:xfrm>
            <a:off x="701121" y="6221413"/>
            <a:ext cx="12652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图片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72400" y="6343650"/>
            <a:ext cx="72072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对角圆角矩形 11"/>
          <p:cNvSpPr/>
          <p:nvPr/>
        </p:nvSpPr>
        <p:spPr>
          <a:xfrm>
            <a:off x="1142975" y="166992"/>
            <a:ext cx="2852961" cy="597712"/>
          </a:xfrm>
          <a:prstGeom prst="round2DiagRect">
            <a:avLst/>
          </a:prstGeom>
          <a:solidFill>
            <a:srgbClr val="0000F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重难点解析</a:t>
            </a:r>
            <a:endParaRPr lang="en-US" altLang="zh-CN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611561" y="980728"/>
            <a:ext cx="1584175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0000F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重难点</a:t>
            </a: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195736" y="3501008"/>
            <a:ext cx="5801867" cy="2061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只要回头看看胡萝卜先生走了多长的路，就可以知道胡萝卜先生的这根胡子已经长了多长了。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36" y="3573016"/>
            <a:ext cx="1537578" cy="22087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827584" y="2204864"/>
            <a:ext cx="709801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    仔细阅读</a:t>
            </a: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两个自然段，说说胡萝卜先生的长胡子帮助小男孩做了什么？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5" name="图片 9"/>
          <p:cNvPicPr>
            <a:picLocks noChangeAspect="1"/>
          </p:cNvPicPr>
          <p:nvPr/>
        </p:nvPicPr>
        <p:blipFill>
          <a:blip r:embed="rId2" cstate="print"/>
          <a:srcRect r="72971"/>
          <a:stretch>
            <a:fillRect/>
          </a:stretch>
        </p:blipFill>
        <p:spPr bwMode="auto">
          <a:xfrm>
            <a:off x="6583324" y="6041420"/>
            <a:ext cx="1624013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图片 12"/>
          <p:cNvPicPr>
            <a:picLocks noChangeAspect="1"/>
          </p:cNvPicPr>
          <p:nvPr/>
        </p:nvPicPr>
        <p:blipFill>
          <a:blip r:embed="rId3" cstate="print"/>
          <a:srcRect r="72971"/>
          <a:stretch>
            <a:fillRect/>
          </a:stretch>
        </p:blipFill>
        <p:spPr bwMode="auto">
          <a:xfrm>
            <a:off x="701121" y="6221413"/>
            <a:ext cx="12652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图片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72400" y="6343650"/>
            <a:ext cx="72072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对角圆角矩形 11"/>
          <p:cNvSpPr/>
          <p:nvPr/>
        </p:nvSpPr>
        <p:spPr>
          <a:xfrm>
            <a:off x="1142975" y="166992"/>
            <a:ext cx="2852961" cy="597712"/>
          </a:xfrm>
          <a:prstGeom prst="round2DiagRect">
            <a:avLst/>
          </a:prstGeom>
          <a:solidFill>
            <a:srgbClr val="0000F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重难点解析</a:t>
            </a:r>
            <a:endParaRPr lang="en-US" altLang="zh-CN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611561" y="980728"/>
            <a:ext cx="1584175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0000F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重难点</a:t>
            </a: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267744" y="3748541"/>
            <a:ext cx="58018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小男孩剪了一段胡萝卜先生的胡子，用来当风筝线，放风筝。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50" y="3429000"/>
            <a:ext cx="1537578" cy="22087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539628" y="2158853"/>
            <a:ext cx="7848795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    小男孩说完就扯了扯胡子，他确定足够牢固，就剪了一段用来放风筝。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2" name="图片 9"/>
          <p:cNvPicPr>
            <a:picLocks noChangeAspect="1"/>
          </p:cNvPicPr>
          <p:nvPr/>
        </p:nvPicPr>
        <p:blipFill>
          <a:blip r:embed="rId2" cstate="print"/>
          <a:srcRect r="72971"/>
          <a:stretch>
            <a:fillRect/>
          </a:stretch>
        </p:blipFill>
        <p:spPr bwMode="auto">
          <a:xfrm>
            <a:off x="6427618" y="5984875"/>
            <a:ext cx="1624013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图片 12"/>
          <p:cNvPicPr>
            <a:picLocks noChangeAspect="1"/>
          </p:cNvPicPr>
          <p:nvPr/>
        </p:nvPicPr>
        <p:blipFill>
          <a:blip r:embed="rId3" cstate="print"/>
          <a:srcRect r="72971"/>
          <a:stretch>
            <a:fillRect/>
          </a:stretch>
        </p:blipFill>
        <p:spPr bwMode="auto">
          <a:xfrm>
            <a:off x="683729" y="6156325"/>
            <a:ext cx="12652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图片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750" y="6296025"/>
            <a:ext cx="5397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图片 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8061" y="6365875"/>
            <a:ext cx="72072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对角圆角矩形 14"/>
          <p:cNvSpPr/>
          <p:nvPr/>
        </p:nvSpPr>
        <p:spPr>
          <a:xfrm>
            <a:off x="1142975" y="166992"/>
            <a:ext cx="2852961" cy="597712"/>
          </a:xfrm>
          <a:prstGeom prst="round2DiagRect">
            <a:avLst/>
          </a:prstGeom>
          <a:solidFill>
            <a:srgbClr val="0000F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重难点解析</a:t>
            </a:r>
            <a:endParaRPr lang="en-US" altLang="zh-CN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611561" y="980728"/>
            <a:ext cx="1584175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0000F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重难点</a:t>
            </a: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568171" y="3501008"/>
            <a:ext cx="371889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胡萝卜先生很善良，他想到自己的长胡子可以帮助小男孩，一定会同意。</a:t>
            </a:r>
            <a:endParaRPr lang="zh-CN" altLang="en-US" sz="32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云形 22"/>
          <p:cNvSpPr/>
          <p:nvPr/>
        </p:nvSpPr>
        <p:spPr>
          <a:xfrm>
            <a:off x="2569455" y="702538"/>
            <a:ext cx="5482176" cy="1358310"/>
          </a:xfrm>
          <a:prstGeom prst="cloud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0066FF">
                  <a:lumMod val="91000"/>
                  <a:lumOff val="9000"/>
                </a:srgbClr>
              </a:gs>
              <a:gs pos="100000">
                <a:srgbClr val="0087E6"/>
              </a:gs>
              <a:gs pos="100000">
                <a:srgbClr val="005CBF"/>
              </a:gs>
            </a:gsLst>
            <a:path path="circle">
              <a:fillToRect l="100000" t="100000"/>
            </a:path>
            <a:tileRect r="-100000" b="-100000"/>
          </a:gradFill>
          <a:ln w="12700" cap="rnd" cmpd="sng">
            <a:noFill/>
            <a:prstDash val="solid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你觉得胡萝卜先生知道后，会怎么想？</a:t>
            </a:r>
            <a:endParaRPr lang="zh-CN" altLang="en-US" sz="32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028" y="3414610"/>
            <a:ext cx="3558803" cy="2684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539628" y="2158853"/>
            <a:ext cx="78487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    胡萝卜先生继续往前走，当他走过鸟太太家的树底下，鸟太太正在找绳子晾小鸟的尿布。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2" name="图片 9"/>
          <p:cNvPicPr>
            <a:picLocks noChangeAspect="1"/>
          </p:cNvPicPr>
          <p:nvPr/>
        </p:nvPicPr>
        <p:blipFill>
          <a:blip r:embed="rId2" cstate="print"/>
          <a:srcRect r="72971"/>
          <a:stretch>
            <a:fillRect/>
          </a:stretch>
        </p:blipFill>
        <p:spPr bwMode="auto">
          <a:xfrm>
            <a:off x="6427618" y="5984875"/>
            <a:ext cx="1624013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图片 12"/>
          <p:cNvPicPr>
            <a:picLocks noChangeAspect="1"/>
          </p:cNvPicPr>
          <p:nvPr/>
        </p:nvPicPr>
        <p:blipFill>
          <a:blip r:embed="rId3" cstate="print"/>
          <a:srcRect r="72971"/>
          <a:stretch>
            <a:fillRect/>
          </a:stretch>
        </p:blipFill>
        <p:spPr bwMode="auto">
          <a:xfrm>
            <a:off x="683729" y="6156325"/>
            <a:ext cx="12652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图片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750" y="6296025"/>
            <a:ext cx="5397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图片 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8061" y="6365875"/>
            <a:ext cx="72072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对角圆角矩形 14"/>
          <p:cNvSpPr/>
          <p:nvPr/>
        </p:nvSpPr>
        <p:spPr>
          <a:xfrm>
            <a:off x="1142975" y="166992"/>
            <a:ext cx="2852961" cy="597712"/>
          </a:xfrm>
          <a:prstGeom prst="round2DiagRect">
            <a:avLst/>
          </a:prstGeom>
          <a:solidFill>
            <a:srgbClr val="0000F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重难点解析</a:t>
            </a:r>
            <a:endParaRPr lang="en-US" altLang="zh-CN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611561" y="980728"/>
            <a:ext cx="1584175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0000F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重难点</a:t>
            </a: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568171" y="4091588"/>
            <a:ext cx="37188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这根绳子既长又牢固，用来做晾衣绳多合适啊！</a:t>
            </a:r>
            <a:endParaRPr lang="zh-CN" altLang="en-US" sz="32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云形 22"/>
          <p:cNvSpPr/>
          <p:nvPr/>
        </p:nvSpPr>
        <p:spPr>
          <a:xfrm>
            <a:off x="2241995" y="702538"/>
            <a:ext cx="6045070" cy="1358310"/>
          </a:xfrm>
          <a:prstGeom prst="cloud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0066FF">
                  <a:lumMod val="91000"/>
                  <a:lumOff val="9000"/>
                </a:srgbClr>
              </a:gs>
              <a:gs pos="100000">
                <a:srgbClr val="0087E6"/>
              </a:gs>
              <a:gs pos="100000">
                <a:srgbClr val="005CBF"/>
              </a:gs>
            </a:gsLst>
            <a:path path="circle">
              <a:fillToRect l="100000" t="100000"/>
            </a:path>
            <a:tileRect r="-100000" b="-100000"/>
          </a:gradFill>
          <a:ln w="12700" cap="rnd" cmpd="sng">
            <a:noFill/>
            <a:prstDash val="solid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鸟太太看到胡萝卜先生的长胡子会怎么想？</a:t>
            </a:r>
            <a:endParaRPr lang="zh-CN" altLang="en-US" sz="32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29" y="3933055"/>
            <a:ext cx="3116532" cy="1867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849174" y="2005474"/>
            <a:ext cx="709801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    你觉得鸟太太有没有用胡萝卜先生的长胡子做晾衣绳呢？说说你的预测。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5" name="图片 9"/>
          <p:cNvPicPr>
            <a:picLocks noChangeAspect="1"/>
          </p:cNvPicPr>
          <p:nvPr/>
        </p:nvPicPr>
        <p:blipFill>
          <a:blip r:embed="rId2" cstate="print"/>
          <a:srcRect r="72971"/>
          <a:stretch>
            <a:fillRect/>
          </a:stretch>
        </p:blipFill>
        <p:spPr bwMode="auto">
          <a:xfrm>
            <a:off x="6583324" y="6041420"/>
            <a:ext cx="1624013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图片 12"/>
          <p:cNvPicPr>
            <a:picLocks noChangeAspect="1"/>
          </p:cNvPicPr>
          <p:nvPr/>
        </p:nvPicPr>
        <p:blipFill>
          <a:blip r:embed="rId3" cstate="print"/>
          <a:srcRect r="72971"/>
          <a:stretch>
            <a:fillRect/>
          </a:stretch>
        </p:blipFill>
        <p:spPr bwMode="auto">
          <a:xfrm>
            <a:off x="701121" y="6221413"/>
            <a:ext cx="12652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图片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72400" y="6343650"/>
            <a:ext cx="72072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对角圆角矩形 11"/>
          <p:cNvSpPr/>
          <p:nvPr/>
        </p:nvSpPr>
        <p:spPr>
          <a:xfrm>
            <a:off x="1142975" y="166992"/>
            <a:ext cx="2852961" cy="597712"/>
          </a:xfrm>
          <a:prstGeom prst="round2DiagRect">
            <a:avLst/>
          </a:prstGeom>
          <a:solidFill>
            <a:srgbClr val="0000F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重难点解析</a:t>
            </a:r>
            <a:endParaRPr lang="en-US" altLang="zh-CN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611561" y="980728"/>
            <a:ext cx="1584175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0000F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重难点</a:t>
            </a: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267744" y="3429000"/>
            <a:ext cx="580186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因为胡萝卜先生的胡子既长又结实，而且可以用来做风筝线，那么做晾衣绳也合适，所以对缺少晾衣绳的鸟太太来说非常合适，鸟太太会用上。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50" y="3429000"/>
            <a:ext cx="1537578" cy="22087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701121" y="2207766"/>
            <a:ext cx="709801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    胡萝卜先生的长胡子分别帮助了谁？你从中体会到了什么？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5" name="图片 9"/>
          <p:cNvPicPr>
            <a:picLocks noChangeAspect="1"/>
          </p:cNvPicPr>
          <p:nvPr/>
        </p:nvPicPr>
        <p:blipFill>
          <a:blip r:embed="rId2" cstate="print"/>
          <a:srcRect r="72971"/>
          <a:stretch>
            <a:fillRect/>
          </a:stretch>
        </p:blipFill>
        <p:spPr bwMode="auto">
          <a:xfrm>
            <a:off x="6583324" y="6041420"/>
            <a:ext cx="1624013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图片 12"/>
          <p:cNvPicPr>
            <a:picLocks noChangeAspect="1"/>
          </p:cNvPicPr>
          <p:nvPr/>
        </p:nvPicPr>
        <p:blipFill>
          <a:blip r:embed="rId3" cstate="print"/>
          <a:srcRect r="72971"/>
          <a:stretch>
            <a:fillRect/>
          </a:stretch>
        </p:blipFill>
        <p:spPr bwMode="auto">
          <a:xfrm>
            <a:off x="701121" y="6221413"/>
            <a:ext cx="12652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图片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72400" y="6343650"/>
            <a:ext cx="72072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组合 21"/>
          <p:cNvGrpSpPr/>
          <p:nvPr/>
        </p:nvGrpSpPr>
        <p:grpSpPr>
          <a:xfrm>
            <a:off x="7552848" y="5085184"/>
            <a:ext cx="723346" cy="1119988"/>
            <a:chOff x="5836357" y="4560894"/>
            <a:chExt cx="1327930" cy="2056092"/>
          </a:xfrm>
        </p:grpSpPr>
        <p:pic>
          <p:nvPicPr>
            <p:cNvPr id="23" name="图片 5"/>
            <p:cNvPicPr>
              <a:picLocks noChangeAspect="1"/>
            </p:cNvPicPr>
            <p:nvPr/>
          </p:nvPicPr>
          <p:blipFill rotWithShape="1">
            <a:blip r:embed="rId6" cstate="print"/>
            <a:srcRect l="35500" r="32250" b="80044"/>
            <a:stretch>
              <a:fillRect/>
            </a:stretch>
          </p:blipFill>
          <p:spPr bwMode="auto">
            <a:xfrm>
              <a:off x="5836357" y="4560894"/>
              <a:ext cx="429028" cy="383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6478" y="4847939"/>
              <a:ext cx="1247809" cy="17690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" name="对角圆角矩形 11"/>
          <p:cNvSpPr/>
          <p:nvPr/>
        </p:nvSpPr>
        <p:spPr>
          <a:xfrm>
            <a:off x="1142975" y="166992"/>
            <a:ext cx="2852961" cy="597712"/>
          </a:xfrm>
          <a:prstGeom prst="round2DiagRect">
            <a:avLst/>
          </a:prstGeom>
          <a:solidFill>
            <a:srgbClr val="0000F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重难点解析</a:t>
            </a:r>
            <a:endParaRPr lang="en-US" altLang="zh-CN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611561" y="980728"/>
            <a:ext cx="1584175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0000F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重难点</a:t>
            </a: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8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27584" y="3745719"/>
            <a:ext cx="71087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小男孩和鸟太太，我体会到了帮助他人的快乐。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701121" y="2207766"/>
            <a:ext cx="709801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    你觉得胡萝卜先生的胡子还可以帮助谁？说说你的预测。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5" name="图片 9"/>
          <p:cNvPicPr>
            <a:picLocks noChangeAspect="1"/>
          </p:cNvPicPr>
          <p:nvPr/>
        </p:nvPicPr>
        <p:blipFill>
          <a:blip r:embed="rId2" cstate="print"/>
          <a:srcRect r="72971"/>
          <a:stretch>
            <a:fillRect/>
          </a:stretch>
        </p:blipFill>
        <p:spPr bwMode="auto">
          <a:xfrm>
            <a:off x="6583324" y="6041420"/>
            <a:ext cx="1624013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图片 12"/>
          <p:cNvPicPr>
            <a:picLocks noChangeAspect="1"/>
          </p:cNvPicPr>
          <p:nvPr/>
        </p:nvPicPr>
        <p:blipFill>
          <a:blip r:embed="rId3" cstate="print"/>
          <a:srcRect r="72971"/>
          <a:stretch>
            <a:fillRect/>
          </a:stretch>
        </p:blipFill>
        <p:spPr bwMode="auto">
          <a:xfrm>
            <a:off x="701121" y="6221413"/>
            <a:ext cx="12652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图片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72400" y="6343650"/>
            <a:ext cx="72072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组合 21"/>
          <p:cNvGrpSpPr/>
          <p:nvPr/>
        </p:nvGrpSpPr>
        <p:grpSpPr>
          <a:xfrm>
            <a:off x="7552848" y="5085184"/>
            <a:ext cx="723346" cy="1119988"/>
            <a:chOff x="5836357" y="4560894"/>
            <a:chExt cx="1327930" cy="2056092"/>
          </a:xfrm>
        </p:grpSpPr>
        <p:pic>
          <p:nvPicPr>
            <p:cNvPr id="23" name="图片 5"/>
            <p:cNvPicPr>
              <a:picLocks noChangeAspect="1"/>
            </p:cNvPicPr>
            <p:nvPr/>
          </p:nvPicPr>
          <p:blipFill rotWithShape="1">
            <a:blip r:embed="rId6" cstate="print"/>
            <a:srcRect l="35500" r="32250" b="80044"/>
            <a:stretch>
              <a:fillRect/>
            </a:stretch>
          </p:blipFill>
          <p:spPr bwMode="auto">
            <a:xfrm>
              <a:off x="5836357" y="4560894"/>
              <a:ext cx="429028" cy="383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6478" y="4847939"/>
              <a:ext cx="1247809" cy="17690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" name="对角圆角矩形 11"/>
          <p:cNvSpPr/>
          <p:nvPr/>
        </p:nvSpPr>
        <p:spPr>
          <a:xfrm>
            <a:off x="1142975" y="166992"/>
            <a:ext cx="2852961" cy="597712"/>
          </a:xfrm>
          <a:prstGeom prst="round2DiagRect">
            <a:avLst/>
          </a:prstGeom>
          <a:solidFill>
            <a:srgbClr val="0000F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重难点解析</a:t>
            </a:r>
            <a:endParaRPr lang="en-US" altLang="zh-CN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611561" y="980728"/>
            <a:ext cx="1584175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0000F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重难点</a:t>
            </a: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9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27584" y="3745719"/>
            <a:ext cx="71087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示例：帮助老奶奶把散落的青菜用胡子捆起来；帮助丢了跳绳的小女孩做成跳绳。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701121" y="2207766"/>
            <a:ext cx="70980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    下面是节选的原童话中的故事情节，一起来读一读吧，看一看和你预测的有哪些相同和不同。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5" name="图片 9"/>
          <p:cNvPicPr>
            <a:picLocks noChangeAspect="1"/>
          </p:cNvPicPr>
          <p:nvPr/>
        </p:nvPicPr>
        <p:blipFill>
          <a:blip r:embed="rId2" cstate="print"/>
          <a:srcRect r="72971"/>
          <a:stretch>
            <a:fillRect/>
          </a:stretch>
        </p:blipFill>
        <p:spPr bwMode="auto">
          <a:xfrm>
            <a:off x="6583324" y="6041420"/>
            <a:ext cx="1624013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图片 12"/>
          <p:cNvPicPr>
            <a:picLocks noChangeAspect="1"/>
          </p:cNvPicPr>
          <p:nvPr/>
        </p:nvPicPr>
        <p:blipFill>
          <a:blip r:embed="rId3" cstate="print"/>
          <a:srcRect r="72971"/>
          <a:stretch>
            <a:fillRect/>
          </a:stretch>
        </p:blipFill>
        <p:spPr bwMode="auto">
          <a:xfrm>
            <a:off x="701121" y="6221413"/>
            <a:ext cx="12652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图片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72400" y="6343650"/>
            <a:ext cx="72072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组合 21"/>
          <p:cNvGrpSpPr/>
          <p:nvPr/>
        </p:nvGrpSpPr>
        <p:grpSpPr>
          <a:xfrm>
            <a:off x="7552848" y="5085184"/>
            <a:ext cx="723346" cy="1119988"/>
            <a:chOff x="5836357" y="4560894"/>
            <a:chExt cx="1327930" cy="2056092"/>
          </a:xfrm>
        </p:grpSpPr>
        <p:pic>
          <p:nvPicPr>
            <p:cNvPr id="23" name="图片 5"/>
            <p:cNvPicPr>
              <a:picLocks noChangeAspect="1"/>
            </p:cNvPicPr>
            <p:nvPr/>
          </p:nvPicPr>
          <p:blipFill rotWithShape="1">
            <a:blip r:embed="rId6" cstate="print"/>
            <a:srcRect l="35500" r="32250" b="80044"/>
            <a:stretch>
              <a:fillRect/>
            </a:stretch>
          </p:blipFill>
          <p:spPr bwMode="auto">
            <a:xfrm>
              <a:off x="5836357" y="4560894"/>
              <a:ext cx="429028" cy="383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6478" y="4847939"/>
              <a:ext cx="1247809" cy="17690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" name="对角圆角矩形 11"/>
          <p:cNvSpPr/>
          <p:nvPr/>
        </p:nvSpPr>
        <p:spPr>
          <a:xfrm>
            <a:off x="1142975" y="166992"/>
            <a:ext cx="2852961" cy="597712"/>
          </a:xfrm>
          <a:prstGeom prst="round2DiagRect">
            <a:avLst/>
          </a:prstGeom>
          <a:solidFill>
            <a:srgbClr val="0000F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重难点解析</a:t>
            </a:r>
            <a:endParaRPr lang="en-US" altLang="zh-CN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611561" y="980728"/>
            <a:ext cx="1872207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0000F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重难点</a:t>
            </a: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10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23528" y="4725144"/>
            <a:ext cx="849694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600" dirty="0">
                <a:latin typeface="楷体" panose="02010609060101010101" pitchFamily="49" charset="-122"/>
                <a:ea typeface="楷体" panose="02010609060101010101" pitchFamily="49" charset="-122"/>
              </a:rPr>
              <a:t>    我们的爸爸、叔叔、爷爷等成年男性一般都有胡子，可是啊，今天有一位特别的先生也有胡子，他是谁呢？他就是今天这篇课文的主人公</a:t>
            </a:r>
            <a:r>
              <a:rPr lang="en-US" altLang="zh-CN" sz="2600" dirty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600" dirty="0">
                <a:latin typeface="楷体" panose="02010609060101010101" pitchFamily="49" charset="-122"/>
                <a:ea typeface="楷体" panose="02010609060101010101" pitchFamily="49" charset="-122"/>
              </a:rPr>
              <a:t>胡萝卜先生，为什么他会有长胡子呢？一起在课文中寻找答案吧！</a:t>
            </a:r>
            <a:endParaRPr lang="zh-CN" altLang="en-US" sz="2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4" name="图片 9"/>
          <p:cNvPicPr>
            <a:picLocks noChangeAspect="1"/>
          </p:cNvPicPr>
          <p:nvPr/>
        </p:nvPicPr>
        <p:blipFill>
          <a:blip r:embed="rId2" cstate="print"/>
          <a:srcRect r="72971"/>
          <a:stretch>
            <a:fillRect/>
          </a:stretch>
        </p:blipFill>
        <p:spPr bwMode="auto">
          <a:xfrm>
            <a:off x="6583324" y="6041420"/>
            <a:ext cx="1624013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图片 12"/>
          <p:cNvPicPr>
            <a:picLocks noChangeAspect="1"/>
          </p:cNvPicPr>
          <p:nvPr/>
        </p:nvPicPr>
        <p:blipFill>
          <a:blip r:embed="rId3" cstate="print"/>
          <a:srcRect r="72971"/>
          <a:stretch>
            <a:fillRect/>
          </a:stretch>
        </p:blipFill>
        <p:spPr bwMode="auto">
          <a:xfrm>
            <a:off x="701121" y="6221413"/>
            <a:ext cx="12652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图片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图片 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72400" y="6343650"/>
            <a:ext cx="72072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对角圆角矩形 11"/>
          <p:cNvSpPr/>
          <p:nvPr/>
        </p:nvSpPr>
        <p:spPr>
          <a:xfrm>
            <a:off x="1142975" y="166992"/>
            <a:ext cx="2348905" cy="597712"/>
          </a:xfrm>
          <a:prstGeom prst="round2DiagRect">
            <a:avLst/>
          </a:prstGeom>
          <a:solidFill>
            <a:srgbClr val="0000F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新课导入</a:t>
            </a:r>
            <a:endParaRPr lang="en-US" altLang="zh-CN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405" y="1260783"/>
            <a:ext cx="4051367" cy="30125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155907"/>
            <a:ext cx="1462194" cy="13548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55907"/>
            <a:ext cx="1492771" cy="15805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726" y="2830364"/>
            <a:ext cx="1375016" cy="14945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701121" y="1582673"/>
            <a:ext cx="709801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    乌龟爷爷想喝水，但是没有吊桶的绳子，它看见胡萝卜先生的胡子那么长，这就说：“您的胡子能借我当吊桶的绳子吗</a:t>
            </a: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?”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胡萝卜先生非常爽快的答应了，于是它又拔了一根下来，给乌龟爷爷当吊桶的绳子。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5" name="图片 9"/>
          <p:cNvPicPr>
            <a:picLocks noChangeAspect="1"/>
          </p:cNvPicPr>
          <p:nvPr/>
        </p:nvPicPr>
        <p:blipFill>
          <a:blip r:embed="rId2" cstate="print"/>
          <a:srcRect r="72971"/>
          <a:stretch>
            <a:fillRect/>
          </a:stretch>
        </p:blipFill>
        <p:spPr bwMode="auto">
          <a:xfrm>
            <a:off x="6583324" y="6041420"/>
            <a:ext cx="1624013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图片 12"/>
          <p:cNvPicPr>
            <a:picLocks noChangeAspect="1"/>
          </p:cNvPicPr>
          <p:nvPr/>
        </p:nvPicPr>
        <p:blipFill>
          <a:blip r:embed="rId3" cstate="print"/>
          <a:srcRect r="72971"/>
          <a:stretch>
            <a:fillRect/>
          </a:stretch>
        </p:blipFill>
        <p:spPr bwMode="auto">
          <a:xfrm>
            <a:off x="701121" y="6221413"/>
            <a:ext cx="12652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图片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72400" y="6343650"/>
            <a:ext cx="72072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组合 21"/>
          <p:cNvGrpSpPr/>
          <p:nvPr/>
        </p:nvGrpSpPr>
        <p:grpSpPr>
          <a:xfrm>
            <a:off x="7552848" y="5085184"/>
            <a:ext cx="723346" cy="1119988"/>
            <a:chOff x="5836357" y="4560894"/>
            <a:chExt cx="1327930" cy="2056092"/>
          </a:xfrm>
        </p:grpSpPr>
        <p:pic>
          <p:nvPicPr>
            <p:cNvPr id="23" name="图片 5"/>
            <p:cNvPicPr>
              <a:picLocks noChangeAspect="1"/>
            </p:cNvPicPr>
            <p:nvPr/>
          </p:nvPicPr>
          <p:blipFill rotWithShape="1">
            <a:blip r:embed="rId6" cstate="print"/>
            <a:srcRect l="35500" r="32250" b="80044"/>
            <a:stretch>
              <a:fillRect/>
            </a:stretch>
          </p:blipFill>
          <p:spPr bwMode="auto">
            <a:xfrm>
              <a:off x="5836357" y="4560894"/>
              <a:ext cx="429028" cy="383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6478" y="4847939"/>
              <a:ext cx="1247809" cy="17690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" name="对角圆角矩形 11"/>
          <p:cNvSpPr/>
          <p:nvPr/>
        </p:nvSpPr>
        <p:spPr>
          <a:xfrm>
            <a:off x="1142975" y="166992"/>
            <a:ext cx="2852961" cy="597712"/>
          </a:xfrm>
          <a:prstGeom prst="round2DiagRect">
            <a:avLst/>
          </a:prstGeom>
          <a:solidFill>
            <a:srgbClr val="0000F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重难点解析</a:t>
            </a:r>
            <a:endParaRPr lang="en-US" altLang="zh-CN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816388" y="1700808"/>
            <a:ext cx="7098011" cy="3046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    蝈蝈乐队看见了胡萝卜先生的胡子那么长，它们把胡萝卜先生围起来问道：“您可以把胡子送给我们当琴弦吗</a:t>
            </a: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?”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胡萝卜先很高兴地说：“可以。”然后就拔了好几根胡子给它们当吉它弦，古筝弦，二胡弦和小提琴弦。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5" name="图片 9"/>
          <p:cNvPicPr>
            <a:picLocks noChangeAspect="1"/>
          </p:cNvPicPr>
          <p:nvPr/>
        </p:nvPicPr>
        <p:blipFill>
          <a:blip r:embed="rId2" cstate="print"/>
          <a:srcRect r="72971"/>
          <a:stretch>
            <a:fillRect/>
          </a:stretch>
        </p:blipFill>
        <p:spPr bwMode="auto">
          <a:xfrm>
            <a:off x="6583324" y="6041420"/>
            <a:ext cx="1624013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图片 12"/>
          <p:cNvPicPr>
            <a:picLocks noChangeAspect="1"/>
          </p:cNvPicPr>
          <p:nvPr/>
        </p:nvPicPr>
        <p:blipFill>
          <a:blip r:embed="rId3" cstate="print"/>
          <a:srcRect r="72971"/>
          <a:stretch>
            <a:fillRect/>
          </a:stretch>
        </p:blipFill>
        <p:spPr bwMode="auto">
          <a:xfrm>
            <a:off x="701121" y="6221413"/>
            <a:ext cx="12652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图片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72400" y="6343650"/>
            <a:ext cx="72072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组合 21"/>
          <p:cNvGrpSpPr/>
          <p:nvPr/>
        </p:nvGrpSpPr>
        <p:grpSpPr>
          <a:xfrm>
            <a:off x="7552848" y="5085184"/>
            <a:ext cx="723346" cy="1119988"/>
            <a:chOff x="5836357" y="4560894"/>
            <a:chExt cx="1327930" cy="2056092"/>
          </a:xfrm>
        </p:grpSpPr>
        <p:pic>
          <p:nvPicPr>
            <p:cNvPr id="23" name="图片 5"/>
            <p:cNvPicPr>
              <a:picLocks noChangeAspect="1"/>
            </p:cNvPicPr>
            <p:nvPr/>
          </p:nvPicPr>
          <p:blipFill rotWithShape="1">
            <a:blip r:embed="rId6" cstate="print"/>
            <a:srcRect l="35500" r="32250" b="80044"/>
            <a:stretch>
              <a:fillRect/>
            </a:stretch>
          </p:blipFill>
          <p:spPr bwMode="auto">
            <a:xfrm>
              <a:off x="5836357" y="4560894"/>
              <a:ext cx="429028" cy="383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6478" y="4847939"/>
              <a:ext cx="1247809" cy="17690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" name="对角圆角矩形 11"/>
          <p:cNvSpPr/>
          <p:nvPr/>
        </p:nvSpPr>
        <p:spPr>
          <a:xfrm>
            <a:off x="1142975" y="166992"/>
            <a:ext cx="2852961" cy="597712"/>
          </a:xfrm>
          <a:prstGeom prst="round2DiagRect">
            <a:avLst/>
          </a:prstGeom>
          <a:solidFill>
            <a:srgbClr val="0000F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重难点解析</a:t>
            </a:r>
            <a:endParaRPr lang="en-US" altLang="zh-CN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701121" y="2207766"/>
            <a:ext cx="709801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    这时，豹子哥哥和豹子弟弟比赛跳绳，豹子弟弟刚跳到一半，绳子就断了，它们看见胡萝卜先生的胡子那么长，它们就问：“胡萝卜先生，你能不能把胡子借给我们当跳绳</a:t>
            </a: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?”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胡萝卜先生听了，话也不说拔了两根胡子给了豹子哥哥和豹子弟弟。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5" name="图片 9"/>
          <p:cNvPicPr>
            <a:picLocks noChangeAspect="1"/>
          </p:cNvPicPr>
          <p:nvPr/>
        </p:nvPicPr>
        <p:blipFill>
          <a:blip r:embed="rId2" cstate="print"/>
          <a:srcRect r="72971"/>
          <a:stretch>
            <a:fillRect/>
          </a:stretch>
        </p:blipFill>
        <p:spPr bwMode="auto">
          <a:xfrm>
            <a:off x="6583324" y="6041420"/>
            <a:ext cx="1624013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图片 12"/>
          <p:cNvPicPr>
            <a:picLocks noChangeAspect="1"/>
          </p:cNvPicPr>
          <p:nvPr/>
        </p:nvPicPr>
        <p:blipFill>
          <a:blip r:embed="rId3" cstate="print"/>
          <a:srcRect r="72971"/>
          <a:stretch>
            <a:fillRect/>
          </a:stretch>
        </p:blipFill>
        <p:spPr bwMode="auto">
          <a:xfrm>
            <a:off x="701121" y="6221413"/>
            <a:ext cx="12652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图片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72400" y="6343650"/>
            <a:ext cx="72072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组合 21"/>
          <p:cNvGrpSpPr/>
          <p:nvPr/>
        </p:nvGrpSpPr>
        <p:grpSpPr>
          <a:xfrm>
            <a:off x="7552848" y="5085184"/>
            <a:ext cx="723346" cy="1119988"/>
            <a:chOff x="5836357" y="4560894"/>
            <a:chExt cx="1327930" cy="2056092"/>
          </a:xfrm>
        </p:grpSpPr>
        <p:pic>
          <p:nvPicPr>
            <p:cNvPr id="23" name="图片 5"/>
            <p:cNvPicPr>
              <a:picLocks noChangeAspect="1"/>
            </p:cNvPicPr>
            <p:nvPr/>
          </p:nvPicPr>
          <p:blipFill rotWithShape="1">
            <a:blip r:embed="rId6" cstate="print"/>
            <a:srcRect l="35500" r="32250" b="80044"/>
            <a:stretch>
              <a:fillRect/>
            </a:stretch>
          </p:blipFill>
          <p:spPr bwMode="auto">
            <a:xfrm>
              <a:off x="5836357" y="4560894"/>
              <a:ext cx="429028" cy="383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6478" y="4847939"/>
              <a:ext cx="1247809" cy="17690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" name="对角圆角矩形 11"/>
          <p:cNvSpPr/>
          <p:nvPr/>
        </p:nvSpPr>
        <p:spPr>
          <a:xfrm>
            <a:off x="1142975" y="166992"/>
            <a:ext cx="2852961" cy="597712"/>
          </a:xfrm>
          <a:prstGeom prst="round2DiagRect">
            <a:avLst/>
          </a:prstGeom>
          <a:solidFill>
            <a:srgbClr val="0000F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重难点解析</a:t>
            </a:r>
            <a:endParaRPr lang="en-US" altLang="zh-CN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1482257" y="2207765"/>
            <a:ext cx="7098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你觉得胡萝卜先生会是一个怎样的人？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5" name="图片 9"/>
          <p:cNvPicPr>
            <a:picLocks noChangeAspect="1"/>
          </p:cNvPicPr>
          <p:nvPr/>
        </p:nvPicPr>
        <p:blipFill>
          <a:blip r:embed="rId2" cstate="print"/>
          <a:srcRect r="72971"/>
          <a:stretch>
            <a:fillRect/>
          </a:stretch>
        </p:blipFill>
        <p:spPr bwMode="auto">
          <a:xfrm>
            <a:off x="6583324" y="6041420"/>
            <a:ext cx="1624013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图片 12"/>
          <p:cNvPicPr>
            <a:picLocks noChangeAspect="1"/>
          </p:cNvPicPr>
          <p:nvPr/>
        </p:nvPicPr>
        <p:blipFill>
          <a:blip r:embed="rId3" cstate="print"/>
          <a:srcRect r="72971"/>
          <a:stretch>
            <a:fillRect/>
          </a:stretch>
        </p:blipFill>
        <p:spPr bwMode="auto">
          <a:xfrm>
            <a:off x="701121" y="6221413"/>
            <a:ext cx="12652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图片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72400" y="6343650"/>
            <a:ext cx="72072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组合 21"/>
          <p:cNvGrpSpPr/>
          <p:nvPr/>
        </p:nvGrpSpPr>
        <p:grpSpPr>
          <a:xfrm>
            <a:off x="7552848" y="5085184"/>
            <a:ext cx="723346" cy="1119988"/>
            <a:chOff x="5836357" y="4560894"/>
            <a:chExt cx="1327930" cy="2056092"/>
          </a:xfrm>
        </p:grpSpPr>
        <p:pic>
          <p:nvPicPr>
            <p:cNvPr id="23" name="图片 5"/>
            <p:cNvPicPr>
              <a:picLocks noChangeAspect="1"/>
            </p:cNvPicPr>
            <p:nvPr/>
          </p:nvPicPr>
          <p:blipFill rotWithShape="1">
            <a:blip r:embed="rId6" cstate="print"/>
            <a:srcRect l="35500" r="32250" b="80044"/>
            <a:stretch>
              <a:fillRect/>
            </a:stretch>
          </p:blipFill>
          <p:spPr bwMode="auto">
            <a:xfrm>
              <a:off x="5836357" y="4560894"/>
              <a:ext cx="429028" cy="383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6478" y="4847939"/>
              <a:ext cx="1247809" cy="17690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" name="对角圆角矩形 11"/>
          <p:cNvSpPr/>
          <p:nvPr/>
        </p:nvSpPr>
        <p:spPr>
          <a:xfrm>
            <a:off x="1142975" y="166992"/>
            <a:ext cx="2852961" cy="597712"/>
          </a:xfrm>
          <a:prstGeom prst="round2DiagRect">
            <a:avLst/>
          </a:prstGeom>
          <a:solidFill>
            <a:srgbClr val="0000F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重难点解析</a:t>
            </a:r>
            <a:endParaRPr lang="en-US" altLang="zh-CN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611561" y="980728"/>
            <a:ext cx="180019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0000F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重难点</a:t>
            </a: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11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27585" y="3212976"/>
            <a:ext cx="7108757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胡萝卜先生在别人有困难的时候帮助了别人，我觉得他是一个善良的、喜欢帮助别人的人。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539552" y="1506463"/>
            <a:ext cx="677108" cy="401076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 wrap="square">
            <a:spAutoFit/>
          </a:bodyPr>
          <a:lstStyle/>
          <a:p>
            <a:pPr algn="l"/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胡萝卜先生的长胡子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1819071" y="1124744"/>
            <a:ext cx="4524973" cy="71558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为浓密的胡子发愁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3" name="左大括号 42"/>
          <p:cNvSpPr/>
          <p:nvPr/>
        </p:nvSpPr>
        <p:spPr>
          <a:xfrm>
            <a:off x="1259632" y="1412776"/>
            <a:ext cx="180020" cy="3960440"/>
          </a:xfrm>
          <a:prstGeom prst="leftBrac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4" name="Rectangle 5"/>
          <p:cNvSpPr>
            <a:spLocks noChangeArrowheads="1"/>
          </p:cNvSpPr>
          <p:nvPr/>
        </p:nvSpPr>
        <p:spPr bwMode="auto">
          <a:xfrm>
            <a:off x="1819072" y="1916832"/>
            <a:ext cx="4553128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漏刮一根胡子</a:t>
            </a:r>
            <a:r>
              <a:rPr lang="en-US" altLang="zh-CN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蘸到果酱</a:t>
            </a:r>
            <a:r>
              <a:rPr lang="en-US" altLang="zh-CN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胡子变长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5" name="Rectangle 5"/>
          <p:cNvSpPr>
            <a:spLocks noChangeArrowheads="1"/>
          </p:cNvSpPr>
          <p:nvPr/>
        </p:nvSpPr>
        <p:spPr bwMode="auto">
          <a:xfrm>
            <a:off x="1810409" y="3408663"/>
            <a:ext cx="3653028" cy="71558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男孩剪胡子放风筝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6" name="Rectangle 5"/>
          <p:cNvSpPr>
            <a:spLocks noChangeArrowheads="1"/>
          </p:cNvSpPr>
          <p:nvPr/>
        </p:nvSpPr>
        <p:spPr bwMode="auto">
          <a:xfrm>
            <a:off x="1819072" y="4153579"/>
            <a:ext cx="4193088" cy="71558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鸟太太缺少晾衣绳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7" name="左大括号 46"/>
          <p:cNvSpPr/>
          <p:nvPr/>
        </p:nvSpPr>
        <p:spPr>
          <a:xfrm flipH="1">
            <a:off x="6372199" y="1340768"/>
            <a:ext cx="347925" cy="3888432"/>
          </a:xfrm>
          <a:prstGeom prst="leftBrac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8" name="Rectangle 5"/>
          <p:cNvSpPr>
            <a:spLocks noChangeArrowheads="1"/>
          </p:cNvSpPr>
          <p:nvPr/>
        </p:nvSpPr>
        <p:spPr bwMode="auto">
          <a:xfrm>
            <a:off x="6588224" y="2492896"/>
            <a:ext cx="1836849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帮助他人</a:t>
            </a:r>
            <a:endParaRPr lang="en-US" altLang="zh-CN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快乐自己</a:t>
            </a:r>
            <a:endParaRPr lang="en-US" altLang="zh-CN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6" name="图片 9"/>
          <p:cNvPicPr>
            <a:picLocks noChangeAspect="1"/>
          </p:cNvPicPr>
          <p:nvPr/>
        </p:nvPicPr>
        <p:blipFill>
          <a:blip r:embed="rId2" cstate="print"/>
          <a:srcRect r="72971"/>
          <a:stretch>
            <a:fillRect/>
          </a:stretch>
        </p:blipFill>
        <p:spPr bwMode="auto">
          <a:xfrm>
            <a:off x="6583324" y="6041420"/>
            <a:ext cx="1624013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图片 12"/>
          <p:cNvPicPr>
            <a:picLocks noChangeAspect="1"/>
          </p:cNvPicPr>
          <p:nvPr/>
        </p:nvPicPr>
        <p:blipFill>
          <a:blip r:embed="rId3" cstate="print"/>
          <a:srcRect r="72971"/>
          <a:stretch>
            <a:fillRect/>
          </a:stretch>
        </p:blipFill>
        <p:spPr bwMode="auto">
          <a:xfrm>
            <a:off x="701121" y="6221413"/>
            <a:ext cx="12652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图片 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72400" y="6343650"/>
            <a:ext cx="72072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对角圆角矩形 20"/>
          <p:cNvSpPr/>
          <p:nvPr/>
        </p:nvSpPr>
        <p:spPr>
          <a:xfrm>
            <a:off x="1142975" y="166992"/>
            <a:ext cx="2348905" cy="597712"/>
          </a:xfrm>
          <a:prstGeom prst="round2DiagRect">
            <a:avLst/>
          </a:prstGeom>
          <a:solidFill>
            <a:srgbClr val="0000F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课文结构</a:t>
            </a:r>
            <a:endParaRPr lang="zh-CN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1963088" y="4758243"/>
            <a:ext cx="4193088" cy="71558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utoUpdateAnimBg="0"/>
      <p:bldP spid="42" grpId="0"/>
      <p:bldP spid="43" grpId="0" animBg="1"/>
      <p:bldP spid="44" grpId="0"/>
      <p:bldP spid="45" grpId="0"/>
      <p:bldP spid="46" grpId="0"/>
      <p:bldP spid="47" grpId="0" animBg="1"/>
      <p:bldP spid="48" grpId="0"/>
      <p:bldP spid="2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827584" y="2132856"/>
            <a:ext cx="7056784" cy="67192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88872" rIns="0" bIns="88872" numCol="1" anchor="ctr" anchorCtr="0" compatLnSpc="1">
            <a:spAutoFit/>
          </a:bodyPr>
          <a:lstStyle/>
          <a:p>
            <a:pPr lvl="0"/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    帮助他人的同时也帮助了自己。</a:t>
            </a:r>
            <a:endParaRPr kumimoji="0" lang="zh-CN" altLang="zh-CN" sz="3200" b="0" i="0" u="none" strike="noStrike" cap="none" normalizeH="0" baseline="0" dirty="0">
              <a:ln>
                <a:noFill/>
              </a:ln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097414" y="836712"/>
            <a:ext cx="4949172" cy="8713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帮助他人的名言</a:t>
            </a:r>
            <a:endParaRPr lang="zh-CN" altLang="en-US" sz="4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811336" y="2904990"/>
            <a:ext cx="7056784" cy="11643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88872" rIns="0" bIns="88872" numCol="1" anchor="ctr" anchorCtr="0" compatLnSpc="1">
            <a:spAutoFit/>
          </a:bodyPr>
          <a:lstStyle/>
          <a:p>
            <a:pPr lvl="0"/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    人家帮我，永志不忘；我帮人家，莫记心上。</a:t>
            </a:r>
            <a:endParaRPr kumimoji="0" lang="zh-CN" altLang="zh-CN" sz="3200" b="0" i="0" u="none" strike="noStrike" cap="none" normalizeH="0" baseline="0" dirty="0">
              <a:ln>
                <a:noFill/>
              </a:ln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 cstate="print"/>
          <a:srcRect r="72971"/>
          <a:stretch>
            <a:fillRect/>
          </a:stretch>
        </p:blipFill>
        <p:spPr bwMode="auto">
          <a:xfrm>
            <a:off x="6583324" y="6041420"/>
            <a:ext cx="1624013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/>
          <a:srcRect r="72971"/>
          <a:stretch>
            <a:fillRect/>
          </a:stretch>
        </p:blipFill>
        <p:spPr bwMode="auto">
          <a:xfrm>
            <a:off x="701121" y="6221413"/>
            <a:ext cx="12652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图片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图片 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72400" y="6343650"/>
            <a:ext cx="72072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对角圆角矩形 10"/>
          <p:cNvSpPr/>
          <p:nvPr/>
        </p:nvSpPr>
        <p:spPr>
          <a:xfrm>
            <a:off x="1142975" y="166992"/>
            <a:ext cx="2348905" cy="597712"/>
          </a:xfrm>
          <a:prstGeom prst="round2DiagRect">
            <a:avLst/>
          </a:prstGeom>
          <a:solidFill>
            <a:srgbClr val="0000F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拓展延伸</a:t>
            </a:r>
            <a:endParaRPr lang="en-US" altLang="zh-CN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827584" y="4220465"/>
            <a:ext cx="7056784" cy="11643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88872" rIns="0" bIns="88872" numCol="1" anchor="ctr" anchorCtr="0" compatLnSpc="1">
            <a:spAutoFit/>
          </a:bodyPr>
          <a:lstStyle/>
          <a:p>
            <a:pPr lvl="0"/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    助人要从日常小事做起，不因善小而不为。</a:t>
            </a:r>
            <a:endParaRPr kumimoji="0" lang="zh-CN" altLang="zh-CN" sz="3200" b="0" i="0" u="none" strike="noStrike" cap="none" normalizeH="0" baseline="0" dirty="0">
              <a:ln>
                <a:noFill/>
              </a:ln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/>
      <p:bldP spid="12" grpId="0"/>
      <p:bldP spid="14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4"/>
          <p:cNvSpPr txBox="1">
            <a:spLocks noChangeArrowheads="1"/>
          </p:cNvSpPr>
          <p:nvPr/>
        </p:nvSpPr>
        <p:spPr bwMode="auto">
          <a:xfrm>
            <a:off x="247126" y="2420888"/>
            <a:ext cx="8374311" cy="1584176"/>
          </a:xfrm>
          <a:prstGeom prst="rect">
            <a:avLst/>
          </a:prstGeom>
          <a:noFill/>
          <a:ln>
            <a:miter lim="800000"/>
          </a:ln>
        </p:spPr>
        <p:txBody>
          <a:bodyPr vert="horz" lIns="91440" tIns="45720" rIns="91440" bIns="45720" rtlCol="0">
            <a:noAutofit/>
          </a:bodyPr>
          <a:lstStyle>
            <a:defPPr>
              <a:defRPr lang="zh-CN"/>
            </a:defPPr>
            <a:lvl1pPr lvl="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 sz="32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    2.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以小组为单位，组员先给出题目，再互相根据题目预测发生了什么故事。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Rectangle 4"/>
          <p:cNvSpPr txBox="1">
            <a:spLocks noChangeArrowheads="1"/>
          </p:cNvSpPr>
          <p:nvPr/>
        </p:nvSpPr>
        <p:spPr bwMode="auto">
          <a:xfrm>
            <a:off x="217736" y="1268760"/>
            <a:ext cx="8458720" cy="1296144"/>
          </a:xfrm>
          <a:prstGeom prst="rect">
            <a:avLst/>
          </a:prstGeom>
          <a:noFill/>
          <a:ln>
            <a:miter lim="800000"/>
          </a:ln>
        </p:spPr>
        <p:txBody>
          <a:bodyPr vert="horz" lIns="91440" tIns="45720" rIns="91440" bIns="45720" rtlCol="0">
            <a:normAutofit/>
          </a:bodyPr>
          <a:lstStyle/>
          <a:p>
            <a:pPr lvl="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    1.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胡萝卜先生的长胡子还可以用来做什么？</a:t>
            </a:r>
            <a:endParaRPr kumimoji="0" lang="zh-CN" alt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2" cstate="print"/>
          <a:srcRect r="72971"/>
          <a:stretch>
            <a:fillRect/>
          </a:stretch>
        </p:blipFill>
        <p:spPr bwMode="auto">
          <a:xfrm>
            <a:off x="6583324" y="6041420"/>
            <a:ext cx="1624013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 cstate="print"/>
          <a:srcRect r="72971"/>
          <a:stretch>
            <a:fillRect/>
          </a:stretch>
        </p:blipFill>
        <p:spPr bwMode="auto">
          <a:xfrm>
            <a:off x="701121" y="6221413"/>
            <a:ext cx="12652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图片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图片 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72400" y="6343650"/>
            <a:ext cx="72072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" name="组合 23"/>
          <p:cNvGrpSpPr/>
          <p:nvPr/>
        </p:nvGrpSpPr>
        <p:grpSpPr>
          <a:xfrm>
            <a:off x="5715008" y="4357694"/>
            <a:ext cx="1327930" cy="2056092"/>
            <a:chOff x="5836357" y="4560894"/>
            <a:chExt cx="1327930" cy="2056092"/>
          </a:xfrm>
        </p:grpSpPr>
        <p:pic>
          <p:nvPicPr>
            <p:cNvPr id="25" name="图片 5"/>
            <p:cNvPicPr>
              <a:picLocks noChangeAspect="1"/>
            </p:cNvPicPr>
            <p:nvPr/>
          </p:nvPicPr>
          <p:blipFill rotWithShape="1">
            <a:blip r:embed="rId6" cstate="print"/>
            <a:srcRect l="35500" r="32250" b="80044"/>
            <a:stretch>
              <a:fillRect/>
            </a:stretch>
          </p:blipFill>
          <p:spPr bwMode="auto">
            <a:xfrm>
              <a:off x="5836357" y="4560894"/>
              <a:ext cx="429028" cy="383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6478" y="4847939"/>
              <a:ext cx="1247809" cy="17690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71604" y="4714884"/>
            <a:ext cx="1549697" cy="1734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对角圆角矩形 15"/>
          <p:cNvSpPr/>
          <p:nvPr/>
        </p:nvSpPr>
        <p:spPr>
          <a:xfrm>
            <a:off x="1142975" y="166992"/>
            <a:ext cx="2348905" cy="597712"/>
          </a:xfrm>
          <a:prstGeom prst="round2DiagRect">
            <a:avLst/>
          </a:prstGeom>
          <a:solidFill>
            <a:srgbClr val="0000F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课下作业</a:t>
            </a:r>
            <a:endParaRPr lang="en-US" altLang="zh-CN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1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861695" y="1687195"/>
            <a:ext cx="7310755" cy="2491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600" dirty="0">
                <a:latin typeface="楷体" panose="02010609060101010101" pitchFamily="49" charset="-122"/>
                <a:ea typeface="楷体" panose="02010609060101010101" pitchFamily="49" charset="-122"/>
              </a:rPr>
              <a:t>    王一梅：著名童话作家，她从小爱好文学，先后发表短篇童话</a:t>
            </a:r>
            <a:r>
              <a:rPr lang="en-US" altLang="zh-CN" sz="2600" dirty="0">
                <a:latin typeface="楷体" panose="02010609060101010101" pitchFamily="49" charset="-122"/>
                <a:ea typeface="楷体" panose="02010609060101010101" pitchFamily="49" charset="-122"/>
              </a:rPr>
              <a:t>300</a:t>
            </a:r>
            <a:r>
              <a:rPr lang="zh-CN" altLang="en-US" sz="2600" dirty="0">
                <a:latin typeface="楷体" panose="02010609060101010101" pitchFamily="49" charset="-122"/>
                <a:ea typeface="楷体" panose="02010609060101010101" pitchFamily="49" charset="-122"/>
              </a:rPr>
              <a:t>余篇，出版童话作品</a:t>
            </a:r>
            <a:r>
              <a:rPr lang="en-US" altLang="zh-CN" sz="2600" dirty="0">
                <a:latin typeface="楷体" panose="02010609060101010101" pitchFamily="49" charset="-122"/>
                <a:ea typeface="楷体" panose="02010609060101010101" pitchFamily="49" charset="-122"/>
              </a:rPr>
              <a:t>80</a:t>
            </a:r>
            <a:r>
              <a:rPr lang="zh-CN" altLang="en-US" sz="2600" dirty="0">
                <a:latin typeface="楷体" panose="02010609060101010101" pitchFamily="49" charset="-122"/>
                <a:ea typeface="楷体" panose="02010609060101010101" pitchFamily="49" charset="-122"/>
              </a:rPr>
              <a:t>多部，其作品多次荣获全国优秀儿童文学奖。代表作有长篇童话</a:t>
            </a:r>
            <a:r>
              <a:rPr lang="en-US" altLang="zh-CN" sz="2600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600" dirty="0">
                <a:latin typeface="楷体" panose="02010609060101010101" pitchFamily="49" charset="-122"/>
                <a:ea typeface="楷体" panose="02010609060101010101" pitchFamily="49" charset="-122"/>
              </a:rPr>
              <a:t>鼹鼠的月亮河</a:t>
            </a:r>
            <a:r>
              <a:rPr lang="en-US" altLang="zh-CN" sz="2600" dirty="0">
                <a:latin typeface="楷体" panose="02010609060101010101" pitchFamily="49" charset="-122"/>
                <a:ea typeface="楷体" panose="02010609060101010101" pitchFamily="49" charset="-122"/>
              </a:rPr>
              <a:t>》《</a:t>
            </a:r>
            <a:r>
              <a:rPr lang="zh-CN" altLang="en-US" sz="2600" dirty="0">
                <a:latin typeface="楷体" panose="02010609060101010101" pitchFamily="49" charset="-122"/>
                <a:ea typeface="楷体" panose="02010609060101010101" pitchFamily="49" charset="-122"/>
              </a:rPr>
              <a:t>住在雨街的猫</a:t>
            </a:r>
            <a:r>
              <a:rPr lang="en-US" altLang="zh-CN" sz="2600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600" dirty="0">
                <a:latin typeface="楷体" panose="02010609060101010101" pitchFamily="49" charset="-122"/>
                <a:ea typeface="楷体" panose="02010609060101010101" pitchFamily="49" charset="-122"/>
              </a:rPr>
              <a:t>等，短篇童话集</a:t>
            </a:r>
            <a:r>
              <a:rPr lang="en-US" altLang="zh-CN" sz="2600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600" dirty="0">
                <a:latin typeface="楷体" panose="02010609060101010101" pitchFamily="49" charset="-122"/>
                <a:ea typeface="楷体" panose="02010609060101010101" pitchFamily="49" charset="-122"/>
              </a:rPr>
              <a:t>第十二只枯叶蝶</a:t>
            </a:r>
            <a:r>
              <a:rPr lang="en-US" altLang="zh-CN" sz="2600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600" dirty="0">
                <a:latin typeface="楷体" panose="02010609060101010101" pitchFamily="49" charset="-122"/>
                <a:ea typeface="楷体" panose="02010609060101010101" pitchFamily="49" charset="-122"/>
              </a:rPr>
              <a:t>以及</a:t>
            </a:r>
            <a:r>
              <a:rPr lang="en-US" altLang="zh-CN" sz="2600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600" dirty="0">
                <a:latin typeface="楷体" panose="02010609060101010101" pitchFamily="49" charset="-122"/>
                <a:ea typeface="楷体" panose="02010609060101010101" pitchFamily="49" charset="-122"/>
              </a:rPr>
              <a:t>书本里的蚂蚁</a:t>
            </a:r>
            <a:r>
              <a:rPr lang="en-US" altLang="zh-CN" sz="2600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600" dirty="0">
                <a:latin typeface="楷体" panose="02010609060101010101" pitchFamily="49" charset="-122"/>
                <a:ea typeface="楷体" panose="02010609060101010101" pitchFamily="49" charset="-122"/>
              </a:rPr>
              <a:t>等绘本。</a:t>
            </a:r>
            <a:endParaRPr lang="zh-CN" altLang="en-US" sz="2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4" name="图片 9"/>
          <p:cNvPicPr>
            <a:picLocks noChangeAspect="1"/>
          </p:cNvPicPr>
          <p:nvPr/>
        </p:nvPicPr>
        <p:blipFill>
          <a:blip r:embed="rId2" cstate="print"/>
          <a:srcRect r="72971"/>
          <a:stretch>
            <a:fillRect/>
          </a:stretch>
        </p:blipFill>
        <p:spPr bwMode="auto">
          <a:xfrm>
            <a:off x="6583324" y="6041420"/>
            <a:ext cx="1624013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图片 12"/>
          <p:cNvPicPr>
            <a:picLocks noChangeAspect="1"/>
          </p:cNvPicPr>
          <p:nvPr/>
        </p:nvPicPr>
        <p:blipFill>
          <a:blip r:embed="rId3" cstate="print"/>
          <a:srcRect r="72971"/>
          <a:stretch>
            <a:fillRect/>
          </a:stretch>
        </p:blipFill>
        <p:spPr bwMode="auto">
          <a:xfrm>
            <a:off x="701121" y="6221413"/>
            <a:ext cx="12652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图片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图片 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72400" y="6343650"/>
            <a:ext cx="72072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对角圆角矩形 11"/>
          <p:cNvSpPr/>
          <p:nvPr/>
        </p:nvSpPr>
        <p:spPr>
          <a:xfrm>
            <a:off x="1142975" y="166992"/>
            <a:ext cx="2348905" cy="597712"/>
          </a:xfrm>
          <a:prstGeom prst="round2DiagRect">
            <a:avLst/>
          </a:prstGeom>
          <a:solidFill>
            <a:srgbClr val="0000F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资料宝袋</a:t>
            </a:r>
            <a:endParaRPr lang="en-US" altLang="zh-CN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827584" y="1916832"/>
            <a:ext cx="7056784" cy="4032448"/>
          </a:xfrm>
          <a:prstGeom prst="roundRect">
            <a:avLst/>
          </a:prstGeom>
          <a:noFill/>
          <a:ln w="31750">
            <a:solidFill>
              <a:srgbClr val="0000FF"/>
            </a:solidFill>
            <a:prstDash val="sysDot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2" name="图片 9"/>
          <p:cNvPicPr>
            <a:picLocks noChangeAspect="1"/>
          </p:cNvPicPr>
          <p:nvPr/>
        </p:nvPicPr>
        <p:blipFill>
          <a:blip r:embed="rId2" cstate="print"/>
          <a:srcRect r="72971"/>
          <a:stretch>
            <a:fillRect/>
          </a:stretch>
        </p:blipFill>
        <p:spPr bwMode="auto">
          <a:xfrm flipH="1">
            <a:off x="7668344" y="5902324"/>
            <a:ext cx="1624013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图片 12"/>
          <p:cNvPicPr>
            <a:picLocks noChangeAspect="1"/>
          </p:cNvPicPr>
          <p:nvPr/>
        </p:nvPicPr>
        <p:blipFill>
          <a:blip r:embed="rId3" cstate="print"/>
          <a:srcRect r="72971"/>
          <a:stretch>
            <a:fillRect/>
          </a:stretch>
        </p:blipFill>
        <p:spPr bwMode="auto">
          <a:xfrm>
            <a:off x="0" y="6003041"/>
            <a:ext cx="12652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" name="图片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038429" y="6372929"/>
            <a:ext cx="5397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图片 84"/>
          <p:cNvPicPr>
            <a:picLocks noChangeAspect="1"/>
          </p:cNvPicPr>
          <p:nvPr/>
        </p:nvPicPr>
        <p:blipFill>
          <a:blip r:embed="rId2" cstate="print"/>
          <a:srcRect r="72971"/>
          <a:stretch>
            <a:fillRect/>
          </a:stretch>
        </p:blipFill>
        <p:spPr bwMode="auto">
          <a:xfrm>
            <a:off x="6583324" y="6041420"/>
            <a:ext cx="1624013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图片 12"/>
          <p:cNvPicPr>
            <a:picLocks noChangeAspect="1"/>
          </p:cNvPicPr>
          <p:nvPr/>
        </p:nvPicPr>
        <p:blipFill>
          <a:blip r:embed="rId3" cstate="print"/>
          <a:srcRect r="72971"/>
          <a:stretch>
            <a:fillRect/>
          </a:stretch>
        </p:blipFill>
        <p:spPr bwMode="auto">
          <a:xfrm>
            <a:off x="701121" y="6221413"/>
            <a:ext cx="12652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图片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图片 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72400" y="6343650"/>
            <a:ext cx="72072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" name="图片 12"/>
          <p:cNvPicPr>
            <a:picLocks noChangeAspect="1"/>
          </p:cNvPicPr>
          <p:nvPr/>
        </p:nvPicPr>
        <p:blipFill>
          <a:blip r:embed="rId3" cstate="print"/>
          <a:srcRect r="72971"/>
          <a:stretch>
            <a:fillRect/>
          </a:stretch>
        </p:blipFill>
        <p:spPr bwMode="auto">
          <a:xfrm>
            <a:off x="683729" y="6156325"/>
            <a:ext cx="12652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" name="图片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750" y="6296025"/>
            <a:ext cx="5397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" name="图片 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8061" y="6365875"/>
            <a:ext cx="72072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23"/>
          <p:cNvSpPr txBox="1">
            <a:spLocks noChangeArrowheads="1"/>
          </p:cNvSpPr>
          <p:nvPr/>
        </p:nvSpPr>
        <p:spPr bwMode="auto">
          <a:xfrm>
            <a:off x="1331640" y="2545159"/>
            <a:ext cx="864096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萝</a:t>
            </a:r>
            <a:endParaRPr lang="zh-CN" alt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对角圆角矩形 19"/>
          <p:cNvSpPr/>
          <p:nvPr/>
        </p:nvSpPr>
        <p:spPr>
          <a:xfrm>
            <a:off x="1142975" y="166992"/>
            <a:ext cx="2348905" cy="597712"/>
          </a:xfrm>
          <a:prstGeom prst="round2DiagRect">
            <a:avLst/>
          </a:prstGeom>
          <a:solidFill>
            <a:srgbClr val="0000F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字词乐园</a:t>
            </a:r>
            <a:endParaRPr lang="en-US" altLang="zh-CN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AutoShape 2"/>
          <p:cNvSpPr>
            <a:spLocks noChangeArrowheads="1"/>
          </p:cNvSpPr>
          <p:nvPr/>
        </p:nvSpPr>
        <p:spPr bwMode="auto">
          <a:xfrm>
            <a:off x="611561" y="980728"/>
            <a:ext cx="144015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0000F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会认字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TextBox 23"/>
          <p:cNvSpPr txBox="1">
            <a:spLocks noChangeArrowheads="1"/>
          </p:cNvSpPr>
          <p:nvPr/>
        </p:nvSpPr>
        <p:spPr bwMode="auto">
          <a:xfrm>
            <a:off x="2411760" y="2605554"/>
            <a:ext cx="662473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组词：萝卜  菠萝  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12669" y="1988840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err="1">
                <a:latin typeface="黑体" panose="02010609060101010101" pitchFamily="49" charset="-122"/>
                <a:ea typeface="黑体" panose="02010609060101010101" pitchFamily="49" charset="-122"/>
              </a:rPr>
              <a:t>luó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TextBox 23"/>
          <p:cNvSpPr txBox="1">
            <a:spLocks noChangeArrowheads="1"/>
          </p:cNvSpPr>
          <p:nvPr/>
        </p:nvSpPr>
        <p:spPr bwMode="auto">
          <a:xfrm>
            <a:off x="1331640" y="3862789"/>
            <a:ext cx="864096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卜</a:t>
            </a:r>
            <a:endParaRPr lang="zh-CN" alt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TextBox 23"/>
          <p:cNvSpPr txBox="1">
            <a:spLocks noChangeArrowheads="1"/>
          </p:cNvSpPr>
          <p:nvPr/>
        </p:nvSpPr>
        <p:spPr bwMode="auto">
          <a:xfrm>
            <a:off x="2411760" y="3913892"/>
            <a:ext cx="662473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组词：萝卜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12669" y="330647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err="1">
                <a:latin typeface="黑体" panose="02010609060101010101" pitchFamily="49" charset="-122"/>
                <a:ea typeface="黑体" panose="02010609060101010101" pitchFamily="49" charset="-122"/>
              </a:rPr>
              <a:t>bo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" name="TextBox 23"/>
          <p:cNvSpPr txBox="1">
            <a:spLocks noChangeArrowheads="1"/>
          </p:cNvSpPr>
          <p:nvPr/>
        </p:nvSpPr>
        <p:spPr bwMode="auto">
          <a:xfrm>
            <a:off x="1331640" y="5086925"/>
            <a:ext cx="864096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愁</a:t>
            </a:r>
            <a:endParaRPr lang="zh-CN" alt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" name="TextBox 23"/>
          <p:cNvSpPr txBox="1">
            <a:spLocks noChangeArrowheads="1"/>
          </p:cNvSpPr>
          <p:nvPr/>
        </p:nvSpPr>
        <p:spPr bwMode="auto">
          <a:xfrm>
            <a:off x="2411760" y="5138028"/>
            <a:ext cx="662473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组词：发愁  愁苦  愁眉苦脸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12669" y="4530606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err="1">
                <a:latin typeface="黑体" panose="02010609060101010101" pitchFamily="49" charset="-122"/>
                <a:ea typeface="黑体" panose="02010609060101010101" pitchFamily="49" charset="-122"/>
              </a:rPr>
              <a:t>chóu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2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图片 9"/>
          <p:cNvPicPr>
            <a:picLocks noChangeAspect="1"/>
          </p:cNvPicPr>
          <p:nvPr/>
        </p:nvPicPr>
        <p:blipFill>
          <a:blip r:embed="rId2" cstate="print"/>
          <a:srcRect r="72971"/>
          <a:stretch>
            <a:fillRect/>
          </a:stretch>
        </p:blipFill>
        <p:spPr bwMode="auto">
          <a:xfrm flipH="1">
            <a:off x="7668344" y="5902324"/>
            <a:ext cx="1624013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图片 12"/>
          <p:cNvPicPr>
            <a:picLocks noChangeAspect="1"/>
          </p:cNvPicPr>
          <p:nvPr/>
        </p:nvPicPr>
        <p:blipFill>
          <a:blip r:embed="rId3" cstate="print"/>
          <a:srcRect r="72971"/>
          <a:stretch>
            <a:fillRect/>
          </a:stretch>
        </p:blipFill>
        <p:spPr bwMode="auto">
          <a:xfrm>
            <a:off x="0" y="6003041"/>
            <a:ext cx="12652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" name="图片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038429" y="6372929"/>
            <a:ext cx="5397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图片 84"/>
          <p:cNvPicPr>
            <a:picLocks noChangeAspect="1"/>
          </p:cNvPicPr>
          <p:nvPr/>
        </p:nvPicPr>
        <p:blipFill>
          <a:blip r:embed="rId2" cstate="print"/>
          <a:srcRect r="72971"/>
          <a:stretch>
            <a:fillRect/>
          </a:stretch>
        </p:blipFill>
        <p:spPr bwMode="auto">
          <a:xfrm>
            <a:off x="6583324" y="6041420"/>
            <a:ext cx="1624013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图片 12"/>
          <p:cNvPicPr>
            <a:picLocks noChangeAspect="1"/>
          </p:cNvPicPr>
          <p:nvPr/>
        </p:nvPicPr>
        <p:blipFill>
          <a:blip r:embed="rId3" cstate="print"/>
          <a:srcRect r="72971"/>
          <a:stretch>
            <a:fillRect/>
          </a:stretch>
        </p:blipFill>
        <p:spPr bwMode="auto">
          <a:xfrm>
            <a:off x="701121" y="6221413"/>
            <a:ext cx="12652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图片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图片 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72400" y="6343650"/>
            <a:ext cx="72072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" name="图片 12"/>
          <p:cNvPicPr>
            <a:picLocks noChangeAspect="1"/>
          </p:cNvPicPr>
          <p:nvPr/>
        </p:nvPicPr>
        <p:blipFill>
          <a:blip r:embed="rId3" cstate="print"/>
          <a:srcRect r="72971"/>
          <a:stretch>
            <a:fillRect/>
          </a:stretch>
        </p:blipFill>
        <p:spPr bwMode="auto">
          <a:xfrm>
            <a:off x="683729" y="6156325"/>
            <a:ext cx="12652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" name="图片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750" y="6296025"/>
            <a:ext cx="5397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" name="图片 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8061" y="6365875"/>
            <a:ext cx="72072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对角圆角矩形 19"/>
          <p:cNvSpPr/>
          <p:nvPr/>
        </p:nvSpPr>
        <p:spPr>
          <a:xfrm>
            <a:off x="1142975" y="166992"/>
            <a:ext cx="2348905" cy="597712"/>
          </a:xfrm>
          <a:prstGeom prst="round2DiagRect">
            <a:avLst/>
          </a:prstGeom>
          <a:solidFill>
            <a:srgbClr val="0000F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字词乐园</a:t>
            </a:r>
            <a:endParaRPr lang="en-US" altLang="zh-CN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AutoShape 2"/>
          <p:cNvSpPr>
            <a:spLocks noChangeArrowheads="1"/>
          </p:cNvSpPr>
          <p:nvPr/>
        </p:nvSpPr>
        <p:spPr bwMode="auto">
          <a:xfrm>
            <a:off x="611561" y="980728"/>
            <a:ext cx="144015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0000F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会认字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TextBox 23"/>
          <p:cNvSpPr txBox="1">
            <a:spLocks noChangeArrowheads="1"/>
          </p:cNvSpPr>
          <p:nvPr/>
        </p:nvSpPr>
        <p:spPr bwMode="auto">
          <a:xfrm>
            <a:off x="1331640" y="3862789"/>
            <a:ext cx="864096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晾</a:t>
            </a:r>
            <a:endParaRPr lang="zh-CN" alt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TextBox 23"/>
          <p:cNvSpPr txBox="1">
            <a:spLocks noChangeArrowheads="1"/>
          </p:cNvSpPr>
          <p:nvPr/>
        </p:nvSpPr>
        <p:spPr bwMode="auto">
          <a:xfrm>
            <a:off x="2411760" y="3913892"/>
            <a:ext cx="662473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组词：晾干  晾晒  白鹤晾翅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15616" y="3306470"/>
            <a:ext cx="1210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err="1">
                <a:latin typeface="黑体" panose="02010609060101010101" pitchFamily="49" charset="-122"/>
                <a:ea typeface="黑体" panose="02010609060101010101" pitchFamily="49" charset="-122"/>
              </a:rPr>
              <a:t>liànɡ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331640" y="2545159"/>
            <a:ext cx="864096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沾</a:t>
            </a:r>
            <a:endParaRPr lang="zh-CN" alt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TextBox 23"/>
          <p:cNvSpPr txBox="1">
            <a:spLocks noChangeArrowheads="1"/>
          </p:cNvSpPr>
          <p:nvPr/>
        </p:nvSpPr>
        <p:spPr bwMode="auto">
          <a:xfrm>
            <a:off x="2411760" y="2596262"/>
            <a:ext cx="6624736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组词：沾水    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12669" y="1988840"/>
            <a:ext cx="995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zhān</a:t>
            </a:r>
            <a:endParaRPr lang="en-US" altLang="zh-CN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827584" y="1916832"/>
            <a:ext cx="7056784" cy="2952328"/>
          </a:xfrm>
          <a:prstGeom prst="roundRect">
            <a:avLst/>
          </a:prstGeom>
          <a:noFill/>
          <a:ln w="31750">
            <a:solidFill>
              <a:srgbClr val="0000FF"/>
            </a:solidFill>
            <a:prstDash val="sysDot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4" grpId="0"/>
      <p:bldP spid="25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7144559" y="4149607"/>
            <a:ext cx="1243864" cy="2219461"/>
            <a:chOff x="5836357" y="4560894"/>
            <a:chExt cx="1327930" cy="2056092"/>
          </a:xfrm>
        </p:grpSpPr>
        <p:pic>
          <p:nvPicPr>
            <p:cNvPr id="12" name="图片 5"/>
            <p:cNvPicPr>
              <a:picLocks noChangeAspect="1"/>
            </p:cNvPicPr>
            <p:nvPr/>
          </p:nvPicPr>
          <p:blipFill rotWithShape="1">
            <a:blip r:embed="rId2" cstate="print"/>
            <a:srcRect l="35500" r="32250" b="80044"/>
            <a:stretch>
              <a:fillRect/>
            </a:stretch>
          </p:blipFill>
          <p:spPr bwMode="auto">
            <a:xfrm>
              <a:off x="5836357" y="4560894"/>
              <a:ext cx="429028" cy="383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6478" y="4847939"/>
              <a:ext cx="1247809" cy="17690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483" name="图片 9"/>
          <p:cNvPicPr>
            <a:picLocks noChangeAspect="1"/>
          </p:cNvPicPr>
          <p:nvPr/>
        </p:nvPicPr>
        <p:blipFill>
          <a:blip r:embed="rId4" cstate="print"/>
          <a:srcRect r="72971"/>
          <a:stretch>
            <a:fillRect/>
          </a:stretch>
        </p:blipFill>
        <p:spPr bwMode="auto">
          <a:xfrm>
            <a:off x="6427618" y="5984875"/>
            <a:ext cx="1624013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图片 12"/>
          <p:cNvPicPr>
            <a:picLocks noChangeAspect="1"/>
          </p:cNvPicPr>
          <p:nvPr/>
        </p:nvPicPr>
        <p:blipFill>
          <a:blip r:embed="rId5" cstate="print"/>
          <a:srcRect r="72971"/>
          <a:stretch>
            <a:fillRect/>
          </a:stretch>
        </p:blipFill>
        <p:spPr bwMode="auto">
          <a:xfrm>
            <a:off x="683729" y="6156325"/>
            <a:ext cx="12652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图片 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8750" y="6296025"/>
            <a:ext cx="5397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图片 8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28061" y="6365875"/>
            <a:ext cx="72072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2976592" y="1188041"/>
            <a:ext cx="30716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AABB</a:t>
            </a: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结构的词语</a:t>
            </a:r>
            <a:endParaRPr lang="zh-CN" altLang="en-US" sz="3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71600" y="2365411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匆匆忙忙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07904" y="2412176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安安静静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27618" y="2412177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明明白白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71600" y="3384653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开开心心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91314" y="3384654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整整齐齐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90275" y="3392837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辛辛苦苦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AutoShape 2"/>
          <p:cNvSpPr>
            <a:spLocks noChangeArrowheads="1"/>
          </p:cNvSpPr>
          <p:nvPr/>
        </p:nvSpPr>
        <p:spPr bwMode="auto">
          <a:xfrm>
            <a:off x="611561" y="980728"/>
            <a:ext cx="180019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0000F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词语积累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" name="对角圆角矩形 27"/>
          <p:cNvSpPr/>
          <p:nvPr/>
        </p:nvSpPr>
        <p:spPr>
          <a:xfrm>
            <a:off x="1142975" y="166992"/>
            <a:ext cx="2348905" cy="597712"/>
          </a:xfrm>
          <a:prstGeom prst="round2DiagRect">
            <a:avLst/>
          </a:prstGeom>
          <a:solidFill>
            <a:srgbClr val="0000F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字词乐园</a:t>
            </a:r>
            <a:endParaRPr lang="en-US" altLang="zh-CN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图片 9"/>
          <p:cNvPicPr>
            <a:picLocks noChangeAspect="1"/>
          </p:cNvPicPr>
          <p:nvPr/>
        </p:nvPicPr>
        <p:blipFill>
          <a:blip r:embed="rId2" cstate="print"/>
          <a:srcRect r="72971"/>
          <a:stretch>
            <a:fillRect/>
          </a:stretch>
        </p:blipFill>
        <p:spPr bwMode="auto">
          <a:xfrm>
            <a:off x="6433420" y="5993606"/>
            <a:ext cx="1624013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图片 12"/>
          <p:cNvPicPr>
            <a:picLocks noChangeAspect="1"/>
          </p:cNvPicPr>
          <p:nvPr/>
        </p:nvPicPr>
        <p:blipFill>
          <a:blip r:embed="rId3" cstate="print"/>
          <a:srcRect r="72971"/>
          <a:stretch>
            <a:fillRect/>
          </a:stretch>
        </p:blipFill>
        <p:spPr bwMode="auto">
          <a:xfrm>
            <a:off x="763156" y="5993606"/>
            <a:ext cx="12652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图片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241" y="6296025"/>
            <a:ext cx="5397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图片 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8384" y="6287293"/>
            <a:ext cx="72072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2143108" y="1771228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发愁</a:t>
            </a: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---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43306" y="1771228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忧愁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43504" y="1771228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浓密</a:t>
            </a: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---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43702" y="1771228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茂盛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62158" y="2563316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发现</a:t>
            </a: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---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662356" y="2557046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发觉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162554" y="2557046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牢固</a:t>
            </a: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---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662752" y="2557046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结实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539552" y="3427412"/>
            <a:ext cx="7286676" cy="1588"/>
          </a:xfrm>
          <a:prstGeom prst="line">
            <a:avLst/>
          </a:prstGeom>
          <a:ln w="3175">
            <a:solidFill>
              <a:schemeClr val="accent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683568" y="5155604"/>
            <a:ext cx="7286676" cy="1588"/>
          </a:xfrm>
          <a:prstGeom prst="line">
            <a:avLst/>
          </a:prstGeom>
          <a:ln w="3175">
            <a:solidFill>
              <a:schemeClr val="accent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124058" y="3715444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发愁</a:t>
            </a: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---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624256" y="3715444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开心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124454" y="3715444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浓密</a:t>
            </a: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---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624652" y="3715444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稀疏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143108" y="4501262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牢固</a:t>
            </a: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---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643306" y="4501262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薄弱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9" name="AutoShape 2"/>
          <p:cNvSpPr>
            <a:spLocks noChangeArrowheads="1"/>
          </p:cNvSpPr>
          <p:nvPr/>
        </p:nvSpPr>
        <p:spPr bwMode="auto">
          <a:xfrm>
            <a:off x="611561" y="1771228"/>
            <a:ext cx="144015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0000F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近义词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611560" y="3571428"/>
            <a:ext cx="144015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0000F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反义词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3" name="对角圆角矩形 52"/>
          <p:cNvSpPr/>
          <p:nvPr/>
        </p:nvSpPr>
        <p:spPr>
          <a:xfrm>
            <a:off x="1142975" y="166992"/>
            <a:ext cx="2348905" cy="597712"/>
          </a:xfrm>
          <a:prstGeom prst="round2DiagRect">
            <a:avLst/>
          </a:prstGeom>
          <a:solidFill>
            <a:srgbClr val="0000F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字词乐园</a:t>
            </a:r>
            <a:endParaRPr lang="en-US" altLang="zh-CN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251520" y="2506688"/>
            <a:ext cx="66674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课文主要写了什么？</a:t>
            </a:r>
            <a:endParaRPr lang="en-US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5" name="图片 9"/>
          <p:cNvPicPr>
            <a:picLocks noChangeAspect="1"/>
          </p:cNvPicPr>
          <p:nvPr/>
        </p:nvPicPr>
        <p:blipFill>
          <a:blip r:embed="rId2" cstate="print"/>
          <a:srcRect r="72971"/>
          <a:stretch>
            <a:fillRect/>
          </a:stretch>
        </p:blipFill>
        <p:spPr bwMode="auto">
          <a:xfrm>
            <a:off x="6583324" y="6041420"/>
            <a:ext cx="1624013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图片 12"/>
          <p:cNvPicPr>
            <a:picLocks noChangeAspect="1"/>
          </p:cNvPicPr>
          <p:nvPr/>
        </p:nvPicPr>
        <p:blipFill>
          <a:blip r:embed="rId3" cstate="print"/>
          <a:srcRect r="72971"/>
          <a:stretch>
            <a:fillRect/>
          </a:stretch>
        </p:blipFill>
        <p:spPr bwMode="auto">
          <a:xfrm>
            <a:off x="701121" y="6221413"/>
            <a:ext cx="12652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图片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72400" y="6343650"/>
            <a:ext cx="72072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矩形 12"/>
          <p:cNvSpPr/>
          <p:nvPr/>
        </p:nvSpPr>
        <p:spPr>
          <a:xfrm>
            <a:off x="250824" y="3194973"/>
            <a:ext cx="86416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课文主要写了胡萝卜先生的一根长胡子越长越长，他的长胡子被小男孩剪了一段用来放风筝，鸟太太找晾衣绳的时候，他正好经过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对角圆角矩形 10"/>
          <p:cNvSpPr/>
          <p:nvPr/>
        </p:nvSpPr>
        <p:spPr>
          <a:xfrm>
            <a:off x="1142975" y="166992"/>
            <a:ext cx="2348905" cy="597712"/>
          </a:xfrm>
          <a:prstGeom prst="round2DiagRect">
            <a:avLst/>
          </a:prstGeom>
          <a:solidFill>
            <a:srgbClr val="0000F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初步感知</a:t>
            </a:r>
            <a:endParaRPr lang="en-US" altLang="zh-CN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AutoShape 2"/>
          <p:cNvSpPr>
            <a:spLocks noChangeArrowheads="1"/>
          </p:cNvSpPr>
          <p:nvPr/>
        </p:nvSpPr>
        <p:spPr bwMode="auto">
          <a:xfrm>
            <a:off x="611561" y="980728"/>
            <a:ext cx="2016223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0000F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初步感知</a:t>
            </a: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9"/>
          <p:cNvPicPr>
            <a:picLocks noChangeAspect="1"/>
          </p:cNvPicPr>
          <p:nvPr/>
        </p:nvPicPr>
        <p:blipFill>
          <a:blip r:embed="rId2" cstate="print"/>
          <a:srcRect r="72971"/>
          <a:stretch>
            <a:fillRect/>
          </a:stretch>
        </p:blipFill>
        <p:spPr bwMode="auto">
          <a:xfrm>
            <a:off x="6583324" y="6041420"/>
            <a:ext cx="1624013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图片 12"/>
          <p:cNvPicPr>
            <a:picLocks noChangeAspect="1"/>
          </p:cNvPicPr>
          <p:nvPr/>
        </p:nvPicPr>
        <p:blipFill>
          <a:blip r:embed="rId3" cstate="print"/>
          <a:srcRect r="72971"/>
          <a:stretch>
            <a:fillRect/>
          </a:stretch>
        </p:blipFill>
        <p:spPr bwMode="auto">
          <a:xfrm>
            <a:off x="701121" y="6221413"/>
            <a:ext cx="12652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图片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72400" y="6343650"/>
            <a:ext cx="72072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矩形 13"/>
          <p:cNvSpPr/>
          <p:nvPr/>
        </p:nvSpPr>
        <p:spPr>
          <a:xfrm>
            <a:off x="282956" y="1988840"/>
            <a:ext cx="80334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课文可以分成几部分？各部分大意是什么？</a:t>
            </a:r>
            <a:endParaRPr lang="en-US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50825" y="2696721"/>
            <a:ext cx="864165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第一部分（第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自然段）：介绍胡萝卜先生胡子浓密，他每天都得刮胡子。</a:t>
            </a:r>
            <a:endParaRPr lang="en-US" altLang="zh-CN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第二部分（第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2-4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自然段）：写胡萝卜先生漏刮了一根胡子，胡子因为蘸到果酱，越长越长。</a:t>
            </a:r>
            <a:endParaRPr lang="en-US" altLang="zh-CN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第三部分（第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自然段）：一个小男孩剪了胡萝卜先生的一段胡子放风筝。</a:t>
            </a:r>
            <a:endParaRPr lang="en-US" altLang="zh-CN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第四部分（第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7-9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自然段）：胡萝卜先生路过鸟太太家，鸟太太正在找晾衣绳。</a:t>
            </a:r>
            <a:endParaRPr lang="en-US" altLang="zh-CN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对角圆角矩形 17"/>
          <p:cNvSpPr/>
          <p:nvPr/>
        </p:nvSpPr>
        <p:spPr>
          <a:xfrm>
            <a:off x="1142975" y="166992"/>
            <a:ext cx="2348905" cy="597712"/>
          </a:xfrm>
          <a:prstGeom prst="round2DiagRect">
            <a:avLst/>
          </a:prstGeom>
          <a:solidFill>
            <a:srgbClr val="0000F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初步感知</a:t>
            </a:r>
            <a:endParaRPr lang="en-US" altLang="zh-CN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AutoShape 2"/>
          <p:cNvSpPr>
            <a:spLocks noChangeArrowheads="1"/>
          </p:cNvSpPr>
          <p:nvPr/>
        </p:nvSpPr>
        <p:spPr bwMode="auto">
          <a:xfrm>
            <a:off x="611561" y="980728"/>
            <a:ext cx="2016223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0000F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初步感知</a:t>
            </a: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 cap="rnd" cmpd="sng">
          <a:gradFill flip="none" rotWithShape="1">
            <a:gsLst>
              <a:gs pos="0">
                <a:srgbClr val="A603AB"/>
              </a:gs>
              <a:gs pos="0">
                <a:srgbClr val="0819FB"/>
              </a:gs>
              <a:gs pos="0">
                <a:srgbClr val="1A8D48"/>
              </a:gs>
              <a:gs pos="100000">
                <a:srgbClr val="FFFF00"/>
              </a:gs>
              <a:gs pos="100000">
                <a:srgbClr val="EE3F17"/>
              </a:gs>
              <a:gs pos="100000">
                <a:srgbClr val="E81766"/>
              </a:gs>
              <a:gs pos="100000">
                <a:srgbClr val="A603AB"/>
              </a:gs>
            </a:gsLst>
            <a:path path="circle">
              <a:fillToRect l="100000" t="100000"/>
            </a:path>
            <a:tileRect r="-100000" b="-100000"/>
          </a:gradFill>
          <a:prstDash val="solid"/>
          <a:round/>
          <a:headEnd type="none" w="sm" len="sm"/>
          <a:tailEnd type="diamond"/>
        </a:ln>
      </a:spPr>
      <a:bodyPr/>
      <a:lstStyle/>
      <a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2147</Words>
  <Application>WPS 演示</Application>
  <PresentationFormat>全屏显示(4:3)</PresentationFormat>
  <Paragraphs>258</Paragraphs>
  <Slides>26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6" baseType="lpstr">
      <vt:lpstr>Arial</vt:lpstr>
      <vt:lpstr>宋体</vt:lpstr>
      <vt:lpstr>Wingdings</vt:lpstr>
      <vt:lpstr>楷体</vt:lpstr>
      <vt:lpstr>方正卡通简体</vt:lpstr>
      <vt:lpstr>黑体</vt:lpstr>
      <vt:lpstr>Calibri</vt:lpstr>
      <vt:lpstr>微软雅黑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lcj</dc:creator>
  <cp:lastModifiedBy>我心●依旧</cp:lastModifiedBy>
  <cp:revision>1133</cp:revision>
  <dcterms:created xsi:type="dcterms:W3CDTF">2017-05-17T10:13:00Z</dcterms:created>
  <dcterms:modified xsi:type="dcterms:W3CDTF">2019-10-02T14:03:31Z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2052-11.1.0.9098</vt:lpwstr>
  </property>
</Properties>
</file>