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50" r:id="rId3"/>
    <p:sldId id="352" r:id="rId4"/>
    <p:sldId id="362" r:id="rId5"/>
    <p:sldId id="363" r:id="rId6"/>
    <p:sldId id="365" r:id="rId7"/>
    <p:sldId id="361" r:id="rId8"/>
    <p:sldId id="353" r:id="rId9"/>
    <p:sldId id="354" r:id="rId10"/>
    <p:sldId id="355" r:id="rId11"/>
    <p:sldId id="366" r:id="rId12"/>
    <p:sldId id="360" r:id="rId13"/>
    <p:sldId id="367" r:id="rId14"/>
    <p:sldId id="368" r:id="rId15"/>
    <p:sldId id="356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50" y="-84"/>
      </p:cViewPr>
      <p:guideLst>
        <p:guide orient="horz" pos="2237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102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1027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Rectangle 1028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1029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Rectangle 1030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Rectangle 1031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chemeClr val="tx1"/>
      </a:buClr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3929" y="188913"/>
            <a:ext cx="2011759" cy="5988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8913"/>
            <a:ext cx="5918655" cy="5988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580063" y="188913"/>
            <a:ext cx="3095625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zh-CN" altLang="en-US" dirty="0"/>
          </a:p>
        </p:txBody>
      </p:sp>
      <p:sp>
        <p:nvSpPr>
          <p:cNvPr id="1027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>
              <a:buClr>
                <a:schemeClr val="tx1"/>
              </a:buClr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028" name="Picture 16" descr="dog01"/>
          <p:cNvPicPr>
            <a:picLocks noRot="1" noChangeAspect="1"/>
          </p:cNvPicPr>
          <p:nvPr userDrawn="1"/>
        </p:nvPicPr>
        <p:blipFill>
          <a:blip r:embed="rId12">
            <a:lum bright="70001" contrast="-70000"/>
          </a:blip>
          <a:stretch>
            <a:fillRect/>
          </a:stretch>
        </p:blipFill>
        <p:spPr>
          <a:xfrm>
            <a:off x="5003800" y="2852738"/>
            <a:ext cx="4087813" cy="401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Line 8"/>
          <p:cNvSpPr/>
          <p:nvPr userDrawn="1"/>
        </p:nvSpPr>
        <p:spPr>
          <a:xfrm>
            <a:off x="395288" y="836613"/>
            <a:ext cx="8229600" cy="0"/>
          </a:xfrm>
          <a:prstGeom prst="line">
            <a:avLst/>
          </a:prstGeom>
          <a:ln w="190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" name="Text Box 12"/>
          <p:cNvSpPr txBox="1"/>
          <p:nvPr userDrawn="1"/>
        </p:nvSpPr>
        <p:spPr>
          <a:xfrm>
            <a:off x="6888163" y="6538913"/>
            <a:ext cx="1858962" cy="2746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>
              <a:buClr>
                <a:schemeClr val="tx1"/>
              </a:buClr>
            </a:pPr>
            <a:r>
              <a:rPr lang="zh-CN" altLang="en-US" sz="12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责任  品质  诚信  创新</a:t>
            </a:r>
            <a:endParaRPr lang="zh-CN" altLang="en-US" sz="1200" b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32" name="Rectangle 10"/>
          <p:cNvSpPr/>
          <p:nvPr userDrawn="1"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chemeClr val="tx1"/>
              </a:buClr>
            </a:pPr>
            <a:endParaRPr lang="en-US" altLang="x-none" sz="20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Text Box 12"/>
          <p:cNvSpPr txBox="1"/>
          <p:nvPr userDrawn="1"/>
        </p:nvSpPr>
        <p:spPr>
          <a:xfrm>
            <a:off x="7248525" y="6524625"/>
            <a:ext cx="1858963" cy="274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>
              <a:buClr>
                <a:schemeClr val="tx1"/>
              </a:buClr>
            </a:pPr>
            <a:r>
              <a:rPr lang="zh-CN" altLang="en-US" sz="12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责任  品质  诚信  创新</a:t>
            </a:r>
            <a:endParaRPr lang="zh-CN" altLang="en-US" sz="1200" b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34" name="Group 2"/>
          <p:cNvGrpSpPr/>
          <p:nvPr userDrawn="1"/>
        </p:nvGrpSpPr>
        <p:grpSpPr>
          <a:xfrm>
            <a:off x="323850" y="836613"/>
            <a:ext cx="6911975" cy="1296987"/>
            <a:chOff x="0" y="0"/>
            <a:chExt cx="13203" cy="2619"/>
          </a:xfrm>
        </p:grpSpPr>
        <p:sp>
          <p:nvSpPr>
            <p:cNvPr id="1035" name="Oval 3"/>
            <p:cNvSpPr/>
            <p:nvPr userDrawn="1"/>
          </p:nvSpPr>
          <p:spPr>
            <a:xfrm>
              <a:off x="0" y="353"/>
              <a:ext cx="2265" cy="2266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Oval 4"/>
            <p:cNvSpPr/>
            <p:nvPr userDrawn="1"/>
          </p:nvSpPr>
          <p:spPr>
            <a:xfrm>
              <a:off x="1886" y="340"/>
              <a:ext cx="1158" cy="1160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Oval 5"/>
            <p:cNvSpPr/>
            <p:nvPr userDrawn="1"/>
          </p:nvSpPr>
          <p:spPr>
            <a:xfrm>
              <a:off x="2917" y="212"/>
              <a:ext cx="1158" cy="1160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Oval 6"/>
            <p:cNvSpPr/>
            <p:nvPr userDrawn="1"/>
          </p:nvSpPr>
          <p:spPr>
            <a:xfrm>
              <a:off x="3815" y="212"/>
              <a:ext cx="1507" cy="138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9" name="Oval 7"/>
            <p:cNvSpPr/>
            <p:nvPr userDrawn="1"/>
          </p:nvSpPr>
          <p:spPr>
            <a:xfrm>
              <a:off x="5210" y="212"/>
              <a:ext cx="1249" cy="1160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Oval 8"/>
            <p:cNvSpPr/>
            <p:nvPr userDrawn="1"/>
          </p:nvSpPr>
          <p:spPr>
            <a:xfrm>
              <a:off x="6034" y="0"/>
              <a:ext cx="1249" cy="1160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1" name="Oval 9"/>
            <p:cNvSpPr/>
            <p:nvPr userDrawn="1"/>
          </p:nvSpPr>
          <p:spPr>
            <a:xfrm>
              <a:off x="7026" y="212"/>
              <a:ext cx="1246" cy="1160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Oval 10"/>
            <p:cNvSpPr/>
            <p:nvPr userDrawn="1"/>
          </p:nvSpPr>
          <p:spPr>
            <a:xfrm>
              <a:off x="7648" y="0"/>
              <a:ext cx="1246" cy="1160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Oval 11"/>
            <p:cNvSpPr/>
            <p:nvPr userDrawn="1"/>
          </p:nvSpPr>
          <p:spPr>
            <a:xfrm>
              <a:off x="8612" y="410"/>
              <a:ext cx="1246" cy="1160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Oval 12"/>
            <p:cNvSpPr/>
            <p:nvPr userDrawn="1"/>
          </p:nvSpPr>
          <p:spPr>
            <a:xfrm>
              <a:off x="9519" y="212"/>
              <a:ext cx="1586" cy="1160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Oval 13"/>
            <p:cNvSpPr/>
            <p:nvPr userDrawn="1"/>
          </p:nvSpPr>
          <p:spPr>
            <a:xfrm>
              <a:off x="10877" y="0"/>
              <a:ext cx="1589" cy="1160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6" name="Oval 14"/>
            <p:cNvSpPr/>
            <p:nvPr userDrawn="1"/>
          </p:nvSpPr>
          <p:spPr>
            <a:xfrm>
              <a:off x="12409" y="212"/>
              <a:ext cx="794" cy="920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lvl="0" eaLnBrk="1" hangingPunct="1"/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1"/>
          <p:cNvPicPr>
            <a:picLocks noRot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6524625"/>
            <a:ext cx="124777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AutoShape 8"/>
          <p:cNvSpPr/>
          <p:nvPr/>
        </p:nvSpPr>
        <p:spPr>
          <a:xfrm>
            <a:off x="8736013" y="2085975"/>
            <a:ext cx="300037" cy="301625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noFill/>
          </a:ln>
        </p:spPr>
        <p:txBody>
          <a:bodyPr anchor="ctr"/>
          <a:p>
            <a:pPr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AutoShape 9"/>
          <p:cNvSpPr/>
          <p:nvPr/>
        </p:nvSpPr>
        <p:spPr>
          <a:xfrm>
            <a:off x="8291513" y="1803400"/>
            <a:ext cx="430212" cy="431800"/>
          </a:xfrm>
          <a:prstGeom prst="octagon">
            <a:avLst>
              <a:gd name="adj" fmla="val 29287"/>
            </a:avLst>
          </a:prstGeom>
          <a:solidFill>
            <a:srgbClr val="99CC00"/>
          </a:solidFill>
          <a:ln w="9525">
            <a:noFill/>
          </a:ln>
        </p:spPr>
        <p:txBody>
          <a:bodyPr anchor="ctr"/>
          <a:p>
            <a:pPr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AutoShape 13"/>
          <p:cNvSpPr/>
          <p:nvPr/>
        </p:nvSpPr>
        <p:spPr>
          <a:xfrm>
            <a:off x="8367713" y="1412875"/>
            <a:ext cx="206375" cy="206375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AutoShape 10"/>
          <p:cNvSpPr/>
          <p:nvPr/>
        </p:nvSpPr>
        <p:spPr>
          <a:xfrm>
            <a:off x="508000" y="3689350"/>
            <a:ext cx="206375" cy="206375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AutoShape 11"/>
          <p:cNvSpPr/>
          <p:nvPr/>
        </p:nvSpPr>
        <p:spPr>
          <a:xfrm>
            <a:off x="211138" y="3392488"/>
            <a:ext cx="296862" cy="296862"/>
          </a:xfrm>
          <a:prstGeom prst="octagon">
            <a:avLst>
              <a:gd name="adj" fmla="val 29287"/>
            </a:avLst>
          </a:prstGeom>
          <a:solidFill>
            <a:srgbClr val="99CC00"/>
          </a:solidFill>
          <a:ln w="9525">
            <a:noFill/>
          </a:ln>
        </p:spPr>
        <p:txBody>
          <a:bodyPr anchor="ctr"/>
          <a:p>
            <a:pPr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7" name="AutoShape 12"/>
          <p:cNvSpPr/>
          <p:nvPr/>
        </p:nvSpPr>
        <p:spPr>
          <a:xfrm>
            <a:off x="107950" y="4159250"/>
            <a:ext cx="206375" cy="206375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noFill/>
          </a:ln>
        </p:spPr>
        <p:txBody>
          <a:bodyPr anchor="ctr"/>
          <a:p>
            <a:pPr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108" name="Group 5"/>
          <p:cNvGrpSpPr/>
          <p:nvPr/>
        </p:nvGrpSpPr>
        <p:grpSpPr>
          <a:xfrm rot="720000">
            <a:off x="2422525" y="3963988"/>
            <a:ext cx="781050" cy="608012"/>
            <a:chOff x="0" y="0"/>
            <a:chExt cx="1586" cy="1212"/>
          </a:xfrm>
        </p:grpSpPr>
        <p:sp>
          <p:nvSpPr>
            <p:cNvPr id="4109" name="AutoShape 6"/>
            <p:cNvSpPr/>
            <p:nvPr/>
          </p:nvSpPr>
          <p:spPr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 cap="flat" cmpd="sng">
              <a:solidFill>
                <a:srgbClr val="FF9B05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AutoShape 7"/>
            <p:cNvSpPr/>
            <p:nvPr/>
          </p:nvSpPr>
          <p:spPr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9B05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1" hangingPunct="1"/>
              <a:r>
                <a:rPr lang="zh-CN" altLang="en-US" sz="2400" dirty="0">
                  <a:solidFill>
                    <a:srgbClr val="FF9B05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问题</a:t>
              </a:r>
              <a:endParaRPr lang="zh-CN" altLang="en-US" sz="2400" dirty="0">
                <a:solidFill>
                  <a:srgbClr val="FF9B05"/>
                </a:solidFill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</p:grpSp>
      <p:grpSp>
        <p:nvGrpSpPr>
          <p:cNvPr id="4111" name="Group 8"/>
          <p:cNvGrpSpPr/>
          <p:nvPr/>
        </p:nvGrpSpPr>
        <p:grpSpPr>
          <a:xfrm rot="120000">
            <a:off x="3709988" y="3983038"/>
            <a:ext cx="790575" cy="665162"/>
            <a:chOff x="0" y="0"/>
            <a:chExt cx="1586" cy="1212"/>
          </a:xfrm>
        </p:grpSpPr>
        <p:sp>
          <p:nvSpPr>
            <p:cNvPr id="4112" name="AutoShape 9"/>
            <p:cNvSpPr/>
            <p:nvPr/>
          </p:nvSpPr>
          <p:spPr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 cap="flat" cmpd="sng">
              <a:solidFill>
                <a:srgbClr val="FF9B05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3" name="AutoShape 10"/>
            <p:cNvSpPr/>
            <p:nvPr/>
          </p:nvSpPr>
          <p:spPr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9B05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1" hangingPunct="1"/>
              <a:r>
                <a:rPr lang="zh-CN" altLang="en-US" sz="2400" dirty="0">
                  <a:solidFill>
                    <a:srgbClr val="FF9B05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探究</a:t>
              </a:r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</p:grpSp>
      <p:grpSp>
        <p:nvGrpSpPr>
          <p:cNvPr id="4114" name="Group 11"/>
          <p:cNvGrpSpPr/>
          <p:nvPr/>
        </p:nvGrpSpPr>
        <p:grpSpPr>
          <a:xfrm rot="-540000">
            <a:off x="5003800" y="3933825"/>
            <a:ext cx="792163" cy="550863"/>
            <a:chOff x="0" y="0"/>
            <a:chExt cx="1586" cy="1212"/>
          </a:xfrm>
        </p:grpSpPr>
        <p:sp>
          <p:nvSpPr>
            <p:cNvPr id="4115" name="AutoShape 12"/>
            <p:cNvSpPr/>
            <p:nvPr/>
          </p:nvSpPr>
          <p:spPr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 cap="flat" cmpd="sng">
              <a:solidFill>
                <a:srgbClr val="FF9B05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6" name="AutoShape 13"/>
            <p:cNvSpPr/>
            <p:nvPr/>
          </p:nvSpPr>
          <p:spPr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9B05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1" hangingPunct="1"/>
              <a:r>
                <a:rPr lang="zh-CN" altLang="en-US" sz="2400" dirty="0">
                  <a:solidFill>
                    <a:srgbClr val="FF9B05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练习</a:t>
              </a:r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</p:grpSp>
      <p:grpSp>
        <p:nvGrpSpPr>
          <p:cNvPr id="4117" name="Group 14"/>
          <p:cNvGrpSpPr/>
          <p:nvPr/>
        </p:nvGrpSpPr>
        <p:grpSpPr>
          <a:xfrm rot="-1380000">
            <a:off x="6227763" y="3910013"/>
            <a:ext cx="792162" cy="576262"/>
            <a:chOff x="0" y="0"/>
            <a:chExt cx="1586" cy="1212"/>
          </a:xfrm>
        </p:grpSpPr>
        <p:sp>
          <p:nvSpPr>
            <p:cNvPr id="4118" name="AutoShape 15"/>
            <p:cNvSpPr/>
            <p:nvPr/>
          </p:nvSpPr>
          <p:spPr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 cap="flat" cmpd="sng">
              <a:solidFill>
                <a:srgbClr val="FF9B05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9" name="AutoShape 16"/>
            <p:cNvSpPr/>
            <p:nvPr/>
          </p:nvSpPr>
          <p:spPr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9B05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1" hangingPunct="1"/>
              <a:r>
                <a:rPr lang="zh-CN" altLang="en-US" sz="2400" dirty="0">
                  <a:solidFill>
                    <a:srgbClr val="FF9B05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拓展</a:t>
              </a:r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</p:grpSp>
      <p:sp>
        <p:nvSpPr>
          <p:cNvPr id="4120" name="TextBox 15"/>
          <p:cNvSpPr txBox="1"/>
          <p:nvPr/>
        </p:nvSpPr>
        <p:spPr>
          <a:xfrm>
            <a:off x="7524750" y="42021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21" name="矩形 24"/>
          <p:cNvSpPr/>
          <p:nvPr/>
        </p:nvSpPr>
        <p:spPr>
          <a:xfrm>
            <a:off x="2124075" y="1196975"/>
            <a:ext cx="53276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人教版六年级上第</a:t>
            </a:r>
            <a:r>
              <a:rPr lang="en-US" altLang="zh-CN">
                <a:latin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</a:rPr>
              <a:t>单元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22" name="矩形 25"/>
          <p:cNvSpPr/>
          <p:nvPr/>
        </p:nvSpPr>
        <p:spPr>
          <a:xfrm>
            <a:off x="2484438" y="2781300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第</a:t>
            </a:r>
            <a:r>
              <a:rPr lang="en-US" altLang="zh-CN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课时：圆的认识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Group 2"/>
          <p:cNvGrpSpPr/>
          <p:nvPr/>
        </p:nvGrpSpPr>
        <p:grpSpPr>
          <a:xfrm>
            <a:off x="357188" y="857250"/>
            <a:ext cx="6842125" cy="1081088"/>
            <a:chOff x="0" y="0"/>
            <a:chExt cx="13203" cy="2619"/>
          </a:xfrm>
        </p:grpSpPr>
        <p:sp>
          <p:nvSpPr>
            <p:cNvPr id="13315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16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17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18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19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0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1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2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3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4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5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6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27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13328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13329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30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31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练习巩固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13332" name="Group 2"/>
          <p:cNvGrpSpPr/>
          <p:nvPr/>
        </p:nvGrpSpPr>
        <p:grpSpPr>
          <a:xfrm>
            <a:off x="5573713" y="1831975"/>
            <a:ext cx="2689225" cy="1279525"/>
            <a:chOff x="0" y="0"/>
            <a:chExt cx="1694" cy="806"/>
          </a:xfrm>
        </p:grpSpPr>
        <p:grpSp>
          <p:nvGrpSpPr>
            <p:cNvPr id="13333" name="Group 3"/>
            <p:cNvGrpSpPr/>
            <p:nvPr/>
          </p:nvGrpSpPr>
          <p:grpSpPr>
            <a:xfrm>
              <a:off x="0" y="0"/>
              <a:ext cx="1694" cy="806"/>
              <a:chOff x="0" y="0"/>
              <a:chExt cx="1694" cy="806"/>
            </a:xfrm>
          </p:grpSpPr>
          <p:sp>
            <p:nvSpPr>
              <p:cNvPr id="13334" name="椭圆 41"/>
              <p:cNvSpPr/>
              <p:nvPr/>
            </p:nvSpPr>
            <p:spPr>
              <a:xfrm>
                <a:off x="0" y="0"/>
                <a:ext cx="806" cy="806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endParaRPr lang="zh-CN" altLang="en-US" sz="2000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13335" name="TextBox 44"/>
              <p:cNvSpPr txBox="1"/>
              <p:nvPr/>
            </p:nvSpPr>
            <p:spPr>
              <a:xfrm>
                <a:off x="300" y="293"/>
                <a:ext cx="230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i="1">
                    <a:latin typeface="Times New Roman" panose="02020603050405020304" pitchFamily="18" charset="0"/>
                  </a:rPr>
                  <a:t>o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36" name="TextBox 45"/>
              <p:cNvSpPr txBox="1"/>
              <p:nvPr/>
            </p:nvSpPr>
            <p:spPr>
              <a:xfrm>
                <a:off x="288" y="139"/>
                <a:ext cx="53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>
                    <a:latin typeface="Arial" panose="020B0604020202020204" pitchFamily="34" charset="0"/>
                  </a:rPr>
                  <a:t>6 </a:t>
                </a:r>
                <a:r>
                  <a:rPr lang="en-US" altLang="zh-CN" sz="2000">
                    <a:latin typeface="Times New Roman" panose="02020603050405020304" pitchFamily="18" charset="0"/>
                  </a:rPr>
                  <a:t>cm</a:t>
                </a:r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3337" name="直接连接符 9226"/>
              <p:cNvCxnSpPr/>
              <p:nvPr/>
            </p:nvCxnSpPr>
            <p:spPr>
              <a:xfrm>
                <a:off x="0" y="422"/>
                <a:ext cx="806" cy="0"/>
              </a:xfrm>
              <a:prstGeom prst="line">
                <a:avLst/>
              </a:prstGeom>
              <a:ln w="254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</p:cxnSp>
          <p:sp>
            <p:nvSpPr>
              <p:cNvPr id="13338" name="TextBox 51"/>
              <p:cNvSpPr txBox="1"/>
              <p:nvPr/>
            </p:nvSpPr>
            <p:spPr>
              <a:xfrm>
                <a:off x="842" y="394"/>
                <a:ext cx="85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 i="1">
                    <a:latin typeface="Times New Roman" panose="02020603050405020304" pitchFamily="18" charset="0"/>
                  </a:rPr>
                  <a:t>r </a:t>
                </a:r>
                <a:r>
                  <a:rPr lang="en-US" altLang="zh-CN" sz="2000">
                    <a:latin typeface="Arial" panose="020B0604020202020204" pitchFamily="34" charset="0"/>
                  </a:rPr>
                  <a:t>=</a:t>
                </a:r>
                <a:r>
                  <a:rPr lang="en-US" altLang="zh-CN" sz="2000">
                    <a:latin typeface="宋体" panose="02010600030101010101" pitchFamily="2" charset="-122"/>
                  </a:rPr>
                  <a:t>______</a:t>
                </a:r>
                <a:endParaRPr lang="zh-CN" altLang="en-US" sz="2000" dirty="0"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3339" name="椭圆 42"/>
            <p:cNvSpPr/>
            <p:nvPr/>
          </p:nvSpPr>
          <p:spPr>
            <a:xfrm>
              <a:off x="392" y="384"/>
              <a:ext cx="58" cy="57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sz="200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3340" name="Group 22"/>
          <p:cNvGrpSpPr/>
          <p:nvPr/>
        </p:nvGrpSpPr>
        <p:grpSpPr>
          <a:xfrm>
            <a:off x="4978400" y="3965575"/>
            <a:ext cx="3563938" cy="1600200"/>
            <a:chOff x="0" y="0"/>
            <a:chExt cx="2245" cy="1008"/>
          </a:xfrm>
        </p:grpSpPr>
        <p:grpSp>
          <p:nvGrpSpPr>
            <p:cNvPr id="13341" name="Group 23"/>
            <p:cNvGrpSpPr/>
            <p:nvPr/>
          </p:nvGrpSpPr>
          <p:grpSpPr>
            <a:xfrm>
              <a:off x="0" y="0"/>
              <a:ext cx="2245" cy="1008"/>
              <a:chOff x="0" y="0"/>
              <a:chExt cx="2245" cy="1008"/>
            </a:xfrm>
          </p:grpSpPr>
          <p:sp>
            <p:nvSpPr>
              <p:cNvPr id="13342" name="弦形 9241"/>
              <p:cNvSpPr/>
              <p:nvPr/>
            </p:nvSpPr>
            <p:spPr>
              <a:xfrm rot="17479706">
                <a:off x="378" y="21"/>
                <a:ext cx="1007" cy="965"/>
              </a:xfrm>
              <a:custGeom>
                <a:avLst/>
                <a:gdLst>
                  <a:gd name="txL" fmla="*/ 275659 w 1888357"/>
                  <a:gd name="txT" fmla="*/ 264325 h 1809034"/>
                  <a:gd name="txR" fmla="*/ 1612698 w 1888357"/>
                  <a:gd name="txB" fmla="*/ 1544709 h 1809034"/>
                </a:gdLst>
                <a:ahLst/>
                <a:cxnLst>
                  <a:cxn ang="5898240">
                    <a:pos x="0" y="0"/>
                  </a:cxn>
                  <a:cxn ang="1769472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88357" h="1809034">
                    <a:moveTo>
                      <a:pt x="1276749" y="1751066"/>
                    </a:moveTo>
                    <a:lnTo>
                      <a:pt x="1276748" y="1751065"/>
                    </a:lnTo>
                    <a:cubicBezTo>
                      <a:pt x="1170434" y="1789396"/>
                      <a:pt x="1057773" y="1809033"/>
                      <a:pt x="944179" y="1809034"/>
                    </a:cubicBezTo>
                    <a:cubicBezTo>
                      <a:pt x="422723" y="1809034"/>
                      <a:pt x="0" y="1404067"/>
                      <a:pt x="0" y="904517"/>
                    </a:cubicBezTo>
                    <a:cubicBezTo>
                      <a:pt x="-1" y="529530"/>
                      <a:pt x="241521" y="193428"/>
                      <a:pt x="607166" y="59581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cxnSp>
            <p:nvCxnSpPr>
              <p:cNvPr id="13343" name="直接连接符 31"/>
              <p:cNvCxnSpPr/>
              <p:nvPr/>
            </p:nvCxnSpPr>
            <p:spPr>
              <a:xfrm flipH="1">
                <a:off x="0" y="504"/>
                <a:ext cx="398" cy="500"/>
              </a:xfrm>
              <a:prstGeom prst="line">
                <a:avLst/>
              </a:prstGeom>
              <a:ln w="254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</p:cxnSp>
          <p:cxnSp>
            <p:nvCxnSpPr>
              <p:cNvPr id="13344" name="直接连接符 82"/>
              <p:cNvCxnSpPr/>
              <p:nvPr/>
            </p:nvCxnSpPr>
            <p:spPr>
              <a:xfrm flipH="1">
                <a:off x="0" y="1004"/>
                <a:ext cx="1575" cy="0"/>
              </a:xfrm>
              <a:prstGeom prst="line">
                <a:avLst/>
              </a:prstGeom>
              <a:ln w="254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</p:cxnSp>
          <p:cxnSp>
            <p:nvCxnSpPr>
              <p:cNvPr id="13345" name="直接连接符 85"/>
              <p:cNvCxnSpPr>
                <a:stCxn id="13342" idx="0"/>
              </p:cNvCxnSpPr>
              <p:nvPr/>
            </p:nvCxnSpPr>
            <p:spPr>
              <a:xfrm>
                <a:off x="1376" y="507"/>
                <a:ext cx="205" cy="501"/>
              </a:xfrm>
              <a:prstGeom prst="line">
                <a:avLst/>
              </a:prstGeom>
              <a:ln w="254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</p:cxnSp>
          <p:cxnSp>
            <p:nvCxnSpPr>
              <p:cNvPr id="13346" name="直接连接符 39"/>
              <p:cNvCxnSpPr>
                <a:stCxn id="13342" idx="0"/>
              </p:cNvCxnSpPr>
              <p:nvPr/>
            </p:nvCxnSpPr>
            <p:spPr>
              <a:xfrm>
                <a:off x="1376" y="507"/>
                <a:ext cx="10" cy="501"/>
              </a:xfrm>
              <a:prstGeom prst="line">
                <a:avLst/>
              </a:prstGeom>
              <a:ln w="25400" cap="flat" cmpd="sng"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</p:cxnSp>
          <p:sp>
            <p:nvSpPr>
              <p:cNvPr id="13347" name="TextBox 92"/>
              <p:cNvSpPr txBox="1"/>
              <p:nvPr/>
            </p:nvSpPr>
            <p:spPr>
              <a:xfrm>
                <a:off x="723" y="103"/>
                <a:ext cx="230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i="1">
                    <a:latin typeface="Times New Roman" panose="02020603050405020304" pitchFamily="18" charset="0"/>
                  </a:rPr>
                  <a:t>o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48" name="TextBox 93"/>
              <p:cNvSpPr txBox="1"/>
              <p:nvPr/>
            </p:nvSpPr>
            <p:spPr>
              <a:xfrm>
                <a:off x="1413" y="586"/>
                <a:ext cx="8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zh-CN" altLang="en-US" sz="2000" dirty="0">
                    <a:latin typeface="宋体" panose="02010600030101010101" pitchFamily="2" charset="-122"/>
                  </a:rPr>
                  <a:t>高</a:t>
                </a:r>
                <a:r>
                  <a:rPr lang="en-US" altLang="zh-CN" sz="2000">
                    <a:latin typeface="Arial" panose="020B0604020202020204" pitchFamily="34" charset="0"/>
                  </a:rPr>
                  <a:t>3.5</a:t>
                </a:r>
                <a:r>
                  <a:rPr lang="en-US" altLang="zh-CN" sz="2000">
                    <a:latin typeface="Times New Roman" panose="02020603050405020304" pitchFamily="18" charset="0"/>
                  </a:rPr>
                  <a:t>cm</a:t>
                </a:r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349" name="椭圆 62"/>
            <p:cNvSpPr/>
            <p:nvPr/>
          </p:nvSpPr>
          <p:spPr>
            <a:xfrm>
              <a:off x="826" y="475"/>
              <a:ext cx="57" cy="57"/>
            </a:xfrm>
            <a:prstGeom prst="ellipse">
              <a:avLst/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sz="2000" dirty="0">
                <a:latin typeface="宋体" panose="02010600030101010101" pitchFamily="2" charset="-122"/>
              </a:endParaRPr>
            </a:p>
          </p:txBody>
        </p:sp>
      </p:grpSp>
      <p:sp>
        <p:nvSpPr>
          <p:cNvPr id="13350" name="TextBox 95"/>
          <p:cNvSpPr txBox="1"/>
          <p:nvPr/>
        </p:nvSpPr>
        <p:spPr>
          <a:xfrm>
            <a:off x="5710238" y="5810250"/>
            <a:ext cx="17573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i="1">
                <a:latin typeface="Times New Roman" panose="02020603050405020304" pitchFamily="18" charset="0"/>
              </a:rPr>
              <a:t>r </a:t>
            </a:r>
            <a:r>
              <a:rPr lang="en-US" altLang="zh-CN" sz="2000">
                <a:latin typeface="Arial" panose="020B0604020202020204" pitchFamily="34" charset="0"/>
              </a:rPr>
              <a:t>=</a:t>
            </a:r>
            <a:r>
              <a:rPr lang="en-US" altLang="zh-CN" sz="2000">
                <a:latin typeface="宋体" panose="02010600030101010101" pitchFamily="2" charset="-122"/>
              </a:rPr>
              <a:t>______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13351" name="TextBox 52"/>
          <p:cNvSpPr txBox="1"/>
          <p:nvPr/>
        </p:nvSpPr>
        <p:spPr>
          <a:xfrm>
            <a:off x="3717925" y="2438400"/>
            <a:ext cx="1449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2" name="TextBox 102"/>
          <p:cNvSpPr txBox="1"/>
          <p:nvPr/>
        </p:nvSpPr>
        <p:spPr>
          <a:xfrm>
            <a:off x="6016625" y="5781675"/>
            <a:ext cx="148113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</a:rPr>
              <a:t>3.5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3" name="TextBox 103"/>
          <p:cNvSpPr txBox="1"/>
          <p:nvPr/>
        </p:nvSpPr>
        <p:spPr>
          <a:xfrm>
            <a:off x="7308850" y="2441575"/>
            <a:ext cx="79216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4" name="矩形 43"/>
          <p:cNvSpPr/>
          <p:nvPr/>
        </p:nvSpPr>
        <p:spPr>
          <a:xfrm>
            <a:off x="377825" y="1223963"/>
            <a:ext cx="20859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dirty="0">
                <a:latin typeface="宋体" panose="02010600030101010101" pitchFamily="2" charset="-122"/>
              </a:rPr>
              <a:t>看图填空。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grpSp>
        <p:nvGrpSpPr>
          <p:cNvPr id="13355" name="Group 39"/>
          <p:cNvGrpSpPr/>
          <p:nvPr/>
        </p:nvGrpSpPr>
        <p:grpSpPr>
          <a:xfrm>
            <a:off x="1763713" y="1916113"/>
            <a:ext cx="2865437" cy="1281112"/>
            <a:chOff x="0" y="0"/>
            <a:chExt cx="1805" cy="807"/>
          </a:xfrm>
        </p:grpSpPr>
        <p:grpSp>
          <p:nvGrpSpPr>
            <p:cNvPr id="13356" name="Group 40"/>
            <p:cNvGrpSpPr/>
            <p:nvPr/>
          </p:nvGrpSpPr>
          <p:grpSpPr>
            <a:xfrm>
              <a:off x="0" y="0"/>
              <a:ext cx="1805" cy="807"/>
              <a:chOff x="0" y="0"/>
              <a:chExt cx="1805" cy="807"/>
            </a:xfrm>
          </p:grpSpPr>
          <p:sp>
            <p:nvSpPr>
              <p:cNvPr id="13357" name="TextBox 9227"/>
              <p:cNvSpPr txBox="1"/>
              <p:nvPr/>
            </p:nvSpPr>
            <p:spPr>
              <a:xfrm>
                <a:off x="956" y="348"/>
                <a:ext cx="84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 i="1">
                    <a:latin typeface="Times New Roman" panose="02020603050405020304" pitchFamily="18" charset="0"/>
                  </a:rPr>
                  <a:t>d </a:t>
                </a:r>
                <a:r>
                  <a:rPr lang="en-US" altLang="zh-CN" sz="2000">
                    <a:latin typeface="Arial" panose="020B0604020202020204" pitchFamily="34" charset="0"/>
                  </a:rPr>
                  <a:t>=</a:t>
                </a:r>
                <a:r>
                  <a:rPr lang="en-US" altLang="zh-CN" sz="2000">
                    <a:latin typeface="宋体" panose="02010600030101010101" pitchFamily="2" charset="-122"/>
                  </a:rPr>
                  <a:t>______</a:t>
                </a:r>
                <a:endParaRPr lang="zh-CN" altLang="en-US" sz="2000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13358" name="椭圆 19"/>
              <p:cNvSpPr/>
              <p:nvPr/>
            </p:nvSpPr>
            <p:spPr>
              <a:xfrm>
                <a:off x="0" y="0"/>
                <a:ext cx="806" cy="807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endParaRPr lang="zh-CN" altLang="en-US" sz="2000" dirty="0">
                  <a:latin typeface="宋体" panose="02010600030101010101" pitchFamily="2" charset="-122"/>
                </a:endParaRPr>
              </a:p>
            </p:txBody>
          </p:sp>
          <p:cxnSp>
            <p:nvCxnSpPr>
              <p:cNvPr id="13359" name="直接连接符 30"/>
              <p:cNvCxnSpPr>
                <a:endCxn id="13358" idx="7"/>
              </p:cNvCxnSpPr>
              <p:nvPr/>
            </p:nvCxnSpPr>
            <p:spPr>
              <a:xfrm flipV="1">
                <a:off x="421" y="110"/>
                <a:ext cx="267" cy="282"/>
              </a:xfrm>
              <a:prstGeom prst="line">
                <a:avLst/>
              </a:prstGeom>
              <a:ln w="254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</p:cxnSp>
          <p:sp>
            <p:nvSpPr>
              <p:cNvPr id="13360" name="TextBox 9223"/>
              <p:cNvSpPr txBox="1"/>
              <p:nvPr/>
            </p:nvSpPr>
            <p:spPr>
              <a:xfrm>
                <a:off x="402" y="283"/>
                <a:ext cx="58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>
                    <a:latin typeface="Arial" panose="020B0604020202020204" pitchFamily="34" charset="0"/>
                  </a:rPr>
                  <a:t>3 </a:t>
                </a:r>
                <a:r>
                  <a:rPr lang="en-US" altLang="zh-CN" sz="2000">
                    <a:latin typeface="Times New Roman" panose="02020603050405020304" pitchFamily="18" charset="0"/>
                  </a:rPr>
                  <a:t>cm</a:t>
                </a:r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61" name="椭圆 22"/>
              <p:cNvSpPr/>
              <p:nvPr/>
            </p:nvSpPr>
            <p:spPr>
              <a:xfrm>
                <a:off x="392" y="375"/>
                <a:ext cx="58" cy="57"/>
              </a:xfrm>
              <a:prstGeom prst="ellipse">
                <a:avLst/>
              </a:prstGeom>
              <a:solidFill>
                <a:srgbClr val="000000"/>
              </a:solidFill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endParaRPr lang="zh-CN" altLang="en-US" sz="2000" dirty="0"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3362" name="TextBox 44"/>
            <p:cNvSpPr txBox="1"/>
            <p:nvPr/>
          </p:nvSpPr>
          <p:spPr>
            <a:xfrm>
              <a:off x="224" y="245"/>
              <a:ext cx="2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</a:rPr>
                <a:t>o</a:t>
              </a:r>
              <a:endParaRPr lang="zh-CN" altLang="en-US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363" name="Group 10"/>
          <p:cNvGrpSpPr/>
          <p:nvPr/>
        </p:nvGrpSpPr>
        <p:grpSpPr>
          <a:xfrm>
            <a:off x="1476375" y="3716338"/>
            <a:ext cx="1968500" cy="2625725"/>
            <a:chOff x="0" y="0"/>
            <a:chExt cx="1240" cy="1654"/>
          </a:xfrm>
        </p:grpSpPr>
        <p:sp>
          <p:nvSpPr>
            <p:cNvPr id="13364" name="矩形 9231"/>
            <p:cNvSpPr/>
            <p:nvPr/>
          </p:nvSpPr>
          <p:spPr>
            <a:xfrm>
              <a:off x="1" y="0"/>
              <a:ext cx="1239" cy="1240"/>
            </a:xfrm>
            <a:prstGeom prst="rect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sz="2000" dirty="0">
                <a:latin typeface="宋体" panose="02010600030101010101" pitchFamily="2" charset="-122"/>
              </a:endParaRPr>
            </a:p>
          </p:txBody>
        </p:sp>
        <p:grpSp>
          <p:nvGrpSpPr>
            <p:cNvPr id="13365" name="Group 12"/>
            <p:cNvGrpSpPr/>
            <p:nvPr/>
          </p:nvGrpSpPr>
          <p:grpSpPr>
            <a:xfrm>
              <a:off x="0" y="0"/>
              <a:ext cx="1240" cy="1654"/>
              <a:chOff x="0" y="0"/>
              <a:chExt cx="1240" cy="1654"/>
            </a:xfrm>
          </p:grpSpPr>
          <p:sp>
            <p:nvSpPr>
              <p:cNvPr id="13366" name="椭圆 9228"/>
              <p:cNvSpPr/>
              <p:nvPr/>
            </p:nvSpPr>
            <p:spPr>
              <a:xfrm>
                <a:off x="0" y="0"/>
                <a:ext cx="1240" cy="1240"/>
              </a:xfrm>
              <a:prstGeom prst="ellipse">
                <a:avLst/>
              </a:prstGeom>
              <a:solidFill>
                <a:srgbClr val="FFFFCC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endParaRPr lang="zh-CN" altLang="en-US" sz="2000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13367" name="TextBox 59"/>
              <p:cNvSpPr txBox="1"/>
              <p:nvPr/>
            </p:nvSpPr>
            <p:spPr>
              <a:xfrm>
                <a:off x="539" y="272"/>
                <a:ext cx="230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i="1">
                    <a:latin typeface="Times New Roman" panose="02020603050405020304" pitchFamily="18" charset="0"/>
                  </a:rPr>
                  <a:t>o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68" name="椭圆 61"/>
              <p:cNvSpPr/>
              <p:nvPr/>
            </p:nvSpPr>
            <p:spPr>
              <a:xfrm>
                <a:off x="596" y="603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endParaRPr lang="zh-CN" altLang="en-US" sz="2000" dirty="0">
                  <a:latin typeface="宋体" panose="02010600030101010101" pitchFamily="2" charset="-122"/>
                </a:endParaRPr>
              </a:p>
            </p:txBody>
          </p:sp>
          <p:cxnSp>
            <p:nvCxnSpPr>
              <p:cNvPr id="13369" name="直接连接符 9233"/>
              <p:cNvCxnSpPr/>
              <p:nvPr/>
            </p:nvCxnSpPr>
            <p:spPr>
              <a:xfrm>
                <a:off x="0" y="1240"/>
                <a:ext cx="0" cy="143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</p:cxnSp>
          <p:cxnSp>
            <p:nvCxnSpPr>
              <p:cNvPr id="13370" name="直接连接符 65"/>
              <p:cNvCxnSpPr/>
              <p:nvPr/>
            </p:nvCxnSpPr>
            <p:spPr>
              <a:xfrm>
                <a:off x="1229" y="1251"/>
                <a:ext cx="0" cy="142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</p:cxnSp>
          <p:cxnSp>
            <p:nvCxnSpPr>
              <p:cNvPr id="13371" name="直接箭头连接符 9235"/>
              <p:cNvCxnSpPr/>
              <p:nvPr/>
            </p:nvCxnSpPr>
            <p:spPr>
              <a:xfrm flipH="1">
                <a:off x="1" y="1322"/>
                <a:ext cx="429" cy="0"/>
              </a:xfrm>
              <a:prstGeom prst="straightConnector1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arrow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</p:cxnSp>
          <p:cxnSp>
            <p:nvCxnSpPr>
              <p:cNvPr id="13372" name="直接箭头连接符 69"/>
              <p:cNvCxnSpPr/>
              <p:nvPr/>
            </p:nvCxnSpPr>
            <p:spPr>
              <a:xfrm>
                <a:off x="842" y="1322"/>
                <a:ext cx="398" cy="0"/>
              </a:xfrm>
              <a:prstGeom prst="straightConnector1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arrow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</p:cxnSp>
          <p:sp>
            <p:nvSpPr>
              <p:cNvPr id="13373" name="TextBox 73"/>
              <p:cNvSpPr txBox="1"/>
              <p:nvPr/>
            </p:nvSpPr>
            <p:spPr>
              <a:xfrm>
                <a:off x="371" y="1161"/>
                <a:ext cx="60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>
                    <a:latin typeface="Arial" panose="020B0604020202020204" pitchFamily="34" charset="0"/>
                  </a:rPr>
                  <a:t>10</a:t>
                </a:r>
                <a:r>
                  <a:rPr lang="en-US" altLang="zh-CN" sz="2000">
                    <a:latin typeface="Times New Roman" panose="02020603050405020304" pitchFamily="18" charset="0"/>
                  </a:rPr>
                  <a:t>cm</a:t>
                </a:r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74" name="TextBox 94"/>
              <p:cNvSpPr txBox="1"/>
              <p:nvPr/>
            </p:nvSpPr>
            <p:spPr>
              <a:xfrm>
                <a:off x="229" y="1404"/>
                <a:ext cx="96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000" i="1">
                    <a:latin typeface="Times New Roman" panose="02020603050405020304" pitchFamily="18" charset="0"/>
                  </a:rPr>
                  <a:t>d </a:t>
                </a:r>
                <a:r>
                  <a:rPr lang="en-US" altLang="zh-CN" sz="2000">
                    <a:latin typeface="Arial" panose="020B0604020202020204" pitchFamily="34" charset="0"/>
                  </a:rPr>
                  <a:t>=</a:t>
                </a:r>
                <a:r>
                  <a:rPr lang="en-US" altLang="zh-CN" sz="2000">
                    <a:latin typeface="宋体" panose="02010600030101010101" pitchFamily="2" charset="-122"/>
                  </a:rPr>
                  <a:t>______</a:t>
                </a:r>
                <a:endParaRPr lang="zh-CN" altLang="en-US" sz="2000" dirty="0">
                  <a:latin typeface="宋体" panose="02010600030101010101" pitchFamily="2" charset="-122"/>
                </a:endParaRPr>
              </a:p>
            </p:txBody>
          </p:sp>
        </p:grpSp>
      </p:grpSp>
      <p:sp>
        <p:nvSpPr>
          <p:cNvPr id="13375" name="TextBox 101"/>
          <p:cNvSpPr txBox="1"/>
          <p:nvPr/>
        </p:nvSpPr>
        <p:spPr>
          <a:xfrm>
            <a:off x="2208213" y="5902325"/>
            <a:ext cx="10715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1" grpId="0"/>
      <p:bldP spid="13352" grpId="0"/>
      <p:bldP spid="13353" grpId="0"/>
      <p:bldP spid="133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Group 2"/>
          <p:cNvGrpSpPr/>
          <p:nvPr/>
        </p:nvGrpSpPr>
        <p:grpSpPr>
          <a:xfrm>
            <a:off x="250825" y="836613"/>
            <a:ext cx="6842125" cy="1081087"/>
            <a:chOff x="0" y="0"/>
            <a:chExt cx="13203" cy="2619"/>
          </a:xfrm>
        </p:grpSpPr>
        <p:sp>
          <p:nvSpPr>
            <p:cNvPr id="14339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0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1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2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3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4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5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6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7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8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9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50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351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14352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14353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54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355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练习巩固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4356" name="Text Box 7"/>
          <p:cNvSpPr txBox="1"/>
          <p:nvPr/>
        </p:nvSpPr>
        <p:spPr>
          <a:xfrm>
            <a:off x="611188" y="2349500"/>
            <a:ext cx="56388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>口答：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7" name="Text Box 19"/>
          <p:cNvSpPr txBox="1"/>
          <p:nvPr/>
        </p:nvSpPr>
        <p:spPr>
          <a:xfrm>
            <a:off x="915988" y="32639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i="1">
                <a:latin typeface="Arial" panose="020B0604020202020204" pitchFamily="34" charset="0"/>
              </a:rPr>
              <a:t>r </a:t>
            </a:r>
            <a:r>
              <a:rPr lang="en-US" altLang="zh-CN" sz="2800">
                <a:latin typeface="Arial" panose="020B0604020202020204" pitchFamily="34" charset="0"/>
              </a:rPr>
              <a:t>(</a:t>
            </a:r>
            <a:r>
              <a:rPr lang="zh-CN" altLang="en-US" sz="2800" dirty="0">
                <a:latin typeface="Arial" panose="020B0604020202020204" pitchFamily="34" charset="0"/>
              </a:rPr>
              <a:t>米</a:t>
            </a:r>
            <a:r>
              <a:rPr lang="en-US" altLang="zh-CN" sz="2800">
                <a:latin typeface="Arial" panose="020B0604020202020204" pitchFamily="34" charset="0"/>
              </a:rPr>
              <a:t>)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4358" name="Text Box 20"/>
          <p:cNvSpPr txBox="1"/>
          <p:nvPr/>
        </p:nvSpPr>
        <p:spPr>
          <a:xfrm>
            <a:off x="915988" y="38735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i="1">
                <a:latin typeface="Arial" panose="020B0604020202020204" pitchFamily="34" charset="0"/>
              </a:rPr>
              <a:t>d</a:t>
            </a:r>
            <a:r>
              <a:rPr lang="en-US" altLang="zh-CN" sz="2800">
                <a:latin typeface="Arial" panose="020B0604020202020204" pitchFamily="34" charset="0"/>
              </a:rPr>
              <a:t>(</a:t>
            </a:r>
            <a:r>
              <a:rPr lang="zh-CN" altLang="en-US" sz="2800" dirty="0">
                <a:latin typeface="Arial" panose="020B0604020202020204" pitchFamily="34" charset="0"/>
              </a:rPr>
              <a:t>米</a:t>
            </a:r>
            <a:r>
              <a:rPr lang="en-US" altLang="zh-CN" sz="2800">
                <a:latin typeface="Arial" panose="020B0604020202020204" pitchFamily="34" charset="0"/>
              </a:rPr>
              <a:t>)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4359" name="Line 21"/>
          <p:cNvSpPr/>
          <p:nvPr/>
        </p:nvSpPr>
        <p:spPr>
          <a:xfrm>
            <a:off x="839788" y="3797300"/>
            <a:ext cx="7010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60" name="Rectangle 23"/>
          <p:cNvSpPr/>
          <p:nvPr/>
        </p:nvSpPr>
        <p:spPr>
          <a:xfrm>
            <a:off x="839788" y="3187700"/>
            <a:ext cx="7010400" cy="1219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4361" name="Line 24"/>
          <p:cNvSpPr/>
          <p:nvPr/>
        </p:nvSpPr>
        <p:spPr>
          <a:xfrm>
            <a:off x="1908175" y="3187700"/>
            <a:ext cx="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62" name="Line 25"/>
          <p:cNvSpPr/>
          <p:nvPr/>
        </p:nvSpPr>
        <p:spPr>
          <a:xfrm>
            <a:off x="4116388" y="3187700"/>
            <a:ext cx="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63" name="Line 26"/>
          <p:cNvSpPr/>
          <p:nvPr/>
        </p:nvSpPr>
        <p:spPr>
          <a:xfrm>
            <a:off x="2987675" y="3187700"/>
            <a:ext cx="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64" name="Line 27"/>
          <p:cNvSpPr/>
          <p:nvPr/>
        </p:nvSpPr>
        <p:spPr>
          <a:xfrm>
            <a:off x="5335588" y="3187700"/>
            <a:ext cx="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65" name="Text Box 29"/>
          <p:cNvSpPr txBox="1"/>
          <p:nvPr/>
        </p:nvSpPr>
        <p:spPr>
          <a:xfrm>
            <a:off x="1925638" y="32639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</a:rPr>
              <a:t>0.24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4366" name="Text Box 30"/>
          <p:cNvSpPr txBox="1"/>
          <p:nvPr/>
        </p:nvSpPr>
        <p:spPr>
          <a:xfrm>
            <a:off x="3125788" y="38735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</a:rPr>
              <a:t>0.86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4367" name="Text Box 31"/>
          <p:cNvSpPr txBox="1"/>
          <p:nvPr/>
        </p:nvSpPr>
        <p:spPr>
          <a:xfrm>
            <a:off x="4344988" y="32639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</a:rPr>
              <a:t>1.42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4368" name="Text Box 32"/>
          <p:cNvSpPr txBox="1"/>
          <p:nvPr/>
        </p:nvSpPr>
        <p:spPr>
          <a:xfrm>
            <a:off x="5640388" y="38735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</a:rPr>
              <a:t>1.04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4369" name="Line 35"/>
          <p:cNvSpPr/>
          <p:nvPr/>
        </p:nvSpPr>
        <p:spPr>
          <a:xfrm>
            <a:off x="6630988" y="3187700"/>
            <a:ext cx="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70" name="Text Box 36"/>
          <p:cNvSpPr txBox="1"/>
          <p:nvPr/>
        </p:nvSpPr>
        <p:spPr>
          <a:xfrm>
            <a:off x="7011988" y="32639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</a:rPr>
              <a:t>2.6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4371" name="Text Box 45"/>
          <p:cNvSpPr txBox="1"/>
          <p:nvPr/>
        </p:nvSpPr>
        <p:spPr>
          <a:xfrm>
            <a:off x="1979613" y="3860800"/>
            <a:ext cx="10096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66FF"/>
                </a:solidFill>
                <a:latin typeface="Arial" panose="020B0604020202020204" pitchFamily="34" charset="0"/>
              </a:rPr>
              <a:t>0.48</a:t>
            </a:r>
            <a:endParaRPr lang="en-US" altLang="zh-CN" sz="280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14372" name="Text Box 46"/>
          <p:cNvSpPr txBox="1"/>
          <p:nvPr/>
        </p:nvSpPr>
        <p:spPr>
          <a:xfrm>
            <a:off x="3125788" y="3263900"/>
            <a:ext cx="10144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66FF"/>
                </a:solidFill>
                <a:latin typeface="Arial" panose="020B0604020202020204" pitchFamily="34" charset="0"/>
              </a:rPr>
              <a:t>0.43</a:t>
            </a:r>
            <a:endParaRPr lang="en-US" altLang="zh-CN" sz="280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14373" name="Text Box 47"/>
          <p:cNvSpPr txBox="1"/>
          <p:nvPr/>
        </p:nvSpPr>
        <p:spPr>
          <a:xfrm>
            <a:off x="4344988" y="3873500"/>
            <a:ext cx="9477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66FF"/>
                </a:solidFill>
                <a:latin typeface="Arial" panose="020B0604020202020204" pitchFamily="34" charset="0"/>
              </a:rPr>
              <a:t>2.84</a:t>
            </a:r>
            <a:endParaRPr lang="en-US" altLang="zh-CN" sz="280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14374" name="Text Box 48"/>
          <p:cNvSpPr txBox="1"/>
          <p:nvPr/>
        </p:nvSpPr>
        <p:spPr>
          <a:xfrm>
            <a:off x="5640388" y="3263900"/>
            <a:ext cx="9477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66FF"/>
                </a:solidFill>
                <a:latin typeface="Arial" panose="020B0604020202020204" pitchFamily="34" charset="0"/>
              </a:rPr>
              <a:t>0.52</a:t>
            </a:r>
            <a:endParaRPr lang="en-US" altLang="zh-CN" sz="280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14375" name="Text Box 49"/>
          <p:cNvSpPr txBox="1"/>
          <p:nvPr/>
        </p:nvSpPr>
        <p:spPr>
          <a:xfrm>
            <a:off x="7011988" y="38735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66FF"/>
                </a:solidFill>
                <a:latin typeface="Arial" panose="020B0604020202020204" pitchFamily="34" charset="0"/>
              </a:rPr>
              <a:t>5.2</a:t>
            </a:r>
            <a:endParaRPr lang="en-US" altLang="zh-CN" sz="280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1" grpId="0"/>
      <p:bldP spid="14372" grpId="0"/>
      <p:bldP spid="14373" grpId="0"/>
      <p:bldP spid="14374" grpId="0"/>
      <p:bldP spid="143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2"/>
          <p:cNvGrpSpPr/>
          <p:nvPr/>
        </p:nvGrpSpPr>
        <p:grpSpPr>
          <a:xfrm>
            <a:off x="250825" y="836613"/>
            <a:ext cx="6842125" cy="1081087"/>
            <a:chOff x="0" y="0"/>
            <a:chExt cx="13203" cy="2619"/>
          </a:xfrm>
        </p:grpSpPr>
        <p:sp>
          <p:nvSpPr>
            <p:cNvPr id="15363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4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5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6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7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8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9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0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1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2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3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4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375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15376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15377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78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79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练习巩固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380" name="Picture 16" descr="例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0" y="2852738"/>
            <a:ext cx="3987800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1" name="Picture 18" descr="小精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" y="2476500"/>
            <a:ext cx="1781175" cy="145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2" name="AutoShape 20"/>
          <p:cNvSpPr/>
          <p:nvPr/>
        </p:nvSpPr>
        <p:spPr>
          <a:xfrm>
            <a:off x="2413000" y="1700213"/>
            <a:ext cx="4751388" cy="1079500"/>
          </a:xfrm>
          <a:prstGeom prst="wedgeRoundRectCallout">
            <a:avLst>
              <a:gd name="adj1" fmla="val -54125"/>
              <a:gd name="adj2" fmla="val 94097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怎样用圆规和直尺画出</a:t>
            </a:r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这个漂亮的图形呢？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3" name="矩形 43"/>
          <p:cNvSpPr/>
          <p:nvPr/>
        </p:nvSpPr>
        <p:spPr>
          <a:xfrm>
            <a:off x="468313" y="1268413"/>
            <a:ext cx="14033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楷体_GB2312" pitchFamily="49" charset="-122"/>
              </a:rPr>
              <a:t>画一画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2"/>
          <p:cNvGrpSpPr/>
          <p:nvPr/>
        </p:nvGrpSpPr>
        <p:grpSpPr>
          <a:xfrm>
            <a:off x="250825" y="836613"/>
            <a:ext cx="6842125" cy="1081087"/>
            <a:chOff x="0" y="0"/>
            <a:chExt cx="13203" cy="2619"/>
          </a:xfrm>
        </p:grpSpPr>
        <p:sp>
          <p:nvSpPr>
            <p:cNvPr id="16387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88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89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0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1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2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3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4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5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6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7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8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399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16400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16401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02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03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练习巩固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6404" name="标题 1"/>
          <p:cNvSpPr/>
          <p:nvPr/>
        </p:nvSpPr>
        <p:spPr>
          <a:xfrm>
            <a:off x="1438275" y="2349500"/>
            <a:ext cx="77057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二、画法探究</a:t>
            </a:r>
            <a:endParaRPr lang="zh-CN" alt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6405" name="Group 9"/>
          <p:cNvGrpSpPr/>
          <p:nvPr/>
        </p:nvGrpSpPr>
        <p:grpSpPr>
          <a:xfrm>
            <a:off x="971550" y="2205038"/>
            <a:ext cx="1439863" cy="1441450"/>
            <a:chOff x="0" y="0"/>
            <a:chExt cx="2268" cy="2268"/>
          </a:xfrm>
        </p:grpSpPr>
        <p:sp>
          <p:nvSpPr>
            <p:cNvPr id="16406" name="Oval 10"/>
            <p:cNvSpPr>
              <a:spLocks noChangeAspect="1"/>
            </p:cNvSpPr>
            <p:nvPr/>
          </p:nvSpPr>
          <p:spPr>
            <a:xfrm>
              <a:off x="0" y="0"/>
              <a:ext cx="2268" cy="2268"/>
            </a:xfrm>
            <a:prstGeom prst="ellipse">
              <a:avLst/>
            </a:prstGeom>
            <a:solidFill>
              <a:srgbClr val="33CCCC">
                <a:alpha val="48999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07" name="Oval 11"/>
            <p:cNvSpPr/>
            <p:nvPr/>
          </p:nvSpPr>
          <p:spPr>
            <a:xfrm>
              <a:off x="1125" y="1131"/>
              <a:ext cx="45" cy="45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408" name="Group 12"/>
          <p:cNvGrpSpPr/>
          <p:nvPr/>
        </p:nvGrpSpPr>
        <p:grpSpPr>
          <a:xfrm>
            <a:off x="3263900" y="1905000"/>
            <a:ext cx="2028825" cy="2028825"/>
            <a:chOff x="0" y="0"/>
            <a:chExt cx="3195" cy="3195"/>
          </a:xfrm>
        </p:grpSpPr>
        <p:grpSp>
          <p:nvGrpSpPr>
            <p:cNvPr id="16409" name="Group 13"/>
            <p:cNvGrpSpPr/>
            <p:nvPr/>
          </p:nvGrpSpPr>
          <p:grpSpPr>
            <a:xfrm>
              <a:off x="0" y="492"/>
              <a:ext cx="3195" cy="2268"/>
              <a:chOff x="0" y="0"/>
              <a:chExt cx="3195" cy="2268"/>
            </a:xfrm>
          </p:grpSpPr>
          <p:sp>
            <p:nvSpPr>
              <p:cNvPr id="16410" name="Line 14"/>
              <p:cNvSpPr/>
              <p:nvPr/>
            </p:nvSpPr>
            <p:spPr>
              <a:xfrm>
                <a:off x="0" y="1143"/>
                <a:ext cx="3195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grpSp>
            <p:nvGrpSpPr>
              <p:cNvPr id="16411" name="Group 15"/>
              <p:cNvGrpSpPr/>
              <p:nvPr/>
            </p:nvGrpSpPr>
            <p:grpSpPr>
              <a:xfrm>
                <a:off x="363" y="0"/>
                <a:ext cx="2268" cy="2268"/>
                <a:chOff x="0" y="0"/>
                <a:chExt cx="2268" cy="2268"/>
              </a:xfrm>
            </p:grpSpPr>
            <p:sp>
              <p:nvSpPr>
                <p:cNvPr id="16412" name="Oval 16"/>
                <p:cNvSpPr>
                  <a:spLocks noChangeAspect="1"/>
                </p:cNvSpPr>
                <p:nvPr/>
              </p:nvSpPr>
              <p:spPr>
                <a:xfrm>
                  <a:off x="0" y="0"/>
                  <a:ext cx="2268" cy="2268"/>
                </a:xfrm>
                <a:prstGeom prst="ellipse">
                  <a:avLst/>
                </a:prstGeom>
                <a:solidFill>
                  <a:srgbClr val="33CCCC">
                    <a:alpha val="48999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13" name="Oval 17"/>
                <p:cNvSpPr/>
                <p:nvPr/>
              </p:nvSpPr>
              <p:spPr>
                <a:xfrm>
                  <a:off x="1125" y="1131"/>
                  <a:ext cx="45" cy="45"/>
                </a:xfrm>
                <a:prstGeom prst="ellipse">
                  <a:avLst/>
                </a:prstGeom>
                <a:solidFill>
                  <a:srgbClr val="33CCCC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414" name="Line 18"/>
            <p:cNvSpPr/>
            <p:nvPr/>
          </p:nvSpPr>
          <p:spPr>
            <a:xfrm rot="16200000">
              <a:off x="-76" y="1597"/>
              <a:ext cx="3195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16415" name="Group 19"/>
          <p:cNvGrpSpPr/>
          <p:nvPr/>
        </p:nvGrpSpPr>
        <p:grpSpPr>
          <a:xfrm>
            <a:off x="5999163" y="1905000"/>
            <a:ext cx="2028825" cy="2028825"/>
            <a:chOff x="0" y="0"/>
            <a:chExt cx="3195" cy="3195"/>
          </a:xfrm>
        </p:grpSpPr>
        <p:grpSp>
          <p:nvGrpSpPr>
            <p:cNvPr id="16416" name="Group 20"/>
            <p:cNvGrpSpPr/>
            <p:nvPr/>
          </p:nvGrpSpPr>
          <p:grpSpPr>
            <a:xfrm>
              <a:off x="0" y="0"/>
              <a:ext cx="3195" cy="3195"/>
              <a:chOff x="0" y="0"/>
              <a:chExt cx="3195" cy="3195"/>
            </a:xfrm>
          </p:grpSpPr>
          <p:grpSp>
            <p:nvGrpSpPr>
              <p:cNvPr id="16417" name="Group 21"/>
              <p:cNvGrpSpPr/>
              <p:nvPr/>
            </p:nvGrpSpPr>
            <p:grpSpPr>
              <a:xfrm>
                <a:off x="0" y="492"/>
                <a:ext cx="3195" cy="2268"/>
                <a:chOff x="0" y="0"/>
                <a:chExt cx="3195" cy="2268"/>
              </a:xfrm>
            </p:grpSpPr>
            <p:sp>
              <p:nvSpPr>
                <p:cNvPr id="16418" name="Line 22"/>
                <p:cNvSpPr/>
                <p:nvPr/>
              </p:nvSpPr>
              <p:spPr>
                <a:xfrm>
                  <a:off x="0" y="1143"/>
                  <a:ext cx="3195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grpSp>
              <p:nvGrpSpPr>
                <p:cNvPr id="16419" name="Group 23"/>
                <p:cNvGrpSpPr/>
                <p:nvPr/>
              </p:nvGrpSpPr>
              <p:grpSpPr>
                <a:xfrm>
                  <a:off x="363" y="0"/>
                  <a:ext cx="2268" cy="2268"/>
                  <a:chOff x="0" y="0"/>
                  <a:chExt cx="2268" cy="2268"/>
                </a:xfrm>
              </p:grpSpPr>
              <p:sp>
                <p:nvSpPr>
                  <p:cNvPr id="16420" name="Oval 24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2268" cy="2268"/>
                  </a:xfrm>
                  <a:prstGeom prst="ellipse">
                    <a:avLst/>
                  </a:prstGeom>
                  <a:solidFill>
                    <a:srgbClr val="33CCCC">
                      <a:alpha val="48999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eaLnBrk="1" hangingPunct="1"/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1" name="Oval 25"/>
                  <p:cNvSpPr/>
                  <p:nvPr/>
                </p:nvSpPr>
                <p:spPr>
                  <a:xfrm>
                    <a:off x="1125" y="1131"/>
                    <a:ext cx="45" cy="45"/>
                  </a:xfrm>
                  <a:prstGeom prst="ellipse">
                    <a:avLst/>
                  </a:prstGeom>
                  <a:solidFill>
                    <a:srgbClr val="33CCCC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eaLnBrk="1" hangingPunct="1"/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6422" name="Line 26"/>
              <p:cNvSpPr/>
              <p:nvPr/>
            </p:nvSpPr>
            <p:spPr>
              <a:xfrm rot="16200000">
                <a:off x="-76" y="1597"/>
                <a:ext cx="3195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grpSp>
          <p:nvGrpSpPr>
            <p:cNvPr id="16423" name="Group 27"/>
            <p:cNvGrpSpPr/>
            <p:nvPr/>
          </p:nvGrpSpPr>
          <p:grpSpPr>
            <a:xfrm>
              <a:off x="363" y="482"/>
              <a:ext cx="2283" cy="2296"/>
              <a:chOff x="0" y="0"/>
              <a:chExt cx="2283" cy="2296"/>
            </a:xfrm>
          </p:grpSpPr>
          <p:sp>
            <p:nvSpPr>
              <p:cNvPr id="16424" name="Line 28"/>
              <p:cNvSpPr/>
              <p:nvPr/>
            </p:nvSpPr>
            <p:spPr>
              <a:xfrm flipH="1">
                <a:off x="3" y="10"/>
                <a:ext cx="1123" cy="112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6425" name="Line 29"/>
              <p:cNvSpPr/>
              <p:nvPr/>
            </p:nvSpPr>
            <p:spPr>
              <a:xfrm flipH="1">
                <a:off x="1158" y="1173"/>
                <a:ext cx="1123" cy="112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6426" name="Line 30"/>
              <p:cNvSpPr/>
              <p:nvPr/>
            </p:nvSpPr>
            <p:spPr>
              <a:xfrm rot="-5400000" flipH="1">
                <a:off x="0" y="1166"/>
                <a:ext cx="1123" cy="112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6427" name="Line 31"/>
              <p:cNvSpPr/>
              <p:nvPr/>
            </p:nvSpPr>
            <p:spPr>
              <a:xfrm rot="-5400000" flipH="1">
                <a:off x="1159" y="0"/>
                <a:ext cx="1123" cy="112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16428" name="AutoShape 32"/>
          <p:cNvSpPr/>
          <p:nvPr/>
        </p:nvSpPr>
        <p:spPr>
          <a:xfrm rot="-18900000" flipV="1">
            <a:off x="6784975" y="2063750"/>
            <a:ext cx="1038225" cy="10128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814 h 21600"/>
            </a:gdLst>
            <a:ahLst/>
            <a:cxnLst>
              <a:cxn ang="0">
                <a:pos x="1104432737" y="0"/>
              </a:cxn>
              <a:cxn ang="0">
                <a:pos x="0" y="1209875071"/>
              </a:cxn>
              <a:cxn ang="0">
                <a:pos x="1104432737" y="0"/>
              </a:cxn>
              <a:cxn ang="0">
                <a:pos x="2147483647" y="1209875071"/>
              </a:cxn>
            </a:cxnLst>
            <a:rect l="txL" t="txT" r="txR" b="txB"/>
            <a:pathLst>
              <a:path w="21600" h="21600">
                <a:moveTo>
                  <a:pt x="0" y="10895"/>
                </a:moveTo>
                <a:cubicBezTo>
                  <a:pt x="0" y="10863"/>
                  <a:pt x="0" y="1083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31"/>
                  <a:pt x="21599" y="10863"/>
                  <a:pt x="21599" y="10895"/>
                </a:cubicBezTo>
                <a:cubicBezTo>
                  <a:pt x="21599" y="10863"/>
                  <a:pt x="21600" y="1083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1"/>
                  <a:pt x="0" y="10863"/>
                  <a:pt x="0" y="1089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429" name="Line 33"/>
          <p:cNvSpPr/>
          <p:nvPr/>
        </p:nvSpPr>
        <p:spPr>
          <a:xfrm>
            <a:off x="2627313" y="2924175"/>
            <a:ext cx="431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30" name="Line 34"/>
          <p:cNvSpPr/>
          <p:nvPr/>
        </p:nvSpPr>
        <p:spPr>
          <a:xfrm>
            <a:off x="5435600" y="2924175"/>
            <a:ext cx="431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6431" name="Group 35"/>
          <p:cNvGrpSpPr/>
          <p:nvPr/>
        </p:nvGrpSpPr>
        <p:grpSpPr>
          <a:xfrm>
            <a:off x="5999163" y="4279900"/>
            <a:ext cx="2028825" cy="2028825"/>
            <a:chOff x="0" y="0"/>
            <a:chExt cx="3195" cy="3195"/>
          </a:xfrm>
        </p:grpSpPr>
        <p:grpSp>
          <p:nvGrpSpPr>
            <p:cNvPr id="16432" name="Group 36"/>
            <p:cNvGrpSpPr/>
            <p:nvPr/>
          </p:nvGrpSpPr>
          <p:grpSpPr>
            <a:xfrm>
              <a:off x="0" y="0"/>
              <a:ext cx="3195" cy="3195"/>
              <a:chOff x="0" y="0"/>
              <a:chExt cx="3195" cy="3195"/>
            </a:xfrm>
          </p:grpSpPr>
          <p:grpSp>
            <p:nvGrpSpPr>
              <p:cNvPr id="16433" name="Group 37"/>
              <p:cNvGrpSpPr/>
              <p:nvPr/>
            </p:nvGrpSpPr>
            <p:grpSpPr>
              <a:xfrm>
                <a:off x="0" y="0"/>
                <a:ext cx="3195" cy="3195"/>
                <a:chOff x="0" y="0"/>
                <a:chExt cx="3195" cy="3195"/>
              </a:xfrm>
            </p:grpSpPr>
            <p:grpSp>
              <p:nvGrpSpPr>
                <p:cNvPr id="16434" name="Group 38"/>
                <p:cNvGrpSpPr/>
                <p:nvPr/>
              </p:nvGrpSpPr>
              <p:grpSpPr>
                <a:xfrm>
                  <a:off x="0" y="492"/>
                  <a:ext cx="3195" cy="2268"/>
                  <a:chOff x="0" y="0"/>
                  <a:chExt cx="3195" cy="2268"/>
                </a:xfrm>
              </p:grpSpPr>
              <p:sp>
                <p:nvSpPr>
                  <p:cNvPr id="16435" name="Line 39"/>
                  <p:cNvSpPr/>
                  <p:nvPr/>
                </p:nvSpPr>
                <p:spPr>
                  <a:xfrm>
                    <a:off x="0" y="1143"/>
                    <a:ext cx="3195" cy="0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dash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16436" name="Group 40"/>
                  <p:cNvGrpSpPr/>
                  <p:nvPr/>
                </p:nvGrpSpPr>
                <p:grpSpPr>
                  <a:xfrm>
                    <a:off x="363" y="0"/>
                    <a:ext cx="2268" cy="2268"/>
                    <a:chOff x="0" y="0"/>
                    <a:chExt cx="2268" cy="2268"/>
                  </a:xfrm>
                </p:grpSpPr>
                <p:sp>
                  <p:nvSpPr>
                    <p:cNvPr id="16437" name="Oval 41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2268" cy="2268"/>
                    </a:xfrm>
                    <a:prstGeom prst="ellipse">
                      <a:avLst/>
                    </a:prstGeom>
                    <a:solidFill>
                      <a:srgbClr val="33CCCC">
                        <a:alpha val="48999"/>
                      </a:srgbClr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pPr eaLnBrk="1" hangingPunct="1"/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438" name="Oval 42"/>
                    <p:cNvSpPr/>
                    <p:nvPr/>
                  </p:nvSpPr>
                  <p:spPr>
                    <a:xfrm>
                      <a:off x="1125" y="1131"/>
                      <a:ext cx="45" cy="45"/>
                    </a:xfrm>
                    <a:prstGeom prst="ellipse">
                      <a:avLst/>
                    </a:prstGeom>
                    <a:solidFill>
                      <a:srgbClr val="33CCCC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pPr eaLnBrk="1" hangingPunct="1"/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6439" name="Line 43"/>
                <p:cNvSpPr/>
                <p:nvPr/>
              </p:nvSpPr>
              <p:spPr>
                <a:xfrm rot="16200000">
                  <a:off x="-76" y="1597"/>
                  <a:ext cx="3195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6440" name="Group 44"/>
              <p:cNvGrpSpPr/>
              <p:nvPr/>
            </p:nvGrpSpPr>
            <p:grpSpPr>
              <a:xfrm>
                <a:off x="363" y="482"/>
                <a:ext cx="2283" cy="2296"/>
                <a:chOff x="0" y="0"/>
                <a:chExt cx="2283" cy="2296"/>
              </a:xfrm>
            </p:grpSpPr>
            <p:sp>
              <p:nvSpPr>
                <p:cNvPr id="16441" name="Line 45"/>
                <p:cNvSpPr/>
                <p:nvPr/>
              </p:nvSpPr>
              <p:spPr>
                <a:xfrm flipH="1">
                  <a:off x="3" y="10"/>
                  <a:ext cx="1123" cy="112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42" name="Line 46"/>
                <p:cNvSpPr/>
                <p:nvPr/>
              </p:nvSpPr>
              <p:spPr>
                <a:xfrm flipH="1">
                  <a:off x="1158" y="1173"/>
                  <a:ext cx="1123" cy="112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43" name="Line 47"/>
                <p:cNvSpPr/>
                <p:nvPr/>
              </p:nvSpPr>
              <p:spPr>
                <a:xfrm rot="-5400000" flipH="1">
                  <a:off x="0" y="1166"/>
                  <a:ext cx="1123" cy="112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44" name="Line 48"/>
                <p:cNvSpPr/>
                <p:nvPr/>
              </p:nvSpPr>
              <p:spPr>
                <a:xfrm rot="-5400000" flipH="1">
                  <a:off x="1159" y="0"/>
                  <a:ext cx="1123" cy="112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6445" name="Group 49"/>
            <p:cNvGrpSpPr/>
            <p:nvPr/>
          </p:nvGrpSpPr>
          <p:grpSpPr>
            <a:xfrm>
              <a:off x="108" y="222"/>
              <a:ext cx="2807" cy="2759"/>
              <a:chOff x="0" y="0"/>
              <a:chExt cx="2807" cy="2759"/>
            </a:xfrm>
          </p:grpSpPr>
          <p:sp>
            <p:nvSpPr>
              <p:cNvPr id="16446" name="AutoShape 50"/>
              <p:cNvSpPr/>
              <p:nvPr/>
            </p:nvSpPr>
            <p:spPr>
              <a:xfrm rot="-18900000" flipV="1">
                <a:off x="1162" y="45"/>
                <a:ext cx="1637" cy="157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7811 h 21600"/>
                </a:gdLst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8" y="5"/>
                  </a:cxn>
                </a:cxnLst>
                <a:rect l="txL" t="txT" r="txR" b="txB"/>
                <a:pathLst>
                  <a:path w="21600" h="21600">
                    <a:moveTo>
                      <a:pt x="0" y="10895"/>
                    </a:moveTo>
                    <a:cubicBezTo>
                      <a:pt x="0" y="10863"/>
                      <a:pt x="0" y="10831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31"/>
                      <a:pt x="21599" y="10863"/>
                      <a:pt x="21599" y="10895"/>
                    </a:cubicBezTo>
                    <a:cubicBezTo>
                      <a:pt x="21599" y="10863"/>
                      <a:pt x="21600" y="1083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31"/>
                      <a:pt x="0" y="10863"/>
                      <a:pt x="0" y="10895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47" name="AutoShape 51"/>
              <p:cNvSpPr/>
              <p:nvPr/>
            </p:nvSpPr>
            <p:spPr>
              <a:xfrm rot="-13500000" flipV="1">
                <a:off x="1169" y="1182"/>
                <a:ext cx="1637" cy="157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7811 h 21600"/>
                </a:gdLst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8" y="5"/>
                  </a:cxn>
                </a:cxnLst>
                <a:rect l="txL" t="txT" r="txR" b="txB"/>
                <a:pathLst>
                  <a:path w="21600" h="21600">
                    <a:moveTo>
                      <a:pt x="0" y="10895"/>
                    </a:moveTo>
                    <a:cubicBezTo>
                      <a:pt x="0" y="10863"/>
                      <a:pt x="0" y="10831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31"/>
                      <a:pt x="21599" y="10863"/>
                      <a:pt x="21599" y="10895"/>
                    </a:cubicBezTo>
                    <a:cubicBezTo>
                      <a:pt x="21599" y="10863"/>
                      <a:pt x="21600" y="1083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31"/>
                      <a:pt x="0" y="10863"/>
                      <a:pt x="0" y="10895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48" name="AutoShape 52"/>
              <p:cNvSpPr/>
              <p:nvPr/>
            </p:nvSpPr>
            <p:spPr>
              <a:xfrm rot="18900000" flipH="1" flipV="1">
                <a:off x="-7" y="30"/>
                <a:ext cx="1637" cy="157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7811 h 21600"/>
                </a:gdLst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8" y="5"/>
                  </a:cxn>
                </a:cxnLst>
                <a:rect l="txL" t="txT" r="txR" b="txB"/>
                <a:pathLst>
                  <a:path w="21600" h="21600">
                    <a:moveTo>
                      <a:pt x="0" y="10895"/>
                    </a:moveTo>
                    <a:cubicBezTo>
                      <a:pt x="0" y="10863"/>
                      <a:pt x="0" y="10831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31"/>
                      <a:pt x="21599" y="10863"/>
                      <a:pt x="21599" y="10895"/>
                    </a:cubicBezTo>
                    <a:cubicBezTo>
                      <a:pt x="21599" y="10863"/>
                      <a:pt x="21600" y="1083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31"/>
                      <a:pt x="0" y="10863"/>
                      <a:pt x="0" y="10895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49" name="AutoShape 53"/>
              <p:cNvSpPr/>
              <p:nvPr/>
            </p:nvSpPr>
            <p:spPr>
              <a:xfrm rot="13500000" flipH="1" flipV="1">
                <a:off x="0" y="1167"/>
                <a:ext cx="1637" cy="157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7811 h 21600"/>
                </a:gdLst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8" y="5"/>
                  </a:cxn>
                </a:cxnLst>
                <a:rect l="txL" t="txT" r="txR" b="txB"/>
                <a:pathLst>
                  <a:path w="21600" h="21600">
                    <a:moveTo>
                      <a:pt x="0" y="10895"/>
                    </a:moveTo>
                    <a:cubicBezTo>
                      <a:pt x="0" y="10863"/>
                      <a:pt x="0" y="10831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31"/>
                      <a:pt x="21599" y="10863"/>
                      <a:pt x="21599" y="10895"/>
                    </a:cubicBezTo>
                    <a:cubicBezTo>
                      <a:pt x="21599" y="10863"/>
                      <a:pt x="21600" y="1083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31"/>
                      <a:pt x="0" y="10863"/>
                      <a:pt x="0" y="10895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6450" name="Line 54"/>
          <p:cNvSpPr/>
          <p:nvPr/>
        </p:nvSpPr>
        <p:spPr>
          <a:xfrm>
            <a:off x="6875463" y="3860800"/>
            <a:ext cx="0" cy="3603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51" name="Line 55"/>
          <p:cNvSpPr/>
          <p:nvPr/>
        </p:nvSpPr>
        <p:spPr>
          <a:xfrm flipH="1">
            <a:off x="5364163" y="5300663"/>
            <a:ext cx="50323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6452" name="Picture 56" descr="完整图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75" y="4149725"/>
            <a:ext cx="2295525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53" name="Line 57"/>
          <p:cNvSpPr/>
          <p:nvPr/>
        </p:nvSpPr>
        <p:spPr>
          <a:xfrm flipH="1">
            <a:off x="2555875" y="5300663"/>
            <a:ext cx="5032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54" name="Rectangle 58"/>
          <p:cNvSpPr/>
          <p:nvPr/>
        </p:nvSpPr>
        <p:spPr>
          <a:xfrm>
            <a:off x="1403350" y="4797425"/>
            <a:ext cx="949325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6000" dirty="0">
                <a:latin typeface="Arial" panose="020B0604020202020204" pitchFamily="34" charset="0"/>
              </a:rPr>
              <a:t>？</a:t>
            </a:r>
            <a:endParaRPr lang="zh-CN" altLang="en-US" sz="6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Group 2"/>
          <p:cNvGrpSpPr/>
          <p:nvPr/>
        </p:nvGrpSpPr>
        <p:grpSpPr>
          <a:xfrm>
            <a:off x="357188" y="857250"/>
            <a:ext cx="6842125" cy="1081088"/>
            <a:chOff x="0" y="0"/>
            <a:chExt cx="13203" cy="2619"/>
          </a:xfrm>
        </p:grpSpPr>
        <p:sp>
          <p:nvSpPr>
            <p:cNvPr id="17411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2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3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4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5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6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7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8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9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0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1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2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7423" name="Text Box 29"/>
          <p:cNvPicPr/>
          <p:nvPr/>
        </p:nvPicPr>
        <p:blipFill>
          <a:blip r:embed="rId1"/>
          <a:stretch>
            <a:fillRect/>
          </a:stretch>
        </p:blipFill>
        <p:spPr>
          <a:xfrm>
            <a:off x="285750" y="2071688"/>
            <a:ext cx="7778750" cy="3700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24" name="Group 2"/>
          <p:cNvGrpSpPr/>
          <p:nvPr/>
        </p:nvGrpSpPr>
        <p:grpSpPr>
          <a:xfrm>
            <a:off x="6429375" y="357188"/>
            <a:ext cx="2070100" cy="431800"/>
            <a:chOff x="0" y="0"/>
            <a:chExt cx="1193049" cy="431637"/>
          </a:xfrm>
        </p:grpSpPr>
        <p:grpSp>
          <p:nvGrpSpPr>
            <p:cNvPr id="17425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17426" name="五边形 4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27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8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隶书" panose="02010509060101010101" pitchFamily="1" charset="-122"/>
                  <a:ea typeface="隶书" panose="02010509060101010101" pitchFamily="1" charset="-122"/>
                </a:rPr>
                <a:t>心灵感悟</a:t>
              </a:r>
              <a:endParaRPr lang="zh-CN" altLang="en-US" sz="2000" dirty="0">
                <a:solidFill>
                  <a:srgbClr val="FFFFFF"/>
                </a:solidFill>
                <a:latin typeface="隶书" panose="02010509060101010101" pitchFamily="1" charset="-122"/>
                <a:ea typeface="隶书" panose="02010509060101010101" pitchFamily="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53"/>
          <p:cNvSpPr/>
          <p:nvPr/>
        </p:nvSpPr>
        <p:spPr>
          <a:xfrm>
            <a:off x="971550" y="1557338"/>
            <a:ext cx="7848600" cy="489585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123" name="Group 2"/>
          <p:cNvGrpSpPr/>
          <p:nvPr/>
        </p:nvGrpSpPr>
        <p:grpSpPr>
          <a:xfrm>
            <a:off x="428625" y="857250"/>
            <a:ext cx="6842125" cy="1081088"/>
            <a:chOff x="0" y="0"/>
            <a:chExt cx="13203" cy="2619"/>
          </a:xfrm>
        </p:grpSpPr>
        <p:sp>
          <p:nvSpPr>
            <p:cNvPr id="5124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5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6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7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8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9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0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1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2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3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4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5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136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5137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5138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39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40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观察思考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5141" name="Rectangle 2"/>
          <p:cNvSpPr txBox="1"/>
          <p:nvPr/>
        </p:nvSpPr>
        <p:spPr>
          <a:xfrm>
            <a:off x="0" y="1196975"/>
            <a:ext cx="3744913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buClr>
                <a:schemeClr val="tx1"/>
              </a:buClr>
            </a:pPr>
            <a:r>
              <a:rPr lang="zh-CN" altLang="en-US" sz="3000" dirty="0">
                <a:solidFill>
                  <a:schemeClr val="tx1"/>
                </a:solidFill>
                <a:latin typeface="宋体" panose="02010600030101010101" pitchFamily="2" charset="-122"/>
              </a:rPr>
              <a:t>认识“圆”</a:t>
            </a:r>
            <a:endParaRPr lang="zh-CN" altLang="en-US" sz="30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grpSp>
        <p:nvGrpSpPr>
          <p:cNvPr id="5142" name="组合 52"/>
          <p:cNvGrpSpPr/>
          <p:nvPr/>
        </p:nvGrpSpPr>
        <p:grpSpPr>
          <a:xfrm>
            <a:off x="1331913" y="1628775"/>
            <a:ext cx="6769100" cy="4375150"/>
            <a:chOff x="0" y="0"/>
            <a:chExt cx="7920038" cy="5189302"/>
          </a:xfrm>
        </p:grpSpPr>
        <p:sp>
          <p:nvSpPr>
            <p:cNvPr id="5143" name="Line 2"/>
            <p:cNvSpPr/>
            <p:nvPr/>
          </p:nvSpPr>
          <p:spPr>
            <a:xfrm>
              <a:off x="381000" y="152400"/>
              <a:ext cx="0" cy="17526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4" name="Line 3"/>
            <p:cNvSpPr/>
            <p:nvPr/>
          </p:nvSpPr>
          <p:spPr>
            <a:xfrm rot="5400000">
              <a:off x="1256506" y="1029494"/>
              <a:ext cx="1588" cy="17526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5" name="Line 4"/>
            <p:cNvSpPr/>
            <p:nvPr/>
          </p:nvSpPr>
          <p:spPr>
            <a:xfrm rot="16200000">
              <a:off x="1256506" y="-723106"/>
              <a:ext cx="1588" cy="17526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6" name="Line 5"/>
            <p:cNvSpPr/>
            <p:nvPr/>
          </p:nvSpPr>
          <p:spPr>
            <a:xfrm>
              <a:off x="2133600" y="152400"/>
              <a:ext cx="0" cy="17526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7" name="Line 11"/>
            <p:cNvSpPr/>
            <p:nvPr/>
          </p:nvSpPr>
          <p:spPr>
            <a:xfrm rot="5400000">
              <a:off x="6971506" y="1029494"/>
              <a:ext cx="1588" cy="17526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8" name="Line 12"/>
            <p:cNvSpPr/>
            <p:nvPr/>
          </p:nvSpPr>
          <p:spPr>
            <a:xfrm flipV="1">
              <a:off x="6096000" y="0"/>
              <a:ext cx="914400" cy="1905000"/>
            </a:xfrm>
            <a:prstGeom prst="line">
              <a:avLst/>
            </a:prstGeom>
            <a:ln w="3810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9" name="Line 13"/>
            <p:cNvSpPr/>
            <p:nvPr/>
          </p:nvSpPr>
          <p:spPr>
            <a:xfrm rot="423635">
              <a:off x="6853238" y="74613"/>
              <a:ext cx="1066800" cy="17526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0" name="Line 14"/>
            <p:cNvSpPr/>
            <p:nvPr/>
          </p:nvSpPr>
          <p:spPr>
            <a:xfrm>
              <a:off x="457200" y="3048000"/>
              <a:ext cx="205740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1" name="Line 16"/>
            <p:cNvSpPr/>
            <p:nvPr/>
          </p:nvSpPr>
          <p:spPr>
            <a:xfrm>
              <a:off x="0" y="4419600"/>
              <a:ext cx="205740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2" name="Line 18"/>
            <p:cNvSpPr/>
            <p:nvPr/>
          </p:nvSpPr>
          <p:spPr>
            <a:xfrm flipV="1">
              <a:off x="0" y="3048000"/>
              <a:ext cx="457200" cy="13716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3" name="Line 19"/>
            <p:cNvSpPr/>
            <p:nvPr/>
          </p:nvSpPr>
          <p:spPr>
            <a:xfrm flipV="1">
              <a:off x="2057400" y="3048000"/>
              <a:ext cx="457200" cy="13716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4" name="Line 20"/>
            <p:cNvSpPr/>
            <p:nvPr/>
          </p:nvSpPr>
          <p:spPr>
            <a:xfrm rot="16200000">
              <a:off x="4114006" y="3048794"/>
              <a:ext cx="1588" cy="25908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5" name="Line 21"/>
            <p:cNvSpPr/>
            <p:nvPr/>
          </p:nvSpPr>
          <p:spPr>
            <a:xfrm>
              <a:off x="3276600" y="3048000"/>
              <a:ext cx="175260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6" name="Line 22"/>
            <p:cNvSpPr/>
            <p:nvPr/>
          </p:nvSpPr>
          <p:spPr>
            <a:xfrm flipV="1">
              <a:off x="2819400" y="3048000"/>
              <a:ext cx="457200" cy="12954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7" name="Line 23"/>
            <p:cNvSpPr/>
            <p:nvPr/>
          </p:nvSpPr>
          <p:spPr>
            <a:xfrm rot="-2756190" flipV="1">
              <a:off x="4848225" y="3055938"/>
              <a:ext cx="692150" cy="12192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8" name="Oval 24"/>
            <p:cNvSpPr/>
            <p:nvPr/>
          </p:nvSpPr>
          <p:spPr>
            <a:xfrm>
              <a:off x="6248400" y="3048000"/>
              <a:ext cx="1371600" cy="1371600"/>
            </a:xfrm>
            <a:prstGeom prst="ellipse">
              <a:avLst/>
            </a:prstGeom>
            <a:noFill/>
            <a:ln w="3810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9" name="Line 25"/>
            <p:cNvSpPr/>
            <p:nvPr/>
          </p:nvSpPr>
          <p:spPr>
            <a:xfrm>
              <a:off x="2590800" y="152400"/>
              <a:ext cx="0" cy="17526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60" name="Line 26"/>
            <p:cNvSpPr/>
            <p:nvPr/>
          </p:nvSpPr>
          <p:spPr>
            <a:xfrm rot="5400000">
              <a:off x="3961606" y="534194"/>
              <a:ext cx="1588" cy="27432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61" name="Line 27"/>
            <p:cNvSpPr/>
            <p:nvPr/>
          </p:nvSpPr>
          <p:spPr>
            <a:xfrm rot="16200000">
              <a:off x="3961606" y="-1218406"/>
              <a:ext cx="1588" cy="27432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62" name="Line 28"/>
            <p:cNvSpPr/>
            <p:nvPr/>
          </p:nvSpPr>
          <p:spPr>
            <a:xfrm>
              <a:off x="5334000" y="152400"/>
              <a:ext cx="0" cy="175260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63" name="Text Box 30" descr="纸袋"/>
            <p:cNvSpPr txBox="1"/>
            <p:nvPr/>
          </p:nvSpPr>
          <p:spPr>
            <a:xfrm>
              <a:off x="456925" y="2058022"/>
              <a:ext cx="1976295" cy="692911"/>
            </a:xfrm>
            <a:prstGeom prst="rect">
              <a:avLst/>
            </a:prstGeom>
            <a:noFill/>
            <a:ln w="9525" cap="flat" cmpd="sng">
              <a:solidFill>
                <a:srgbClr val="FF505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63972" dir="14049740" sx="125000" sy="125000" algn="tl" rotWithShape="0">
                <a:srgbClr val="C7DFD3"/>
              </a:outerShdw>
            </a:effec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</a:rPr>
                <a:t>正方形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4" name="Text Box 31" descr="纸袋"/>
            <p:cNvSpPr txBox="1"/>
            <p:nvPr/>
          </p:nvSpPr>
          <p:spPr>
            <a:xfrm>
              <a:off x="3116750" y="2048607"/>
              <a:ext cx="1967007" cy="694795"/>
            </a:xfrm>
            <a:prstGeom prst="rect">
              <a:avLst/>
            </a:prstGeom>
            <a:noFill/>
            <a:ln w="9525" cap="flat" cmpd="sng">
              <a:solidFill>
                <a:srgbClr val="FF505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63972" dir="14049740" sx="125000" sy="125000" algn="tl" rotWithShape="0">
                <a:srgbClr val="C7DFD3"/>
              </a:outerShdw>
            </a:effec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</a:rPr>
                <a:t>长方形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5" name="Text Box 32" descr="纸袋"/>
            <p:cNvSpPr txBox="1"/>
            <p:nvPr/>
          </p:nvSpPr>
          <p:spPr>
            <a:xfrm>
              <a:off x="6149916" y="2058022"/>
              <a:ext cx="1693967" cy="692911"/>
            </a:xfrm>
            <a:prstGeom prst="rect">
              <a:avLst/>
            </a:prstGeom>
            <a:noFill/>
            <a:ln w="9525" cap="flat" cmpd="sng">
              <a:solidFill>
                <a:srgbClr val="FF505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63972" dir="14049740" sx="125000" sy="125000" algn="tl" rotWithShape="0">
                <a:srgbClr val="C7DFD3"/>
              </a:outerShdw>
            </a:effec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</a:rPr>
                <a:t>三角形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6" name="Text Box 33" descr="纸袋"/>
            <p:cNvSpPr txBox="1"/>
            <p:nvPr/>
          </p:nvSpPr>
          <p:spPr>
            <a:xfrm>
              <a:off x="0" y="4496391"/>
              <a:ext cx="2884572" cy="692911"/>
            </a:xfrm>
            <a:prstGeom prst="rect">
              <a:avLst/>
            </a:prstGeom>
            <a:noFill/>
            <a:ln w="9525" cap="flat" cmpd="sng">
              <a:solidFill>
                <a:srgbClr val="FF505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63972" dir="14049740" sx="125000" sy="125000" algn="tl" rotWithShape="0">
                <a:srgbClr val="C7DFD3"/>
              </a:outerShdw>
            </a:effec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</a:rPr>
                <a:t>平行四边形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7" name="Text Box 34" descr="纸袋"/>
            <p:cNvSpPr txBox="1"/>
            <p:nvPr/>
          </p:nvSpPr>
          <p:spPr>
            <a:xfrm>
              <a:off x="3504951" y="4496391"/>
              <a:ext cx="1634529" cy="692911"/>
            </a:xfrm>
            <a:prstGeom prst="rect">
              <a:avLst/>
            </a:prstGeom>
            <a:noFill/>
            <a:ln w="9525" cap="flat" cmpd="sng">
              <a:solidFill>
                <a:srgbClr val="FF505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63972" dir="14049740" sx="125000" sy="125000" algn="tl" rotWithShape="0">
                <a:srgbClr val="C7DFD3"/>
              </a:outerShdw>
            </a:effec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</a:rPr>
                <a:t>梯形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8" name="Text Box 35" descr="纸袋"/>
            <p:cNvSpPr txBox="1"/>
            <p:nvPr/>
          </p:nvSpPr>
          <p:spPr>
            <a:xfrm>
              <a:off x="6400669" y="4496391"/>
              <a:ext cx="1172031" cy="692911"/>
            </a:xfrm>
            <a:prstGeom prst="rect">
              <a:avLst/>
            </a:prstGeom>
            <a:noFill/>
            <a:ln w="9525" cap="flat" cmpd="sng">
              <a:solidFill>
                <a:srgbClr val="FF505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63972" dir="14049740" sx="125000" sy="125000" algn="tl" rotWithShape="0">
                <a:srgbClr val="C7DFD3"/>
              </a:outerShdw>
            </a:effec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FF5050"/>
                  </a:solidFill>
                  <a:latin typeface="Arial" panose="020B0604020202020204" pitchFamily="34" charset="0"/>
                </a:rPr>
                <a:t>圆</a:t>
              </a:r>
              <a:endParaRPr lang="zh-CN" altLang="en-US" dirty="0">
                <a:solidFill>
                  <a:srgbClr val="FF505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Group 2"/>
          <p:cNvGrpSpPr/>
          <p:nvPr/>
        </p:nvGrpSpPr>
        <p:grpSpPr>
          <a:xfrm>
            <a:off x="428625" y="857250"/>
            <a:ext cx="6842125" cy="1081088"/>
            <a:chOff x="0" y="0"/>
            <a:chExt cx="13203" cy="2619"/>
          </a:xfrm>
        </p:grpSpPr>
        <p:sp>
          <p:nvSpPr>
            <p:cNvPr id="6147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8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9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0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1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2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3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4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5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6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7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8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59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6160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6161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62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63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观察思考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6164" name="Rectangle 2"/>
          <p:cNvSpPr txBox="1"/>
          <p:nvPr/>
        </p:nvSpPr>
        <p:spPr>
          <a:xfrm>
            <a:off x="0" y="1196975"/>
            <a:ext cx="3744913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buClr>
                <a:schemeClr val="tx1"/>
              </a:buClr>
            </a:pPr>
            <a:r>
              <a:rPr lang="zh-CN" altLang="en-US" sz="3000" dirty="0">
                <a:solidFill>
                  <a:schemeClr val="tx1"/>
                </a:solidFill>
                <a:latin typeface="宋体" panose="02010600030101010101" pitchFamily="2" charset="-122"/>
              </a:rPr>
              <a:t>认识“圆”</a:t>
            </a:r>
            <a:endParaRPr lang="zh-CN" altLang="en-US" sz="30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616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01800"/>
            <a:ext cx="2879725" cy="209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1773238"/>
            <a:ext cx="3025775" cy="196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7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4005263"/>
            <a:ext cx="295275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8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825" y="4005263"/>
            <a:ext cx="2951163" cy="233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2"/>
          <p:cNvGrpSpPr/>
          <p:nvPr/>
        </p:nvGrpSpPr>
        <p:grpSpPr>
          <a:xfrm>
            <a:off x="428625" y="857250"/>
            <a:ext cx="6842125" cy="1081088"/>
            <a:chOff x="0" y="0"/>
            <a:chExt cx="13203" cy="2619"/>
          </a:xfrm>
        </p:grpSpPr>
        <p:sp>
          <p:nvSpPr>
            <p:cNvPr id="7171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2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3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4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5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6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7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8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9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0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1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2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183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7184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7185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186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187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观察思考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7188" name="Rectangle 2"/>
          <p:cNvSpPr txBox="1"/>
          <p:nvPr/>
        </p:nvSpPr>
        <p:spPr>
          <a:xfrm>
            <a:off x="0" y="1196975"/>
            <a:ext cx="3744913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buClr>
                <a:schemeClr val="tx1"/>
              </a:buClr>
            </a:pPr>
            <a:r>
              <a:rPr lang="zh-CN" altLang="en-US" sz="3000" dirty="0">
                <a:solidFill>
                  <a:schemeClr val="tx1"/>
                </a:solidFill>
                <a:latin typeface="宋体" panose="02010600030101010101" pitchFamily="2" charset="-122"/>
              </a:rPr>
              <a:t>认识“圆”</a:t>
            </a:r>
            <a:endParaRPr lang="zh-CN" altLang="en-US" sz="30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grpSp>
        <p:nvGrpSpPr>
          <p:cNvPr id="7189" name="Group 6"/>
          <p:cNvGrpSpPr>
            <a:grpSpLocks noChangeAspect="1"/>
          </p:cNvGrpSpPr>
          <p:nvPr/>
        </p:nvGrpSpPr>
        <p:grpSpPr>
          <a:xfrm>
            <a:off x="1404938" y="1692275"/>
            <a:ext cx="2790825" cy="1782763"/>
            <a:chOff x="0" y="0"/>
            <a:chExt cx="1542" cy="924"/>
          </a:xfrm>
        </p:grpSpPr>
        <p:pic>
          <p:nvPicPr>
            <p:cNvPr id="7190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6" cy="9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1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" y="0"/>
              <a:ext cx="862" cy="90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9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5" y="1647825"/>
            <a:ext cx="2016125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3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938" y="4510088"/>
            <a:ext cx="2740025" cy="1531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4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163" y="4581525"/>
            <a:ext cx="2971800" cy="153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428625" y="857250"/>
            <a:ext cx="6842125" cy="1081088"/>
            <a:chOff x="0" y="0"/>
            <a:chExt cx="13203" cy="2619"/>
          </a:xfrm>
        </p:grpSpPr>
        <p:sp>
          <p:nvSpPr>
            <p:cNvPr id="8195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6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7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8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9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0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1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3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4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5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6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07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8208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8209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10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211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观察思考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8212" name="Rectangle 2"/>
          <p:cNvSpPr txBox="1"/>
          <p:nvPr/>
        </p:nvSpPr>
        <p:spPr>
          <a:xfrm>
            <a:off x="0" y="1196975"/>
            <a:ext cx="3744913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buClr>
                <a:schemeClr val="tx1"/>
              </a:buClr>
            </a:pPr>
            <a:r>
              <a:rPr lang="zh-CN" altLang="en-US" sz="3000" dirty="0">
                <a:solidFill>
                  <a:schemeClr val="tx1"/>
                </a:solidFill>
                <a:latin typeface="宋体" panose="02010600030101010101" pitchFamily="2" charset="-122"/>
              </a:rPr>
              <a:t>认识“圆”</a:t>
            </a:r>
            <a:endParaRPr lang="zh-CN" altLang="en-US" sz="30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821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420938"/>
            <a:ext cx="5111750" cy="332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420938"/>
            <a:ext cx="2943225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2"/>
          <p:cNvGrpSpPr/>
          <p:nvPr/>
        </p:nvGrpSpPr>
        <p:grpSpPr>
          <a:xfrm>
            <a:off x="428625" y="857250"/>
            <a:ext cx="6842125" cy="1081088"/>
            <a:chOff x="0" y="0"/>
            <a:chExt cx="13203" cy="2619"/>
          </a:xfrm>
        </p:grpSpPr>
        <p:sp>
          <p:nvSpPr>
            <p:cNvPr id="9219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0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1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2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3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4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5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6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7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8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9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0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231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9232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9233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34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35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观察思考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9236" name="Rectangle 2"/>
          <p:cNvSpPr txBox="1"/>
          <p:nvPr/>
        </p:nvSpPr>
        <p:spPr>
          <a:xfrm>
            <a:off x="395288" y="1484313"/>
            <a:ext cx="3744912" cy="576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buClr>
                <a:schemeClr val="tx1"/>
              </a:buClr>
            </a:pPr>
            <a:r>
              <a:rPr lang="zh-CN" altLang="en-US" sz="3000" dirty="0">
                <a:solidFill>
                  <a:schemeClr val="tx1"/>
                </a:solidFill>
                <a:latin typeface="宋体" panose="02010600030101010101" pitchFamily="2" charset="-122"/>
              </a:rPr>
              <a:t>（一）画一画“圆”</a:t>
            </a:r>
            <a:endParaRPr lang="zh-CN" altLang="en-US" sz="30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grpSp>
        <p:nvGrpSpPr>
          <p:cNvPr id="9237" name="Group 3"/>
          <p:cNvGrpSpPr/>
          <p:nvPr/>
        </p:nvGrpSpPr>
        <p:grpSpPr>
          <a:xfrm>
            <a:off x="684213" y="2205038"/>
            <a:ext cx="4103687" cy="1279525"/>
            <a:chOff x="0" y="0"/>
            <a:chExt cx="2585" cy="806"/>
          </a:xfrm>
        </p:grpSpPr>
        <p:pic>
          <p:nvPicPr>
            <p:cNvPr id="9238" name="Picture 19" descr="女天使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60" cy="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9" name="AutoShape 27"/>
            <p:cNvSpPr/>
            <p:nvPr/>
          </p:nvSpPr>
          <p:spPr>
            <a:xfrm>
              <a:off x="1043" y="181"/>
              <a:ext cx="1542" cy="590"/>
            </a:xfrm>
            <a:prstGeom prst="wedgeRoundRectCallout">
              <a:avLst>
                <a:gd name="adj1" fmla="val -62778"/>
                <a:gd name="adj2" fmla="val 1440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sz="2000" dirty="0">
                  <a:latin typeface="Arial" panose="020B0604020202020204" pitchFamily="34" charset="0"/>
                </a:rPr>
                <a:t>你能想办法在纸上画一个圆吗？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pic>
        <p:nvPicPr>
          <p:cNvPr id="9240" name="Picture 6" descr="杯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3716338"/>
            <a:ext cx="166687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1" name="Picture 7" descr="圆规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8" y="3141663"/>
            <a:ext cx="1439862" cy="2065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2" name="Picture 8" descr="三角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005263"/>
            <a:ext cx="2713038" cy="107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Group 2"/>
          <p:cNvGrpSpPr/>
          <p:nvPr/>
        </p:nvGrpSpPr>
        <p:grpSpPr>
          <a:xfrm>
            <a:off x="357188" y="857250"/>
            <a:ext cx="6842125" cy="1081088"/>
            <a:chOff x="0" y="0"/>
            <a:chExt cx="13203" cy="2619"/>
          </a:xfrm>
        </p:grpSpPr>
        <p:sp>
          <p:nvSpPr>
            <p:cNvPr id="10243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44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45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46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47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48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49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0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1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2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3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4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55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10256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10257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58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9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观察思考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0260" name="Oval 2"/>
          <p:cNvSpPr/>
          <p:nvPr/>
        </p:nvSpPr>
        <p:spPr>
          <a:xfrm>
            <a:off x="2627313" y="2790825"/>
            <a:ext cx="2951162" cy="2817813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1" name="矩形 5"/>
          <p:cNvSpPr/>
          <p:nvPr/>
        </p:nvSpPr>
        <p:spPr>
          <a:xfrm>
            <a:off x="539750" y="1916113"/>
            <a:ext cx="81851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dirty="0">
                <a:latin typeface="宋体" panose="02010600030101010101" pitchFamily="2" charset="-122"/>
              </a:rPr>
              <a:t>    用圆规画几个不同大小的圆，剪下来，沿着直径折一折，画一画，量一量，会有什么发现？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10262" name="Rectangle 2"/>
          <p:cNvSpPr txBox="1"/>
          <p:nvPr/>
        </p:nvSpPr>
        <p:spPr>
          <a:xfrm>
            <a:off x="395288" y="1052513"/>
            <a:ext cx="3671887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3000" dirty="0">
                <a:solidFill>
                  <a:srgbClr val="0000FF"/>
                </a:solidFill>
                <a:latin typeface="宋体" panose="02010600030101010101" pitchFamily="2" charset="-122"/>
              </a:rPr>
              <a:t>认识圆心半径、直径</a:t>
            </a:r>
            <a:endParaRPr lang="zh-CN" altLang="en-US" sz="30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263" name="矩形 3"/>
          <p:cNvSpPr/>
          <p:nvPr/>
        </p:nvSpPr>
        <p:spPr>
          <a:xfrm>
            <a:off x="6011863" y="3716338"/>
            <a:ext cx="2808287" cy="138588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宋体" panose="02010600030101010101" pitchFamily="2" charset="-122"/>
              </a:rPr>
              <a:t>把圆沿任何一条直径对折，两边可以重合。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0264" name="矩形 4"/>
          <p:cNvSpPr/>
          <p:nvPr/>
        </p:nvSpPr>
        <p:spPr>
          <a:xfrm>
            <a:off x="250825" y="4867275"/>
            <a:ext cx="2378075" cy="11874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宋体" panose="02010600030101010101" pitchFamily="2" charset="-122"/>
              </a:rPr>
              <a:t>    一个圆的半径有无数条，直径有无数条。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grpSp>
        <p:nvGrpSpPr>
          <p:cNvPr id="10265" name="Group 8"/>
          <p:cNvGrpSpPr/>
          <p:nvPr/>
        </p:nvGrpSpPr>
        <p:grpSpPr>
          <a:xfrm>
            <a:off x="2627313" y="2781300"/>
            <a:ext cx="2951162" cy="2817813"/>
            <a:chOff x="0" y="0"/>
            <a:chExt cx="1950" cy="1950"/>
          </a:xfrm>
        </p:grpSpPr>
        <p:pic>
          <p:nvPicPr>
            <p:cNvPr id="10266" name="Group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50" cy="19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67" name="Oval 35"/>
            <p:cNvSpPr/>
            <p:nvPr/>
          </p:nvSpPr>
          <p:spPr>
            <a:xfrm>
              <a:off x="883" y="878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p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0268" name="直接连接符 28"/>
          <p:cNvCxnSpPr/>
          <p:nvPr/>
        </p:nvCxnSpPr>
        <p:spPr>
          <a:xfrm flipV="1">
            <a:off x="2700338" y="3789363"/>
            <a:ext cx="2808287" cy="792162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69" name="直接连接符 29"/>
          <p:cNvCxnSpPr/>
          <p:nvPr/>
        </p:nvCxnSpPr>
        <p:spPr>
          <a:xfrm flipH="1" flipV="1">
            <a:off x="3059113" y="3213100"/>
            <a:ext cx="1081087" cy="1008063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270" name="圆角矩形标注 35"/>
          <p:cNvSpPr/>
          <p:nvPr/>
        </p:nvSpPr>
        <p:spPr>
          <a:xfrm>
            <a:off x="6084888" y="2852738"/>
            <a:ext cx="1150937" cy="720725"/>
          </a:xfrm>
          <a:prstGeom prst="wedgeRoundRectCallout">
            <a:avLst>
              <a:gd name="adj1" fmla="val -93213"/>
              <a:gd name="adj2" fmla="val 79009"/>
              <a:gd name="adj3" fmla="val 16667"/>
            </a:avLst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直径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71" name="椭圆 40"/>
          <p:cNvSpPr/>
          <p:nvPr/>
        </p:nvSpPr>
        <p:spPr>
          <a:xfrm>
            <a:off x="3995738" y="4076700"/>
            <a:ext cx="215900" cy="2159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72" name="圆角矩形标注 41"/>
          <p:cNvSpPr/>
          <p:nvPr/>
        </p:nvSpPr>
        <p:spPr>
          <a:xfrm>
            <a:off x="827088" y="2852738"/>
            <a:ext cx="1152525" cy="720725"/>
          </a:xfrm>
          <a:prstGeom prst="wedgeRoundRectCallout">
            <a:avLst>
              <a:gd name="adj1" fmla="val 153616"/>
              <a:gd name="adj2" fmla="val 19324"/>
              <a:gd name="adj3" fmla="val 16667"/>
            </a:avLst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半径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73" name="圆角矩形标注 42"/>
          <p:cNvSpPr/>
          <p:nvPr/>
        </p:nvSpPr>
        <p:spPr>
          <a:xfrm>
            <a:off x="5219700" y="5516563"/>
            <a:ext cx="1152525" cy="720725"/>
          </a:xfrm>
          <a:prstGeom prst="wedgeRoundRectCallout">
            <a:avLst>
              <a:gd name="adj1" fmla="val -141630"/>
              <a:gd name="adj2" fmla="val -233375"/>
              <a:gd name="adj3" fmla="val 16667"/>
            </a:avLst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圆心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animBg="1"/>
      <p:bldP spid="1026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Group 2"/>
          <p:cNvGrpSpPr/>
          <p:nvPr/>
        </p:nvGrpSpPr>
        <p:grpSpPr>
          <a:xfrm>
            <a:off x="357188" y="857250"/>
            <a:ext cx="6842125" cy="1081088"/>
            <a:chOff x="0" y="0"/>
            <a:chExt cx="13203" cy="2619"/>
          </a:xfrm>
        </p:grpSpPr>
        <p:sp>
          <p:nvSpPr>
            <p:cNvPr id="11267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68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69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0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1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2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3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4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5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6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7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8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79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11280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11281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82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83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探究新知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11284" name="Group 9"/>
          <p:cNvGrpSpPr/>
          <p:nvPr/>
        </p:nvGrpSpPr>
        <p:grpSpPr>
          <a:xfrm>
            <a:off x="252413" y="1341438"/>
            <a:ext cx="8640762" cy="1279525"/>
            <a:chOff x="0" y="0"/>
            <a:chExt cx="3908" cy="806"/>
          </a:xfrm>
        </p:grpSpPr>
        <p:pic>
          <p:nvPicPr>
            <p:cNvPr id="11285" name="Picture 19" descr="女天使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60" cy="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6" name="AutoShape 27"/>
            <p:cNvSpPr/>
            <p:nvPr/>
          </p:nvSpPr>
          <p:spPr>
            <a:xfrm>
              <a:off x="1043" y="363"/>
              <a:ext cx="2865" cy="272"/>
            </a:xfrm>
            <a:prstGeom prst="wedgeRoundRectCallout">
              <a:avLst>
                <a:gd name="adj1" fmla="val -58042"/>
                <a:gd name="adj2" fmla="val 1440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sz="2000" dirty="0">
                  <a:latin typeface="Arial" panose="020B0604020202020204" pitchFamily="34" charset="0"/>
                </a:rPr>
                <a:t>圆的中心位置由什么决定的？半径决定圆的什么？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287" name="Group 12"/>
          <p:cNvGrpSpPr/>
          <p:nvPr/>
        </p:nvGrpSpPr>
        <p:grpSpPr>
          <a:xfrm>
            <a:off x="107950" y="4365625"/>
            <a:ext cx="8928100" cy="1943100"/>
            <a:chOff x="0" y="0"/>
            <a:chExt cx="5143" cy="1224"/>
          </a:xfrm>
        </p:grpSpPr>
        <p:pic>
          <p:nvPicPr>
            <p:cNvPr id="11288" name="Picture 13" descr="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3" y="0"/>
              <a:ext cx="900" cy="11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9" name="AutoShape 27"/>
            <p:cNvSpPr/>
            <p:nvPr/>
          </p:nvSpPr>
          <p:spPr>
            <a:xfrm>
              <a:off x="0" y="907"/>
              <a:ext cx="4417" cy="317"/>
            </a:xfrm>
            <a:prstGeom prst="wedgeRoundRectCallout">
              <a:avLst>
                <a:gd name="adj1" fmla="val 48676"/>
                <a:gd name="adj2" fmla="val -152472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sz="2000" dirty="0">
                  <a:latin typeface="Arial" panose="020B0604020202020204" pitchFamily="34" charset="0"/>
                </a:rPr>
                <a:t>圆心确定了，圆的中心位置就确定了。半径决定了圆的大小。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11290" name="Oval 2"/>
          <p:cNvSpPr/>
          <p:nvPr/>
        </p:nvSpPr>
        <p:spPr>
          <a:xfrm>
            <a:off x="3059113" y="2636838"/>
            <a:ext cx="3048000" cy="3048000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91" name="Line 13"/>
          <p:cNvSpPr/>
          <p:nvPr/>
        </p:nvSpPr>
        <p:spPr>
          <a:xfrm rot="5411490">
            <a:off x="4581525" y="2560638"/>
            <a:ext cx="1588" cy="30480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2" name="Text Box 3"/>
          <p:cNvSpPr txBox="1"/>
          <p:nvPr/>
        </p:nvSpPr>
        <p:spPr>
          <a:xfrm>
            <a:off x="4360863" y="3535363"/>
            <a:ext cx="7620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60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·</a:t>
            </a:r>
            <a:endParaRPr lang="en-US" altLang="zh-CN" sz="6600">
              <a:solidFill>
                <a:srgbClr val="FF5050"/>
              </a:solidFill>
              <a:latin typeface="Arial" panose="020B0604020202020204" pitchFamily="34" charset="0"/>
            </a:endParaRPr>
          </a:p>
        </p:txBody>
      </p:sp>
      <p:sp>
        <p:nvSpPr>
          <p:cNvPr id="11293" name="Text Box 4"/>
          <p:cNvSpPr txBox="1"/>
          <p:nvPr/>
        </p:nvSpPr>
        <p:spPr>
          <a:xfrm>
            <a:off x="4583113" y="4008438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5050"/>
                </a:solidFill>
                <a:latin typeface="Arial" panose="020B0604020202020204" pitchFamily="34" charset="0"/>
              </a:rPr>
              <a:t>O</a:t>
            </a:r>
            <a:endParaRPr lang="en-US" altLang="zh-CN" i="1">
              <a:solidFill>
                <a:srgbClr val="FF5050"/>
              </a:solidFill>
              <a:latin typeface="Arial" panose="020B0604020202020204" pitchFamily="34" charset="0"/>
            </a:endParaRPr>
          </a:p>
        </p:txBody>
      </p:sp>
      <p:sp>
        <p:nvSpPr>
          <p:cNvPr id="11294" name="Text Box 10"/>
          <p:cNvSpPr txBox="1"/>
          <p:nvPr/>
        </p:nvSpPr>
        <p:spPr>
          <a:xfrm>
            <a:off x="4125913" y="4465638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505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圆心</a:t>
            </a:r>
            <a:endParaRPr lang="zh-CN" altLang="en-US" dirty="0">
              <a:solidFill>
                <a:srgbClr val="FF505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95" name="Line 11"/>
          <p:cNvSpPr/>
          <p:nvPr/>
        </p:nvSpPr>
        <p:spPr>
          <a:xfrm flipV="1">
            <a:off x="4583113" y="3322638"/>
            <a:ext cx="1295400" cy="76200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6" name="Text Box 16"/>
          <p:cNvSpPr txBox="1"/>
          <p:nvPr/>
        </p:nvSpPr>
        <p:spPr>
          <a:xfrm>
            <a:off x="5116513" y="3551238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zh-CN" altLang="en-US" sz="1800" dirty="0">
                <a:solidFill>
                  <a:srgbClr val="FF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半径  </a:t>
            </a:r>
            <a:r>
              <a:rPr lang="en-US" altLang="zh-CN" sz="1800">
                <a:solidFill>
                  <a:srgbClr val="FF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r</a:t>
            </a:r>
            <a:endParaRPr lang="en-US" altLang="zh-CN" sz="1800">
              <a:solidFill>
                <a:srgbClr val="FF66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97" name="Text Box 17"/>
          <p:cNvSpPr txBox="1"/>
          <p:nvPr/>
        </p:nvSpPr>
        <p:spPr>
          <a:xfrm>
            <a:off x="3211513" y="3703638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>
                <a:latin typeface="Arial" panose="020B0604020202020204" pitchFamily="34" charset="0"/>
              </a:rPr>
              <a:t>  </a:t>
            </a:r>
            <a:r>
              <a:rPr lang="zh-CN" altLang="en-US" sz="18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直径 </a:t>
            </a:r>
            <a:r>
              <a:rPr lang="en-US" altLang="zh-CN" sz="180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d</a:t>
            </a:r>
            <a:endParaRPr lang="en-US" altLang="zh-CN" sz="180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98" name="Text Box 30"/>
          <p:cNvSpPr txBox="1"/>
          <p:nvPr/>
        </p:nvSpPr>
        <p:spPr>
          <a:xfrm>
            <a:off x="5651500" y="2767013"/>
            <a:ext cx="10668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600">
                <a:solidFill>
                  <a:srgbClr val="FF66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·</a:t>
            </a:r>
            <a:endParaRPr lang="en-US" altLang="zh-CN" sz="6600">
              <a:solidFill>
                <a:srgbClr val="FF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  <p:bldP spid="11292" grpId="0"/>
      <p:bldP spid="11293" grpId="0"/>
      <p:bldP spid="11294" grpId="0"/>
      <p:bldP spid="11296" grpId="0"/>
      <p:bldP spid="11297" grpId="0"/>
      <p:bldP spid="112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Group 2"/>
          <p:cNvGrpSpPr/>
          <p:nvPr/>
        </p:nvGrpSpPr>
        <p:grpSpPr>
          <a:xfrm>
            <a:off x="357188" y="857250"/>
            <a:ext cx="6842125" cy="1081088"/>
            <a:chOff x="0" y="0"/>
            <a:chExt cx="13203" cy="2619"/>
          </a:xfrm>
        </p:grpSpPr>
        <p:sp>
          <p:nvSpPr>
            <p:cNvPr id="12291" name="Oval 3"/>
            <p:cNvSpPr/>
            <p:nvPr/>
          </p:nvSpPr>
          <p:spPr>
            <a:xfrm>
              <a:off x="0" y="354"/>
              <a:ext cx="2264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2" name="Oval 4"/>
            <p:cNvSpPr/>
            <p:nvPr/>
          </p:nvSpPr>
          <p:spPr>
            <a:xfrm>
              <a:off x="1887" y="338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3" name="Oval 5"/>
            <p:cNvSpPr/>
            <p:nvPr/>
          </p:nvSpPr>
          <p:spPr>
            <a:xfrm>
              <a:off x="2919" y="212"/>
              <a:ext cx="115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4" name="Oval 6"/>
            <p:cNvSpPr/>
            <p:nvPr/>
          </p:nvSpPr>
          <p:spPr>
            <a:xfrm>
              <a:off x="3814" y="212"/>
              <a:ext cx="1510" cy="138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5" name="Oval 7"/>
            <p:cNvSpPr/>
            <p:nvPr/>
          </p:nvSpPr>
          <p:spPr>
            <a:xfrm>
              <a:off x="5211" y="212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6" name="Oval 8"/>
            <p:cNvSpPr/>
            <p:nvPr/>
          </p:nvSpPr>
          <p:spPr>
            <a:xfrm>
              <a:off x="6035" y="0"/>
              <a:ext cx="125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7" name="Oval 9"/>
            <p:cNvSpPr/>
            <p:nvPr/>
          </p:nvSpPr>
          <p:spPr>
            <a:xfrm>
              <a:off x="7027" y="2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8" name="Oval 10"/>
            <p:cNvSpPr/>
            <p:nvPr/>
          </p:nvSpPr>
          <p:spPr>
            <a:xfrm>
              <a:off x="7649" y="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9" name="Oval 11"/>
            <p:cNvSpPr/>
            <p:nvPr/>
          </p:nvSpPr>
          <p:spPr>
            <a:xfrm>
              <a:off x="8614" y="412"/>
              <a:ext cx="1244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0" name="Oval 12"/>
            <p:cNvSpPr/>
            <p:nvPr/>
          </p:nvSpPr>
          <p:spPr>
            <a:xfrm>
              <a:off x="9518" y="212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1" name="Oval 13"/>
            <p:cNvSpPr/>
            <p:nvPr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2" name="Oval 14"/>
            <p:cNvSpPr/>
            <p:nvPr/>
          </p:nvSpPr>
          <p:spPr>
            <a:xfrm>
              <a:off x="12410" y="212"/>
              <a:ext cx="793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p>
              <a:pPr eaLnBrk="1" hangingPunct="1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303" name="Group 2"/>
          <p:cNvGrpSpPr/>
          <p:nvPr/>
        </p:nvGrpSpPr>
        <p:grpSpPr>
          <a:xfrm>
            <a:off x="6500813" y="354013"/>
            <a:ext cx="2070100" cy="431800"/>
            <a:chOff x="0" y="0"/>
            <a:chExt cx="1193049" cy="431637"/>
          </a:xfrm>
        </p:grpSpPr>
        <p:grpSp>
          <p:nvGrpSpPr>
            <p:cNvPr id="12304" name="Group 3"/>
            <p:cNvGrpSpPr/>
            <p:nvPr/>
          </p:nvGrpSpPr>
          <p:grpSpPr>
            <a:xfrm>
              <a:off x="-22214" y="-35484"/>
              <a:ext cx="1238666" cy="554527"/>
              <a:chOff x="0" y="0"/>
              <a:chExt cx="3438144" cy="554736"/>
            </a:xfrm>
          </p:grpSpPr>
          <p:pic>
            <p:nvPicPr>
              <p:cNvPr id="12305" name="五边形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438144" cy="5547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306" name="Text Box 6"/>
              <p:cNvSpPr txBox="1"/>
              <p:nvPr/>
            </p:nvSpPr>
            <p:spPr>
              <a:xfrm>
                <a:off x="61659" y="35496"/>
                <a:ext cx="3376485" cy="5192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07" name="五边形 4"/>
            <p:cNvSpPr/>
            <p:nvPr/>
          </p:nvSpPr>
          <p:spPr>
            <a:xfrm>
              <a:off x="0" y="0"/>
              <a:ext cx="1084954" cy="4316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200" tIns="76200" rIns="76200" bIns="76200" anchor="ctr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练习巩固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2308" name="Oval 2"/>
          <p:cNvSpPr/>
          <p:nvPr/>
        </p:nvSpPr>
        <p:spPr>
          <a:xfrm>
            <a:off x="2779713" y="2713038"/>
            <a:ext cx="2895600" cy="28956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09" name="Oval 3"/>
          <p:cNvSpPr/>
          <p:nvPr/>
        </p:nvSpPr>
        <p:spPr>
          <a:xfrm>
            <a:off x="4151313" y="4084638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10" name="Text Box 4"/>
          <p:cNvSpPr txBox="1"/>
          <p:nvPr/>
        </p:nvSpPr>
        <p:spPr>
          <a:xfrm>
            <a:off x="3846513" y="41608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5050"/>
                </a:solidFill>
                <a:latin typeface="Arial" panose="020B0604020202020204" pitchFamily="34" charset="0"/>
              </a:rPr>
              <a:t>o</a:t>
            </a:r>
            <a:endParaRPr lang="en-US" altLang="zh-CN" i="1">
              <a:solidFill>
                <a:srgbClr val="FF5050"/>
              </a:solidFill>
              <a:latin typeface="Arial" panose="020B0604020202020204" pitchFamily="34" charset="0"/>
            </a:endParaRPr>
          </a:p>
        </p:txBody>
      </p:sp>
      <p:sp>
        <p:nvSpPr>
          <p:cNvPr id="12311" name="Line 5"/>
          <p:cNvSpPr/>
          <p:nvPr/>
        </p:nvSpPr>
        <p:spPr>
          <a:xfrm>
            <a:off x="3617913" y="2865438"/>
            <a:ext cx="1524000" cy="3276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2" name="Line 6"/>
          <p:cNvSpPr/>
          <p:nvPr/>
        </p:nvSpPr>
        <p:spPr>
          <a:xfrm>
            <a:off x="2855913" y="3703638"/>
            <a:ext cx="2743200" cy="914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3" name="Line 7"/>
          <p:cNvSpPr/>
          <p:nvPr/>
        </p:nvSpPr>
        <p:spPr>
          <a:xfrm>
            <a:off x="2779713" y="4389438"/>
            <a:ext cx="1447800" cy="1219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4" name="Line 8"/>
          <p:cNvSpPr/>
          <p:nvPr/>
        </p:nvSpPr>
        <p:spPr>
          <a:xfrm flipV="1">
            <a:off x="4227513" y="3856038"/>
            <a:ext cx="91440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5" name="Line 9"/>
          <p:cNvSpPr/>
          <p:nvPr/>
        </p:nvSpPr>
        <p:spPr>
          <a:xfrm flipH="1">
            <a:off x="4456113" y="3094038"/>
            <a:ext cx="2286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6" name="Text Box 10"/>
          <p:cNvSpPr txBox="1"/>
          <p:nvPr/>
        </p:nvSpPr>
        <p:spPr>
          <a:xfrm>
            <a:off x="2551113" y="33988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C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17" name="Text Box 11"/>
          <p:cNvSpPr txBox="1"/>
          <p:nvPr/>
        </p:nvSpPr>
        <p:spPr>
          <a:xfrm>
            <a:off x="5599113" y="44656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D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18" name="Text Box 12"/>
          <p:cNvSpPr txBox="1"/>
          <p:nvPr/>
        </p:nvSpPr>
        <p:spPr>
          <a:xfrm>
            <a:off x="3389313" y="2484438"/>
            <a:ext cx="457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G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19" name="Text Box 13"/>
          <p:cNvSpPr txBox="1"/>
          <p:nvPr/>
        </p:nvSpPr>
        <p:spPr>
          <a:xfrm>
            <a:off x="5065713" y="5913438"/>
            <a:ext cx="457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H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20" name="Text Box 14"/>
          <p:cNvSpPr txBox="1"/>
          <p:nvPr/>
        </p:nvSpPr>
        <p:spPr>
          <a:xfrm>
            <a:off x="2322513" y="4160838"/>
            <a:ext cx="457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21" name="Text Box 15"/>
          <p:cNvSpPr txBox="1"/>
          <p:nvPr/>
        </p:nvSpPr>
        <p:spPr>
          <a:xfrm>
            <a:off x="4037013" y="5532438"/>
            <a:ext cx="419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N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22" name="Text Box 16"/>
          <p:cNvSpPr txBox="1"/>
          <p:nvPr/>
        </p:nvSpPr>
        <p:spPr>
          <a:xfrm>
            <a:off x="4989513" y="37036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B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23" name="Text Box 17"/>
          <p:cNvSpPr txBox="1"/>
          <p:nvPr/>
        </p:nvSpPr>
        <p:spPr>
          <a:xfrm>
            <a:off x="4227513" y="34750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F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24" name="Text Box 18"/>
          <p:cNvSpPr txBox="1"/>
          <p:nvPr/>
        </p:nvSpPr>
        <p:spPr>
          <a:xfrm>
            <a:off x="4608513" y="28654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E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25" name="Text Box 19"/>
          <p:cNvSpPr txBox="1"/>
          <p:nvPr/>
        </p:nvSpPr>
        <p:spPr>
          <a:xfrm>
            <a:off x="611188" y="1628775"/>
            <a:ext cx="7921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图中哪些是半径？哪些是直径？哪些不是，为什么？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2326" name="Line 20"/>
          <p:cNvSpPr/>
          <p:nvPr/>
        </p:nvSpPr>
        <p:spPr>
          <a:xfrm>
            <a:off x="4227513" y="4160838"/>
            <a:ext cx="1371600" cy="457200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7" name="Line 21"/>
          <p:cNvSpPr/>
          <p:nvPr/>
        </p:nvSpPr>
        <p:spPr>
          <a:xfrm>
            <a:off x="2855913" y="3703638"/>
            <a:ext cx="1371600" cy="457200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8" name="Line 22"/>
          <p:cNvSpPr/>
          <p:nvPr/>
        </p:nvSpPr>
        <p:spPr>
          <a:xfrm>
            <a:off x="2855913" y="3703638"/>
            <a:ext cx="2743200" cy="914400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29" name="Line 23"/>
          <p:cNvSpPr/>
          <p:nvPr/>
        </p:nvSpPr>
        <p:spPr>
          <a:xfrm>
            <a:off x="3617913" y="2865438"/>
            <a:ext cx="609600" cy="1295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WPS 演示</Application>
  <PresentationFormat/>
  <Paragraphs>183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黑体</vt:lpstr>
      <vt:lpstr>华文新魏</vt:lpstr>
      <vt:lpstr>华文行楷</vt:lpstr>
      <vt:lpstr>楷体_GB2312</vt:lpstr>
      <vt:lpstr>新宋体</vt:lpstr>
      <vt:lpstr>Calibri</vt:lpstr>
      <vt:lpstr>隶书</vt:lpstr>
      <vt:lpstr>微软雅黑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数学备课大师【全免费】</dc:title>
  <dc:creator>数学备课大师【全免费】</dc:creator>
  <cp:keywords>数学备课大师【全免费】</cp:keywords>
  <dc:description>数学备课大师【全免费】</dc:description>
  <dc:subject>数学备课大师【全免费】</dc:subject>
  <cp:category>数学备课大师【全免费】</cp:category>
  <cp:lastModifiedBy>靛蓝一个下雨天</cp:lastModifiedBy>
  <cp:revision>1</cp:revision>
  <dcterms:created xsi:type="dcterms:W3CDTF">2019-10-25T06:40:11Z</dcterms:created>
  <dcterms:modified xsi:type="dcterms:W3CDTF">2019-10-25T06:40:12Z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