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sldIdLst>
    <p:sldId id="319" r:id="rId3"/>
    <p:sldId id="271" r:id="rId4"/>
    <p:sldId id="262" r:id="rId5"/>
    <p:sldId id="335" r:id="rId6"/>
    <p:sldId id="276" r:id="rId7"/>
    <p:sldId id="320" r:id="rId8"/>
    <p:sldId id="314" r:id="rId9"/>
    <p:sldId id="315" r:id="rId10"/>
    <p:sldId id="316" r:id="rId11"/>
    <p:sldId id="317" r:id="rId12"/>
    <p:sldId id="318" r:id="rId13"/>
    <p:sldId id="327" r:id="rId14"/>
    <p:sldId id="391" r:id="rId15"/>
    <p:sldId id="392" r:id="rId16"/>
    <p:sldId id="322" r:id="rId17"/>
    <p:sldId id="324" r:id="rId18"/>
    <p:sldId id="367" r:id="rId19"/>
    <p:sldId id="368" r:id="rId20"/>
    <p:sldId id="369" r:id="rId21"/>
    <p:sldId id="370" r:id="rId22"/>
    <p:sldId id="371" r:id="rId23"/>
    <p:sldId id="393" r:id="rId24"/>
    <p:sldId id="328" r:id="rId25"/>
    <p:sldId id="329" r:id="rId27"/>
    <p:sldId id="330" r:id="rId28"/>
    <p:sldId id="334" r:id="rId29"/>
    <p:sldId id="333" r:id="rId30"/>
    <p:sldId id="332" r:id="rId31"/>
    <p:sldId id="39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00"/>
    <a:srgbClr val="FA3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2" Type="http://schemas.openxmlformats.org/officeDocument/2006/relationships/image" Target="../media/image21.jpeg"/><Relationship Id="rId1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2" Type="http://schemas.openxmlformats.org/officeDocument/2006/relationships/image" Target="../media/image22.jpeg"/><Relationship Id="rId1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2" Type="http://schemas.openxmlformats.org/officeDocument/2006/relationships/image" Target="../media/image23.jpeg"/><Relationship Id="rId1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300" y="1314450"/>
            <a:ext cx="10515600" cy="4351338"/>
          </a:xfrm>
        </p:spPr>
        <p:txBody>
          <a:bodyPr/>
          <a:p>
            <a:pPr marL="0" indent="0">
              <a:buNone/>
            </a:pPr>
            <a:r>
              <a:rPr lang="zh-CN" altLang="en-US" sz="6000" b="1">
                <a:solidFill>
                  <a:srgbClr val="002060"/>
                </a:solidFill>
              </a:rPr>
              <a:t>固始县复兴</a:t>
            </a:r>
            <a:r>
              <a:rPr lang="zh-CN" altLang="en-US" sz="6000" b="1">
                <a:solidFill>
                  <a:srgbClr val="002060"/>
                </a:solidFill>
              </a:rPr>
              <a:t>学校</a:t>
            </a:r>
            <a:r>
              <a:rPr lang="zh-CN" altLang="en-US" sz="4800" b="1">
                <a:solidFill>
                  <a:srgbClr val="002060"/>
                </a:solidFill>
              </a:rPr>
              <a:t> </a:t>
            </a:r>
            <a:r>
              <a:rPr lang="zh-CN" altLang="en-US">
                <a:solidFill>
                  <a:srgbClr val="002060"/>
                </a:solidFill>
              </a:rPr>
              <a:t>       </a:t>
            </a:r>
            <a:endParaRPr lang="zh-CN" altLang="en-US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2060"/>
                </a:solidFill>
              </a:rPr>
              <a:t>       </a:t>
            </a:r>
            <a:endParaRPr lang="zh-CN" altLang="en-US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zh-CN" altLang="en-US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002060"/>
                </a:solidFill>
              </a:rPr>
              <a:t>                                                           </a:t>
            </a:r>
            <a:r>
              <a:rPr lang="zh-CN" altLang="en-US" sz="6000" b="1">
                <a:solidFill>
                  <a:srgbClr val="002060"/>
                </a:solidFill>
              </a:rPr>
              <a:t>  刘  燕</a:t>
            </a:r>
            <a:endParaRPr lang="zh-CN" altLang="en-US" sz="6000" b="1">
              <a:solidFill>
                <a:srgbClr val="00206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4000" b="1">
                <a:solidFill>
                  <a:srgbClr val="C00000"/>
                </a:solidFill>
              </a:rPr>
              <a:t>文言文：</a:t>
            </a:r>
            <a:r>
              <a:rPr lang="zh-CN" altLang="en-US" sz="3600" b="1">
                <a:solidFill>
                  <a:schemeClr val="tx1"/>
                </a:solidFill>
              </a:rPr>
              <a:t>我国古代的人们写文章用的语言。</a:t>
            </a:r>
            <a:endParaRPr lang="zh-CN" altLang="en-US" sz="3600" b="1">
              <a:solidFill>
                <a:schemeClr val="tx1"/>
              </a:solidFill>
            </a:endParaRPr>
          </a:p>
          <a:p>
            <a:endParaRPr lang="zh-CN" altLang="en-US" sz="3600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3600" b="1">
                <a:solidFill>
                  <a:schemeClr val="tx1"/>
                </a:solidFill>
              </a:rPr>
              <a:t>所以，现在我们一般将古文称为</a:t>
            </a:r>
            <a:r>
              <a:rPr lang="en-US" altLang="zh-CN" sz="3600" b="1">
                <a:solidFill>
                  <a:schemeClr val="tx1"/>
                </a:solidFill>
              </a:rPr>
              <a:t>“</a:t>
            </a:r>
            <a:r>
              <a:rPr lang="zh-CN" altLang="en-US" sz="3600" b="1">
                <a:solidFill>
                  <a:schemeClr val="tx1"/>
                </a:solidFill>
              </a:rPr>
              <a:t>文言文</a:t>
            </a:r>
            <a:r>
              <a:rPr lang="en-US" altLang="zh-CN" sz="3600" b="1">
                <a:solidFill>
                  <a:schemeClr val="tx1"/>
                </a:solidFill>
              </a:rPr>
              <a:t>”</a:t>
            </a:r>
            <a:r>
              <a:rPr lang="zh-CN" altLang="en-US" sz="3600" b="1">
                <a:solidFill>
                  <a:schemeClr val="tx1"/>
                </a:solidFill>
              </a:rPr>
              <a:t>。</a:t>
            </a:r>
            <a:endParaRPr lang="zh-CN" altLang="en-US" sz="36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0710"/>
            <a:ext cx="10515600" cy="1325563"/>
          </a:xfrm>
        </p:spPr>
        <p:txBody>
          <a:bodyPr>
            <a:normAutofit/>
          </a:bodyPr>
          <a:p>
            <a:pPr algn="l"/>
            <a:r>
              <a:rPr lang="en-US" altLang="zh-CN"/>
              <a:t>                            </a:t>
            </a:r>
            <a:br>
              <a:rPr lang="en-US" altLang="zh-CN" sz="3600"/>
            </a:br>
            <a:r>
              <a:rPr lang="en-US" altLang="zh-CN" sz="3600"/>
              <a:t>                         </a:t>
            </a:r>
            <a:r>
              <a:rPr lang="en-US" altLang="zh-CN" sz="3600" b="1">
                <a:solidFill>
                  <a:srgbClr val="C00000"/>
                </a:solidFill>
              </a:rPr>
              <a:t> t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zh-CN" sz="3600" b="1">
                <a:solidFill>
                  <a:srgbClr val="C00000"/>
                </a:solidFill>
              </a:rPr>
              <a:t>ng  </a:t>
            </a:r>
            <a:r>
              <a:rPr lang="en-US" altLang="zh-CN" sz="3600" b="1"/>
              <a:t> </a:t>
            </a:r>
            <a:r>
              <a:rPr lang="en-US" altLang="zh-CN" sz="3600"/>
              <a:t>     </a:t>
            </a:r>
            <a:r>
              <a:rPr lang="en-US" altLang="zh-CN" sz="3600" b="1"/>
              <a:t>    </a:t>
            </a:r>
            <a:r>
              <a:rPr lang="en-US" altLang="zh-CN" sz="3600" b="1">
                <a:solidFill>
                  <a:srgbClr val="C00000"/>
                </a:solidFill>
              </a:rPr>
              <a:t>w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en-US" altLang="zh-CN" sz="3600" b="1">
                <a:solidFill>
                  <a:srgbClr val="C00000"/>
                </a:solidFill>
              </a:rPr>
              <a:t>ng</a:t>
            </a:r>
            <a:r>
              <a:rPr lang="en-US" altLang="zh-CN" sz="2000" b="1">
                <a:solidFill>
                  <a:srgbClr val="C00000"/>
                </a:solidFill>
              </a:rPr>
              <a:t>       </a:t>
            </a:r>
            <a:r>
              <a:rPr lang="en-US" altLang="zh-CN" sz="3600" b="1">
                <a:solidFill>
                  <a:srgbClr val="C00000"/>
                </a:solidFill>
              </a:rPr>
              <a:t>di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</a:t>
            </a:r>
            <a:r>
              <a:rPr lang="en-US" altLang="zh-CN" sz="3600" b="1">
                <a:solidFill>
                  <a:srgbClr val="C00000"/>
                </a:solidFill>
              </a:rPr>
              <a:t>  </a:t>
            </a:r>
            <a:r>
              <a:rPr lang="en-US" altLang="zh-CN" sz="3600" b="1">
                <a:solidFill>
                  <a:srgbClr val="C00000"/>
                </a:solidFill>
                <a:sym typeface="+mn-ea"/>
              </a:rPr>
              <a:t>m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ò</a:t>
            </a:r>
            <a:r>
              <a:rPr lang="en-US" altLang="zh-CN" sz="3600" b="1">
                <a:solidFill>
                  <a:srgbClr val="C00000"/>
                </a:solidFill>
              </a:rPr>
              <a:t>   </a:t>
            </a:r>
            <a:r>
              <a:rPr lang="en-US" altLang="zh-CN" sz="2400" b="1">
                <a:solidFill>
                  <a:srgbClr val="C00000"/>
                </a:solidFill>
              </a:rPr>
              <a:t>                        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3600" b="1"/>
              <a:t>        </a:t>
            </a:r>
            <a:r>
              <a:rPr lang="zh-CN" altLang="en-US" sz="3600" b="1"/>
              <a:t>群 儿 戏 于 庭，一 儿 登 瓮，足 跌  没  水  中。</a:t>
            </a:r>
            <a:endParaRPr lang="zh-CN" altLang="en-US" sz="3600" b="1"/>
          </a:p>
          <a:p>
            <a:pPr marL="0" indent="0">
              <a:buNone/>
            </a:pPr>
            <a:r>
              <a:rPr lang="zh-CN" altLang="en-US" sz="3600" b="1"/>
              <a:t> </a:t>
            </a:r>
            <a:r>
              <a:rPr lang="zh-CN" altLang="en-US" sz="3600" b="1">
                <a:solidFill>
                  <a:srgbClr val="C00000"/>
                </a:solidFill>
              </a:rPr>
              <a:t>   </a:t>
            </a:r>
            <a:r>
              <a:rPr lang="en-US" altLang="zh-CN" sz="3600" b="1">
                <a:solidFill>
                  <a:srgbClr val="C00000"/>
                </a:solidFill>
              </a:rPr>
              <a:t>ji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  qì 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chí                             bèng</a:t>
            </a:r>
            <a:endParaRPr lang="zh-CN" altLang="en-US" sz="3600" b="1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sz="3600" b="1"/>
              <a:t>众 皆 弃 </a:t>
            </a:r>
            <a:r>
              <a:rPr lang="zh-CN" altLang="en-US" sz="3600" b="1">
                <a:sym typeface="+mn-ea"/>
              </a:rPr>
              <a:t>去，光 持 石 击 瓮 破 之，水 迸，儿 得 活。</a:t>
            </a:r>
            <a:endParaRPr lang="zh-CN" altLang="en-US" sz="3600" b="1"/>
          </a:p>
          <a:p>
            <a:r>
              <a:rPr lang="zh-CN" altLang="en-US" sz="3600" b="1"/>
              <a:t>          </a:t>
            </a:r>
            <a:r>
              <a:rPr lang="zh-CN" altLang="en-US" b="1">
                <a:solidFill>
                  <a:srgbClr val="C00000"/>
                </a:solidFill>
              </a:rPr>
              <a:t>                                    </a:t>
            </a:r>
            <a:endParaRPr lang="zh-CN" altLang="en-US" sz="3600" b="1"/>
          </a:p>
          <a:p>
            <a:pPr marL="0" indent="0">
              <a:buNone/>
            </a:pPr>
            <a:endParaRPr lang="zh-CN" altLang="en-US" sz="3600" b="1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0710"/>
            <a:ext cx="10515600" cy="1325563"/>
          </a:xfrm>
        </p:spPr>
        <p:txBody>
          <a:bodyPr>
            <a:normAutofit/>
          </a:bodyPr>
          <a:p>
            <a:pPr algn="l"/>
            <a:r>
              <a:rPr lang="en-US" altLang="zh-CN"/>
              <a:t>                            </a:t>
            </a:r>
            <a:br>
              <a:rPr lang="en-US" altLang="zh-CN" sz="3600"/>
            </a:br>
            <a:r>
              <a:rPr lang="en-US" altLang="zh-CN" sz="3600"/>
              <a:t>                         </a:t>
            </a:r>
            <a:r>
              <a:rPr lang="en-US" altLang="zh-CN" sz="3600" b="1">
                <a:solidFill>
                  <a:srgbClr val="C00000"/>
                </a:solidFill>
              </a:rPr>
              <a:t> t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altLang="zh-CN" sz="3600" b="1">
                <a:solidFill>
                  <a:srgbClr val="C00000"/>
                </a:solidFill>
              </a:rPr>
              <a:t>ng  </a:t>
            </a:r>
            <a:r>
              <a:rPr lang="en-US" altLang="zh-CN" sz="3600" b="1"/>
              <a:t> </a:t>
            </a:r>
            <a:r>
              <a:rPr lang="en-US" altLang="zh-CN" sz="3600"/>
              <a:t>     </a:t>
            </a:r>
            <a:r>
              <a:rPr lang="en-US" altLang="zh-CN" sz="3600" b="1"/>
              <a:t>       </a:t>
            </a:r>
            <a:r>
              <a:rPr lang="en-US" altLang="zh-CN" sz="3600" b="1">
                <a:solidFill>
                  <a:srgbClr val="C00000"/>
                </a:solidFill>
              </a:rPr>
              <a:t>w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en-US" altLang="zh-CN" sz="3600" b="1">
                <a:solidFill>
                  <a:srgbClr val="C00000"/>
                </a:solidFill>
              </a:rPr>
              <a:t>ng</a:t>
            </a:r>
            <a:r>
              <a:rPr lang="en-US" altLang="zh-CN" sz="2000" b="1">
                <a:solidFill>
                  <a:srgbClr val="C00000"/>
                </a:solidFill>
              </a:rPr>
              <a:t>       </a:t>
            </a:r>
            <a:r>
              <a:rPr lang="en-US" altLang="zh-CN" sz="3600" b="1">
                <a:solidFill>
                  <a:srgbClr val="C00000"/>
                </a:solidFill>
              </a:rPr>
              <a:t>di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</a:t>
            </a:r>
            <a:r>
              <a:rPr lang="en-US" altLang="zh-CN" sz="3600" b="1">
                <a:solidFill>
                  <a:srgbClr val="C00000"/>
                </a:solidFill>
              </a:rPr>
              <a:t>  </a:t>
            </a:r>
            <a:r>
              <a:rPr lang="en-US" altLang="zh-CN" sz="3600" b="1">
                <a:solidFill>
                  <a:srgbClr val="C00000"/>
                </a:solidFill>
                <a:sym typeface="+mn-ea"/>
              </a:rPr>
              <a:t>m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ò</a:t>
            </a:r>
            <a:r>
              <a:rPr lang="en-US" altLang="zh-CN" sz="3600" b="1">
                <a:solidFill>
                  <a:srgbClr val="C00000"/>
                </a:solidFill>
              </a:rPr>
              <a:t>   </a:t>
            </a:r>
            <a:r>
              <a:rPr lang="en-US" altLang="zh-CN" sz="2400" b="1">
                <a:solidFill>
                  <a:srgbClr val="C00000"/>
                </a:solidFill>
              </a:rPr>
              <a:t>                        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en-US" altLang="zh-CN" sz="3600" b="1"/>
              <a:t>        </a:t>
            </a:r>
            <a:r>
              <a:rPr lang="zh-CN" altLang="en-US" sz="3600" b="1"/>
              <a:t>群 儿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600" b="1"/>
              <a:t> 戏 于 庭，一 儿 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3600" b="1"/>
              <a:t>登 瓮，足 跌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3600" b="1"/>
              <a:t>  没 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3600" b="1"/>
              <a:t> 水  </a:t>
            </a:r>
            <a:endParaRPr lang="zh-CN" altLang="en-US" sz="3600" b="1"/>
          </a:p>
          <a:p>
            <a:pPr marL="0" indent="0">
              <a:buNone/>
            </a:pPr>
            <a:r>
              <a:rPr lang="zh-CN" altLang="en-US" sz="3600" b="1"/>
              <a:t> </a:t>
            </a:r>
            <a:r>
              <a:rPr lang="zh-CN" altLang="en-US" sz="3600" b="1">
                <a:solidFill>
                  <a:srgbClr val="C00000"/>
                </a:solidFill>
              </a:rPr>
              <a:t>            </a:t>
            </a:r>
            <a:r>
              <a:rPr lang="en-US" altLang="zh-CN" sz="3600" b="1">
                <a:solidFill>
                  <a:srgbClr val="C00000"/>
                </a:solidFill>
              </a:rPr>
              <a:t>ji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  qì </a:t>
            </a:r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chí                             bèng</a:t>
            </a:r>
            <a:endParaRPr lang="zh-CN" altLang="en-US" sz="3600" b="1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sz="3600" b="1">
                <a:sym typeface="+mn-ea"/>
              </a:rPr>
              <a:t>中。</a:t>
            </a:r>
            <a:r>
              <a:rPr lang="zh-CN" altLang="en-US" sz="3600" b="1"/>
              <a:t>众 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3600" b="1"/>
              <a:t>皆 弃 </a:t>
            </a:r>
            <a:r>
              <a:rPr lang="zh-CN" altLang="en-US" sz="3600" b="1">
                <a:sym typeface="+mn-ea"/>
              </a:rPr>
              <a:t>去，光 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3600" b="1">
                <a:sym typeface="+mn-ea"/>
              </a:rPr>
              <a:t>持 石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3600" b="1">
                <a:sym typeface="+mn-ea"/>
              </a:rPr>
              <a:t>击 瓮 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3600" b="1">
                <a:sym typeface="+mn-ea"/>
              </a:rPr>
              <a:t>破 之，水 迸，</a:t>
            </a:r>
            <a:endParaRPr lang="zh-CN" altLang="en-US" sz="3600" b="1">
              <a:sym typeface="+mn-ea"/>
            </a:endParaRPr>
          </a:p>
          <a:p>
            <a:pPr marL="0" indent="0">
              <a:buNone/>
            </a:pPr>
            <a:endParaRPr lang="zh-CN" altLang="en-US" sz="3600" b="1">
              <a:sym typeface="+mn-ea"/>
            </a:endParaRPr>
          </a:p>
          <a:p>
            <a:pPr marL="0" indent="0">
              <a:buNone/>
            </a:pPr>
            <a:r>
              <a:rPr lang="zh-CN" altLang="en-US" sz="3600" b="1">
                <a:sym typeface="+mn-ea"/>
              </a:rPr>
              <a:t>儿 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3600" b="1">
                <a:sym typeface="+mn-ea"/>
              </a:rPr>
              <a:t>得 活。</a:t>
            </a:r>
            <a:endParaRPr lang="zh-CN" altLang="en-US" sz="3600" b="1">
              <a:sym typeface="+mn-ea"/>
            </a:endParaRPr>
          </a:p>
          <a:p>
            <a:pPr marL="0" indent="0">
              <a:buNone/>
            </a:pPr>
            <a:endParaRPr lang="zh-CN" altLang="en-US" sz="3600" b="1">
              <a:sym typeface="+mn-ea"/>
            </a:endParaRPr>
          </a:p>
          <a:p>
            <a:pPr marL="0" indent="0">
              <a:buNone/>
            </a:pPr>
            <a:endParaRPr lang="zh-CN" altLang="en-US" sz="3600" b="1"/>
          </a:p>
          <a:p>
            <a:r>
              <a:rPr lang="zh-CN" altLang="en-US" sz="3600" b="1"/>
              <a:t>          </a:t>
            </a:r>
            <a:r>
              <a:rPr lang="zh-CN" altLang="en-US" b="1">
                <a:solidFill>
                  <a:srgbClr val="C00000"/>
                </a:solidFill>
              </a:rPr>
              <a:t>                                    </a:t>
            </a:r>
            <a:endParaRPr lang="zh-CN" altLang="en-US" sz="3600" b="1"/>
          </a:p>
          <a:p>
            <a:pPr marL="0" indent="0">
              <a:buNone/>
            </a:pPr>
            <a:endParaRPr lang="zh-CN" altLang="en-US" sz="3600" b="1"/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3600" b="1"/>
              <a:t>      </a:t>
            </a:r>
            <a:r>
              <a:rPr lang="zh-CN" altLang="en-US" sz="3600" b="1"/>
              <a:t>群儿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600" b="1"/>
              <a:t>戏于庭，一儿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600" b="1"/>
              <a:t>登瓮，足跌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600" b="1"/>
              <a:t>没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600" b="1"/>
              <a:t>水中。众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600" b="1"/>
              <a:t>皆</a:t>
            </a:r>
            <a:endParaRPr lang="zh-CN" altLang="en-US" sz="3600" b="1"/>
          </a:p>
          <a:p>
            <a:pPr marL="0" indent="0">
              <a:buNone/>
            </a:pPr>
            <a:endParaRPr lang="zh-CN" altLang="en-US" sz="3600" b="1"/>
          </a:p>
          <a:p>
            <a:pPr marL="0" indent="0">
              <a:buNone/>
            </a:pPr>
            <a:r>
              <a:rPr lang="zh-CN" altLang="en-US" sz="3600" b="1"/>
              <a:t>弃去，光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600" b="1"/>
              <a:t>持石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600" b="1"/>
              <a:t>击瓮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600" b="1"/>
              <a:t>破之，水迸，儿</a:t>
            </a:r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3600" b="1"/>
              <a:t>得活。</a:t>
            </a:r>
            <a:endParaRPr lang="zh-CN" altLang="en-US" sz="3600" b="1"/>
          </a:p>
          <a:p>
            <a:pPr marL="0" indent="0" algn="ctr">
              <a:buNone/>
            </a:pPr>
            <a:endParaRPr lang="zh-CN" altLang="en-US" sz="3600" b="1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4560" y="156210"/>
            <a:ext cx="10515600" cy="6002020"/>
          </a:xfrm>
        </p:spPr>
        <p:txBody>
          <a:bodyPr>
            <a:normAutofit/>
          </a:bodyPr>
          <a:p>
            <a:pPr marL="0" indent="0" algn="l">
              <a:buNone/>
            </a:pPr>
            <a:endParaRPr lang="zh-CN" altLang="en-US" b="1">
              <a:sym typeface="+mn-ea"/>
            </a:endParaRPr>
          </a:p>
          <a:p>
            <a:pPr marL="0" indent="0">
              <a:buNone/>
            </a:pPr>
            <a:r>
              <a:rPr lang="en-US" altLang="zh-CN" b="1">
                <a:sym typeface="+mn-ea"/>
              </a:rPr>
              <a:t>        </a:t>
            </a:r>
            <a:r>
              <a:rPr lang="en-US" altLang="zh-CN" sz="3600" b="1">
                <a:sym typeface="+mn-ea"/>
              </a:rPr>
              <a:t>      </a:t>
            </a:r>
            <a:r>
              <a:rPr lang="zh-CN" altLang="en-US" sz="3600" b="1">
                <a:sym typeface="+mn-ea"/>
              </a:rPr>
              <a:t>戏于庭，        登瓮，足跌没水中。    皆</a:t>
            </a:r>
            <a:endParaRPr lang="zh-CN" altLang="en-US" sz="3600" b="1"/>
          </a:p>
          <a:p>
            <a:pPr marL="0" indent="0">
              <a:buNone/>
            </a:pPr>
            <a:endParaRPr lang="zh-CN" altLang="en-US" sz="3600" b="1"/>
          </a:p>
          <a:p>
            <a:pPr marL="0" indent="0">
              <a:buNone/>
            </a:pPr>
            <a:r>
              <a:rPr lang="zh-CN" altLang="en-US" sz="3600" b="1">
                <a:sym typeface="+mn-ea"/>
              </a:rPr>
              <a:t>弃去，    持石击瓮破之，水迸，    得活。</a:t>
            </a:r>
            <a:endParaRPr lang="zh-CN" altLang="en-US" sz="3600" b="1"/>
          </a:p>
          <a:p>
            <a:pPr marL="0" indent="0" algn="ctr">
              <a:buNone/>
            </a:pPr>
            <a:endParaRPr lang="zh-CN" altLang="en-US" sz="3600" b="1"/>
          </a:p>
          <a:p>
            <a:pPr marL="0" indent="0" algn="l">
              <a:buNone/>
            </a:pPr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6973570" y="3755390"/>
            <a:ext cx="43802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C00000"/>
                </a:solidFill>
                <a:latin typeface="Calibri" panose="020F0502020204030204" charset="0"/>
                <a:sym typeface="+mn-ea"/>
              </a:rPr>
              <a:t>①</a:t>
            </a:r>
            <a:r>
              <a:rPr lang="zh-CN" altLang="en-US" b="1">
                <a:solidFill>
                  <a:srgbClr val="C00000"/>
                </a:solidFill>
                <a:sym typeface="+mn-ea"/>
              </a:rPr>
              <a:t>庭：庭院</a:t>
            </a:r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 algn="l"/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 algn="l"/>
            <a:r>
              <a:rPr lang="zh-CN" altLang="en-US" b="1">
                <a:solidFill>
                  <a:srgbClr val="C00000"/>
                </a:solidFill>
                <a:latin typeface="Calibri" panose="020F0502020204030204" charset="0"/>
                <a:sym typeface="+mn-ea"/>
              </a:rPr>
              <a:t>②</a:t>
            </a:r>
            <a:r>
              <a:rPr lang="zh-CN" altLang="en-US" b="1">
                <a:solidFill>
                  <a:srgbClr val="C00000"/>
                </a:solidFill>
                <a:sym typeface="+mn-ea"/>
              </a:rPr>
              <a:t>瓮：口小肚大的陶器</a:t>
            </a:r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 algn="l"/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 algn="l"/>
            <a:r>
              <a:rPr lang="zh-CN" altLang="en-US" b="1">
                <a:solidFill>
                  <a:srgbClr val="C00000"/>
                </a:solidFill>
                <a:latin typeface="Calibri" panose="020F0502020204030204" charset="0"/>
                <a:sym typeface="+mn-ea"/>
              </a:rPr>
              <a:t>③</a:t>
            </a:r>
            <a:r>
              <a:rPr lang="zh-CN" altLang="en-US" b="1">
                <a:solidFill>
                  <a:srgbClr val="C00000"/>
                </a:solidFill>
                <a:sym typeface="+mn-ea"/>
              </a:rPr>
              <a:t>皆：全，都</a:t>
            </a:r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 algn="l"/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 algn="l"/>
            <a:r>
              <a:rPr lang="zh-CN" altLang="en-US" b="1">
                <a:solidFill>
                  <a:srgbClr val="C00000"/>
                </a:solidFill>
                <a:sym typeface="+mn-ea"/>
              </a:rPr>
              <a:t>④光 ：指司马光</a:t>
            </a:r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 algn="l"/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 algn="l"/>
            <a:r>
              <a:rPr lang="zh-CN" altLang="en-US" b="1">
                <a:solidFill>
                  <a:srgbClr val="C00000"/>
                </a:solidFill>
                <a:sym typeface="+mn-ea"/>
              </a:rPr>
              <a:t>⑤迸：涌出</a:t>
            </a:r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 algn="l"/>
            <a:r>
              <a:rPr lang="en-US" altLang="zh-CN" b="1">
                <a:sym typeface="+mn-ea"/>
              </a:rPr>
              <a:t>.</a:t>
            </a:r>
            <a:endParaRPr lang="en-US" altLang="zh-CN" b="1">
              <a:latin typeface="Calibri" panose="020F05020202040302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92860" y="582295"/>
            <a:ext cx="1396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群儿</a:t>
            </a:r>
            <a:endParaRPr lang="zh-CN" altLang="en-US" sz="3600" b="1"/>
          </a:p>
        </p:txBody>
      </p:sp>
      <p:sp>
        <p:nvSpPr>
          <p:cNvPr id="7" name="文本框 6"/>
          <p:cNvSpPr txBox="1"/>
          <p:nvPr/>
        </p:nvSpPr>
        <p:spPr>
          <a:xfrm>
            <a:off x="4186555" y="582295"/>
            <a:ext cx="1179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b="1">
                <a:sym typeface="+mn-ea"/>
              </a:rPr>
              <a:t>一儿</a:t>
            </a:r>
            <a:endParaRPr lang="zh-CN" altLang="en-US" sz="3600"/>
          </a:p>
        </p:txBody>
      </p:sp>
      <p:sp>
        <p:nvSpPr>
          <p:cNvPr id="9" name="文本框 8"/>
          <p:cNvSpPr txBox="1"/>
          <p:nvPr/>
        </p:nvSpPr>
        <p:spPr>
          <a:xfrm>
            <a:off x="7367270" y="1790065"/>
            <a:ext cx="748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ym typeface="+mn-ea"/>
              </a:rPr>
              <a:t>儿</a:t>
            </a:r>
            <a:endParaRPr lang="zh-CN" altLang="en-US" sz="3600"/>
          </a:p>
        </p:txBody>
      </p:sp>
      <p:sp>
        <p:nvSpPr>
          <p:cNvPr id="10" name="文本框 9"/>
          <p:cNvSpPr txBox="1"/>
          <p:nvPr/>
        </p:nvSpPr>
        <p:spPr>
          <a:xfrm>
            <a:off x="9330690" y="582295"/>
            <a:ext cx="868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ym typeface="+mn-ea"/>
              </a:rPr>
              <a:t>众</a:t>
            </a:r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2272665" y="1790065"/>
            <a:ext cx="887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ym typeface="+mn-ea"/>
              </a:rPr>
              <a:t>光</a:t>
            </a:r>
            <a:endParaRPr lang="zh-CN" altLang="en-US" sz="3600" b="1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         </a:t>
            </a:r>
            <a:r>
              <a:rPr lang="en-US" altLang="zh-CN" b="1">
                <a:solidFill>
                  <a:srgbClr val="C00000"/>
                </a:solidFill>
              </a:rPr>
              <a:t> </a:t>
            </a:r>
            <a:r>
              <a:rPr lang="zh-CN" altLang="en-US" b="1">
                <a:solidFill>
                  <a:srgbClr val="C00000"/>
                </a:solidFill>
              </a:rPr>
              <a:t>孔融让梨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 b="1">
                <a:solidFill>
                  <a:srgbClr val="00B050"/>
                </a:solidFill>
              </a:rPr>
              <a:t>文 言 文                         现  代 文</a:t>
            </a:r>
            <a:endParaRPr lang="zh-CN" altLang="zh-CN" b="1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3831590" cy="435165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b="1">
                <a:sym typeface="+mn-ea"/>
              </a:rPr>
              <a:t>    </a:t>
            </a:r>
            <a:r>
              <a:rPr lang="en-US" altLang="zh-CN" sz="3200" b="1">
                <a:solidFill>
                  <a:srgbClr val="C00000"/>
                </a:solidFill>
                <a:sym typeface="+mn-ea"/>
              </a:rPr>
              <a:t> </a:t>
            </a:r>
            <a:r>
              <a:rPr lang="zh-CN" altLang="en-US" b="1">
                <a:solidFill>
                  <a:srgbClr val="C00000"/>
                </a:solidFill>
                <a:sym typeface="+mn-ea"/>
              </a:rPr>
              <a:t>群 儿 戏 于 庭，一 儿</a:t>
            </a:r>
            <a:endParaRPr lang="zh-CN" alt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zh-CN" alt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C00000"/>
                </a:solidFill>
                <a:sym typeface="+mn-ea"/>
              </a:rPr>
              <a:t>登瓮，足 跌 没</a:t>
            </a:r>
            <a:r>
              <a:rPr lang="zh-CN" alt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b="1">
                <a:solidFill>
                  <a:srgbClr val="C00000"/>
                </a:solidFill>
                <a:sym typeface="+mn-ea"/>
              </a:rPr>
              <a:t>水 中。众</a:t>
            </a:r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C00000"/>
                </a:solidFill>
                <a:sym typeface="+mn-ea"/>
              </a:rPr>
              <a:t> </a:t>
            </a:r>
            <a:endParaRPr lang="zh-CN" alt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C00000"/>
                </a:solidFill>
                <a:sym typeface="+mn-ea"/>
              </a:rPr>
              <a:t>皆 弃 去，光持 石 击 瓮</a:t>
            </a:r>
            <a:endParaRPr lang="zh-CN" alt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C00000"/>
                </a:solidFill>
                <a:sym typeface="+mn-ea"/>
              </a:rPr>
              <a:t>破 之，水 迸，儿得 活</a:t>
            </a:r>
            <a:r>
              <a:rPr lang="zh-CN" altLang="en-US" sz="5400" b="1">
                <a:solidFill>
                  <a:srgbClr val="C00000"/>
                </a:solidFill>
                <a:sym typeface="+mn-ea"/>
              </a:rPr>
              <a:t>。</a:t>
            </a:r>
            <a:endParaRPr lang="zh-CN" altLang="en-US" sz="54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13630" y="1691005"/>
            <a:ext cx="644017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2400" b="1">
                <a:solidFill>
                  <a:srgbClr val="C00000"/>
                </a:solidFill>
              </a:rPr>
              <a:t>   </a:t>
            </a:r>
            <a:r>
              <a:rPr lang="zh-CN" altLang="en-US" sz="2400" b="1">
                <a:solidFill>
                  <a:srgbClr val="C00000"/>
                </a:solidFill>
              </a:rPr>
              <a:t>古时候有个孩子，叫司马光。</a:t>
            </a:r>
            <a:endParaRPr lang="zh-CN" altLang="en-US" sz="2400" b="1">
              <a:solidFill>
                <a:srgbClr val="C00000"/>
              </a:solidFill>
            </a:endParaRPr>
          </a:p>
          <a:p>
            <a:r>
              <a:rPr lang="zh-CN" altLang="en-US" sz="2400" b="1">
                <a:solidFill>
                  <a:srgbClr val="C00000"/>
                </a:solidFill>
              </a:rPr>
              <a:t>　　有一回，他跟几个小朋友在花园里玩。花园里有假山，假山下面有一口大水缸，缸里装满了水。</a:t>
            </a:r>
            <a:endParaRPr lang="zh-CN" altLang="en-US" sz="2400" b="1">
              <a:solidFill>
                <a:srgbClr val="C00000"/>
              </a:solidFill>
            </a:endParaRPr>
          </a:p>
          <a:p>
            <a:r>
              <a:rPr lang="zh-CN" altLang="en-US" sz="2400" b="1">
                <a:solidFill>
                  <a:srgbClr val="C00000"/>
                </a:solidFill>
              </a:rPr>
              <a:t>　　有个小朋友爬到假山上去玩，一不小心，掉进了大水缸。</a:t>
            </a:r>
            <a:endParaRPr lang="zh-CN" altLang="en-US" sz="2400" b="1">
              <a:solidFill>
                <a:srgbClr val="C00000"/>
              </a:solidFill>
            </a:endParaRPr>
          </a:p>
          <a:p>
            <a:r>
              <a:rPr lang="zh-CN" altLang="en-US" sz="2400" b="1">
                <a:solidFill>
                  <a:srgbClr val="C00000"/>
                </a:solidFill>
              </a:rPr>
              <a:t>　　别的小朋友都慌了，有的吓哭了，有的叫着喊着，跑去找大人。</a:t>
            </a:r>
            <a:endParaRPr lang="zh-CN" altLang="en-US" sz="2400" b="1">
              <a:solidFill>
                <a:srgbClr val="C00000"/>
              </a:solidFill>
            </a:endParaRPr>
          </a:p>
          <a:p>
            <a:r>
              <a:rPr lang="zh-CN" altLang="en-US" sz="2400" b="1">
                <a:solidFill>
                  <a:srgbClr val="C00000"/>
                </a:solidFill>
              </a:rPr>
              <a:t>　　司马光没有慌，他举起一块石头，使劲砸那口缸，几下子就把缸砸破了。</a:t>
            </a:r>
            <a:endParaRPr lang="zh-CN" altLang="en-US" sz="2400" b="1">
              <a:solidFill>
                <a:srgbClr val="C00000"/>
              </a:solidFill>
            </a:endParaRPr>
          </a:p>
          <a:p>
            <a:r>
              <a:rPr lang="zh-CN" altLang="en-US" sz="2400" b="1">
                <a:solidFill>
                  <a:srgbClr val="C00000"/>
                </a:solidFill>
              </a:rPr>
              <a:t>　　缸里的水流出来了，掉进缸里的小朋友得救了。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1810181036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20" y="1059180"/>
            <a:ext cx="7641590" cy="4707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181018103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70" y="864870"/>
            <a:ext cx="7800340" cy="50107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1810181037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" y="667385"/>
            <a:ext cx="8566785" cy="49034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1810181037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5" y="1087755"/>
            <a:ext cx="8612505" cy="46443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1810181037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788670"/>
            <a:ext cx="7868285" cy="49396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1810181037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0" y="1022985"/>
            <a:ext cx="7770495" cy="48133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4000" b="1">
                <a:solidFill>
                  <a:srgbClr val="C00000"/>
                </a:solidFill>
              </a:rPr>
              <a:t>     </a:t>
            </a:r>
            <a:endParaRPr lang="en-US" altLang="zh-CN" sz="4000" b="1">
              <a:solidFill>
                <a:srgbClr val="C00000"/>
              </a:solidFill>
            </a:endParaRPr>
          </a:p>
          <a:p>
            <a:r>
              <a:rPr lang="en-US" altLang="zh-CN" sz="4000" b="1">
                <a:solidFill>
                  <a:srgbClr val="C00000"/>
                </a:solidFill>
              </a:rPr>
              <a:t>            </a:t>
            </a:r>
            <a:r>
              <a:rPr lang="zh-CN" altLang="en-US" sz="4000" b="1">
                <a:solidFill>
                  <a:srgbClr val="C00000"/>
                </a:solidFill>
              </a:rPr>
              <a:t>作业：</a:t>
            </a:r>
            <a:r>
              <a:rPr lang="en-US" altLang="zh-CN" sz="4000" b="1">
                <a:solidFill>
                  <a:srgbClr val="C00000"/>
                </a:solidFill>
              </a:rPr>
              <a:t>1</a:t>
            </a:r>
            <a:r>
              <a:rPr lang="zh-CN" altLang="en-US" sz="4000" b="1">
                <a:solidFill>
                  <a:srgbClr val="C00000"/>
                </a:solidFill>
              </a:rPr>
              <a:t>、背诵《司马光》；</a:t>
            </a:r>
            <a:endParaRPr lang="zh-CN" altLang="en-US" sz="4000" b="1">
              <a:solidFill>
                <a:srgbClr val="C00000"/>
              </a:solidFill>
            </a:endParaRPr>
          </a:p>
          <a:p>
            <a:endParaRPr lang="zh-CN" altLang="en-US" sz="4000" b="1">
              <a:solidFill>
                <a:srgbClr val="C00000"/>
              </a:solidFill>
            </a:endParaRPr>
          </a:p>
          <a:p>
            <a:r>
              <a:rPr lang="zh-CN" altLang="en-US" sz="4000" b="1">
                <a:solidFill>
                  <a:srgbClr val="C00000"/>
                </a:solidFill>
              </a:rPr>
              <a:t>                  </a:t>
            </a:r>
            <a:r>
              <a:rPr lang="en-US" altLang="zh-CN" sz="4000" b="1">
                <a:solidFill>
                  <a:srgbClr val="C00000"/>
                </a:solidFill>
              </a:rPr>
              <a:t>2</a:t>
            </a:r>
            <a:r>
              <a:rPr lang="zh-CN" altLang="en-US" sz="4000" b="1">
                <a:solidFill>
                  <a:srgbClr val="C00000"/>
                </a:solidFill>
              </a:rPr>
              <a:t>、推荐朗读《小古文</a:t>
            </a:r>
            <a:r>
              <a:rPr lang="en-US" altLang="zh-CN" sz="4000" b="1">
                <a:solidFill>
                  <a:srgbClr val="C00000"/>
                </a:solidFill>
              </a:rPr>
              <a:t>100</a:t>
            </a:r>
            <a:r>
              <a:rPr lang="zh-CN" altLang="en-US" sz="4000" b="1">
                <a:solidFill>
                  <a:srgbClr val="C00000"/>
                </a:solidFill>
              </a:rPr>
              <a:t>篇》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solidFill>
                  <a:srgbClr val="C00000"/>
                </a:solidFill>
              </a:rPr>
              <a:t>曹冲称象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                                 </a:t>
            </a:r>
            <a:endParaRPr lang="zh-CN" altLang="en-US" sz="7200" b="1" i="1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05050" y="119380"/>
            <a:ext cx="9818370" cy="2269490"/>
          </a:xfrm>
        </p:spPr>
        <p:txBody>
          <a:bodyPr/>
          <a:p>
            <a:endParaRPr lang="zh-CN" altLang="en-US"/>
          </a:p>
          <a:p>
            <a:pPr marL="0" indent="0">
              <a:buNone/>
            </a:pPr>
            <a:r>
              <a:rPr lang="zh-CN" altLang="en-US" sz="8800">
                <a:solidFill>
                  <a:srgbClr val="C00000"/>
                </a:solidFill>
              </a:rPr>
              <a:t>               司马光</a:t>
            </a:r>
            <a:endParaRPr lang="zh-CN" altLang="en-US" sz="8800">
              <a:solidFill>
                <a:srgbClr val="C00000"/>
              </a:solidFill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898130" y="14147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 altLang="zh-CN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WPS 演示</Application>
  <PresentationFormat>宽屏</PresentationFormat>
  <Paragraphs>97</Paragraphs>
  <Slides>29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</vt:lpstr>
      <vt:lpstr>PowerPoint 演示文稿</vt:lpstr>
      <vt:lpstr>                  孔融让梨</vt:lpstr>
      <vt:lpstr>曹冲称象</vt:lpstr>
      <vt:lpstr>         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                         tíng            wèng       diē  mò                           </vt:lpstr>
      <vt:lpstr>                                                       tíng               wèng       diē  mò   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文 言 文                         现  代 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30</cp:revision>
  <dcterms:created xsi:type="dcterms:W3CDTF">2018-03-01T02:03:00Z</dcterms:created>
  <dcterms:modified xsi:type="dcterms:W3CDTF">2019-11-27T01:29:43Z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