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3716000" cy="10287000"/>
  <p:notesSz cx="13716000" cy="10287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6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57356"/>
            <a:ext cx="356916" cy="969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86363" y="357356"/>
            <a:ext cx="13129636" cy="9699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7861832"/>
            <a:ext cx="13716000" cy="2425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79838" y="2271826"/>
            <a:ext cx="12556323" cy="730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57400" y="5760720"/>
            <a:ext cx="96012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0" i="0">
                <a:solidFill>
                  <a:srgbClr val="4F4F4F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4D4F4F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0" i="0">
                <a:solidFill>
                  <a:srgbClr val="4F4F4F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85800" y="2366010"/>
            <a:ext cx="596646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63740" y="2366010"/>
            <a:ext cx="596646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57356"/>
            <a:ext cx="356916" cy="969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86363" y="357356"/>
            <a:ext cx="13129636" cy="9699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0" i="0">
                <a:solidFill>
                  <a:srgbClr val="4F4F4F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57356"/>
            <a:ext cx="356916" cy="9699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05148" y="1384817"/>
            <a:ext cx="3627754" cy="554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50" b="0" i="0">
                <a:solidFill>
                  <a:srgbClr val="4F4F4F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43431" y="4742829"/>
            <a:ext cx="7308215" cy="3326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4D4F4F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63440" y="9566910"/>
            <a:ext cx="438912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85800" y="9566910"/>
            <a:ext cx="315468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875520" y="9566910"/>
            <a:ext cx="315468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860800"/>
            <a:ext cx="13716000" cy="54864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363" y="357356"/>
            <a:ext cx="13129636" cy="96996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7861832"/>
            <a:ext cx="13716000" cy="2425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5345" y="2176105"/>
            <a:ext cx="12013565" cy="7378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650" spc="-185" dirty="0">
                <a:solidFill>
                  <a:srgbClr val="49494B"/>
                </a:solidFill>
                <a:latin typeface="Arial" panose="020B0604020202020204"/>
                <a:cs typeface="Arial" panose="020B0604020202020204"/>
              </a:rPr>
              <a:t>4</a:t>
            </a:r>
            <a:r>
              <a:rPr sz="4450" spc="345" dirty="0">
                <a:solidFill>
                  <a:srgbClr val="49494B"/>
                </a:solidFill>
              </a:rPr>
              <a:t>、</a:t>
            </a:r>
            <a:r>
              <a:rPr sz="4450" spc="505" dirty="0">
                <a:solidFill>
                  <a:srgbClr val="49494B"/>
                </a:solidFill>
              </a:rPr>
              <a:t>精</a:t>
            </a:r>
            <a:r>
              <a:rPr sz="4450" spc="350" dirty="0">
                <a:solidFill>
                  <a:srgbClr val="49494B"/>
                </a:solidFill>
              </a:rPr>
              <a:t>心</a:t>
            </a:r>
            <a:r>
              <a:rPr sz="4450" spc="530" dirty="0">
                <a:solidFill>
                  <a:srgbClr val="49494B"/>
                </a:solidFill>
              </a:rPr>
              <a:t>设</a:t>
            </a:r>
            <a:r>
              <a:rPr sz="4450" spc="430" dirty="0">
                <a:solidFill>
                  <a:srgbClr val="49494B"/>
                </a:solidFill>
              </a:rPr>
              <a:t>计</a:t>
            </a:r>
            <a:r>
              <a:rPr sz="4450" spc="500" dirty="0">
                <a:solidFill>
                  <a:srgbClr val="49494B"/>
                </a:solidFill>
              </a:rPr>
              <a:t>练</a:t>
            </a:r>
            <a:r>
              <a:rPr sz="4450" spc="-300" dirty="0">
                <a:solidFill>
                  <a:srgbClr val="49494B"/>
                </a:solidFill>
              </a:rPr>
              <a:t>习是</a:t>
            </a:r>
            <a:r>
              <a:rPr sz="4450" spc="-1260" dirty="0">
                <a:solidFill>
                  <a:srgbClr val="49494B"/>
                </a:solidFill>
              </a:rPr>
              <a:t> </a:t>
            </a:r>
            <a:r>
              <a:rPr sz="4450" spc="760" dirty="0">
                <a:solidFill>
                  <a:srgbClr val="49494B"/>
                </a:solidFill>
              </a:rPr>
              <a:t>提</a:t>
            </a:r>
            <a:r>
              <a:rPr sz="4450" spc="195" dirty="0">
                <a:solidFill>
                  <a:srgbClr val="49494B"/>
                </a:solidFill>
              </a:rPr>
              <a:t>高</a:t>
            </a:r>
            <a:r>
              <a:rPr sz="4450" spc="420" dirty="0">
                <a:solidFill>
                  <a:srgbClr val="49494B"/>
                </a:solidFill>
              </a:rPr>
              <a:t>学</a:t>
            </a:r>
            <a:r>
              <a:rPr sz="4450" spc="295" dirty="0">
                <a:solidFill>
                  <a:srgbClr val="49494B"/>
                </a:solidFill>
              </a:rPr>
              <a:t>生</a:t>
            </a:r>
            <a:r>
              <a:rPr sz="4450" spc="330" dirty="0">
                <a:solidFill>
                  <a:srgbClr val="49494B"/>
                </a:solidFill>
              </a:rPr>
              <a:t>计</a:t>
            </a:r>
            <a:r>
              <a:rPr sz="4450" spc="525" dirty="0">
                <a:solidFill>
                  <a:srgbClr val="49494B"/>
                </a:solidFill>
              </a:rPr>
              <a:t>算</a:t>
            </a:r>
            <a:r>
              <a:rPr sz="4450" spc="370" dirty="0">
                <a:solidFill>
                  <a:srgbClr val="49494B"/>
                </a:solidFill>
              </a:rPr>
              <a:t>能</a:t>
            </a:r>
            <a:r>
              <a:rPr sz="4450" spc="165" dirty="0">
                <a:solidFill>
                  <a:srgbClr val="49494B"/>
                </a:solidFill>
              </a:rPr>
              <a:t>力</a:t>
            </a:r>
            <a:r>
              <a:rPr sz="4450" spc="660" dirty="0">
                <a:solidFill>
                  <a:srgbClr val="49494B"/>
                </a:solidFill>
              </a:rPr>
              <a:t>的</a:t>
            </a:r>
            <a:r>
              <a:rPr sz="4450" spc="280" dirty="0">
                <a:solidFill>
                  <a:srgbClr val="49494B"/>
                </a:solidFill>
              </a:rPr>
              <a:t>关键</a:t>
            </a:r>
            <a:endParaRPr sz="44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58272" y="3924597"/>
            <a:ext cx="2865120" cy="600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750" spc="-2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练习的形式：</a:t>
            </a:r>
            <a:endParaRPr sz="37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53769" y="3924597"/>
            <a:ext cx="4789170" cy="600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1083945" algn="l"/>
              </a:tabLst>
            </a:pPr>
            <a:r>
              <a:rPr sz="3750" spc="-1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3750" spc="-25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750" spc="155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750" spc="-305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750" spc="114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r>
              <a:rPr sz="375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750" spc="34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注</a:t>
            </a:r>
            <a:r>
              <a:rPr sz="3750" spc="39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重</a:t>
            </a:r>
            <a:r>
              <a:rPr sz="3750" spc="34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sz="3750" spc="63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比</a:t>
            </a:r>
            <a:r>
              <a:rPr sz="3750" spc="47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训</a:t>
            </a:r>
            <a:r>
              <a:rPr sz="3750" spc="33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练</a:t>
            </a:r>
            <a:r>
              <a:rPr sz="3750" spc="27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37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39837" y="3924597"/>
            <a:ext cx="2088514" cy="600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1082040" algn="l"/>
              </a:tabLst>
            </a:pPr>
            <a:r>
              <a:rPr sz="3750" spc="9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3750" spc="-31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750" spc="535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b</a:t>
            </a:r>
            <a:r>
              <a:rPr sz="3750" spc="75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r>
              <a:rPr sz="375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750" spc="19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重</a:t>
            </a:r>
            <a:r>
              <a:rPr sz="3750" spc="12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视</a:t>
            </a:r>
            <a:endParaRPr sz="37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9279" y="4511681"/>
            <a:ext cx="12068175" cy="1659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000"/>
              </a:lnSpc>
              <a:spcBef>
                <a:spcPts val="95"/>
              </a:spcBef>
              <a:tabLst>
                <a:tab pos="2994660" algn="l"/>
                <a:tab pos="4049395" algn="l"/>
                <a:tab pos="5135880" algn="l"/>
                <a:tab pos="6190615" algn="l"/>
                <a:tab pos="10206355" algn="l"/>
              </a:tabLst>
            </a:pPr>
            <a:r>
              <a:rPr sz="3750" spc="-2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错题分析。	</a:t>
            </a:r>
            <a:r>
              <a:rPr sz="3700" spc="-1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3700" spc="-325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700" spc="-15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370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700" spc="-1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)	</a:t>
            </a:r>
            <a:r>
              <a:rPr sz="3750" spc="64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练</a:t>
            </a:r>
            <a:r>
              <a:rPr sz="3750" spc="254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习</a:t>
            </a:r>
            <a:r>
              <a:rPr sz="3750" spc="47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3750" spc="49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容</a:t>
            </a:r>
            <a:r>
              <a:rPr sz="3750" spc="27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3750" spc="47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针</a:t>
            </a:r>
            <a:r>
              <a:rPr sz="3750" spc="50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sz="3750" spc="45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r>
              <a:rPr sz="3750" spc="35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3750" spc="61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750" spc="114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3750" spc="-459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750" spc="5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d</a:t>
            </a:r>
            <a:r>
              <a:rPr sz="3750" spc="-26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75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)	</a:t>
            </a:r>
            <a:r>
              <a:rPr sz="3750" spc="64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练</a:t>
            </a:r>
            <a:r>
              <a:rPr sz="3750" spc="13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习</a:t>
            </a:r>
            <a:r>
              <a:rPr sz="3750" spc="-21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安 </a:t>
            </a:r>
            <a:r>
              <a:rPr sz="3750" spc="16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排有坡度、有层次。</a:t>
            </a:r>
            <a:r>
              <a:rPr sz="375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3700" spc="5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3700" spc="-39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700" spc="7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e</a:t>
            </a:r>
            <a:r>
              <a:rPr sz="3700" spc="-75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700" spc="5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r>
              <a:rPr sz="3700" dirty="0">
                <a:solidFill>
                  <a:srgbClr val="BD6064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750" spc="64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练</a:t>
            </a:r>
            <a:r>
              <a:rPr sz="3750" spc="19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习</a:t>
            </a:r>
            <a:r>
              <a:rPr sz="3750" spc="57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要</a:t>
            </a:r>
            <a:r>
              <a:rPr sz="3750" spc="459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注</a:t>
            </a:r>
            <a:r>
              <a:rPr sz="3750" spc="484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意</a:t>
            </a:r>
            <a:r>
              <a:rPr sz="3750" spc="33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多</a:t>
            </a:r>
            <a:r>
              <a:rPr sz="3750" spc="36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次</a:t>
            </a:r>
            <a:r>
              <a:rPr sz="3750" spc="45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3750" spc="59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反</a:t>
            </a:r>
            <a:r>
              <a:rPr sz="3750" spc="395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馈</a:t>
            </a:r>
            <a:r>
              <a:rPr sz="3750" spc="390" dirty="0">
                <a:solidFill>
                  <a:srgbClr val="BD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37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363" y="357356"/>
            <a:ext cx="13129636" cy="96996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59090" y="4505238"/>
            <a:ext cx="1325692" cy="3701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12450" y="4505239"/>
            <a:ext cx="1555139" cy="3445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50197" y="4530764"/>
            <a:ext cx="1555139" cy="3190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08301" y="7874596"/>
            <a:ext cx="10707698" cy="24124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9291254"/>
            <a:ext cx="3008630" cy="0"/>
          </a:xfrm>
          <a:custGeom>
            <a:avLst/>
            <a:gdLst/>
            <a:ahLst/>
            <a:cxnLst/>
            <a:rect l="l" t="t" r="r" b="b"/>
            <a:pathLst>
              <a:path w="3008630">
                <a:moveTo>
                  <a:pt x="0" y="0"/>
                </a:moveTo>
                <a:lnTo>
                  <a:pt x="3008301" y="0"/>
                </a:lnTo>
              </a:path>
            </a:pathLst>
          </a:custGeom>
          <a:ln w="25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9648611"/>
            <a:ext cx="3008630" cy="0"/>
          </a:xfrm>
          <a:custGeom>
            <a:avLst/>
            <a:gdLst/>
            <a:ahLst/>
            <a:cxnLst/>
            <a:rect l="l" t="t" r="r" b="b"/>
            <a:pathLst>
              <a:path w="3008630">
                <a:moveTo>
                  <a:pt x="0" y="0"/>
                </a:moveTo>
                <a:lnTo>
                  <a:pt x="3008301" y="0"/>
                </a:lnTo>
              </a:path>
            </a:pathLst>
          </a:custGeom>
          <a:ln w="25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55138" y="10273983"/>
            <a:ext cx="1440815" cy="0"/>
          </a:xfrm>
          <a:custGeom>
            <a:avLst/>
            <a:gdLst/>
            <a:ahLst/>
            <a:cxnLst/>
            <a:rect l="l" t="t" r="r" b="b"/>
            <a:pathLst>
              <a:path w="1440814">
                <a:moveTo>
                  <a:pt x="0" y="0"/>
                </a:moveTo>
                <a:lnTo>
                  <a:pt x="1440415" y="0"/>
                </a:lnTo>
              </a:path>
            </a:pathLst>
          </a:custGeom>
          <a:ln w="765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81904" y="1280162"/>
            <a:ext cx="12369800" cy="1480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99795">
              <a:lnSpc>
                <a:spcPct val="152000"/>
              </a:lnSpc>
              <a:spcBef>
                <a:spcPts val="95"/>
              </a:spcBef>
            </a:pPr>
            <a:r>
              <a:rPr sz="3150" spc="450" dirty="0">
                <a:solidFill>
                  <a:srgbClr val="BD646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如：在教学完乘法以后，可以设计一组题，练习积不变的 </a:t>
            </a:r>
            <a:r>
              <a:rPr sz="3150" spc="355" dirty="0">
                <a:solidFill>
                  <a:srgbClr val="BD646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规律和积的变化规律，进行对比训练。</a:t>
            </a:r>
            <a:endParaRPr sz="31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57762" y="2980158"/>
            <a:ext cx="509968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3237230" algn="l"/>
              </a:tabLst>
            </a:pPr>
            <a:r>
              <a:rPr sz="3050" spc="15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150</a:t>
            </a:r>
            <a:r>
              <a:rPr sz="3050" spc="-27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50" spc="19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50" spc="-7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50" spc="12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15=	</a:t>
            </a:r>
            <a:r>
              <a:rPr sz="3050" spc="31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125X80=</a:t>
            </a:r>
            <a:endParaRPr sz="30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88236" y="3707631"/>
            <a:ext cx="186372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786765" algn="l"/>
              </a:tabLst>
            </a:pPr>
            <a:r>
              <a:rPr sz="3050" spc="8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2</a:t>
            </a:r>
            <a:r>
              <a:rPr sz="3050" spc="9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5</a:t>
            </a:r>
            <a:r>
              <a:rPr sz="305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3050" spc="29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X80=</a:t>
            </a:r>
            <a:endParaRPr sz="30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73197" y="3477903"/>
            <a:ext cx="2748280" cy="508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150" spc="420" dirty="0">
                <a:solidFill>
                  <a:srgbClr val="4B4B4D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积的变化规律</a:t>
            </a:r>
            <a:endParaRPr sz="31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74955" y="2744453"/>
            <a:ext cx="1919605" cy="2238375"/>
          </a:xfrm>
          <a:prstGeom prst="rect">
            <a:avLst/>
          </a:prstGeom>
        </p:spPr>
        <p:txBody>
          <a:bodyPr vert="horz" wrap="square" lIns="0" tIns="23749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870"/>
              </a:spcBef>
              <a:tabLst>
                <a:tab pos="1600200" algn="l"/>
              </a:tabLst>
            </a:pPr>
            <a:r>
              <a:rPr sz="3050" spc="52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18X</a:t>
            </a:r>
            <a:r>
              <a:rPr sz="3050" spc="50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2</a:t>
            </a:r>
            <a:r>
              <a:rPr sz="305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3050" spc="52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=</a:t>
            </a:r>
            <a:endParaRPr sz="3050">
              <a:latin typeface="Arial" panose="020B0604020202020204"/>
              <a:cs typeface="Arial" panose="020B0604020202020204"/>
            </a:endParaRPr>
          </a:p>
          <a:p>
            <a:pPr marR="38735" algn="r">
              <a:lnSpc>
                <a:spcPct val="100000"/>
              </a:lnSpc>
              <a:spcBef>
                <a:spcPts val="1920"/>
              </a:spcBef>
              <a:tabLst>
                <a:tab pos="1598930" algn="l"/>
              </a:tabLst>
            </a:pPr>
            <a:r>
              <a:rPr sz="3050" spc="49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1</a:t>
            </a:r>
            <a:r>
              <a:rPr sz="3050" spc="54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8</a:t>
            </a:r>
            <a:r>
              <a:rPr sz="3050" spc="894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50" spc="10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2</a:t>
            </a:r>
            <a:r>
              <a:rPr sz="3050" spc="10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0</a:t>
            </a:r>
            <a:r>
              <a:rPr sz="305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3300" spc="12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=</a:t>
            </a:r>
            <a:endParaRPr sz="3300">
              <a:latin typeface="Arial" panose="020B0604020202020204"/>
              <a:cs typeface="Arial" panose="020B0604020202020204"/>
            </a:endParaRPr>
          </a:p>
          <a:p>
            <a:pPr marR="43815" algn="r">
              <a:lnSpc>
                <a:spcPct val="100000"/>
              </a:lnSpc>
              <a:spcBef>
                <a:spcPts val="1065"/>
              </a:spcBef>
            </a:pPr>
            <a:r>
              <a:rPr sz="4200" spc="-1800" dirty="0">
                <a:solidFill>
                  <a:srgbClr val="BC5256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＝</a:t>
            </a:r>
            <a:endParaRPr sz="4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68731" y="3584578"/>
            <a:ext cx="1880235" cy="139827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80"/>
              </a:spcBef>
              <a:tabLst>
                <a:tab pos="781050" algn="l"/>
              </a:tabLst>
            </a:pPr>
            <a:r>
              <a:rPr sz="3050" spc="12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75	</a:t>
            </a:r>
            <a:r>
              <a:rPr sz="3050" spc="15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50" spc="-23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50" spc="12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15=</a:t>
            </a:r>
            <a:endParaRPr sz="3050">
              <a:latin typeface="Arial" panose="020B0604020202020204"/>
              <a:cs typeface="Arial" panose="020B0604020202020204"/>
            </a:endParaRPr>
          </a:p>
          <a:p>
            <a:pPr marR="19050" algn="r">
              <a:lnSpc>
                <a:spcPct val="100000"/>
              </a:lnSpc>
              <a:spcBef>
                <a:spcPts val="1220"/>
              </a:spcBef>
            </a:pPr>
            <a:r>
              <a:rPr sz="4200" spc="-1925" dirty="0">
                <a:solidFill>
                  <a:srgbClr val="BC5256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＝</a:t>
            </a:r>
            <a:endParaRPr sz="4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219624" y="4313861"/>
            <a:ext cx="2014855" cy="6686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001520" algn="l"/>
              </a:tabLst>
            </a:pPr>
            <a:r>
              <a:rPr sz="4200" spc="-1800" dirty="0">
                <a:solidFill>
                  <a:srgbClr val="BC5256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＝	</a:t>
            </a:r>
            <a:endParaRPr sz="4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0382" y="5642460"/>
            <a:ext cx="2518410" cy="2858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44525">
              <a:lnSpc>
                <a:spcPct val="148000"/>
              </a:lnSpc>
              <a:spcBef>
                <a:spcPts val="95"/>
              </a:spcBef>
              <a:tabLst>
                <a:tab pos="1219835" algn="l"/>
                <a:tab pos="1593215" algn="l"/>
                <a:tab pos="2258060" algn="l"/>
              </a:tabLst>
            </a:pPr>
            <a:r>
              <a:rPr sz="3050" spc="-73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1</a:t>
            </a:r>
            <a:r>
              <a:rPr sz="3050" spc="-73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8</a:t>
            </a:r>
            <a:r>
              <a:rPr sz="305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3050" spc="-87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5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3050" spc="15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2</a:t>
            </a:r>
            <a:r>
              <a:rPr sz="305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3050" spc="10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=  </a:t>
            </a:r>
            <a:r>
              <a:rPr sz="3050" spc="49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(18X2)</a:t>
            </a:r>
            <a:endParaRPr sz="30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2070"/>
              </a:spcBef>
            </a:pPr>
            <a:r>
              <a:rPr sz="3050" spc="11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(18--;-2)</a:t>
            </a:r>
            <a:endParaRPr sz="30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2065"/>
              </a:spcBef>
            </a:pPr>
            <a:r>
              <a:rPr sz="3050" spc="21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(125</a:t>
            </a:r>
            <a:r>
              <a:rPr sz="3050" spc="-42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50" spc="-2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--;-5)</a:t>
            </a:r>
            <a:endParaRPr sz="30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13459" y="5642460"/>
            <a:ext cx="3635375" cy="2858770"/>
          </a:xfrm>
          <a:prstGeom prst="rect">
            <a:avLst/>
          </a:prstGeom>
        </p:spPr>
        <p:txBody>
          <a:bodyPr vert="horz" wrap="square" lIns="0" tIns="236220" rIns="0" bIns="0" rtlCol="0">
            <a:spAutoFit/>
          </a:bodyPr>
          <a:lstStyle/>
          <a:p>
            <a:pPr marL="1769745">
              <a:lnSpc>
                <a:spcPct val="100000"/>
              </a:lnSpc>
              <a:spcBef>
                <a:spcPts val="1860"/>
              </a:spcBef>
            </a:pPr>
            <a:r>
              <a:rPr sz="3050" spc="10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150 </a:t>
            </a:r>
            <a:r>
              <a:rPr sz="3050" spc="13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50" spc="-434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50" spc="12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15=</a:t>
            </a:r>
            <a:endParaRPr sz="3050">
              <a:latin typeface="Arial" panose="020B0604020202020204"/>
              <a:cs typeface="Arial" panose="020B0604020202020204"/>
            </a:endParaRPr>
          </a:p>
          <a:p>
            <a:pPr marL="12700" marR="1101090" indent="12700">
              <a:lnSpc>
                <a:spcPts val="5730"/>
              </a:lnSpc>
              <a:spcBef>
                <a:spcPts val="235"/>
              </a:spcBef>
              <a:tabLst>
                <a:tab pos="653415" algn="l"/>
                <a:tab pos="2210435" algn="l"/>
              </a:tabLst>
            </a:pPr>
            <a:r>
              <a:rPr sz="3050" spc="66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	</a:t>
            </a:r>
            <a:r>
              <a:rPr sz="3050" spc="114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(2--;-2)	</a:t>
            </a:r>
            <a:r>
              <a:rPr sz="3050" spc="18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=  </a:t>
            </a:r>
            <a:r>
              <a:rPr sz="3050" spc="19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5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3050" spc="40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(</a:t>
            </a:r>
            <a:r>
              <a:rPr sz="3050" spc="70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2X2</a:t>
            </a:r>
            <a:r>
              <a:rPr sz="3050" spc="40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)</a:t>
            </a:r>
            <a:r>
              <a:rPr sz="305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3050" spc="70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=</a:t>
            </a:r>
            <a:endParaRPr sz="3050">
              <a:latin typeface="Arial" panose="020B0604020202020204"/>
              <a:cs typeface="Arial" panose="020B0604020202020204"/>
            </a:endParaRPr>
          </a:p>
          <a:p>
            <a:pPr marL="254635">
              <a:lnSpc>
                <a:spcPct val="100000"/>
              </a:lnSpc>
              <a:spcBef>
                <a:spcPts val="1530"/>
              </a:spcBef>
              <a:tabLst>
                <a:tab pos="882650" algn="l"/>
                <a:tab pos="1630680" algn="l"/>
                <a:tab pos="2668905" algn="l"/>
              </a:tabLst>
            </a:pPr>
            <a:r>
              <a:rPr sz="3050" spc="-3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	</a:t>
            </a:r>
            <a:r>
              <a:rPr sz="3050" spc="-3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(80	</a:t>
            </a:r>
            <a:r>
              <a:rPr sz="3050" spc="-3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50" spc="-5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50" spc="-2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5)	</a:t>
            </a:r>
            <a:r>
              <a:rPr sz="3050" spc="-3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=</a:t>
            </a:r>
            <a:endParaRPr sz="30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82763" y="5877293"/>
            <a:ext cx="187515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050" spc="31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125X80=</a:t>
            </a:r>
            <a:endParaRPr sz="30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37103" y="6540954"/>
            <a:ext cx="178498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050" spc="24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(150</a:t>
            </a:r>
            <a:r>
              <a:rPr sz="3050" spc="-29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50" spc="33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50" spc="-254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50" spc="22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3)</a:t>
            </a:r>
            <a:endParaRPr sz="30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37103" y="7274810"/>
            <a:ext cx="1107440" cy="515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050" spc="16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(</a:t>
            </a:r>
            <a:r>
              <a:rPr sz="3050" spc="27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15</a:t>
            </a:r>
            <a:r>
              <a:rPr sz="3050" spc="-39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0</a:t>
            </a:r>
            <a:r>
              <a:rPr sz="3200" spc="29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7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90462" y="7293955"/>
            <a:ext cx="1543050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050" spc="23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(15</a:t>
            </a:r>
            <a:r>
              <a:rPr sz="3050" spc="-13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50" spc="33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50" spc="-35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50" spc="22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3)</a:t>
            </a:r>
            <a:endParaRPr sz="30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37103" y="8008666"/>
            <a:ext cx="173418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050" spc="21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(1</a:t>
            </a:r>
            <a:r>
              <a:rPr sz="3050" spc="21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25 </a:t>
            </a:r>
            <a:r>
              <a:rPr sz="3050" spc="10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50" spc="-52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50" spc="7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5)</a:t>
            </a:r>
            <a:endParaRPr sz="30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90462" y="7989523"/>
            <a:ext cx="1504950" cy="515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1128395" algn="l"/>
              </a:tabLst>
            </a:pPr>
            <a:r>
              <a:rPr sz="3050" spc="5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(</a:t>
            </a:r>
            <a:r>
              <a:rPr sz="3050" spc="8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8</a:t>
            </a:r>
            <a:r>
              <a:rPr sz="3050" spc="8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0</a:t>
            </a:r>
            <a:r>
              <a:rPr sz="3200" spc="9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7</a:t>
            </a:r>
            <a:r>
              <a:rPr sz="320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3050" spc="8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5</a:t>
            </a:r>
            <a:r>
              <a:rPr sz="3050" spc="5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)</a:t>
            </a:r>
            <a:endParaRPr sz="30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95675" y="6228267"/>
            <a:ext cx="5960110" cy="2273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94435" algn="ctr">
              <a:lnSpc>
                <a:spcPct val="100000"/>
              </a:lnSpc>
              <a:spcBef>
                <a:spcPts val="110"/>
              </a:spcBef>
            </a:pPr>
            <a:r>
              <a:rPr sz="1900" spc="95" dirty="0">
                <a:solidFill>
                  <a:srgbClr val="4B4B4D"/>
                </a:solidFill>
                <a:latin typeface="Arial" panose="020B0604020202020204"/>
                <a:cs typeface="Arial" panose="020B0604020202020204"/>
              </a:rPr>
              <a:t>I</a:t>
            </a:r>
            <a:endParaRPr sz="1900">
              <a:latin typeface="Arial" panose="020B0604020202020204"/>
              <a:cs typeface="Arial" panose="020B0604020202020204"/>
            </a:endParaRPr>
          </a:p>
          <a:p>
            <a:pPr marL="779145">
              <a:lnSpc>
                <a:spcPct val="100000"/>
              </a:lnSpc>
              <a:spcBef>
                <a:spcPts val="35"/>
              </a:spcBef>
              <a:tabLst>
                <a:tab pos="1407160" algn="l"/>
                <a:tab pos="2523490" algn="l"/>
                <a:tab pos="3206115" algn="l"/>
              </a:tabLst>
            </a:pPr>
            <a:r>
              <a:rPr sz="3050" spc="33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50" spc="33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3050" spc="16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(</a:t>
            </a:r>
            <a:r>
              <a:rPr sz="3050" spc="27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1</a:t>
            </a:r>
            <a:r>
              <a:rPr sz="3050" spc="-22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5</a:t>
            </a:r>
            <a:r>
              <a:rPr sz="3200" spc="29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7</a:t>
            </a:r>
            <a:r>
              <a:rPr sz="320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3050" spc="27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3</a:t>
            </a:r>
            <a:r>
              <a:rPr sz="3050" spc="16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)</a:t>
            </a:r>
            <a:r>
              <a:rPr sz="305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3050" spc="31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=</a:t>
            </a:r>
            <a:r>
              <a:rPr sz="3150" spc="355" dirty="0">
                <a:solidFill>
                  <a:srgbClr val="5E5E5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(积不变规律</a:t>
            </a:r>
            <a:endParaRPr sz="31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2240"/>
              </a:spcBef>
              <a:tabLst>
                <a:tab pos="779145" algn="l"/>
                <a:tab pos="3206115" algn="l"/>
              </a:tabLst>
            </a:pPr>
            <a:r>
              <a:rPr sz="3050" spc="22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3)	</a:t>
            </a:r>
            <a:r>
              <a:rPr sz="3050" spc="330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	</a:t>
            </a:r>
            <a:r>
              <a:rPr sz="3050" spc="290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=</a:t>
            </a:r>
            <a:endParaRPr sz="3050">
              <a:latin typeface="Arial" panose="020B0604020202020204"/>
              <a:cs typeface="Arial" panose="020B0604020202020204"/>
            </a:endParaRPr>
          </a:p>
          <a:p>
            <a:pPr marL="779145">
              <a:lnSpc>
                <a:spcPct val="100000"/>
              </a:lnSpc>
              <a:spcBef>
                <a:spcPts val="1965"/>
              </a:spcBef>
              <a:tabLst>
                <a:tab pos="3193415" algn="l"/>
              </a:tabLst>
            </a:pPr>
            <a:r>
              <a:rPr sz="3050" spc="105" dirty="0">
                <a:solidFill>
                  <a:srgbClr val="BD6469"/>
                </a:solidFill>
                <a:latin typeface="Arial" panose="020B0604020202020204"/>
                <a:cs typeface="Arial" panose="020B0604020202020204"/>
              </a:rPr>
              <a:t>X	</a:t>
            </a:r>
            <a:r>
              <a:rPr sz="3050" spc="95" dirty="0">
                <a:solidFill>
                  <a:srgbClr val="BC5256"/>
                </a:solidFill>
                <a:latin typeface="Arial" panose="020B0604020202020204"/>
                <a:cs typeface="Arial" panose="020B0604020202020204"/>
              </a:rPr>
              <a:t>=</a:t>
            </a:r>
            <a:endParaRPr sz="3050">
              <a:latin typeface="Arial" panose="020B0604020202020204"/>
              <a:cs typeface="Arial" panose="020B0604020202020204"/>
            </a:endParaRPr>
          </a:p>
        </p:txBody>
      </p:sp>
      <p:pic>
        <p:nvPicPr>
          <p:cNvPr id="26" name="图片 25" descr="批注 2019-12-19 1405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3716635" cy="10287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363" y="357356"/>
            <a:ext cx="13129636" cy="96996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08301" y="7874596"/>
            <a:ext cx="10707698" cy="2412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9291254"/>
            <a:ext cx="3493135" cy="0"/>
          </a:xfrm>
          <a:custGeom>
            <a:avLst/>
            <a:gdLst/>
            <a:ahLst/>
            <a:cxnLst/>
            <a:rect l="l" t="t" r="r" b="b"/>
            <a:pathLst>
              <a:path w="3493135">
                <a:moveTo>
                  <a:pt x="0" y="0"/>
                </a:moveTo>
                <a:lnTo>
                  <a:pt x="3492689" y="0"/>
                </a:lnTo>
              </a:path>
            </a:pathLst>
          </a:custGeom>
          <a:ln w="25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9661373"/>
            <a:ext cx="3493135" cy="0"/>
          </a:xfrm>
          <a:custGeom>
            <a:avLst/>
            <a:gdLst/>
            <a:ahLst/>
            <a:cxnLst/>
            <a:rect l="l" t="t" r="r" b="b"/>
            <a:pathLst>
              <a:path w="3493135">
                <a:moveTo>
                  <a:pt x="0" y="0"/>
                </a:moveTo>
                <a:lnTo>
                  <a:pt x="3492689" y="0"/>
                </a:lnTo>
              </a:path>
            </a:pathLst>
          </a:custGeom>
          <a:ln w="25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55138" y="10273983"/>
            <a:ext cx="1453515" cy="0"/>
          </a:xfrm>
          <a:custGeom>
            <a:avLst/>
            <a:gdLst/>
            <a:ahLst/>
            <a:cxnLst/>
            <a:rect l="l" t="t" r="r" b="b"/>
            <a:pathLst>
              <a:path w="1453514">
                <a:moveTo>
                  <a:pt x="0" y="0"/>
                </a:moveTo>
                <a:lnTo>
                  <a:pt x="1453162" y="0"/>
                </a:lnTo>
              </a:path>
            </a:pathLst>
          </a:custGeom>
          <a:ln w="765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29827" y="2507936"/>
            <a:ext cx="12119610" cy="292290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 indent="1058545">
              <a:lnSpc>
                <a:spcPct val="102000"/>
              </a:lnSpc>
              <a:spcBef>
                <a:spcPts val="45"/>
              </a:spcBef>
              <a:tabLst>
                <a:tab pos="7076440" algn="l"/>
              </a:tabLst>
            </a:pPr>
            <a:r>
              <a:rPr sz="3750" spc="575" dirty="0">
                <a:solidFill>
                  <a:srgbClr val="BC6066"/>
                </a:solidFill>
              </a:rPr>
              <a:t>在教学除数是小数的除法时，教学的重点和难 </a:t>
            </a:r>
            <a:r>
              <a:rPr sz="3750" spc="565" dirty="0">
                <a:solidFill>
                  <a:srgbClr val="BC6066"/>
                </a:solidFill>
              </a:rPr>
              <a:t>点是根据除数的小数位数，移动被除数的小数点以 </a:t>
            </a:r>
            <a:r>
              <a:rPr sz="3750" spc="540" dirty="0">
                <a:solidFill>
                  <a:srgbClr val="BC6066"/>
                </a:solidFill>
              </a:rPr>
              <a:t>及商的小数点定位。教学中可以设计有针对性的练 </a:t>
            </a:r>
            <a:r>
              <a:rPr sz="3750" spc="254" dirty="0">
                <a:solidFill>
                  <a:srgbClr val="BC6066"/>
                </a:solidFill>
              </a:rPr>
              <a:t>习</a:t>
            </a:r>
            <a:r>
              <a:rPr sz="3750" spc="-365" dirty="0">
                <a:solidFill>
                  <a:srgbClr val="BC6066"/>
                </a:solidFill>
              </a:rPr>
              <a:t>。</a:t>
            </a:r>
            <a:r>
              <a:rPr sz="3750" spc="-894" dirty="0">
                <a:solidFill>
                  <a:srgbClr val="BC6066"/>
                </a:solidFill>
              </a:rPr>
              <a:t> </a:t>
            </a:r>
            <a:r>
              <a:rPr sz="3750" spc="710" dirty="0">
                <a:solidFill>
                  <a:srgbClr val="BC6066"/>
                </a:solidFill>
              </a:rPr>
              <a:t>例</a:t>
            </a:r>
            <a:r>
              <a:rPr sz="3750" spc="-1645" dirty="0">
                <a:solidFill>
                  <a:srgbClr val="BC6066"/>
                </a:solidFill>
              </a:rPr>
              <a:t>：        </a:t>
            </a:r>
            <a:r>
              <a:rPr sz="3750" spc="-1550" dirty="0">
                <a:solidFill>
                  <a:srgbClr val="BC6066"/>
                </a:solidFill>
              </a:rPr>
              <a:t> </a:t>
            </a:r>
            <a:r>
              <a:rPr sz="3750" spc="-1645" dirty="0">
                <a:solidFill>
                  <a:srgbClr val="BC6066"/>
                </a:solidFill>
              </a:rPr>
              <a:t>根        </a:t>
            </a:r>
            <a:r>
              <a:rPr sz="3750" spc="-1485" dirty="0">
                <a:solidFill>
                  <a:srgbClr val="BC6066"/>
                </a:solidFill>
              </a:rPr>
              <a:t> </a:t>
            </a:r>
            <a:r>
              <a:rPr sz="3750" spc="-1645" dirty="0">
                <a:solidFill>
                  <a:srgbClr val="BC6066"/>
                </a:solidFill>
              </a:rPr>
              <a:t>据       </a:t>
            </a:r>
            <a:r>
              <a:rPr sz="3750" spc="-1495" dirty="0">
                <a:solidFill>
                  <a:srgbClr val="BC6066"/>
                </a:solidFill>
              </a:rPr>
              <a:t> </a:t>
            </a:r>
            <a:r>
              <a:rPr sz="3650" spc="-890" dirty="0">
                <a:solidFill>
                  <a:srgbClr val="BC6066"/>
                </a:solidFill>
                <a:latin typeface="Arial" panose="020B0604020202020204"/>
                <a:cs typeface="Arial" panose="020B0604020202020204"/>
              </a:rPr>
              <a:t>5       </a:t>
            </a:r>
            <a:r>
              <a:rPr sz="3650" spc="-855" dirty="0">
                <a:solidFill>
                  <a:srgbClr val="BC6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50" spc="-890" dirty="0">
                <a:solidFill>
                  <a:srgbClr val="BC6066"/>
                </a:solidFill>
                <a:latin typeface="Arial" panose="020B0604020202020204"/>
                <a:cs typeface="Arial" panose="020B0604020202020204"/>
              </a:rPr>
              <a:t>1       </a:t>
            </a:r>
            <a:r>
              <a:rPr sz="3650" spc="-865" dirty="0">
                <a:solidFill>
                  <a:srgbClr val="BC6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50" spc="-890" dirty="0">
                <a:solidFill>
                  <a:srgbClr val="BC6066"/>
                </a:solidFill>
                <a:latin typeface="Arial" panose="020B0604020202020204"/>
                <a:cs typeface="Arial" panose="020B0604020202020204"/>
              </a:rPr>
              <a:t>4      </a:t>
            </a:r>
            <a:r>
              <a:rPr sz="3650" spc="-800" dirty="0">
                <a:solidFill>
                  <a:srgbClr val="BC6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50" spc="170" dirty="0">
                <a:solidFill>
                  <a:srgbClr val="BC6066"/>
                </a:solidFill>
                <a:latin typeface="Arial" panose="020B0604020202020204"/>
                <a:cs typeface="Arial" panose="020B0604020202020204"/>
              </a:rPr>
              <a:t>5</a:t>
            </a:r>
            <a:r>
              <a:rPr sz="3650" spc="-560" dirty="0">
                <a:solidFill>
                  <a:srgbClr val="BC6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50" spc="-455" dirty="0">
                <a:solidFill>
                  <a:srgbClr val="BC6066"/>
                </a:solidFill>
                <a:latin typeface="Arial" panose="020B0604020202020204"/>
                <a:cs typeface="Arial" panose="020B0604020202020204"/>
              </a:rPr>
              <a:t>--;-4 </a:t>
            </a:r>
            <a:r>
              <a:rPr sz="3650" spc="-220" dirty="0">
                <a:solidFill>
                  <a:srgbClr val="BC6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50" spc="114" dirty="0">
                <a:solidFill>
                  <a:srgbClr val="BC6066"/>
                </a:solidFill>
                <a:latin typeface="Arial" panose="020B0604020202020204"/>
                <a:cs typeface="Arial" panose="020B0604020202020204"/>
              </a:rPr>
              <a:t>9=105,	</a:t>
            </a:r>
            <a:r>
              <a:rPr sz="3750" spc="465" dirty="0">
                <a:solidFill>
                  <a:srgbClr val="BC6066"/>
                </a:solidFill>
              </a:rPr>
              <a:t>直接写出下面算式的 </a:t>
            </a:r>
            <a:r>
              <a:rPr sz="3750" spc="-815" dirty="0">
                <a:solidFill>
                  <a:srgbClr val="BC6066"/>
                </a:solidFill>
              </a:rPr>
              <a:t>商。</a:t>
            </a:r>
            <a:endParaRPr sz="37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2245" y="5389759"/>
            <a:ext cx="3256915" cy="1403985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0"/>
              </a:spcBef>
              <a:tabLst>
                <a:tab pos="1887220" algn="l"/>
              </a:tabLst>
            </a:pPr>
            <a:r>
              <a:rPr sz="3650" spc="6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51.</a:t>
            </a:r>
            <a:r>
              <a:rPr sz="3650" spc="3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50" spc="-114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457	</a:t>
            </a:r>
            <a:r>
              <a:rPr sz="3650" spc="15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4.</a:t>
            </a:r>
            <a:r>
              <a:rPr sz="3650" spc="-19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50" spc="12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9=</a:t>
            </a:r>
            <a:endParaRPr sz="36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3650" spc="120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51. </a:t>
            </a:r>
            <a:r>
              <a:rPr sz="3650" spc="30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45-;-Q.</a:t>
            </a:r>
            <a:r>
              <a:rPr sz="3650" spc="-30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50" spc="8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49=</a:t>
            </a:r>
            <a:endParaRPr sz="36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85249" y="5415283"/>
            <a:ext cx="3256915" cy="137858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  <a:tabLst>
                <a:tab pos="1887220" algn="l"/>
              </a:tabLst>
            </a:pPr>
            <a:r>
              <a:rPr sz="3650" spc="90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5</a:t>
            </a:r>
            <a:r>
              <a:rPr sz="3650" spc="90" dirty="0">
                <a:solidFill>
                  <a:srgbClr val="E23F59"/>
                </a:solidFill>
                <a:latin typeface="Arial" panose="020B0604020202020204"/>
                <a:cs typeface="Arial" panose="020B0604020202020204"/>
              </a:rPr>
              <a:t>.</a:t>
            </a:r>
            <a:r>
              <a:rPr sz="3650" spc="-70" dirty="0">
                <a:solidFill>
                  <a:srgbClr val="E23F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50" spc="-5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1457	</a:t>
            </a:r>
            <a:r>
              <a:rPr sz="3650" spc="15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4.</a:t>
            </a:r>
            <a:r>
              <a:rPr sz="3650" spc="-19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50" spc="12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9=</a:t>
            </a:r>
            <a:endParaRPr sz="36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945"/>
              </a:spcBef>
            </a:pPr>
            <a:r>
              <a:rPr sz="3650" spc="90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5</a:t>
            </a:r>
            <a:r>
              <a:rPr sz="3650" spc="90" dirty="0">
                <a:solidFill>
                  <a:srgbClr val="E23F59"/>
                </a:solidFill>
                <a:latin typeface="Arial" panose="020B0604020202020204"/>
                <a:cs typeface="Arial" panose="020B0604020202020204"/>
              </a:rPr>
              <a:t>. </a:t>
            </a:r>
            <a:r>
              <a:rPr sz="3650" spc="1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145-;-Q.</a:t>
            </a:r>
            <a:r>
              <a:rPr sz="3650" spc="-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50" spc="8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49=</a:t>
            </a:r>
            <a:endParaRPr sz="36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68253" y="5415283"/>
            <a:ext cx="3256915" cy="137858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3650" spc="80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514</a:t>
            </a:r>
            <a:r>
              <a:rPr sz="3650" spc="80" dirty="0">
                <a:solidFill>
                  <a:srgbClr val="E23F59"/>
                </a:solidFill>
                <a:latin typeface="Arial" panose="020B0604020202020204"/>
                <a:cs typeface="Arial" panose="020B0604020202020204"/>
              </a:rPr>
              <a:t>. </a:t>
            </a:r>
            <a:r>
              <a:rPr sz="3650" spc="680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574.</a:t>
            </a:r>
            <a:r>
              <a:rPr sz="3650" spc="-46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50" spc="12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9=</a:t>
            </a:r>
            <a:endParaRPr sz="36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945"/>
              </a:spcBef>
            </a:pPr>
            <a:r>
              <a:rPr sz="3650" spc="80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514</a:t>
            </a:r>
            <a:r>
              <a:rPr sz="3650" spc="80" dirty="0">
                <a:solidFill>
                  <a:srgbClr val="E23F59"/>
                </a:solidFill>
                <a:latin typeface="Arial" panose="020B0604020202020204"/>
                <a:cs typeface="Arial" panose="020B0604020202020204"/>
              </a:rPr>
              <a:t>. </a:t>
            </a:r>
            <a:r>
              <a:rPr sz="3650" spc="4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5-;-Q.</a:t>
            </a:r>
            <a:r>
              <a:rPr sz="3650" spc="-290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50" spc="85" dirty="0">
                <a:solidFill>
                  <a:srgbClr val="C44D52"/>
                </a:solidFill>
                <a:latin typeface="Arial" panose="020B0604020202020204"/>
                <a:cs typeface="Arial" panose="020B0604020202020204"/>
              </a:rPr>
              <a:t>49=</a:t>
            </a:r>
            <a:endParaRPr sz="36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6767" y="6898311"/>
            <a:ext cx="12633325" cy="11899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912620">
              <a:lnSpc>
                <a:spcPct val="100000"/>
              </a:lnSpc>
              <a:spcBef>
                <a:spcPts val="115"/>
              </a:spcBef>
            </a:pPr>
            <a:r>
              <a:rPr sz="3750" spc="465" dirty="0">
                <a:solidFill>
                  <a:srgbClr val="BC6066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通过这类练习让学生熟练掌握商不变的规律和</a:t>
            </a:r>
            <a:endParaRPr sz="37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90550">
              <a:lnSpc>
                <a:spcPct val="100000"/>
              </a:lnSpc>
              <a:spcBef>
                <a:spcPts val="175"/>
              </a:spcBef>
            </a:pPr>
            <a:r>
              <a:rPr sz="3700" spc="235" dirty="0">
                <a:solidFill>
                  <a:srgbClr val="BC6066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商</a:t>
            </a:r>
            <a:r>
              <a:rPr sz="3750" spc="50" dirty="0">
                <a:solidFill>
                  <a:srgbClr val="BC6066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的变化规律。</a:t>
            </a:r>
            <a:endParaRPr sz="37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2" name="图片 11" descr="批注 2019-12-19 1410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080"/>
            <a:ext cx="13715365" cy="1028001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363" y="357356"/>
            <a:ext cx="13129636" cy="96996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08301" y="7874596"/>
            <a:ext cx="10707698" cy="2412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9291254"/>
            <a:ext cx="7750809" cy="0"/>
          </a:xfrm>
          <a:custGeom>
            <a:avLst/>
            <a:gdLst/>
            <a:ahLst/>
            <a:cxnLst/>
            <a:rect l="l" t="t" r="r" b="b"/>
            <a:pathLst>
              <a:path w="7750809">
                <a:moveTo>
                  <a:pt x="0" y="0"/>
                </a:moveTo>
                <a:lnTo>
                  <a:pt x="7750200" y="0"/>
                </a:lnTo>
              </a:path>
            </a:pathLst>
          </a:custGeom>
          <a:ln w="25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9661373"/>
            <a:ext cx="3008630" cy="0"/>
          </a:xfrm>
          <a:custGeom>
            <a:avLst/>
            <a:gdLst/>
            <a:ahLst/>
            <a:cxnLst/>
            <a:rect l="l" t="t" r="r" b="b"/>
            <a:pathLst>
              <a:path w="3008630">
                <a:moveTo>
                  <a:pt x="0" y="0"/>
                </a:moveTo>
                <a:lnTo>
                  <a:pt x="3008301" y="0"/>
                </a:lnTo>
              </a:path>
            </a:pathLst>
          </a:custGeom>
          <a:ln w="25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55138" y="10273983"/>
            <a:ext cx="1428115" cy="0"/>
          </a:xfrm>
          <a:custGeom>
            <a:avLst/>
            <a:gdLst/>
            <a:ahLst/>
            <a:cxnLst/>
            <a:rect l="l" t="t" r="r" b="b"/>
            <a:pathLst>
              <a:path w="1428114">
                <a:moveTo>
                  <a:pt x="0" y="0"/>
                </a:moveTo>
                <a:lnTo>
                  <a:pt x="1427668" y="0"/>
                </a:lnTo>
              </a:path>
            </a:pathLst>
          </a:custGeom>
          <a:ln w="765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21721" y="1920851"/>
            <a:ext cx="12991465" cy="12001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899160" algn="l"/>
              </a:tabLst>
            </a:pPr>
            <a:r>
              <a:rPr sz="3950" spc="-844" dirty="0">
                <a:solidFill>
                  <a:srgbClr val="4B4B4B"/>
                </a:solidFill>
                <a:latin typeface="Times New Roman" panose="02020603050405020304"/>
                <a:cs typeface="Times New Roman" panose="02020603050405020304"/>
              </a:rPr>
              <a:t>(    </a:t>
            </a:r>
            <a:r>
              <a:rPr sz="3950" spc="-805" dirty="0">
                <a:solidFill>
                  <a:srgbClr val="4B4B4B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950" spc="-530" dirty="0">
                <a:solidFill>
                  <a:srgbClr val="4B4B4B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sz="3950" spc="-254" dirty="0">
                <a:solidFill>
                  <a:srgbClr val="4B4B4B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950" spc="-844" dirty="0">
                <a:solidFill>
                  <a:srgbClr val="4B4B4B"/>
                </a:solidFill>
                <a:latin typeface="Times New Roman" panose="02020603050405020304"/>
                <a:cs typeface="Times New Roman" panose="02020603050405020304"/>
              </a:rPr>
              <a:t>)	</a:t>
            </a:r>
            <a:r>
              <a:rPr sz="3750" spc="600" dirty="0">
                <a:solidFill>
                  <a:srgbClr val="4B4B4B"/>
                </a:solidFill>
              </a:rPr>
              <a:t>易</a:t>
            </a:r>
            <a:r>
              <a:rPr sz="3750" spc="35" dirty="0">
                <a:solidFill>
                  <a:srgbClr val="4B4B4B"/>
                </a:solidFill>
              </a:rPr>
              <a:t>混</a:t>
            </a:r>
            <a:r>
              <a:rPr lang="zh-CN" sz="3750" spc="590" dirty="0">
                <a:solidFill>
                  <a:srgbClr val="775252"/>
                </a:solidFill>
              </a:rPr>
              <a:t>易错的对比联系</a:t>
            </a:r>
            <a:br>
              <a:rPr lang="zh-CN" sz="3750" spc="590" dirty="0">
                <a:solidFill>
                  <a:srgbClr val="775252"/>
                </a:solidFill>
              </a:rPr>
            </a:br>
            <a:r>
              <a:rPr sz="3750" spc="-894" dirty="0">
                <a:solidFill>
                  <a:srgbClr val="4B4B4B"/>
                </a:solidFill>
              </a:rPr>
              <a:t>         </a:t>
            </a:r>
            <a:r>
              <a:rPr sz="3750" spc="400" dirty="0">
                <a:solidFill>
                  <a:srgbClr val="BC6064"/>
                </a:solidFill>
              </a:rPr>
              <a:t>新</a:t>
            </a:r>
            <a:r>
              <a:rPr sz="3750" spc="705" dirty="0">
                <a:solidFill>
                  <a:srgbClr val="BC6064"/>
                </a:solidFill>
              </a:rPr>
              <a:t>知</a:t>
            </a:r>
            <a:r>
              <a:rPr sz="3750" spc="790" dirty="0">
                <a:solidFill>
                  <a:srgbClr val="BC6064"/>
                </a:solidFill>
              </a:rPr>
              <a:t>识</a:t>
            </a:r>
            <a:r>
              <a:rPr sz="3750" spc="365" dirty="0">
                <a:solidFill>
                  <a:srgbClr val="BC6064"/>
                </a:solidFill>
              </a:rPr>
              <a:t>掌</a:t>
            </a:r>
            <a:r>
              <a:rPr sz="3750" spc="740" dirty="0">
                <a:solidFill>
                  <a:srgbClr val="BC6064"/>
                </a:solidFill>
              </a:rPr>
              <a:t>握</a:t>
            </a:r>
            <a:r>
              <a:rPr sz="3750" spc="560" dirty="0">
                <a:solidFill>
                  <a:srgbClr val="BC6064"/>
                </a:solidFill>
              </a:rPr>
              <a:t>以</a:t>
            </a:r>
            <a:r>
              <a:rPr sz="3750" spc="585" dirty="0">
                <a:solidFill>
                  <a:srgbClr val="BC6064"/>
                </a:solidFill>
              </a:rPr>
              <a:t>后</a:t>
            </a:r>
            <a:r>
              <a:rPr sz="3750" spc="-855" dirty="0">
                <a:solidFill>
                  <a:srgbClr val="BC6064"/>
                </a:solidFill>
              </a:rPr>
              <a:t>，</a:t>
            </a:r>
            <a:r>
              <a:rPr sz="3750" spc="-305" dirty="0">
                <a:solidFill>
                  <a:srgbClr val="BC6064"/>
                </a:solidFill>
              </a:rPr>
              <a:t> </a:t>
            </a:r>
            <a:r>
              <a:rPr sz="3750" spc="505" dirty="0">
                <a:solidFill>
                  <a:srgbClr val="BC6064"/>
                </a:solidFill>
              </a:rPr>
              <a:t>要</a:t>
            </a:r>
            <a:r>
              <a:rPr sz="3750" spc="635" dirty="0">
                <a:solidFill>
                  <a:srgbClr val="BC6064"/>
                </a:solidFill>
              </a:rPr>
              <a:t>将</a:t>
            </a:r>
            <a:r>
              <a:rPr sz="3750" spc="675" dirty="0">
                <a:solidFill>
                  <a:srgbClr val="BC6064"/>
                </a:solidFill>
              </a:rPr>
              <a:t>相</a:t>
            </a:r>
            <a:r>
              <a:rPr sz="3750" spc="425" dirty="0">
                <a:solidFill>
                  <a:srgbClr val="BC6064"/>
                </a:solidFill>
              </a:rPr>
              <a:t>近</a:t>
            </a:r>
            <a:r>
              <a:rPr sz="3750" spc="390" dirty="0">
                <a:solidFill>
                  <a:srgbClr val="BC6064"/>
                </a:solidFill>
              </a:rPr>
              <a:t>、</a:t>
            </a:r>
            <a:endParaRPr sz="37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3005" y="2452650"/>
            <a:ext cx="11912600" cy="6282690"/>
          </a:xfrm>
          <a:prstGeom prst="rect">
            <a:avLst/>
          </a:prstGeom>
        </p:spPr>
        <p:txBody>
          <a:bodyPr vert="horz" wrap="square" lIns="0" tIns="267970" rIns="0" bIns="0" rtlCol="0">
            <a:spAutoFit/>
          </a:bodyPr>
          <a:lstStyle/>
          <a:p>
            <a:pPr marL="575310">
              <a:lnSpc>
                <a:spcPct val="100000"/>
              </a:lnSpc>
              <a:spcBef>
                <a:spcPts val="2110"/>
              </a:spcBef>
            </a:pPr>
            <a:endParaRPr sz="3700" spc="345" dirty="0">
              <a:solidFill>
                <a:srgbClr val="BC6064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75310">
              <a:lnSpc>
                <a:spcPct val="100000"/>
              </a:lnSpc>
              <a:spcBef>
                <a:spcPts val="2110"/>
              </a:spcBef>
            </a:pPr>
            <a:r>
              <a:rPr sz="3700" spc="345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相</a:t>
            </a:r>
            <a:r>
              <a:rPr sz="3750" spc="50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似、易混、易错的内容组织在一起进行对比练习，</a:t>
            </a:r>
            <a:endParaRPr sz="37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84835">
              <a:lnSpc>
                <a:spcPct val="100000"/>
              </a:lnSpc>
              <a:spcBef>
                <a:spcPts val="1380"/>
              </a:spcBef>
            </a:pPr>
            <a:r>
              <a:rPr sz="3100" spc="415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endParaRPr sz="3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2460"/>
              </a:spcBef>
            </a:pPr>
            <a:r>
              <a:rPr sz="3750" spc="35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便区别异同，进一步提高学生的计算能力。</a:t>
            </a:r>
            <a:endParaRPr sz="37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085215">
              <a:lnSpc>
                <a:spcPct val="100000"/>
              </a:lnSpc>
              <a:spcBef>
                <a:spcPts val="1880"/>
              </a:spcBef>
              <a:tabLst>
                <a:tab pos="8037830" algn="l"/>
              </a:tabLst>
            </a:pPr>
            <a:r>
              <a:rPr sz="3650" spc="-28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例如：</a:t>
            </a:r>
            <a:r>
              <a:rPr sz="3650" spc="75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700" spc="125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25</a:t>
            </a:r>
            <a:r>
              <a:rPr sz="3700" spc="-395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700" spc="130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700" spc="-245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700" spc="135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4</a:t>
            </a:r>
            <a:r>
              <a:rPr sz="3650" spc="515" dirty="0">
                <a:solidFill>
                  <a:srgbClr val="C34D5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3700" spc="125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24</a:t>
            </a:r>
            <a:r>
              <a:rPr sz="3700" spc="-395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700" spc="130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700" spc="-360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700" spc="110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5	</a:t>
            </a:r>
            <a:r>
              <a:rPr sz="3700" spc="5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15</a:t>
            </a:r>
            <a:r>
              <a:rPr sz="3700" spc="-170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700" spc="229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700" spc="-245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700" spc="130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6</a:t>
            </a:r>
            <a:r>
              <a:rPr sz="3650" spc="415" dirty="0">
                <a:solidFill>
                  <a:srgbClr val="C34D5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3700" spc="5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16</a:t>
            </a:r>
            <a:r>
              <a:rPr sz="3700" spc="-70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700" spc="130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700" spc="-370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700" spc="110" dirty="0">
                <a:solidFill>
                  <a:srgbClr val="C34D50"/>
                </a:solidFill>
                <a:latin typeface="Arial" panose="020B0604020202020204"/>
                <a:cs typeface="Arial" panose="020B0604020202020204"/>
              </a:rPr>
              <a:t>5</a:t>
            </a:r>
            <a:endParaRPr sz="3700">
              <a:latin typeface="Arial" panose="020B0604020202020204"/>
              <a:cs typeface="Arial" panose="020B0604020202020204"/>
            </a:endParaRPr>
          </a:p>
          <a:p>
            <a:pPr marL="861060" indent="-754380">
              <a:lnSpc>
                <a:spcPct val="100000"/>
              </a:lnSpc>
              <a:spcBef>
                <a:spcPts val="2045"/>
              </a:spcBef>
              <a:buSzPct val="96000"/>
              <a:buFont typeface="Arial" panose="020B0604020202020204"/>
              <a:buAutoNum type="arabicParenBoth" startAt="3"/>
              <a:tabLst>
                <a:tab pos="861060" algn="l"/>
              </a:tabLst>
            </a:pPr>
            <a:r>
              <a:rPr sz="3750" spc="-65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发展</a:t>
            </a:r>
            <a:r>
              <a:rPr sz="3750" spc="-944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750" spc="405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</a:t>
            </a:r>
            <a:r>
              <a:rPr sz="3750" spc="56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生</a:t>
            </a:r>
            <a:r>
              <a:rPr sz="3750" spc="335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思</a:t>
            </a:r>
            <a:r>
              <a:rPr sz="3750" spc="31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维</a:t>
            </a:r>
            <a:r>
              <a:rPr sz="3750" spc="894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3750" spc="-48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简便</a:t>
            </a:r>
            <a:r>
              <a:rPr sz="3750" spc="-325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750" spc="-48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3750" spc="-965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750" spc="275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endParaRPr sz="37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836930" indent="-730250">
              <a:lnSpc>
                <a:spcPct val="100000"/>
              </a:lnSpc>
              <a:spcBef>
                <a:spcPts val="1930"/>
              </a:spcBef>
              <a:buSzPct val="96000"/>
              <a:buFont typeface="Arial" panose="020B0604020202020204"/>
              <a:buAutoNum type="arabicParenBoth" startAt="3"/>
              <a:tabLst>
                <a:tab pos="837565" algn="l"/>
              </a:tabLst>
            </a:pPr>
            <a:r>
              <a:rPr sz="3750" spc="63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形</a:t>
            </a:r>
            <a:r>
              <a:rPr sz="3750" spc="36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式</a:t>
            </a:r>
            <a:r>
              <a:rPr sz="3750" spc="25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多</a:t>
            </a:r>
            <a:r>
              <a:rPr sz="3750" spc="44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样</a:t>
            </a:r>
            <a:r>
              <a:rPr sz="3750" spc="685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3750" spc="26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激</a:t>
            </a:r>
            <a:r>
              <a:rPr sz="3750" spc="615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趣</a:t>
            </a:r>
            <a:r>
              <a:rPr sz="3750" spc="640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练</a:t>
            </a:r>
            <a:r>
              <a:rPr sz="3750" spc="-215" dirty="0">
                <a:solidFill>
                  <a:srgbClr val="BC60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习</a:t>
            </a:r>
            <a:endParaRPr sz="37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9" name="图片 8" descr="批注 2019-12-19 1405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50"/>
            <a:ext cx="13716000" cy="1030541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55254"/>
            <a:ext cx="382411" cy="96996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86363" y="255254"/>
            <a:ext cx="13129636" cy="969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43293" y="3075816"/>
            <a:ext cx="12772706" cy="72111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41599" y="9001355"/>
            <a:ext cx="315595" cy="606425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40000"/>
              </a:lnSpc>
            </a:pPr>
            <a:r>
              <a:rPr sz="4550" dirty="0">
                <a:solidFill>
                  <a:srgbClr val="C1C1C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I</a:t>
            </a:r>
            <a:endParaRPr sz="45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838" y="2271826"/>
            <a:ext cx="6669405" cy="730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600" spc="155" dirty="0">
                <a:solidFill>
                  <a:srgbClr val="49494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一、小学计算教学的分类</a:t>
            </a:r>
            <a:endParaRPr sz="4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8500" y="4243664"/>
            <a:ext cx="12299950" cy="1250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92605">
              <a:lnSpc>
                <a:spcPct val="124000"/>
              </a:lnSpc>
              <a:spcBef>
                <a:spcPts val="95"/>
              </a:spcBef>
            </a:pPr>
            <a:r>
              <a:rPr sz="3250" spc="330" dirty="0">
                <a:solidFill>
                  <a:srgbClr val="BD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包括口算、估算、竖式计算、脱式计算、简便计算、 </a:t>
            </a:r>
            <a:r>
              <a:rPr sz="3250" spc="105" dirty="0">
                <a:solidFill>
                  <a:srgbClr val="BD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列式计算、解方程等。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363" y="357356"/>
            <a:ext cx="13129636" cy="96996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7861832"/>
            <a:ext cx="13716000" cy="2425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50265" y="1678305"/>
            <a:ext cx="12176760" cy="8083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zh-CN" sz="5150" spc="275" dirty="0">
                <a:solidFill>
                  <a:srgbClr val="494949"/>
                </a:solidFill>
              </a:rPr>
              <a:t>二、</a:t>
            </a:r>
            <a:r>
              <a:rPr sz="5150" spc="275" dirty="0">
                <a:solidFill>
                  <a:srgbClr val="494949"/>
                </a:solidFill>
              </a:rPr>
              <a:t>小学计算教学中教师存在的问题</a:t>
            </a:r>
            <a:endParaRPr sz="5150"/>
          </a:p>
        </p:txBody>
      </p:sp>
      <p:sp>
        <p:nvSpPr>
          <p:cNvPr id="6" name="object 6"/>
          <p:cNvSpPr txBox="1"/>
          <p:nvPr/>
        </p:nvSpPr>
        <p:spPr>
          <a:xfrm>
            <a:off x="1106906" y="3274907"/>
            <a:ext cx="12089130" cy="3290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510" marR="5080" indent="823595">
              <a:lnSpc>
                <a:spcPct val="124000"/>
              </a:lnSpc>
              <a:spcBef>
                <a:spcPts val="95"/>
              </a:spcBef>
            </a:pPr>
            <a:r>
              <a:rPr sz="3250" spc="425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一是认为“计算“教学枯燥元味，只是与十个阿拉伯数 </a:t>
            </a:r>
            <a:r>
              <a:rPr sz="3250" spc="-90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字打交道。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50">
              <a:latin typeface="Times New Roman" panose="02020603050405020304"/>
              <a:cs typeface="Times New Roman" panose="02020603050405020304"/>
            </a:endParaRPr>
          </a:p>
          <a:p>
            <a:pPr marL="840105">
              <a:lnSpc>
                <a:spcPct val="100000"/>
              </a:lnSpc>
            </a:pPr>
            <a:r>
              <a:rPr sz="3250" spc="434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二是认为“计算“教学没啥可讲，学生只要反复计算就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3150" spc="-560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行。</a:t>
            </a:r>
            <a:endParaRPr sz="31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008301" y="7874596"/>
            <a:ext cx="10707698" cy="241240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9291254"/>
            <a:ext cx="3008630" cy="0"/>
          </a:xfrm>
          <a:custGeom>
            <a:avLst/>
            <a:gdLst/>
            <a:ahLst/>
            <a:cxnLst/>
            <a:rect l="l" t="t" r="r" b="b"/>
            <a:pathLst>
              <a:path w="3008630">
                <a:moveTo>
                  <a:pt x="0" y="0"/>
                </a:moveTo>
                <a:lnTo>
                  <a:pt x="3008301" y="0"/>
                </a:lnTo>
              </a:path>
            </a:pathLst>
          </a:custGeom>
          <a:ln w="25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9661373"/>
            <a:ext cx="3008630" cy="0"/>
          </a:xfrm>
          <a:custGeom>
            <a:avLst/>
            <a:gdLst/>
            <a:ahLst/>
            <a:cxnLst/>
            <a:rect l="l" t="t" r="r" b="b"/>
            <a:pathLst>
              <a:path w="3008630">
                <a:moveTo>
                  <a:pt x="0" y="0"/>
                </a:moveTo>
                <a:lnTo>
                  <a:pt x="3008301" y="0"/>
                </a:lnTo>
              </a:path>
            </a:pathLst>
          </a:custGeom>
          <a:ln w="25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55138" y="10273983"/>
            <a:ext cx="1453515" cy="0"/>
          </a:xfrm>
          <a:custGeom>
            <a:avLst/>
            <a:gdLst/>
            <a:ahLst/>
            <a:cxnLst/>
            <a:rect l="l" t="t" r="r" b="b"/>
            <a:pathLst>
              <a:path w="1453514">
                <a:moveTo>
                  <a:pt x="0" y="0"/>
                </a:moveTo>
                <a:lnTo>
                  <a:pt x="1453162" y="0"/>
                </a:lnTo>
              </a:path>
            </a:pathLst>
          </a:custGeom>
          <a:ln w="765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91968" y="2432636"/>
            <a:ext cx="12444095" cy="6549390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3300" spc="-605" dirty="0">
                <a:solidFill>
                  <a:srgbClr val="BF5259"/>
                </a:solidFill>
                <a:latin typeface="Arial" panose="020B0604020202020204"/>
                <a:cs typeface="Arial" panose="020B0604020202020204"/>
              </a:rPr>
              <a:t>1</a:t>
            </a:r>
            <a:r>
              <a:rPr sz="3300" spc="-310" dirty="0">
                <a:solidFill>
                  <a:srgbClr val="BF52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300" spc="-1085" dirty="0">
                <a:solidFill>
                  <a:srgbClr val="BF52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3300" spc="-625" dirty="0">
                <a:solidFill>
                  <a:srgbClr val="BF52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300" spc="320" dirty="0">
                <a:solidFill>
                  <a:srgbClr val="BF52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切</a:t>
            </a:r>
            <a:r>
              <a:rPr sz="3300" spc="395" dirty="0">
                <a:solidFill>
                  <a:srgbClr val="BF52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3300" spc="75" dirty="0">
                <a:solidFill>
                  <a:srgbClr val="BF52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掌</a:t>
            </a:r>
            <a:r>
              <a:rPr sz="3300" spc="520" dirty="0">
                <a:solidFill>
                  <a:srgbClr val="BF52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握</a:t>
            </a:r>
            <a:r>
              <a:rPr sz="3300" spc="370" dirty="0">
                <a:solidFill>
                  <a:srgbClr val="BF52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3300" spc="160" dirty="0">
                <a:solidFill>
                  <a:srgbClr val="BF52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3300" spc="285" dirty="0">
                <a:solidFill>
                  <a:srgbClr val="BF52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计</a:t>
            </a:r>
            <a:r>
              <a:rPr sz="3300" spc="265" dirty="0">
                <a:solidFill>
                  <a:srgbClr val="BF52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3300" spc="215" dirty="0">
                <a:solidFill>
                  <a:srgbClr val="BF52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3300" spc="450" dirty="0">
                <a:solidFill>
                  <a:srgbClr val="BF52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知</a:t>
            </a:r>
            <a:r>
              <a:rPr sz="3300" spc="110" dirty="0">
                <a:solidFill>
                  <a:srgbClr val="BF52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识</a:t>
            </a:r>
            <a:endParaRPr sz="33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742315">
              <a:lnSpc>
                <a:spcPct val="100000"/>
              </a:lnSpc>
              <a:spcBef>
                <a:spcPts val="1570"/>
              </a:spcBef>
              <a:tabLst>
                <a:tab pos="1646555" algn="l"/>
              </a:tabLst>
            </a:pPr>
            <a:r>
              <a:rPr sz="3150" spc="35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3150" spc="-405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150" spc="50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1</a:t>
            </a:r>
            <a:r>
              <a:rPr sz="3150" spc="-114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150" spc="35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)	</a:t>
            </a:r>
            <a:r>
              <a:rPr sz="3300" spc="28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计</a:t>
            </a:r>
            <a:r>
              <a:rPr sz="3300" spc="52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3300" spc="254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法</a:t>
            </a:r>
            <a:r>
              <a:rPr sz="3300" spc="-19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则</a:t>
            </a:r>
            <a:endParaRPr sz="33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729615">
              <a:lnSpc>
                <a:spcPct val="100000"/>
              </a:lnSpc>
              <a:spcBef>
                <a:spcPts val="1870"/>
              </a:spcBef>
            </a:pPr>
            <a:r>
              <a:rPr sz="3300" spc="21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计算法则的掌握是计算准确性的保证。</a:t>
            </a:r>
            <a:endParaRPr sz="33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742315">
              <a:lnSpc>
                <a:spcPct val="100000"/>
              </a:lnSpc>
              <a:spcBef>
                <a:spcPts val="1565"/>
              </a:spcBef>
              <a:tabLst>
                <a:tab pos="1646555" algn="l"/>
              </a:tabLst>
            </a:pPr>
            <a:r>
              <a:rPr sz="3150" spc="65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3150" spc="-235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150" spc="100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sz="3150" spc="-360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150" spc="65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)	</a:t>
            </a:r>
            <a:r>
              <a:rPr sz="3300" spc="28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3300" spc="22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3300" spc="33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顺</a:t>
            </a:r>
            <a:r>
              <a:rPr sz="3300" spc="17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序</a:t>
            </a:r>
            <a:endParaRPr sz="33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9685" marR="5080" indent="683260">
              <a:lnSpc>
                <a:spcPct val="143000"/>
              </a:lnSpc>
              <a:spcBef>
                <a:spcPts val="250"/>
              </a:spcBef>
            </a:pPr>
            <a:r>
              <a:rPr sz="3300" spc="31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四则运算计算中，要让学生运用数学术语读出算式，使学 生进一步理解“和、差、积、商，乘、除以、除”等数学用语 </a:t>
            </a:r>
            <a:r>
              <a:rPr sz="3300" spc="11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的含义，分清计算顺序。</a:t>
            </a:r>
            <a:endParaRPr sz="33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742315">
              <a:lnSpc>
                <a:spcPct val="100000"/>
              </a:lnSpc>
              <a:spcBef>
                <a:spcPts val="1570"/>
              </a:spcBef>
              <a:tabLst>
                <a:tab pos="1646555" algn="l"/>
              </a:tabLst>
            </a:pPr>
            <a:r>
              <a:rPr sz="3150" spc="35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3150" spc="-265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150" spc="50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r>
              <a:rPr sz="3150" spc="-254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150" spc="35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)	</a:t>
            </a:r>
            <a:r>
              <a:rPr sz="3300" spc="28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3300" spc="35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3300" spc="18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3300" spc="39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律</a:t>
            </a:r>
            <a:r>
              <a:rPr sz="3300" spc="32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3300" spc="28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3300" spc="29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3300" spc="33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r>
              <a:rPr sz="3300" spc="21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质</a:t>
            </a:r>
            <a:endParaRPr sz="33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741045">
              <a:lnSpc>
                <a:spcPct val="100000"/>
              </a:lnSpc>
              <a:spcBef>
                <a:spcPts val="1865"/>
              </a:spcBef>
            </a:pPr>
            <a:r>
              <a:rPr sz="3300" spc="40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利用运算定律和运算性质，是使计算变得</a:t>
            </a:r>
            <a:r>
              <a:rPr lang="zh-CN" sz="3300" spc="40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简</a:t>
            </a:r>
            <a:endParaRPr lang="zh-CN" sz="3300" spc="405" dirty="0">
              <a:solidFill>
                <a:srgbClr val="BC696E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5"/>
          <p:cNvSpPr txBox="1">
            <a:spLocks noGrp="1"/>
          </p:cNvSpPr>
          <p:nvPr>
            <p:ph type="title"/>
          </p:nvPr>
        </p:nvSpPr>
        <p:spPr>
          <a:xfrm>
            <a:off x="850265" y="1678305"/>
            <a:ext cx="12176760" cy="8083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zh-CN" sz="5150" spc="275" dirty="0">
                <a:solidFill>
                  <a:srgbClr val="494949"/>
                </a:solidFill>
              </a:rPr>
              <a:t>三、培养计算能力的策略</a:t>
            </a:r>
            <a:endParaRPr lang="zh-CN" sz="51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363" y="357356"/>
            <a:ext cx="13129636" cy="96996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7861832"/>
            <a:ext cx="13716000" cy="2425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8583" y="1365673"/>
            <a:ext cx="4841240" cy="5619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500" spc="-8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sz="3250" spc="625" dirty="0">
                <a:solidFill>
                  <a:srgbClr val="BC6467"/>
                </a:solidFill>
              </a:rPr>
              <a:t>、</a:t>
            </a:r>
            <a:r>
              <a:rPr sz="3250" spc="180" dirty="0">
                <a:solidFill>
                  <a:srgbClr val="BC6467"/>
                </a:solidFill>
              </a:rPr>
              <a:t>重</a:t>
            </a:r>
            <a:r>
              <a:rPr sz="3250" spc="445" dirty="0">
                <a:solidFill>
                  <a:srgbClr val="BC6467"/>
                </a:solidFill>
              </a:rPr>
              <a:t>视</a:t>
            </a:r>
            <a:r>
              <a:rPr sz="3250" spc="335" dirty="0">
                <a:solidFill>
                  <a:srgbClr val="BC6467"/>
                </a:solidFill>
              </a:rPr>
              <a:t>计</a:t>
            </a:r>
            <a:r>
              <a:rPr sz="3250" spc="459" dirty="0">
                <a:solidFill>
                  <a:srgbClr val="BC6467"/>
                </a:solidFill>
              </a:rPr>
              <a:t>算</a:t>
            </a:r>
            <a:r>
              <a:rPr sz="3250" spc="434" dirty="0">
                <a:solidFill>
                  <a:srgbClr val="BC6467"/>
                </a:solidFill>
              </a:rPr>
              <a:t>能</a:t>
            </a:r>
            <a:r>
              <a:rPr sz="3250" spc="140" dirty="0">
                <a:solidFill>
                  <a:srgbClr val="BC6467"/>
                </a:solidFill>
              </a:rPr>
              <a:t>力</a:t>
            </a:r>
            <a:r>
              <a:rPr sz="3250" spc="415" dirty="0">
                <a:solidFill>
                  <a:srgbClr val="BC6467"/>
                </a:solidFill>
              </a:rPr>
              <a:t>的</a:t>
            </a:r>
            <a:r>
              <a:rPr sz="3250" spc="459" dirty="0">
                <a:solidFill>
                  <a:srgbClr val="BC6467"/>
                </a:solidFill>
              </a:rPr>
              <a:t>培</a:t>
            </a:r>
            <a:r>
              <a:rPr sz="3250" spc="204" dirty="0">
                <a:solidFill>
                  <a:srgbClr val="BC6467"/>
                </a:solidFill>
              </a:rPr>
              <a:t>养</a:t>
            </a:r>
            <a:endParaRPr sz="32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1416" y="1984666"/>
            <a:ext cx="2462530" cy="523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100" spc="7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(1)</a:t>
            </a:r>
            <a:r>
              <a:rPr sz="3100" spc="-17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250" spc="48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3250" spc="34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强</a:t>
            </a:r>
            <a:r>
              <a:rPr sz="3250" spc="33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口</a:t>
            </a:r>
            <a:r>
              <a:rPr sz="3250" spc="24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0178" y="2597274"/>
            <a:ext cx="3223895" cy="523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250" spc="43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口</a:t>
            </a:r>
            <a:r>
              <a:rPr sz="3250" spc="35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3250" spc="53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形</a:t>
            </a:r>
            <a:r>
              <a:rPr sz="3250" spc="29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式</a:t>
            </a:r>
            <a:r>
              <a:rPr sz="3250" spc="31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3250" spc="27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3250" spc="204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是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76470" y="2597274"/>
            <a:ext cx="2952750" cy="523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905510" algn="l"/>
              </a:tabLst>
            </a:pPr>
            <a:r>
              <a:rPr sz="3150" spc="6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3150" spc="-434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150" spc="10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1</a:t>
            </a:r>
            <a:r>
              <a:rPr sz="3150" spc="-16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150" spc="6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r>
              <a:rPr sz="315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50" spc="43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口</a:t>
            </a:r>
            <a:r>
              <a:rPr sz="3250" spc="229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3250" spc="60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比</a:t>
            </a:r>
            <a:r>
              <a:rPr sz="3250" spc="37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赛</a:t>
            </a:r>
            <a:r>
              <a:rPr sz="3250" spc="-1880" dirty="0">
                <a:solidFill>
                  <a:srgbClr val="CA494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18169" y="2597274"/>
            <a:ext cx="2494280" cy="523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223520" algn="l"/>
                <a:tab pos="491490" algn="l"/>
                <a:tab pos="916305" algn="l"/>
              </a:tabLst>
            </a:pPr>
            <a:r>
              <a:rPr sz="3150" spc="-61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3150" spc="-61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150" spc="-91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sz="3150" spc="-91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150" spc="-61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r>
              <a:rPr sz="3150" spc="-61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50" spc="54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3250" spc="36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火</a:t>
            </a:r>
            <a:r>
              <a:rPr sz="3250" spc="28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车</a:t>
            </a:r>
            <a:r>
              <a:rPr sz="3250" spc="-1880" dirty="0">
                <a:solidFill>
                  <a:srgbClr val="CA494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13724" y="2597274"/>
            <a:ext cx="2275840" cy="523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478790" algn="l"/>
                <a:tab pos="892175" algn="l"/>
              </a:tabLst>
            </a:pPr>
            <a:r>
              <a:rPr sz="3150" spc="-61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3150" spc="27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150" spc="-91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r>
              <a:rPr sz="315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150" spc="-61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r>
              <a:rPr sz="315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50" spc="46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看</a:t>
            </a:r>
            <a:r>
              <a:rPr sz="3250" spc="33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口</a:t>
            </a:r>
            <a:r>
              <a:rPr sz="3250" spc="24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1769" y="3095023"/>
            <a:ext cx="8062595" cy="1276350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  <a:tabLst>
                <a:tab pos="3020060" algn="l"/>
                <a:tab pos="3499485" algn="l"/>
                <a:tab pos="3902710" algn="l"/>
              </a:tabLst>
            </a:pPr>
            <a:r>
              <a:rPr sz="3250" spc="434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题</a:t>
            </a:r>
            <a:r>
              <a:rPr sz="3250" spc="30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直</a:t>
            </a:r>
            <a:r>
              <a:rPr sz="3250" spc="33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3250" spc="38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3250" spc="56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答</a:t>
            </a:r>
            <a:r>
              <a:rPr sz="3250" spc="-1880" dirty="0">
                <a:solidFill>
                  <a:srgbClr val="CA494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；	</a:t>
            </a:r>
            <a:r>
              <a:rPr sz="3150" spc="-61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(     </a:t>
            </a:r>
            <a:r>
              <a:rPr sz="3150" spc="-53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150" spc="-91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4	</a:t>
            </a:r>
            <a:r>
              <a:rPr sz="3150" spc="-61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)	</a:t>
            </a:r>
            <a:r>
              <a:rPr sz="3250" spc="-188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听</a:t>
            </a:r>
            <a:r>
              <a:rPr sz="3250" spc="75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250" spc="36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3250" spc="28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3250" spc="24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400175">
              <a:lnSpc>
                <a:spcPct val="100000"/>
              </a:lnSpc>
              <a:spcBef>
                <a:spcPts val="1025"/>
              </a:spcBef>
            </a:pPr>
            <a:r>
              <a:rPr sz="3250" spc="24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要想口算熟练，常用数据要熟记。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93943" y="4460632"/>
            <a:ext cx="5143500" cy="523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250" spc="36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特</a:t>
            </a:r>
            <a:r>
              <a:rPr sz="3250" spc="59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殊</a:t>
            </a:r>
            <a:r>
              <a:rPr sz="3250" spc="60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3250" spc="77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数</a:t>
            </a:r>
            <a:r>
              <a:rPr sz="3250" spc="67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字</a:t>
            </a:r>
            <a:r>
              <a:rPr sz="3250" spc="35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乘</a:t>
            </a:r>
            <a:r>
              <a:rPr sz="3250" spc="55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积</a:t>
            </a:r>
            <a:r>
              <a:rPr sz="3250" spc="60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3250" spc="56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比</a:t>
            </a:r>
            <a:r>
              <a:rPr sz="3250" spc="80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3250" spc="-1395" dirty="0">
                <a:solidFill>
                  <a:srgbClr val="CA494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54667" y="4549971"/>
            <a:ext cx="1887220" cy="4165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550" spc="10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25</a:t>
            </a:r>
            <a:r>
              <a:rPr sz="2550" spc="-30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50" spc="12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2550" spc="-8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50" spc="7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4=100</a:t>
            </a:r>
            <a:r>
              <a:rPr sz="2550" spc="-32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50" spc="3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,</a:t>
            </a:r>
            <a:endParaRPr sz="25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21665" y="4549971"/>
            <a:ext cx="1887220" cy="4165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550" spc="4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25</a:t>
            </a:r>
            <a:r>
              <a:rPr sz="2550" spc="-19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50" spc="5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2550" spc="-7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50" spc="7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6=150</a:t>
            </a:r>
            <a:r>
              <a:rPr sz="2550" spc="-26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50" spc="3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,</a:t>
            </a:r>
            <a:endParaRPr sz="25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475914" y="4549971"/>
            <a:ext cx="1909445" cy="4165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550" spc="10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25 </a:t>
            </a:r>
            <a:r>
              <a:rPr sz="2550" spc="12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2550" spc="-47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50" spc="15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8=200,</a:t>
            </a:r>
            <a:endParaRPr sz="25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0969" y="4971140"/>
            <a:ext cx="4385310" cy="4165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306955" algn="l"/>
              </a:tabLst>
            </a:pPr>
            <a:r>
              <a:rPr sz="2550" spc="13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125</a:t>
            </a:r>
            <a:r>
              <a:rPr sz="2550" spc="-27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50" spc="15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2550" spc="-2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50" spc="114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2=250,	</a:t>
            </a:r>
            <a:r>
              <a:rPr sz="2550" spc="13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125</a:t>
            </a:r>
            <a:r>
              <a:rPr sz="2550" spc="-21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50" spc="15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2550" spc="-22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50" spc="13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4=500,</a:t>
            </a:r>
            <a:endParaRPr sz="25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09902" y="4951996"/>
            <a:ext cx="2809240" cy="4394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550" spc="13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125</a:t>
            </a:r>
            <a:r>
              <a:rPr sz="2550" spc="-30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50" spc="15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2550" spc="-9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50" spc="8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8=1000</a:t>
            </a:r>
            <a:r>
              <a:rPr sz="2700" spc="31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2700" spc="-50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endParaRPr sz="27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86383" y="5481649"/>
            <a:ext cx="7459980" cy="523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250" spc="-61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五</a:t>
            </a:r>
            <a:r>
              <a:rPr sz="3250" spc="-80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250" spc="-61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3250" spc="-42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250" spc="27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六</a:t>
            </a:r>
            <a:r>
              <a:rPr sz="3250" spc="42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sz="3250" spc="29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级</a:t>
            </a:r>
            <a:r>
              <a:rPr sz="3250" spc="61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要</a:t>
            </a:r>
            <a:r>
              <a:rPr sz="3250" spc="13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熟</a:t>
            </a:r>
            <a:r>
              <a:rPr sz="3250" spc="14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记</a:t>
            </a:r>
            <a:r>
              <a:rPr sz="3050" spc="60" dirty="0">
                <a:solidFill>
                  <a:srgbClr val="CA494F"/>
                </a:solidFill>
                <a:latin typeface="Arial" panose="020B0604020202020204"/>
                <a:cs typeface="Arial" panose="020B0604020202020204"/>
              </a:rPr>
              <a:t>1</a:t>
            </a:r>
            <a:r>
              <a:rPr sz="3050" spc="60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00</a:t>
            </a:r>
            <a:r>
              <a:rPr sz="3050" spc="-484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250" spc="33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3250" spc="29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3050" spc="135" dirty="0">
                <a:solidFill>
                  <a:srgbClr val="BC6467"/>
                </a:solidFill>
                <a:latin typeface="Arial" panose="020B0604020202020204"/>
                <a:cs typeface="Arial" panose="020B0604020202020204"/>
              </a:rPr>
              <a:t>25</a:t>
            </a:r>
            <a:r>
              <a:rPr sz="3250" spc="35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个质</a:t>
            </a:r>
            <a:r>
              <a:rPr sz="3250" spc="32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数</a:t>
            </a:r>
            <a:r>
              <a:rPr sz="3250" spc="-71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6156" y="6170836"/>
            <a:ext cx="1815464" cy="523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250" spc="27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特殊分数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49044" y="6751539"/>
            <a:ext cx="12757150" cy="10560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4035"/>
              </a:lnSpc>
              <a:spcBef>
                <a:spcPts val="115"/>
              </a:spcBef>
            </a:pPr>
            <a:r>
              <a:rPr sz="3250" spc="65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化</a:t>
            </a:r>
            <a:r>
              <a:rPr sz="3250" spc="70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3250" spc="32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小</a:t>
            </a:r>
            <a:r>
              <a:rPr sz="3250" spc="53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数</a:t>
            </a:r>
            <a:r>
              <a:rPr sz="3250" spc="76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sz="3250" spc="50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多</a:t>
            </a:r>
            <a:r>
              <a:rPr sz="3250" spc="40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少</a:t>
            </a:r>
            <a:r>
              <a:rPr sz="3250" spc="-71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3250" spc="-39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250" spc="68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3250" spc="60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</a:t>
            </a:r>
            <a:r>
              <a:rPr sz="3250" spc="55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习</a:t>
            </a:r>
            <a:r>
              <a:rPr sz="3250" spc="52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完</a:t>
            </a:r>
            <a:r>
              <a:rPr sz="3250" spc="61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圆</a:t>
            </a:r>
            <a:r>
              <a:rPr sz="3250" spc="27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3250" spc="-25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积</a:t>
            </a:r>
            <a:r>
              <a:rPr sz="3250" spc="-78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250" spc="63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3250" spc="434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计</a:t>
            </a:r>
            <a:r>
              <a:rPr sz="3250" spc="56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3250" spc="62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3250" spc="-71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3250" spc="-39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250" spc="-71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还</a:t>
            </a:r>
            <a:r>
              <a:rPr sz="3250" spc="-39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250" spc="81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要</a:t>
            </a:r>
            <a:r>
              <a:rPr sz="3250" spc="43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熟</a:t>
            </a:r>
            <a:r>
              <a:rPr sz="3250" spc="40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记</a:t>
            </a:r>
            <a:r>
              <a:rPr sz="3500" spc="5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sz="3500" spc="-12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500" spc="-12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π</a:t>
            </a:r>
            <a:r>
              <a:rPr sz="3500" spc="335" dirty="0">
                <a:solidFill>
                  <a:srgbClr val="CA494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50" spc="10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88265">
              <a:lnSpc>
                <a:spcPts val="4095"/>
              </a:lnSpc>
            </a:pPr>
            <a:r>
              <a:rPr sz="3550" spc="6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r>
              <a:rPr sz="3550" spc="-10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550" spc="-12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π</a:t>
            </a:r>
            <a:r>
              <a:rPr sz="3550" spc="100" dirty="0">
                <a:solidFill>
                  <a:srgbClr val="CA494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50" spc="30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3550" spc="6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4</a:t>
            </a:r>
            <a:r>
              <a:rPr sz="3550" spc="-8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550" spc="-12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π</a:t>
            </a:r>
            <a:r>
              <a:rPr sz="3550" spc="95" dirty="0">
                <a:solidFill>
                  <a:srgbClr val="CA494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50" spc="29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3550" spc="6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5</a:t>
            </a:r>
            <a:r>
              <a:rPr sz="3550" spc="-6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550" spc="-12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π</a:t>
            </a:r>
            <a:r>
              <a:rPr sz="3550" spc="100" dirty="0">
                <a:solidFill>
                  <a:srgbClr val="CA494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50" spc="31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3550" spc="6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6</a:t>
            </a:r>
            <a:r>
              <a:rPr lang="en-US" sz="3550" spc="-12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π</a:t>
            </a:r>
            <a:r>
              <a:rPr sz="3550" spc="100" dirty="0">
                <a:solidFill>
                  <a:srgbClr val="CA494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50" spc="43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3550" spc="6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7</a:t>
            </a:r>
            <a:r>
              <a:rPr sz="3550" spc="-10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550" spc="-12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π</a:t>
            </a:r>
            <a:r>
              <a:rPr sz="3250" spc="25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3550" spc="6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8</a:t>
            </a:r>
            <a:r>
              <a:rPr lang="en-US" sz="3550" spc="-12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π</a:t>
            </a:r>
            <a:r>
              <a:rPr sz="3550" spc="100" dirty="0">
                <a:solidFill>
                  <a:srgbClr val="CA494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50" spc="22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3550" spc="6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9</a:t>
            </a:r>
            <a:r>
              <a:rPr sz="3550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550" spc="-125" dirty="0">
                <a:solidFill>
                  <a:srgbClr val="BC6467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π</a:t>
            </a:r>
            <a:r>
              <a:rPr sz="3550" spc="114" dirty="0">
                <a:solidFill>
                  <a:srgbClr val="CA494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50" spc="42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3250" spc="31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积</a:t>
            </a:r>
            <a:r>
              <a:rPr sz="3250" spc="56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sz="3250" spc="395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多</a:t>
            </a:r>
            <a:r>
              <a:rPr sz="3250" spc="-90" dirty="0">
                <a:solidFill>
                  <a:srgbClr val="BC646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少。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26" name="图片 25" descr="批注 2019-12-19 1403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980" y="6171565"/>
            <a:ext cx="8363585" cy="4851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363" y="357356"/>
            <a:ext cx="13129636" cy="96996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3834" y="9304019"/>
            <a:ext cx="254940" cy="421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08301" y="7874596"/>
            <a:ext cx="10707698" cy="2412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9291254"/>
            <a:ext cx="3008630" cy="0"/>
          </a:xfrm>
          <a:custGeom>
            <a:avLst/>
            <a:gdLst/>
            <a:ahLst/>
            <a:cxnLst/>
            <a:rect l="l" t="t" r="r" b="b"/>
            <a:pathLst>
              <a:path w="3008630">
                <a:moveTo>
                  <a:pt x="0" y="0"/>
                </a:moveTo>
                <a:lnTo>
                  <a:pt x="3008301" y="0"/>
                </a:lnTo>
              </a:path>
            </a:pathLst>
          </a:custGeom>
          <a:ln w="25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9648611"/>
            <a:ext cx="3008630" cy="0"/>
          </a:xfrm>
          <a:custGeom>
            <a:avLst/>
            <a:gdLst/>
            <a:ahLst/>
            <a:cxnLst/>
            <a:rect l="l" t="t" r="r" b="b"/>
            <a:pathLst>
              <a:path w="3008630">
                <a:moveTo>
                  <a:pt x="0" y="0"/>
                </a:moveTo>
                <a:lnTo>
                  <a:pt x="3008301" y="0"/>
                </a:lnTo>
              </a:path>
            </a:pathLst>
          </a:custGeom>
          <a:ln w="25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55138" y="10273983"/>
            <a:ext cx="1453515" cy="0"/>
          </a:xfrm>
          <a:custGeom>
            <a:avLst/>
            <a:gdLst/>
            <a:ahLst/>
            <a:cxnLst/>
            <a:rect l="l" t="t" r="r" b="b"/>
            <a:pathLst>
              <a:path w="1453514">
                <a:moveTo>
                  <a:pt x="0" y="0"/>
                </a:moveTo>
                <a:lnTo>
                  <a:pt x="1453162" y="0"/>
                </a:lnTo>
              </a:path>
            </a:pathLst>
          </a:custGeom>
          <a:ln w="765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347255" y="1321003"/>
            <a:ext cx="2466975" cy="523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200" spc="-40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(2</a:t>
            </a:r>
            <a:r>
              <a:rPr sz="3200" spc="-450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30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r>
              <a:rPr sz="3200" spc="55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50" spc="180" dirty="0">
                <a:solidFill>
                  <a:srgbClr val="BC696E"/>
                </a:solidFill>
              </a:rPr>
              <a:t>重</a:t>
            </a:r>
            <a:r>
              <a:rPr sz="3250" spc="495" dirty="0">
                <a:solidFill>
                  <a:srgbClr val="BC696E"/>
                </a:solidFill>
              </a:rPr>
              <a:t>视</a:t>
            </a:r>
            <a:r>
              <a:rPr sz="3250" spc="285" dirty="0">
                <a:solidFill>
                  <a:srgbClr val="BC696E"/>
                </a:solidFill>
              </a:rPr>
              <a:t>笔</a:t>
            </a:r>
            <a:r>
              <a:rPr sz="3250" spc="335" dirty="0">
                <a:solidFill>
                  <a:srgbClr val="BC696E"/>
                </a:solidFill>
              </a:rPr>
              <a:t>算</a:t>
            </a:r>
            <a:endParaRPr sz="32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9738" y="1844276"/>
            <a:ext cx="12923520" cy="799084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21590" marR="5080" indent="688340">
              <a:lnSpc>
                <a:spcPct val="146000"/>
              </a:lnSpc>
              <a:spcBef>
                <a:spcPts val="45"/>
              </a:spcBef>
            </a:pPr>
            <a:r>
              <a:rPr sz="3250" spc="37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笔算是根据计算法则，笔算教学有利于学生理解算理，也便 于发现和检查计算过程中的错误。因此在教学笔算时要注意：也 </a:t>
            </a:r>
            <a:r>
              <a:rPr sz="3250" spc="30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笔算过程要清楚；＠养成自觉验算的习惯；＠书写格式要规范。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772795">
              <a:lnSpc>
                <a:spcPct val="100000"/>
              </a:lnSpc>
              <a:spcBef>
                <a:spcPts val="1725"/>
              </a:spcBef>
            </a:pPr>
            <a:r>
              <a:rPr sz="3100" spc="114" dirty="0">
                <a:solidFill>
                  <a:srgbClr val="BC696E"/>
                </a:solidFill>
                <a:latin typeface="Arial" panose="020B0604020202020204"/>
                <a:cs typeface="Arial" panose="020B0604020202020204"/>
              </a:rPr>
              <a:t>(3)</a:t>
            </a:r>
            <a:r>
              <a:rPr sz="3100" dirty="0">
                <a:solidFill>
                  <a:srgbClr val="BC69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250" spc="13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</a:t>
            </a:r>
            <a:r>
              <a:rPr sz="3250" spc="54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r>
              <a:rPr sz="3250" spc="229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估</a:t>
            </a:r>
            <a:r>
              <a:rPr sz="3250" spc="33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8575" marR="266065" indent="664210">
              <a:lnSpc>
                <a:spcPct val="147000"/>
              </a:lnSpc>
            </a:pPr>
            <a:r>
              <a:rPr sz="3250" spc="36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在教学中加强估算教学，培养学生的估算意识，发展学生的 </a:t>
            </a:r>
            <a:r>
              <a:rPr sz="3250" spc="24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估算能力，让学生拥有良好的数感。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728980">
              <a:lnSpc>
                <a:spcPct val="100000"/>
              </a:lnSpc>
              <a:spcBef>
                <a:spcPts val="1630"/>
              </a:spcBef>
              <a:tabLst>
                <a:tab pos="1651635" algn="l"/>
              </a:tabLst>
            </a:pPr>
            <a:r>
              <a:rPr sz="3150" spc="75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3150" spc="-430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150" spc="114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4</a:t>
            </a:r>
            <a:r>
              <a:rPr sz="3150" spc="-290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150" spc="75" dirty="0">
                <a:solidFill>
                  <a:srgbClr val="BC696E"/>
                </a:solidFill>
                <a:latin typeface="Times New Roman" panose="02020603050405020304"/>
                <a:cs typeface="Times New Roman" panose="02020603050405020304"/>
              </a:rPr>
              <a:t>)	</a:t>
            </a:r>
            <a:r>
              <a:rPr sz="3250" spc="19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熟</a:t>
            </a:r>
            <a:r>
              <a:rPr sz="3250" spc="52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练</a:t>
            </a:r>
            <a:r>
              <a:rPr sz="3250" spc="95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简</a:t>
            </a:r>
            <a:r>
              <a:rPr sz="3250" spc="28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3250" spc="24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7145" marR="80010" indent="625475">
              <a:lnSpc>
                <a:spcPct val="144000"/>
              </a:lnSpc>
              <a:spcBef>
                <a:spcPts val="200"/>
              </a:spcBef>
            </a:pPr>
            <a:r>
              <a:rPr sz="3250" spc="300" dirty="0">
                <a:solidFill>
                  <a:srgbClr val="C6545D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“简便计算”是小学数学教学中的一部“重头戏”，它被视作 </a:t>
            </a:r>
            <a:r>
              <a:rPr sz="3250" spc="37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对学生进行思维训练的一种重要手段，其中加法、乘法的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725"/>
              </a:spcBef>
            </a:pPr>
            <a:r>
              <a:rPr sz="3250" spc="270" dirty="0">
                <a:solidFill>
                  <a:srgbClr val="BC696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算定律在数学中具有重要的地位与作用，被誉、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19430">
              <a:lnSpc>
                <a:spcPct val="100000"/>
              </a:lnSpc>
              <a:spcBef>
                <a:spcPts val="1480"/>
              </a:spcBef>
            </a:pPr>
            <a:r>
              <a:rPr sz="3800" spc="110" dirty="0">
                <a:solidFill>
                  <a:srgbClr val="C6545D"/>
                </a:solidFill>
                <a:latin typeface="Arial" panose="020B0604020202020204"/>
                <a:cs typeface="Arial" panose="020B0604020202020204"/>
              </a:rPr>
              <a:t>"</a:t>
            </a:r>
            <a:endParaRPr sz="3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363" y="357355"/>
            <a:ext cx="13129636" cy="112311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08301" y="7874596"/>
            <a:ext cx="10707698" cy="2412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9291254"/>
            <a:ext cx="3008630" cy="0"/>
          </a:xfrm>
          <a:custGeom>
            <a:avLst/>
            <a:gdLst/>
            <a:ahLst/>
            <a:cxnLst/>
            <a:rect l="l" t="t" r="r" b="b"/>
            <a:pathLst>
              <a:path w="3008630">
                <a:moveTo>
                  <a:pt x="0" y="0"/>
                </a:moveTo>
                <a:lnTo>
                  <a:pt x="3008301" y="0"/>
                </a:lnTo>
              </a:path>
            </a:pathLst>
          </a:custGeom>
          <a:ln w="25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9661373"/>
            <a:ext cx="3008630" cy="0"/>
          </a:xfrm>
          <a:custGeom>
            <a:avLst/>
            <a:gdLst/>
            <a:ahLst/>
            <a:cxnLst/>
            <a:rect l="l" t="t" r="r" b="b"/>
            <a:pathLst>
              <a:path w="3008630">
                <a:moveTo>
                  <a:pt x="0" y="0"/>
                </a:moveTo>
                <a:lnTo>
                  <a:pt x="3008301" y="0"/>
                </a:lnTo>
              </a:path>
            </a:pathLst>
          </a:custGeom>
          <a:ln w="25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55138" y="10273983"/>
            <a:ext cx="1453515" cy="0"/>
          </a:xfrm>
          <a:custGeom>
            <a:avLst/>
            <a:gdLst/>
            <a:ahLst/>
            <a:cxnLst/>
            <a:rect l="l" t="t" r="r" b="b"/>
            <a:pathLst>
              <a:path w="1453514">
                <a:moveTo>
                  <a:pt x="0" y="0"/>
                </a:moveTo>
                <a:lnTo>
                  <a:pt x="1453162" y="0"/>
                </a:lnTo>
              </a:path>
            </a:pathLst>
          </a:custGeom>
          <a:ln w="765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81303" y="1443845"/>
            <a:ext cx="13386435" cy="6054725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944880">
              <a:lnSpc>
                <a:spcPct val="100000"/>
              </a:lnSpc>
              <a:spcBef>
                <a:spcPts val="1260"/>
              </a:spcBef>
            </a:pPr>
            <a:r>
              <a:rPr sz="3250" spc="270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一、是学生对运算定律知觉上的错误，例如：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924560">
              <a:lnSpc>
                <a:spcPct val="100000"/>
              </a:lnSpc>
              <a:spcBef>
                <a:spcPts val="1070"/>
              </a:spcBef>
              <a:tabLst>
                <a:tab pos="4229100" algn="l"/>
                <a:tab pos="7211695" algn="l"/>
                <a:tab pos="7661275" algn="l"/>
              </a:tabLst>
            </a:pPr>
            <a:r>
              <a:rPr sz="3000" spc="13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44</a:t>
            </a:r>
            <a:r>
              <a:rPr sz="3000" spc="-11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6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00" spc="-6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3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25=</a:t>
            </a:r>
            <a:r>
              <a:rPr sz="3000" spc="-32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3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(11</a:t>
            </a:r>
            <a:r>
              <a:rPr sz="3000" spc="-8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8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00" spc="-12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2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4)	</a:t>
            </a:r>
            <a:r>
              <a:rPr sz="3000" spc="18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00" spc="-8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3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25=</a:t>
            </a:r>
            <a:r>
              <a:rPr sz="3000" spc="-32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3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(11</a:t>
            </a:r>
            <a:r>
              <a:rPr sz="3000" spc="-8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8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00" spc="-7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3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25)	</a:t>
            </a:r>
            <a:r>
              <a:rPr sz="3000" spc="18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X	</a:t>
            </a:r>
            <a:r>
              <a:rPr sz="3000" spc="12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(4</a:t>
            </a:r>
            <a:r>
              <a:rPr sz="3000" spc="-7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8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00" spc="-8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3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25)</a:t>
            </a:r>
            <a:r>
              <a:rPr sz="3000" spc="-34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3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=275</a:t>
            </a:r>
            <a:r>
              <a:rPr sz="3000" spc="-6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6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00" spc="-11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14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100=27500</a:t>
            </a:r>
            <a:endParaRPr sz="3000">
              <a:latin typeface="Arial" panose="020B0604020202020204"/>
              <a:cs typeface="Arial" panose="020B0604020202020204"/>
            </a:endParaRPr>
          </a:p>
          <a:p>
            <a:pPr marL="1609725">
              <a:lnSpc>
                <a:spcPct val="100000"/>
              </a:lnSpc>
              <a:spcBef>
                <a:spcPts val="825"/>
              </a:spcBef>
              <a:tabLst>
                <a:tab pos="3467735" algn="l"/>
                <a:tab pos="4627880" algn="l"/>
                <a:tab pos="6197600" algn="l"/>
                <a:tab pos="6908800" algn="l"/>
                <a:tab pos="7809865" algn="l"/>
              </a:tabLst>
            </a:pPr>
            <a:r>
              <a:rPr sz="3500" spc="-550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再如：</a:t>
            </a:r>
            <a:r>
              <a:rPr sz="3500" spc="375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000" spc="-20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1.	</a:t>
            </a:r>
            <a:r>
              <a:rPr sz="3000" spc="5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25</a:t>
            </a:r>
            <a:r>
              <a:rPr sz="3000" spc="1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00" spc="5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X	</a:t>
            </a:r>
            <a:r>
              <a:rPr sz="3000" spc="29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(80+4)	</a:t>
            </a:r>
            <a:r>
              <a:rPr sz="3000" spc="204" dirty="0">
                <a:solidFill>
                  <a:srgbClr val="936264"/>
                </a:solidFill>
                <a:latin typeface="Arial" panose="020B0604020202020204"/>
                <a:cs typeface="Arial" panose="020B0604020202020204"/>
              </a:rPr>
              <a:t>=</a:t>
            </a:r>
            <a:r>
              <a:rPr sz="3000" spc="204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l.	</a:t>
            </a:r>
            <a:r>
              <a:rPr sz="3000" spc="5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25</a:t>
            </a:r>
            <a:r>
              <a:rPr sz="3000" spc="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00" spc="5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X	</a:t>
            </a:r>
            <a:r>
              <a:rPr sz="3000" spc="114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80+4</a:t>
            </a:r>
            <a:r>
              <a:rPr sz="3000" spc="114" dirty="0">
                <a:solidFill>
                  <a:srgbClr val="936264"/>
                </a:solidFill>
                <a:latin typeface="Arial" panose="020B0604020202020204"/>
                <a:cs typeface="Arial" panose="020B0604020202020204"/>
              </a:rPr>
              <a:t>=</a:t>
            </a:r>
            <a:r>
              <a:rPr sz="3000" spc="114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104</a:t>
            </a:r>
            <a:endParaRPr sz="3000">
              <a:latin typeface="Arial" panose="020B0604020202020204"/>
              <a:cs typeface="Arial" panose="020B0604020202020204"/>
            </a:endParaRPr>
          </a:p>
          <a:p>
            <a:pPr marL="944880">
              <a:lnSpc>
                <a:spcPct val="100000"/>
              </a:lnSpc>
              <a:spcBef>
                <a:spcPts val="875"/>
              </a:spcBef>
            </a:pPr>
            <a:r>
              <a:rPr sz="3250" spc="270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二、是学生数学学习上的定势作用，例如：</a:t>
            </a:r>
            <a:r>
              <a:rPr sz="3250" spc="-60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000" spc="35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128X</a:t>
            </a:r>
            <a:r>
              <a:rPr sz="3000" spc="-24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29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13+74X25</a:t>
            </a:r>
            <a:endParaRPr sz="3000">
              <a:latin typeface="Arial" panose="020B0604020202020204"/>
              <a:cs typeface="Arial" panose="020B0604020202020204"/>
            </a:endParaRPr>
          </a:p>
          <a:p>
            <a:pPr marL="1670050">
              <a:lnSpc>
                <a:spcPct val="100000"/>
              </a:lnSpc>
              <a:spcBef>
                <a:spcPts val="820"/>
              </a:spcBef>
            </a:pPr>
            <a:r>
              <a:rPr sz="3250" spc="434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简便计算是四则运算中的一部分，因此，教师在进行简便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68960">
              <a:lnSpc>
                <a:spcPct val="100000"/>
              </a:lnSpc>
              <a:spcBef>
                <a:spcPts val="20"/>
              </a:spcBef>
            </a:pPr>
            <a:r>
              <a:rPr sz="3250" spc="240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计算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938530" marR="2527935" indent="-926465">
              <a:lnSpc>
                <a:spcPct val="124000"/>
              </a:lnSpc>
            </a:pPr>
            <a:r>
              <a:rPr sz="3250" spc="295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的教学时，不能也不应该脱离计算教学来谈简便计算。 </a:t>
            </a:r>
            <a:r>
              <a:rPr sz="3250" spc="240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三、是学生错误的简便意识，例如：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926465">
              <a:lnSpc>
                <a:spcPct val="100000"/>
              </a:lnSpc>
              <a:spcBef>
                <a:spcPts val="125"/>
              </a:spcBef>
              <a:tabLst>
                <a:tab pos="4688205" algn="l"/>
              </a:tabLst>
            </a:pPr>
            <a:r>
              <a:rPr sz="3000" spc="13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193 </a:t>
            </a:r>
            <a:r>
              <a:rPr sz="3000" spc="16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00" spc="-31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3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25=</a:t>
            </a:r>
            <a:r>
              <a:rPr sz="3000" spc="-31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0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(100+93)	</a:t>
            </a:r>
            <a:r>
              <a:rPr sz="3000" spc="14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00" spc="-5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2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25=100</a:t>
            </a:r>
            <a:r>
              <a:rPr sz="3000" spc="-16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4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00" spc="-5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8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25+93</a:t>
            </a:r>
            <a:r>
              <a:rPr sz="3000" spc="-1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0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sz="3000" spc="-1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1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25=2500+2325=4825</a:t>
            </a:r>
            <a:r>
              <a:rPr sz="3950" spc="409" dirty="0">
                <a:solidFill>
                  <a:srgbClr val="BC54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39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925195">
              <a:lnSpc>
                <a:spcPct val="100000"/>
              </a:lnSpc>
              <a:spcBef>
                <a:spcPts val="885"/>
              </a:spcBef>
            </a:pPr>
            <a:r>
              <a:rPr sz="3250" spc="240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四、是习题本身的数字干扰，例如：</a:t>
            </a:r>
            <a:endParaRPr sz="3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8640" y="7606641"/>
            <a:ext cx="6086475" cy="4851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000" spc="9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4. </a:t>
            </a:r>
            <a:r>
              <a:rPr sz="3000" spc="6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28</a:t>
            </a:r>
            <a:r>
              <a:rPr sz="3000" spc="65" dirty="0">
                <a:solidFill>
                  <a:srgbClr val="936264"/>
                </a:solidFill>
                <a:latin typeface="Arial" panose="020B0604020202020204"/>
                <a:cs typeface="Arial" panose="020B0604020202020204"/>
              </a:rPr>
              <a:t>- </a:t>
            </a:r>
            <a:r>
              <a:rPr sz="3000" spc="3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2. </a:t>
            </a:r>
            <a:r>
              <a:rPr sz="3000" spc="10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75+</a:t>
            </a:r>
            <a:r>
              <a:rPr sz="3000" spc="10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1. </a:t>
            </a:r>
            <a:r>
              <a:rPr sz="3000" spc="7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25</a:t>
            </a:r>
            <a:r>
              <a:rPr sz="3000" spc="70" dirty="0">
                <a:solidFill>
                  <a:srgbClr val="936264"/>
                </a:solidFill>
                <a:latin typeface="Arial" panose="020B0604020202020204"/>
                <a:cs typeface="Arial" panose="020B0604020202020204"/>
              </a:rPr>
              <a:t>=</a:t>
            </a:r>
            <a:r>
              <a:rPr sz="3000" spc="7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4. </a:t>
            </a:r>
            <a:r>
              <a:rPr sz="3000" spc="6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28</a:t>
            </a:r>
            <a:r>
              <a:rPr sz="3000" spc="65" dirty="0">
                <a:solidFill>
                  <a:srgbClr val="936264"/>
                </a:solidFill>
                <a:latin typeface="Arial" panose="020B0604020202020204"/>
                <a:cs typeface="Arial" panose="020B0604020202020204"/>
              </a:rPr>
              <a:t>- </a:t>
            </a:r>
            <a:r>
              <a:rPr sz="3000" spc="6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4</a:t>
            </a:r>
            <a:r>
              <a:rPr sz="3000" spc="65" dirty="0">
                <a:solidFill>
                  <a:srgbClr val="936264"/>
                </a:solidFill>
                <a:latin typeface="Arial" panose="020B0604020202020204"/>
                <a:cs typeface="Arial" panose="020B0604020202020204"/>
              </a:rPr>
              <a:t>=</a:t>
            </a:r>
            <a:r>
              <a:rPr sz="3000" spc="65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0.</a:t>
            </a:r>
            <a:r>
              <a:rPr sz="3000" spc="44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40" dirty="0">
                <a:solidFill>
                  <a:srgbClr val="BC676B"/>
                </a:solidFill>
                <a:latin typeface="Arial" panose="020B0604020202020204"/>
                <a:cs typeface="Arial" panose="020B0604020202020204"/>
              </a:rPr>
              <a:t>28,</a:t>
            </a:r>
            <a:endParaRPr sz="3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78749" y="7574734"/>
            <a:ext cx="6191250" cy="523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250" spc="-480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又如：</a:t>
            </a:r>
            <a:r>
              <a:rPr sz="3250" spc="475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000" spc="26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4.9+0.</a:t>
            </a:r>
            <a:r>
              <a:rPr sz="3000" spc="-6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32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1-4.9+0.</a:t>
            </a:r>
            <a:r>
              <a:rPr sz="3000" spc="-8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22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1=5-5=0</a:t>
            </a:r>
            <a:endParaRPr sz="3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9303" y="8098005"/>
            <a:ext cx="10156190" cy="6305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347845" algn="l"/>
                <a:tab pos="5120005" algn="l"/>
              </a:tabLst>
            </a:pPr>
            <a:r>
              <a:rPr sz="3250" spc="-445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再如：</a:t>
            </a:r>
            <a:r>
              <a:rPr sz="3250" spc="625" dirty="0">
                <a:solidFill>
                  <a:srgbClr val="BC676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3000" spc="-229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3</a:t>
            </a:r>
            <a:r>
              <a:rPr sz="3000" spc="-484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-229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7</a:t>
            </a:r>
            <a:r>
              <a:rPr sz="3000" spc="-44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-229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8</a:t>
            </a:r>
            <a:r>
              <a:rPr sz="3000" spc="-44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-14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-</a:t>
            </a:r>
            <a:r>
              <a:rPr sz="3000" spc="8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-229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1</a:t>
            </a:r>
            <a:r>
              <a:rPr sz="3000" spc="-47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-229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3</a:t>
            </a:r>
            <a:r>
              <a:rPr sz="3000" spc="-45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-24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6+1</a:t>
            </a:r>
            <a:r>
              <a:rPr sz="3000" spc="19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-23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64=3	</a:t>
            </a:r>
            <a:r>
              <a:rPr sz="3000" spc="-229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7</a:t>
            </a:r>
            <a:r>
              <a:rPr sz="3000" spc="-45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-229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8</a:t>
            </a:r>
            <a:r>
              <a:rPr sz="3000" spc="-44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-14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-	(</a:t>
            </a:r>
            <a:r>
              <a:rPr sz="3000" spc="-53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-229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1</a:t>
            </a:r>
            <a:r>
              <a:rPr sz="3000" spc="-38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0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36+164)</a:t>
            </a:r>
            <a:r>
              <a:rPr sz="3000" spc="-17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14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=378-</a:t>
            </a:r>
            <a:r>
              <a:rPr sz="3000" spc="-125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spc="100" dirty="0">
                <a:solidFill>
                  <a:srgbClr val="BC5459"/>
                </a:solidFill>
                <a:latin typeface="Arial" panose="020B0604020202020204"/>
                <a:cs typeface="Arial" panose="020B0604020202020204"/>
              </a:rPr>
              <a:t>300=78</a:t>
            </a:r>
            <a:r>
              <a:rPr sz="3950" spc="210" dirty="0">
                <a:solidFill>
                  <a:srgbClr val="BC54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39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363" y="357356"/>
            <a:ext cx="13129636" cy="96996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7861832"/>
            <a:ext cx="13716000" cy="2425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64995" y="1455011"/>
            <a:ext cx="9422765" cy="6381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0" spc="-120" dirty="0">
                <a:solidFill>
                  <a:srgbClr val="494B4B"/>
                </a:solidFill>
                <a:latin typeface="Arial" panose="020B0604020202020204"/>
                <a:cs typeface="Arial" panose="020B0604020202020204"/>
              </a:rPr>
              <a:t>3</a:t>
            </a:r>
            <a:r>
              <a:rPr sz="3750" spc="585" dirty="0">
                <a:solidFill>
                  <a:srgbClr val="494B4B"/>
                </a:solidFill>
              </a:rPr>
              <a:t>、</a:t>
            </a:r>
            <a:r>
              <a:rPr sz="3750" spc="-25" dirty="0">
                <a:solidFill>
                  <a:srgbClr val="494B4B"/>
                </a:solidFill>
              </a:rPr>
              <a:t>讲</a:t>
            </a:r>
            <a:r>
              <a:rPr sz="3750" spc="-1250" dirty="0">
                <a:solidFill>
                  <a:srgbClr val="494B4B"/>
                </a:solidFill>
              </a:rPr>
              <a:t> </a:t>
            </a:r>
            <a:r>
              <a:rPr sz="3750" spc="330" dirty="0">
                <a:solidFill>
                  <a:srgbClr val="494B4B"/>
                </a:solidFill>
              </a:rPr>
              <a:t>清</a:t>
            </a:r>
            <a:r>
              <a:rPr sz="3750" spc="445" dirty="0">
                <a:solidFill>
                  <a:srgbClr val="494B4B"/>
                </a:solidFill>
              </a:rPr>
              <a:t>算</a:t>
            </a:r>
            <a:r>
              <a:rPr sz="3750" spc="345" dirty="0">
                <a:solidFill>
                  <a:srgbClr val="494B4B"/>
                </a:solidFill>
              </a:rPr>
              <a:t>理</a:t>
            </a:r>
            <a:r>
              <a:rPr sz="3750" spc="505" dirty="0">
                <a:solidFill>
                  <a:srgbClr val="494B4B"/>
                </a:solidFill>
              </a:rPr>
              <a:t>是</a:t>
            </a:r>
            <a:r>
              <a:rPr sz="3750" spc="875" dirty="0">
                <a:solidFill>
                  <a:srgbClr val="494B4B"/>
                </a:solidFill>
              </a:rPr>
              <a:t>提</a:t>
            </a:r>
            <a:r>
              <a:rPr sz="3750" spc="290" dirty="0">
                <a:solidFill>
                  <a:srgbClr val="494B4B"/>
                </a:solidFill>
              </a:rPr>
              <a:t>高</a:t>
            </a:r>
            <a:r>
              <a:rPr sz="3750" spc="405" dirty="0">
                <a:solidFill>
                  <a:srgbClr val="494B4B"/>
                </a:solidFill>
              </a:rPr>
              <a:t>学</a:t>
            </a:r>
            <a:r>
              <a:rPr sz="3750" spc="490" dirty="0">
                <a:solidFill>
                  <a:srgbClr val="494B4B"/>
                </a:solidFill>
              </a:rPr>
              <a:t>生</a:t>
            </a:r>
            <a:r>
              <a:rPr sz="3750" spc="335" dirty="0">
                <a:solidFill>
                  <a:srgbClr val="494B4B"/>
                </a:solidFill>
              </a:rPr>
              <a:t>计</a:t>
            </a:r>
            <a:r>
              <a:rPr sz="3750" spc="645" dirty="0">
                <a:solidFill>
                  <a:srgbClr val="494B4B"/>
                </a:solidFill>
              </a:rPr>
              <a:t>算</a:t>
            </a:r>
            <a:r>
              <a:rPr sz="3750" spc="450" dirty="0">
                <a:solidFill>
                  <a:srgbClr val="494B4B"/>
                </a:solidFill>
              </a:rPr>
              <a:t>能</a:t>
            </a:r>
            <a:r>
              <a:rPr sz="3750" spc="315" dirty="0">
                <a:solidFill>
                  <a:srgbClr val="494B4B"/>
                </a:solidFill>
              </a:rPr>
              <a:t>力</a:t>
            </a:r>
            <a:r>
              <a:rPr sz="3750" spc="655" dirty="0">
                <a:solidFill>
                  <a:srgbClr val="494B4B"/>
                </a:solidFill>
              </a:rPr>
              <a:t>的</a:t>
            </a:r>
            <a:r>
              <a:rPr sz="3750" spc="385" dirty="0">
                <a:solidFill>
                  <a:srgbClr val="494B4B"/>
                </a:solidFill>
              </a:rPr>
              <a:t>重</a:t>
            </a:r>
            <a:r>
              <a:rPr sz="3750" spc="350" dirty="0">
                <a:solidFill>
                  <a:srgbClr val="494B4B"/>
                </a:solidFill>
              </a:rPr>
              <a:t>点</a:t>
            </a:r>
            <a:endParaRPr sz="37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0485" y="2737666"/>
            <a:ext cx="12807315" cy="6640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685" marR="463550" indent="1072515">
              <a:lnSpc>
                <a:spcPct val="141000"/>
              </a:lnSpc>
              <a:spcBef>
                <a:spcPts val="95"/>
              </a:spcBef>
            </a:pPr>
            <a:r>
              <a:rPr sz="3750" spc="455" dirty="0">
                <a:solidFill>
                  <a:srgbClr val="BD62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算法是解决“怎么算”的问题，即计算法则。算 </a:t>
            </a:r>
            <a:r>
              <a:rPr sz="3750" spc="350" dirty="0">
                <a:solidFill>
                  <a:srgbClr val="BD626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理是解决“为什么可以这样算”的问题。</a:t>
            </a:r>
            <a:endParaRPr sz="3750" spc="350" dirty="0">
              <a:solidFill>
                <a:srgbClr val="BD6264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9685" marR="463550" indent="1072515">
              <a:lnSpc>
                <a:spcPct val="141000"/>
              </a:lnSpc>
              <a:spcBef>
                <a:spcPts val="95"/>
              </a:spcBef>
            </a:pPr>
            <a:endParaRPr sz="3750" spc="350" dirty="0">
              <a:solidFill>
                <a:srgbClr val="BD6264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9685" marR="463550" indent="1072515">
              <a:lnSpc>
                <a:spcPct val="141000"/>
              </a:lnSpc>
              <a:spcBef>
                <a:spcPts val="95"/>
              </a:spcBef>
            </a:pPr>
            <a:r>
              <a:rPr sz="3750" spc="540" dirty="0">
                <a:solidFill>
                  <a:srgbClr val="BD6264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算理是算法的理论依据，算法是算理的提炼和</a:t>
            </a:r>
            <a:r>
              <a:rPr sz="3750" spc="525" dirty="0">
                <a:solidFill>
                  <a:srgbClr val="BD6264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概</a:t>
            </a:r>
            <a:r>
              <a:rPr sz="3750" spc="350" dirty="0">
                <a:solidFill>
                  <a:srgbClr val="BD6264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括。算理探究和算法掌握具有同等重要的地位。</a:t>
            </a:r>
            <a:endParaRPr sz="37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9685" marR="463550" indent="1072515">
              <a:lnSpc>
                <a:spcPct val="141000"/>
              </a:lnSpc>
              <a:spcBef>
                <a:spcPts val="95"/>
              </a:spcBef>
            </a:pPr>
            <a:endParaRPr sz="37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37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650">
              <a:latin typeface="Times New Roman" panose="02020603050405020304"/>
              <a:cs typeface="Times New Roman" panose="02020603050405020304"/>
            </a:endParaRPr>
          </a:p>
          <a:p>
            <a:pPr marL="1895475" algn="l">
              <a:lnSpc>
                <a:spcPct val="100000"/>
              </a:lnSpc>
            </a:pPr>
            <a:endParaRPr sz="37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363" y="357356"/>
            <a:ext cx="13129636" cy="96996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7861832"/>
            <a:ext cx="13716000" cy="2425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12664" y="1857038"/>
            <a:ext cx="3996054" cy="37115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29285" algn="l"/>
              </a:tabLst>
            </a:pPr>
            <a:r>
              <a:rPr sz="2050" spc="60" dirty="0">
                <a:solidFill>
                  <a:srgbClr val="747474"/>
                </a:solidFill>
                <a:latin typeface="Arial" panose="020B0604020202020204"/>
                <a:cs typeface="Arial" panose="020B0604020202020204"/>
              </a:rPr>
              <a:t>(</a:t>
            </a:r>
            <a:r>
              <a:rPr sz="2050" spc="-210" dirty="0">
                <a:solidFill>
                  <a:srgbClr val="74747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50" spc="100" dirty="0">
                <a:solidFill>
                  <a:srgbClr val="747474"/>
                </a:solidFill>
                <a:latin typeface="Arial" panose="020B0604020202020204"/>
                <a:cs typeface="Arial" panose="020B0604020202020204"/>
              </a:rPr>
              <a:t>1</a:t>
            </a:r>
            <a:r>
              <a:rPr sz="2050" spc="60" dirty="0">
                <a:solidFill>
                  <a:srgbClr val="747474"/>
                </a:solidFill>
                <a:latin typeface="Arial" panose="020B0604020202020204"/>
                <a:cs typeface="Arial" panose="020B0604020202020204"/>
              </a:rPr>
              <a:t>)</a:t>
            </a:r>
            <a:r>
              <a:rPr sz="2050" dirty="0">
                <a:solidFill>
                  <a:srgbClr val="747474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2150" spc="245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通</a:t>
            </a:r>
            <a:r>
              <a:rPr sz="2150" spc="135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2150" spc="34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教</a:t>
            </a:r>
            <a:r>
              <a:rPr sz="2150" spc="29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具</a:t>
            </a:r>
            <a:r>
              <a:rPr sz="2150" spc="25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演</a:t>
            </a:r>
            <a:r>
              <a:rPr sz="2150" spc="14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2150" spc="28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说</a:t>
            </a:r>
            <a:r>
              <a:rPr sz="2150" spc="24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明</a:t>
            </a:r>
            <a:r>
              <a:rPr sz="2150" spc="35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2150" spc="22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理。</a:t>
            </a:r>
            <a:endParaRPr sz="21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00">
              <a:latin typeface="Times New Roman" panose="02020603050405020304"/>
              <a:cs typeface="Times New Roman" panose="02020603050405020304"/>
            </a:endParaRPr>
          </a:p>
          <a:p>
            <a:pPr marL="17145">
              <a:lnSpc>
                <a:spcPct val="100000"/>
              </a:lnSpc>
              <a:spcBef>
                <a:spcPts val="5"/>
              </a:spcBef>
              <a:tabLst>
                <a:tab pos="629285" algn="l"/>
              </a:tabLst>
            </a:pPr>
            <a:r>
              <a:rPr sz="2100" spc="70" dirty="0">
                <a:solidFill>
                  <a:srgbClr val="747474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100" spc="-155" dirty="0">
                <a:solidFill>
                  <a:srgbClr val="74747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spc="105" dirty="0">
                <a:solidFill>
                  <a:srgbClr val="747474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sz="2100" spc="-285" dirty="0">
                <a:solidFill>
                  <a:srgbClr val="74747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spc="70" dirty="0">
                <a:solidFill>
                  <a:srgbClr val="747474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r>
              <a:rPr sz="2100" dirty="0">
                <a:solidFill>
                  <a:srgbClr val="747474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150" spc="245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通</a:t>
            </a:r>
            <a:r>
              <a:rPr sz="2150" spc="22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2150" spc="254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</a:t>
            </a:r>
            <a:r>
              <a:rPr sz="2150" spc="204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具</a:t>
            </a:r>
            <a:r>
              <a:rPr sz="2150" spc="24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2150" spc="34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2150" spc="185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2150" spc="225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150" spc="345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2150" spc="22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理。</a:t>
            </a:r>
            <a:endParaRPr sz="21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29845">
              <a:lnSpc>
                <a:spcPct val="100000"/>
              </a:lnSpc>
              <a:tabLst>
                <a:tab pos="615315" algn="l"/>
              </a:tabLst>
            </a:pPr>
            <a:r>
              <a:rPr sz="2200" spc="190" dirty="0">
                <a:solidFill>
                  <a:srgbClr val="747474"/>
                </a:solidFill>
                <a:latin typeface="Times New Roman" panose="02020603050405020304"/>
                <a:cs typeface="Times New Roman" panose="02020603050405020304"/>
              </a:rPr>
              <a:t>(3</a:t>
            </a:r>
            <a:r>
              <a:rPr sz="2200" spc="-320" dirty="0">
                <a:solidFill>
                  <a:srgbClr val="74747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spc="75" dirty="0">
                <a:solidFill>
                  <a:srgbClr val="747474"/>
                </a:solidFill>
                <a:latin typeface="Times New Roman" panose="02020603050405020304"/>
                <a:cs typeface="Times New Roman" panose="02020603050405020304"/>
              </a:rPr>
              <a:t>)	</a:t>
            </a:r>
            <a:r>
              <a:rPr sz="2150" spc="52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联</a:t>
            </a:r>
            <a:r>
              <a:rPr sz="2150" spc="-19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系实</a:t>
            </a:r>
            <a:r>
              <a:rPr sz="2150" spc="-47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150" spc="204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际</a:t>
            </a:r>
            <a:r>
              <a:rPr sz="2150" spc="355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讲</a:t>
            </a:r>
            <a:r>
              <a:rPr sz="2150" spc="235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清</a:t>
            </a:r>
            <a:r>
              <a:rPr sz="2150" spc="245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2150" spc="22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理。</a:t>
            </a:r>
            <a:endParaRPr sz="21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tabLst>
                <a:tab pos="614680" algn="l"/>
              </a:tabLst>
            </a:pPr>
            <a:r>
              <a:rPr sz="2050" spc="70" dirty="0">
                <a:solidFill>
                  <a:srgbClr val="747474"/>
                </a:solidFill>
                <a:latin typeface="Arial" panose="020B0604020202020204"/>
                <a:cs typeface="Arial" panose="020B0604020202020204"/>
              </a:rPr>
              <a:t>(</a:t>
            </a:r>
            <a:r>
              <a:rPr sz="2050" spc="-220" dirty="0">
                <a:solidFill>
                  <a:srgbClr val="74747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50" spc="260" dirty="0">
                <a:solidFill>
                  <a:srgbClr val="747474"/>
                </a:solidFill>
                <a:latin typeface="Arial" panose="020B0604020202020204"/>
                <a:cs typeface="Arial" panose="020B0604020202020204"/>
              </a:rPr>
              <a:t>4</a:t>
            </a:r>
            <a:r>
              <a:rPr sz="2050" spc="70" dirty="0">
                <a:solidFill>
                  <a:srgbClr val="747474"/>
                </a:solidFill>
                <a:latin typeface="Arial" panose="020B0604020202020204"/>
                <a:cs typeface="Arial" panose="020B0604020202020204"/>
              </a:rPr>
              <a:t>)</a:t>
            </a:r>
            <a:r>
              <a:rPr sz="2050" dirty="0">
                <a:solidFill>
                  <a:srgbClr val="747474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sz="2150" spc="36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展</a:t>
            </a:r>
            <a:r>
              <a:rPr sz="2150" spc="19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2150" spc="215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思</a:t>
            </a:r>
            <a:r>
              <a:rPr sz="2150" spc="229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路</a:t>
            </a:r>
            <a:r>
              <a:rPr sz="2150" spc="40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弄</a:t>
            </a:r>
            <a:r>
              <a:rPr sz="2150" spc="235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清</a:t>
            </a:r>
            <a:r>
              <a:rPr sz="2150" spc="245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2150" spc="220" dirty="0">
                <a:solidFill>
                  <a:srgbClr val="74747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理。</a:t>
            </a:r>
            <a:endParaRPr sz="21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2116</Words>
  <Application>WPS 演示</Application>
  <PresentationFormat>On-screen Show (4:3)</PresentationFormat>
  <Paragraphs>180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Arial</vt:lpstr>
      <vt:lpstr>Calibri</vt:lpstr>
      <vt:lpstr>微软雅黑</vt:lpstr>
      <vt:lpstr>Arial Unicode MS</vt:lpstr>
      <vt:lpstr>Office Theme</vt:lpstr>
      <vt:lpstr>PowerPoint 演示文稿</vt:lpstr>
      <vt:lpstr>PowerPoint 演示文稿</vt:lpstr>
      <vt:lpstr>二、小学计算教学中教师存在的问题</vt:lpstr>
      <vt:lpstr>三、培养计算能力的策略</vt:lpstr>
      <vt:lpstr>2、重视计算能力的培养</vt:lpstr>
      <vt:lpstr>(2 ) 重视笔算</vt:lpstr>
      <vt:lpstr>PowerPoint 演示文稿</vt:lpstr>
      <vt:lpstr>3、讲 清算理是提高学生计算能力的重点</vt:lpstr>
      <vt:lpstr>PowerPoint 演示文稿</vt:lpstr>
      <vt:lpstr>4、精心设计练习是 提高学生计算能力的关键</vt:lpstr>
      <vt:lpstr>PowerPoint 演示文稿</vt:lpstr>
      <vt:lpstr>在教学除数是小数的除法时，教学的重点和难 点是根据除数的小数位数，移动被除数的小数点以 及商的小数点定位。教学中可以设计有针对性的练 习。 例：         根         据        5        1        4       5 --;-4  9=105,	直接写出下面算式的 商。</vt:lpstr>
      <vt:lpstr>(     2 )	易混易错的对比联系          新知识掌握以后， 要将相近、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bingdian001.com</dc:title>
  <dc:creator>bingdian001.com</dc:creator>
  <cp:keywords>bingdian001.com</cp:keywords>
  <dc:subject>bingdian001.com</dc:subject>
  <cp:lastModifiedBy>Yl</cp:lastModifiedBy>
  <cp:revision>3</cp:revision>
  <dcterms:created xsi:type="dcterms:W3CDTF">2019-12-19T05:15:00Z</dcterms:created>
  <dcterms:modified xsi:type="dcterms:W3CDTF">2019-12-19T06:11:50Z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2019-12-19T00:00:00Z</vt:filetime>
  </property>
  <property fmtid="{D5CDD505-2E9C-101B-9397-08002B2CF9AE}" pid="3" name="Creator">
    <vt:lpwstr>bingdian001.com</vt:lpwstr>
  </property>
  <property fmtid="{D5CDD505-2E9C-101B-9397-08002B2CF9AE}" pid="4" name="LastSaved">
    <vt:filetime>2019-12-19T00:00:00Z</vt:filetime>
  </property>
  <property fmtid="{D5CDD505-2E9C-101B-9397-08002B2CF9AE}" pid="5" name="KSOProductBuildVer">
    <vt:lpwstr>2052-11.1.0.9208</vt:lpwstr>
  </property>
</Properties>
</file>