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709" r:id="rId4"/>
  </p:sldMasterIdLst>
  <p:notesMasterIdLst>
    <p:notesMasterId r:id="rId31"/>
  </p:notesMasterIdLst>
  <p:handoutMasterIdLst>
    <p:handoutMasterId r:id="rId32"/>
  </p:handoutMasterIdLst>
  <p:sldIdLst>
    <p:sldId id="323" r:id="rId5"/>
    <p:sldId id="314" r:id="rId6"/>
    <p:sldId id="313" r:id="rId7"/>
    <p:sldId id="307" r:id="rId8"/>
    <p:sldId id="308" r:id="rId9"/>
    <p:sldId id="309" r:id="rId10"/>
    <p:sldId id="310" r:id="rId11"/>
    <p:sldId id="311" r:id="rId12"/>
    <p:sldId id="312" r:id="rId13"/>
    <p:sldId id="338" r:id="rId14"/>
    <p:sldId id="339" r:id="rId15"/>
    <p:sldId id="333" r:id="rId16"/>
    <p:sldId id="334" r:id="rId17"/>
    <p:sldId id="340" r:id="rId18"/>
    <p:sldId id="335" r:id="rId19"/>
    <p:sldId id="330" r:id="rId20"/>
    <p:sldId id="332" r:id="rId21"/>
    <p:sldId id="325" r:id="rId22"/>
    <p:sldId id="336" r:id="rId23"/>
    <p:sldId id="327" r:id="rId24"/>
    <p:sldId id="328" r:id="rId25"/>
    <p:sldId id="329" r:id="rId26"/>
    <p:sldId id="303" r:id="rId27"/>
    <p:sldId id="341" r:id="rId28"/>
    <p:sldId id="337" r:id="rId29"/>
    <p:sldId id="322" r:id="rId30"/>
  </p:sldIdLst>
  <p:sldSz cx="9144000" cy="6858000" type="screen4x3"/>
  <p:notesSz cx="6797675" cy="987266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楷体_GB2312"/>
        <a:ea typeface="楷体_GB2312"/>
        <a:cs typeface="楷体_GB2312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楷体_GB2312"/>
        <a:ea typeface="楷体_GB2312"/>
        <a:cs typeface="楷体_GB2312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楷体_GB2312"/>
        <a:ea typeface="楷体_GB2312"/>
        <a:cs typeface="楷体_GB2312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楷体_GB2312"/>
        <a:ea typeface="楷体_GB2312"/>
        <a:cs typeface="楷体_GB2312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楷体_GB2312"/>
        <a:ea typeface="楷体_GB2312"/>
        <a:cs typeface="楷体_GB2312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楷体_GB2312"/>
        <a:ea typeface="楷体_GB2312"/>
        <a:cs typeface="楷体_GB2312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楷体_GB2312"/>
        <a:ea typeface="楷体_GB2312"/>
        <a:cs typeface="楷体_GB2312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楷体_GB2312"/>
        <a:ea typeface="楷体_GB2312"/>
        <a:cs typeface="楷体_GB2312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楷体_GB2312"/>
        <a:ea typeface="楷体_GB2312"/>
        <a:cs typeface="楷体_GB231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FF"/>
    <a:srgbClr val="FF0000"/>
    <a:srgbClr val="00FFFF"/>
    <a:srgbClr val="FFFFCC"/>
    <a:srgbClr val="FFFFFF"/>
    <a:srgbClr val="66CCFF"/>
    <a:srgbClr val="33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1"/>
    <p:restoredTop sz="99709"/>
  </p:normalViewPr>
  <p:slideViewPr>
    <p:cSldViewPr>
      <p:cViewPr>
        <p:scale>
          <a:sx n="80" d="100"/>
          <a:sy n="80" d="100"/>
        </p:scale>
        <p:origin x="-880" y="2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lnSpc>
                <a:spcPct val="100000"/>
              </a:lnSpc>
              <a:defRPr sz="1200" b="0"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lnSpc>
                <a:spcPct val="100000"/>
              </a:lnSpc>
              <a:defRPr sz="1200" b="0"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63"/>
            <a:ext cx="2946400" cy="493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lnSpc>
                <a:spcPct val="100000"/>
              </a:lnSpc>
              <a:defRPr sz="1200" b="0"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11A09598-011F-444F-8C77-B7EF12292F4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lnSpc>
                <a:spcPct val="120000"/>
              </a:lnSpc>
              <a:defRPr sz="1200"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lnSpc>
                <a:spcPct val="120000"/>
              </a:lnSpc>
              <a:defRPr sz="1200"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lnSpc>
                <a:spcPct val="120000"/>
              </a:lnSpc>
              <a:defRPr sz="1200"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lnSpc>
                <a:spcPct val="120000"/>
              </a:lnSpc>
              <a:defRPr sz="1200"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</a:lstStyle>
          <a:p>
            <a:pPr>
              <a:defRPr/>
            </a:pPr>
            <a:fld id="{CCA744E8-C7FE-43CA-950A-4A33903AB68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DD3D372-E8CA-4BF0-8F2C-5B2248039C64}" type="slidenum">
              <a:rPr lang="en-US" altLang="zh-CN" sz="1200" b="0">
                <a:latin typeface="Arial" charset="0"/>
                <a:ea typeface="宋体" charset="-122"/>
              </a:rPr>
              <a:pPr algn="r"/>
              <a:t>1</a:t>
            </a:fld>
            <a:endParaRPr lang="en-US" altLang="zh-CN" sz="1200" b="0">
              <a:latin typeface="Arial" charset="0"/>
              <a:ea typeface="宋体" charset="-122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0275" y="739775"/>
            <a:ext cx="493871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 txBox="1">
            <a:spLocks noGrp="1"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4E6571D-651B-4CBF-9B62-F46BAEC156EA}" type="slidenum">
              <a:rPr lang="en-US" altLang="zh-CN" sz="1200" b="0">
                <a:latin typeface="Arial" charset="0"/>
                <a:ea typeface="宋体" charset="-122"/>
              </a:rPr>
              <a:pPr algn="r"/>
              <a:t>7</a:t>
            </a:fld>
            <a:endParaRPr lang="en-US" altLang="zh-CN" sz="1200" b="0">
              <a:latin typeface="Arial" charset="0"/>
              <a:ea typeface="宋体" charset="-122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0275" y="739775"/>
            <a:ext cx="493871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 txBox="1">
            <a:spLocks noGrp="1"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FA0CEAB-64A3-44C5-A3DA-DAF7B18E40DE}" type="slidenum">
              <a:rPr lang="en-US" altLang="zh-CN" sz="1200" b="0">
                <a:latin typeface="Arial" charset="0"/>
                <a:ea typeface="宋体" charset="-122"/>
              </a:rPr>
              <a:pPr algn="r"/>
              <a:t>8</a:t>
            </a:fld>
            <a:endParaRPr lang="en-US" altLang="zh-CN" sz="1200" b="0">
              <a:latin typeface="Arial" charset="0"/>
              <a:ea typeface="宋体" charset="-122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0275" y="739775"/>
            <a:ext cx="493871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17513"/>
            <a:ext cx="2057400" cy="57086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17513"/>
            <a:ext cx="6019800" cy="57086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17513"/>
            <a:ext cx="2057400" cy="57086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17513"/>
            <a:ext cx="6019800" cy="57086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人教logo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092825"/>
            <a:ext cx="31686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C97C31F-3311-41EF-B9B9-FEB9C85D4562}" type="datetimeFigureOut">
              <a:rPr lang="zh-CN" altLang="en-US" smtClean="0"/>
              <a:pPr/>
              <a:t>2019/12/5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DD43EDF-5983-435A-9B83-35782FB5169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矩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C31F-3311-41EF-B9B9-FEB9C85D4562}" type="datetimeFigureOut">
              <a:rPr lang="zh-CN" altLang="en-US" smtClean="0"/>
              <a:pPr/>
              <a:t>2019/12/5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43EDF-5983-435A-9B83-35782FB5169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C97C31F-3311-41EF-B9B9-FEB9C85D4562}" type="datetimeFigureOut">
              <a:rPr lang="zh-CN" altLang="en-US" smtClean="0"/>
              <a:pPr/>
              <a:t>2019/12/5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DD43EDF-5983-435A-9B83-35782FB5169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C31F-3311-41EF-B9B9-FEB9C85D4562}" type="datetimeFigureOut">
              <a:rPr lang="zh-CN" altLang="en-US" smtClean="0"/>
              <a:pPr/>
              <a:t>2019/12/5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43EDF-5983-435A-9B83-35782FB5169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C31F-3311-41EF-B9B9-FEB9C85D4562}" type="datetimeFigureOut">
              <a:rPr lang="zh-CN" altLang="en-US" smtClean="0"/>
              <a:pPr/>
              <a:t>2019/12/5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43EDF-5983-435A-9B83-35782FB5169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C31F-3311-41EF-B9B9-FEB9C85D4562}" type="datetimeFigureOut">
              <a:rPr lang="zh-CN" altLang="en-US" smtClean="0"/>
              <a:pPr/>
              <a:t>2019/12/5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43EDF-5983-435A-9B83-35782FB5169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C31F-3311-41EF-B9B9-FEB9C85D4562}" type="datetimeFigureOut">
              <a:rPr lang="zh-CN" altLang="en-US" smtClean="0"/>
              <a:pPr/>
              <a:t>2019/12/5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43EDF-5983-435A-9B83-35782FB5169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7" name="Picture 3" descr="人教logo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092825"/>
            <a:ext cx="31686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C31F-3311-41EF-B9B9-FEB9C85D4562}" type="datetimeFigureOut">
              <a:rPr lang="zh-CN" altLang="en-US" smtClean="0"/>
              <a:pPr/>
              <a:t>2019/12/5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43EDF-5983-435A-9B83-35782FB5169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内容占位符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C31F-3311-41EF-B9B9-FEB9C85D4562}" type="datetimeFigureOut">
              <a:rPr lang="zh-CN" altLang="en-US" smtClean="0"/>
              <a:pPr/>
              <a:t>2019/12/5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43EDF-5983-435A-9B83-35782FB5169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C31F-3311-41EF-B9B9-FEB9C85D4562}" type="datetimeFigureOut">
              <a:rPr lang="zh-CN" altLang="en-US" smtClean="0"/>
              <a:pPr/>
              <a:t>2019/12/5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43EDF-5983-435A-9B83-35782FB516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C31F-3311-41EF-B9B9-FEB9C85D4562}" type="datetimeFigureOut">
              <a:rPr lang="zh-CN" altLang="en-US" smtClean="0"/>
              <a:pPr/>
              <a:t>2019/12/5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43EDF-5983-435A-9B83-35782FB5169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 bwMode="auto">
          <a:xfrm>
            <a:off x="457200" y="417513"/>
            <a:ext cx="6130925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+mj-lt"/>
          <a:ea typeface="+mj-ea"/>
          <a:cs typeface="楷体_GB231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楷体_GB2312" panose="02010609030101010101" pitchFamily="49" charset="-122"/>
          <a:cs typeface="楷体_GB231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楷体_GB2312" panose="02010609030101010101" pitchFamily="49" charset="-122"/>
          <a:cs typeface="楷体_GB231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楷体_GB2312" panose="02010609030101010101" pitchFamily="49" charset="-122"/>
          <a:cs typeface="楷体_GB231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楷体_GB2312" panose="02010609030101010101" pitchFamily="49" charset="-122"/>
          <a:cs typeface="楷体_GB231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楷体_GB2312" panose="02010609030101010101" pitchFamily="49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楷体_GB2312" panose="02010609030101010101" pitchFamily="49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楷体_GB2312" panose="02010609030101010101" pitchFamily="49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楷体_GB2312" panose="0201060903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1C1C1C"/>
          </a:solidFill>
          <a:latin typeface="+mn-lt"/>
          <a:ea typeface="+mn-ea"/>
          <a:cs typeface="楷体_GB231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1C1C1C"/>
          </a:solidFill>
          <a:latin typeface="+mn-lt"/>
          <a:ea typeface="+mn-ea"/>
          <a:cs typeface="楷体_GB231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1C1C1C"/>
          </a:solidFill>
          <a:latin typeface="+mn-lt"/>
          <a:ea typeface="+mn-ea"/>
          <a:cs typeface="楷体_GB231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1C1C1C"/>
          </a:solidFill>
          <a:latin typeface="+mn-lt"/>
          <a:ea typeface="+mn-ea"/>
          <a:cs typeface="楷体_GB231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1C1C1C"/>
          </a:solidFill>
          <a:latin typeface="+mn-lt"/>
          <a:ea typeface="+mn-ea"/>
          <a:cs typeface="楷体_GB2312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1C1C1C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1C1C1C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1C1C1C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1C1C1C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 bwMode="auto">
          <a:xfrm>
            <a:off x="457200" y="417513"/>
            <a:ext cx="6130925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+mj-lt"/>
          <a:ea typeface="+mj-ea"/>
          <a:cs typeface="楷体_GB231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楷体_GB2312" panose="02010609030101010101" pitchFamily="49" charset="-122"/>
          <a:cs typeface="楷体_GB231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楷体_GB2312" panose="02010609030101010101" pitchFamily="49" charset="-122"/>
          <a:cs typeface="楷体_GB231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楷体_GB2312" panose="02010609030101010101" pitchFamily="49" charset="-122"/>
          <a:cs typeface="楷体_GB231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楷体_GB2312" panose="02010609030101010101" pitchFamily="49" charset="-122"/>
          <a:cs typeface="楷体_GB231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楷体_GB2312" panose="02010609030101010101" pitchFamily="49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楷体_GB2312" panose="02010609030101010101" pitchFamily="49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楷体_GB2312" panose="02010609030101010101" pitchFamily="49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楷体_GB2312" panose="0201060903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1C1C1C"/>
          </a:solidFill>
          <a:latin typeface="+mn-lt"/>
          <a:ea typeface="+mn-ea"/>
          <a:cs typeface="楷体_GB231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1C1C1C"/>
          </a:solidFill>
          <a:latin typeface="+mn-lt"/>
          <a:ea typeface="+mn-ea"/>
          <a:cs typeface="楷体_GB231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1C1C1C"/>
          </a:solidFill>
          <a:latin typeface="+mn-lt"/>
          <a:ea typeface="+mn-ea"/>
          <a:cs typeface="楷体_GB231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1C1C1C"/>
          </a:solidFill>
          <a:latin typeface="+mn-lt"/>
          <a:ea typeface="+mn-ea"/>
          <a:cs typeface="楷体_GB231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1C1C1C"/>
          </a:solidFill>
          <a:latin typeface="+mn-lt"/>
          <a:ea typeface="+mn-ea"/>
          <a:cs typeface="楷体_GB2312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1C1C1C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1C1C1C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1C1C1C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1C1C1C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楷体_GB2312" panose="0201060903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楷体_GB2312" panose="0201060903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楷体_GB2312" panose="0201060903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楷体_GB2312" panose="02010609030101010101" pitchFamily="49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楷体_GB2312" panose="02010609030101010101" pitchFamily="49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楷体_GB2312" panose="02010609030101010101" pitchFamily="49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楷体_GB2312" panose="02010609030101010101" pitchFamily="49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楷体_GB2312" panose="0201060903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1C1C1C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1C1C1C"/>
          </a:solidFill>
          <a:latin typeface="Arial" panose="020B0604020202020204" pitchFamily="34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1C1C1C"/>
          </a:solidFill>
          <a:latin typeface="Arial" panose="020B0604020202020204" pitchFamily="34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1C1C1C"/>
          </a:solidFill>
          <a:latin typeface="Arial" panose="020B0604020202020204" pitchFamily="34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1C1C1C"/>
          </a:solidFill>
          <a:latin typeface="Arial" panose="020B0604020202020204" pitchFamily="34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1C1C1C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1C1C1C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1C1C1C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1C1C1C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12/5/2019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直接连接符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接连接符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WordArt 3"/>
          <p:cNvSpPr>
            <a:spLocks noChangeArrowheads="1" noChangeShapeType="1" noTextEdit="1"/>
          </p:cNvSpPr>
          <p:nvPr/>
        </p:nvSpPr>
        <p:spPr bwMode="auto">
          <a:xfrm>
            <a:off x="1619250" y="981075"/>
            <a:ext cx="6048375" cy="17287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6708"/>
              </a:avLst>
            </a:prstTxWarp>
          </a:bodyPr>
          <a:lstStyle/>
          <a:p>
            <a:pPr algn="ctr"/>
            <a:r>
              <a:rPr lang="zh-CN" altLang="en-US" sz="40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/>
                <a:ea typeface="宋体"/>
              </a:rPr>
              <a:t>梯形的面积</a:t>
            </a:r>
          </a:p>
        </p:txBody>
      </p:sp>
      <p:sp>
        <p:nvSpPr>
          <p:cNvPr id="29699" name="AutoShape 9"/>
          <p:cNvSpPr>
            <a:spLocks noChangeArrowheads="1"/>
          </p:cNvSpPr>
          <p:nvPr/>
        </p:nvSpPr>
        <p:spPr bwMode="auto">
          <a:xfrm rot="837603">
            <a:off x="395288" y="5253038"/>
            <a:ext cx="1368425" cy="576262"/>
          </a:xfrm>
          <a:custGeom>
            <a:avLst/>
            <a:gdLst>
              <a:gd name="T0" fmla="*/ 75857124 w 21600"/>
              <a:gd name="T1" fmla="*/ 7686989 h 21600"/>
              <a:gd name="T2" fmla="*/ 43346953 w 21600"/>
              <a:gd name="T3" fmla="*/ 15373978 h 21600"/>
              <a:gd name="T4" fmla="*/ 10836722 w 21600"/>
              <a:gd name="T5" fmla="*/ 768698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0" name="AutoShape 10"/>
          <p:cNvSpPr>
            <a:spLocks noChangeArrowheads="1"/>
          </p:cNvSpPr>
          <p:nvPr/>
        </p:nvSpPr>
        <p:spPr bwMode="auto">
          <a:xfrm rot="-2287324">
            <a:off x="3924300" y="5734050"/>
            <a:ext cx="1368425" cy="576263"/>
          </a:xfrm>
          <a:custGeom>
            <a:avLst/>
            <a:gdLst>
              <a:gd name="T0" fmla="*/ 75857124 w 21600"/>
              <a:gd name="T1" fmla="*/ 7687029 h 21600"/>
              <a:gd name="T2" fmla="*/ 43346953 w 21600"/>
              <a:gd name="T3" fmla="*/ 15374031 h 21600"/>
              <a:gd name="T4" fmla="*/ 10836722 w 21600"/>
              <a:gd name="T5" fmla="*/ 768702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1" name="AutoShape 11"/>
          <p:cNvSpPr>
            <a:spLocks noChangeArrowheads="1"/>
          </p:cNvSpPr>
          <p:nvPr/>
        </p:nvSpPr>
        <p:spPr bwMode="auto">
          <a:xfrm rot="-4832260">
            <a:off x="7344569" y="5625306"/>
            <a:ext cx="1368425" cy="576263"/>
          </a:xfrm>
          <a:custGeom>
            <a:avLst/>
            <a:gdLst>
              <a:gd name="T0" fmla="*/ 75857124 w 21600"/>
              <a:gd name="T1" fmla="*/ 7687029 h 21600"/>
              <a:gd name="T2" fmla="*/ 43346953 w 21600"/>
              <a:gd name="T3" fmla="*/ 15374031 h 21600"/>
              <a:gd name="T4" fmla="*/ 10836722 w 21600"/>
              <a:gd name="T5" fmla="*/ 768702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2" name="AutoShape 12"/>
          <p:cNvSpPr>
            <a:spLocks noChangeArrowheads="1"/>
          </p:cNvSpPr>
          <p:nvPr/>
        </p:nvSpPr>
        <p:spPr bwMode="auto">
          <a:xfrm rot="2472931">
            <a:off x="1908175" y="5745163"/>
            <a:ext cx="1368425" cy="576262"/>
          </a:xfrm>
          <a:custGeom>
            <a:avLst/>
            <a:gdLst>
              <a:gd name="T0" fmla="*/ 75857124 w 21600"/>
              <a:gd name="T1" fmla="*/ 7686989 h 21600"/>
              <a:gd name="T2" fmla="*/ 43346953 w 21600"/>
              <a:gd name="T3" fmla="*/ 15373978 h 21600"/>
              <a:gd name="T4" fmla="*/ 10836722 w 21600"/>
              <a:gd name="T5" fmla="*/ 768698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3" name="AutoShape 13"/>
          <p:cNvSpPr>
            <a:spLocks noChangeArrowheads="1"/>
          </p:cNvSpPr>
          <p:nvPr/>
        </p:nvSpPr>
        <p:spPr bwMode="auto">
          <a:xfrm rot="819287">
            <a:off x="5435600" y="5734050"/>
            <a:ext cx="1368425" cy="576263"/>
          </a:xfrm>
          <a:custGeom>
            <a:avLst/>
            <a:gdLst>
              <a:gd name="T0" fmla="*/ 75857124 w 21600"/>
              <a:gd name="T1" fmla="*/ 7687029 h 21600"/>
              <a:gd name="T2" fmla="*/ 43346953 w 21600"/>
              <a:gd name="T3" fmla="*/ 15374031 h 21600"/>
              <a:gd name="T4" fmla="*/ 10836722 w 21600"/>
              <a:gd name="T5" fmla="*/ 768702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6969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4" name="AutoShape 14"/>
          <p:cNvSpPr>
            <a:spLocks noChangeArrowheads="1"/>
          </p:cNvSpPr>
          <p:nvPr/>
        </p:nvSpPr>
        <p:spPr bwMode="auto">
          <a:xfrm rot="-682289">
            <a:off x="2689225" y="4532313"/>
            <a:ext cx="1368425" cy="576262"/>
          </a:xfrm>
          <a:custGeom>
            <a:avLst/>
            <a:gdLst>
              <a:gd name="T0" fmla="*/ 75857124 w 21600"/>
              <a:gd name="T1" fmla="*/ 7686989 h 21600"/>
              <a:gd name="T2" fmla="*/ 43346953 w 21600"/>
              <a:gd name="T3" fmla="*/ 15373978 h 21600"/>
              <a:gd name="T4" fmla="*/ 10836722 w 21600"/>
              <a:gd name="T5" fmla="*/ 768698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5" name="AutoShape 15"/>
          <p:cNvSpPr>
            <a:spLocks noChangeArrowheads="1"/>
          </p:cNvSpPr>
          <p:nvPr/>
        </p:nvSpPr>
        <p:spPr bwMode="auto">
          <a:xfrm rot="-623331">
            <a:off x="6084888" y="4941888"/>
            <a:ext cx="1368425" cy="576262"/>
          </a:xfrm>
          <a:custGeom>
            <a:avLst/>
            <a:gdLst>
              <a:gd name="T0" fmla="*/ 75857124 w 21600"/>
              <a:gd name="T1" fmla="*/ 7686989 h 21600"/>
              <a:gd name="T2" fmla="*/ 43346953 w 21600"/>
              <a:gd name="T3" fmla="*/ 15373978 h 21600"/>
              <a:gd name="T4" fmla="*/ 10836722 w 21600"/>
              <a:gd name="T5" fmla="*/ 768698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6" name="AutoShape 16"/>
          <p:cNvSpPr>
            <a:spLocks noChangeArrowheads="1"/>
          </p:cNvSpPr>
          <p:nvPr/>
        </p:nvSpPr>
        <p:spPr bwMode="auto">
          <a:xfrm rot="837603">
            <a:off x="395288" y="5229225"/>
            <a:ext cx="1368425" cy="576263"/>
          </a:xfrm>
          <a:custGeom>
            <a:avLst/>
            <a:gdLst>
              <a:gd name="T0" fmla="*/ 75857124 w 21600"/>
              <a:gd name="T1" fmla="*/ 7687029 h 21600"/>
              <a:gd name="T2" fmla="*/ 43346953 w 21600"/>
              <a:gd name="T3" fmla="*/ 15374031 h 21600"/>
              <a:gd name="T4" fmla="*/ 10836722 w 21600"/>
              <a:gd name="T5" fmla="*/ 768702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7" name="AutoShape 17"/>
          <p:cNvSpPr>
            <a:spLocks noChangeArrowheads="1"/>
          </p:cNvSpPr>
          <p:nvPr/>
        </p:nvSpPr>
        <p:spPr bwMode="auto">
          <a:xfrm rot="-682289">
            <a:off x="2700338" y="4508500"/>
            <a:ext cx="1368425" cy="576263"/>
          </a:xfrm>
          <a:custGeom>
            <a:avLst/>
            <a:gdLst>
              <a:gd name="T0" fmla="*/ 75857124 w 21600"/>
              <a:gd name="T1" fmla="*/ 7687029 h 21600"/>
              <a:gd name="T2" fmla="*/ 43346953 w 21600"/>
              <a:gd name="T3" fmla="*/ 15374031 h 21600"/>
              <a:gd name="T4" fmla="*/ 10836722 w 21600"/>
              <a:gd name="T5" fmla="*/ 768702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8" name="AutoShape 18"/>
          <p:cNvSpPr>
            <a:spLocks noChangeArrowheads="1"/>
          </p:cNvSpPr>
          <p:nvPr/>
        </p:nvSpPr>
        <p:spPr bwMode="auto">
          <a:xfrm rot="837603">
            <a:off x="406400" y="5205413"/>
            <a:ext cx="1368425" cy="576262"/>
          </a:xfrm>
          <a:custGeom>
            <a:avLst/>
            <a:gdLst>
              <a:gd name="T0" fmla="*/ 75857124 w 21600"/>
              <a:gd name="T1" fmla="*/ 7686989 h 21600"/>
              <a:gd name="T2" fmla="*/ 43346953 w 21600"/>
              <a:gd name="T3" fmla="*/ 15373978 h 21600"/>
              <a:gd name="T4" fmla="*/ 10836722 w 21600"/>
              <a:gd name="T5" fmla="*/ 768698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9" name="AutoShape 19"/>
          <p:cNvSpPr>
            <a:spLocks noChangeArrowheads="1"/>
          </p:cNvSpPr>
          <p:nvPr/>
        </p:nvSpPr>
        <p:spPr bwMode="auto">
          <a:xfrm rot="2472931">
            <a:off x="1908175" y="5734050"/>
            <a:ext cx="1368425" cy="576263"/>
          </a:xfrm>
          <a:custGeom>
            <a:avLst/>
            <a:gdLst>
              <a:gd name="T0" fmla="*/ 75857124 w 21600"/>
              <a:gd name="T1" fmla="*/ 7687029 h 21600"/>
              <a:gd name="T2" fmla="*/ 43346953 w 21600"/>
              <a:gd name="T3" fmla="*/ 15374031 h 21600"/>
              <a:gd name="T4" fmla="*/ 10836722 w 21600"/>
              <a:gd name="T5" fmla="*/ 768702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10" name="AutoShape 20"/>
          <p:cNvSpPr>
            <a:spLocks noChangeArrowheads="1"/>
          </p:cNvSpPr>
          <p:nvPr/>
        </p:nvSpPr>
        <p:spPr bwMode="auto">
          <a:xfrm rot="-682289">
            <a:off x="2700338" y="4497388"/>
            <a:ext cx="1368425" cy="576262"/>
          </a:xfrm>
          <a:custGeom>
            <a:avLst/>
            <a:gdLst>
              <a:gd name="T0" fmla="*/ 75857124 w 21600"/>
              <a:gd name="T1" fmla="*/ 7686989 h 21600"/>
              <a:gd name="T2" fmla="*/ 43346953 w 21600"/>
              <a:gd name="T3" fmla="*/ 15373978 h 21600"/>
              <a:gd name="T4" fmla="*/ 10836722 w 21600"/>
              <a:gd name="T5" fmla="*/ 768698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11" name="AutoShape 21"/>
          <p:cNvSpPr>
            <a:spLocks noChangeArrowheads="1"/>
          </p:cNvSpPr>
          <p:nvPr/>
        </p:nvSpPr>
        <p:spPr bwMode="auto">
          <a:xfrm rot="837603">
            <a:off x="406400" y="5194300"/>
            <a:ext cx="1368425" cy="576263"/>
          </a:xfrm>
          <a:custGeom>
            <a:avLst/>
            <a:gdLst>
              <a:gd name="T0" fmla="*/ 75857124 w 21600"/>
              <a:gd name="T1" fmla="*/ 7687029 h 21600"/>
              <a:gd name="T2" fmla="*/ 43346953 w 21600"/>
              <a:gd name="T3" fmla="*/ 15374031 h 21600"/>
              <a:gd name="T4" fmla="*/ 10836722 w 21600"/>
              <a:gd name="T5" fmla="*/ 768702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12" name="AutoShape 22"/>
          <p:cNvSpPr>
            <a:spLocks noChangeArrowheads="1"/>
          </p:cNvSpPr>
          <p:nvPr/>
        </p:nvSpPr>
        <p:spPr bwMode="auto">
          <a:xfrm rot="-2287324">
            <a:off x="3924300" y="5734050"/>
            <a:ext cx="1368425" cy="576263"/>
          </a:xfrm>
          <a:custGeom>
            <a:avLst/>
            <a:gdLst>
              <a:gd name="T0" fmla="*/ 75857124 w 21600"/>
              <a:gd name="T1" fmla="*/ 7687029 h 21600"/>
              <a:gd name="T2" fmla="*/ 43346953 w 21600"/>
              <a:gd name="T3" fmla="*/ 15374031 h 21600"/>
              <a:gd name="T4" fmla="*/ 10836722 w 21600"/>
              <a:gd name="T5" fmla="*/ 768702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13" name="AutoShape 23"/>
          <p:cNvSpPr>
            <a:spLocks noChangeArrowheads="1"/>
          </p:cNvSpPr>
          <p:nvPr/>
        </p:nvSpPr>
        <p:spPr bwMode="auto">
          <a:xfrm rot="2472931">
            <a:off x="1908175" y="5734050"/>
            <a:ext cx="1368425" cy="576263"/>
          </a:xfrm>
          <a:custGeom>
            <a:avLst/>
            <a:gdLst>
              <a:gd name="T0" fmla="*/ 75857124 w 21600"/>
              <a:gd name="T1" fmla="*/ 7687029 h 21600"/>
              <a:gd name="T2" fmla="*/ 43346953 w 21600"/>
              <a:gd name="T3" fmla="*/ 15374031 h 21600"/>
              <a:gd name="T4" fmla="*/ 10836722 w 21600"/>
              <a:gd name="T5" fmla="*/ 768702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14" name="AutoShape 24"/>
          <p:cNvSpPr>
            <a:spLocks noChangeArrowheads="1"/>
          </p:cNvSpPr>
          <p:nvPr/>
        </p:nvSpPr>
        <p:spPr bwMode="auto">
          <a:xfrm rot="-682289">
            <a:off x="2700338" y="4497388"/>
            <a:ext cx="1368425" cy="576262"/>
          </a:xfrm>
          <a:custGeom>
            <a:avLst/>
            <a:gdLst>
              <a:gd name="T0" fmla="*/ 75857124 w 21600"/>
              <a:gd name="T1" fmla="*/ 7686989 h 21600"/>
              <a:gd name="T2" fmla="*/ 43346953 w 21600"/>
              <a:gd name="T3" fmla="*/ 15373978 h 21600"/>
              <a:gd name="T4" fmla="*/ 10836722 w 21600"/>
              <a:gd name="T5" fmla="*/ 768698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15" name="AutoShape 25"/>
          <p:cNvSpPr>
            <a:spLocks noChangeArrowheads="1"/>
          </p:cNvSpPr>
          <p:nvPr/>
        </p:nvSpPr>
        <p:spPr bwMode="auto">
          <a:xfrm rot="837603">
            <a:off x="406400" y="5194300"/>
            <a:ext cx="1368425" cy="576263"/>
          </a:xfrm>
          <a:custGeom>
            <a:avLst/>
            <a:gdLst>
              <a:gd name="T0" fmla="*/ 75857124 w 21600"/>
              <a:gd name="T1" fmla="*/ 7687029 h 21600"/>
              <a:gd name="T2" fmla="*/ 43346953 w 21600"/>
              <a:gd name="T3" fmla="*/ 15374031 h 21600"/>
              <a:gd name="T4" fmla="*/ 10836722 w 21600"/>
              <a:gd name="T5" fmla="*/ 768702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16" name="AutoShape 26"/>
          <p:cNvSpPr>
            <a:spLocks noChangeArrowheads="1"/>
          </p:cNvSpPr>
          <p:nvPr/>
        </p:nvSpPr>
        <p:spPr bwMode="auto">
          <a:xfrm rot="-623331">
            <a:off x="6084888" y="4941888"/>
            <a:ext cx="1368425" cy="576262"/>
          </a:xfrm>
          <a:custGeom>
            <a:avLst/>
            <a:gdLst>
              <a:gd name="T0" fmla="*/ 75857124 w 21600"/>
              <a:gd name="T1" fmla="*/ 7686989 h 21600"/>
              <a:gd name="T2" fmla="*/ 43346953 w 21600"/>
              <a:gd name="T3" fmla="*/ 15373978 h 21600"/>
              <a:gd name="T4" fmla="*/ 10836722 w 21600"/>
              <a:gd name="T5" fmla="*/ 768698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17" name="AutoShape 27"/>
          <p:cNvSpPr>
            <a:spLocks noChangeArrowheads="1"/>
          </p:cNvSpPr>
          <p:nvPr/>
        </p:nvSpPr>
        <p:spPr bwMode="auto">
          <a:xfrm rot="-2287324">
            <a:off x="3924300" y="5734050"/>
            <a:ext cx="1368425" cy="576263"/>
          </a:xfrm>
          <a:custGeom>
            <a:avLst/>
            <a:gdLst>
              <a:gd name="T0" fmla="*/ 75857124 w 21600"/>
              <a:gd name="T1" fmla="*/ 7687029 h 21600"/>
              <a:gd name="T2" fmla="*/ 43346953 w 21600"/>
              <a:gd name="T3" fmla="*/ 15374031 h 21600"/>
              <a:gd name="T4" fmla="*/ 10836722 w 21600"/>
              <a:gd name="T5" fmla="*/ 768702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18" name="AutoShape 28"/>
          <p:cNvSpPr>
            <a:spLocks noChangeArrowheads="1"/>
          </p:cNvSpPr>
          <p:nvPr/>
        </p:nvSpPr>
        <p:spPr bwMode="auto">
          <a:xfrm rot="2472931">
            <a:off x="1908175" y="5734050"/>
            <a:ext cx="1368425" cy="576263"/>
          </a:xfrm>
          <a:custGeom>
            <a:avLst/>
            <a:gdLst>
              <a:gd name="T0" fmla="*/ 75857124 w 21600"/>
              <a:gd name="T1" fmla="*/ 7687029 h 21600"/>
              <a:gd name="T2" fmla="*/ 43346953 w 21600"/>
              <a:gd name="T3" fmla="*/ 15374031 h 21600"/>
              <a:gd name="T4" fmla="*/ 10836722 w 21600"/>
              <a:gd name="T5" fmla="*/ 768702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19" name="AutoShape 29"/>
          <p:cNvSpPr>
            <a:spLocks noChangeArrowheads="1"/>
          </p:cNvSpPr>
          <p:nvPr/>
        </p:nvSpPr>
        <p:spPr bwMode="auto">
          <a:xfrm rot="-682289">
            <a:off x="2700338" y="4497388"/>
            <a:ext cx="1368425" cy="576262"/>
          </a:xfrm>
          <a:custGeom>
            <a:avLst/>
            <a:gdLst>
              <a:gd name="T0" fmla="*/ 75857124 w 21600"/>
              <a:gd name="T1" fmla="*/ 7686989 h 21600"/>
              <a:gd name="T2" fmla="*/ 43346953 w 21600"/>
              <a:gd name="T3" fmla="*/ 15373978 h 21600"/>
              <a:gd name="T4" fmla="*/ 10836722 w 21600"/>
              <a:gd name="T5" fmla="*/ 768698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20" name="AutoShape 30"/>
          <p:cNvSpPr>
            <a:spLocks noChangeArrowheads="1"/>
          </p:cNvSpPr>
          <p:nvPr/>
        </p:nvSpPr>
        <p:spPr bwMode="auto">
          <a:xfrm rot="837603">
            <a:off x="406400" y="5194300"/>
            <a:ext cx="1368425" cy="576263"/>
          </a:xfrm>
          <a:custGeom>
            <a:avLst/>
            <a:gdLst>
              <a:gd name="T0" fmla="*/ 75857124 w 21600"/>
              <a:gd name="T1" fmla="*/ 7687029 h 21600"/>
              <a:gd name="T2" fmla="*/ 43346953 w 21600"/>
              <a:gd name="T3" fmla="*/ 15374031 h 21600"/>
              <a:gd name="T4" fmla="*/ 10836722 w 21600"/>
              <a:gd name="T5" fmla="*/ 768702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21" name="AutoShape 31"/>
          <p:cNvSpPr>
            <a:spLocks noChangeArrowheads="1"/>
          </p:cNvSpPr>
          <p:nvPr/>
        </p:nvSpPr>
        <p:spPr bwMode="auto">
          <a:xfrm rot="819287">
            <a:off x="5435600" y="5734050"/>
            <a:ext cx="1368425" cy="576263"/>
          </a:xfrm>
          <a:custGeom>
            <a:avLst/>
            <a:gdLst>
              <a:gd name="T0" fmla="*/ 75857124 w 21600"/>
              <a:gd name="T1" fmla="*/ 7687029 h 21600"/>
              <a:gd name="T2" fmla="*/ 43346953 w 21600"/>
              <a:gd name="T3" fmla="*/ 15374031 h 21600"/>
              <a:gd name="T4" fmla="*/ 10836722 w 21600"/>
              <a:gd name="T5" fmla="*/ 768702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6969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22" name="AutoShape 32"/>
          <p:cNvSpPr>
            <a:spLocks noChangeArrowheads="1"/>
          </p:cNvSpPr>
          <p:nvPr/>
        </p:nvSpPr>
        <p:spPr bwMode="auto">
          <a:xfrm rot="-623331">
            <a:off x="6084888" y="4941888"/>
            <a:ext cx="1368425" cy="576262"/>
          </a:xfrm>
          <a:custGeom>
            <a:avLst/>
            <a:gdLst>
              <a:gd name="T0" fmla="*/ 75857124 w 21600"/>
              <a:gd name="T1" fmla="*/ 7686989 h 21600"/>
              <a:gd name="T2" fmla="*/ 43346953 w 21600"/>
              <a:gd name="T3" fmla="*/ 15373978 h 21600"/>
              <a:gd name="T4" fmla="*/ 10836722 w 21600"/>
              <a:gd name="T5" fmla="*/ 768698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23" name="AutoShape 33"/>
          <p:cNvSpPr>
            <a:spLocks noChangeArrowheads="1"/>
          </p:cNvSpPr>
          <p:nvPr/>
        </p:nvSpPr>
        <p:spPr bwMode="auto">
          <a:xfrm rot="-2287324">
            <a:off x="3924300" y="5734050"/>
            <a:ext cx="1368425" cy="576263"/>
          </a:xfrm>
          <a:custGeom>
            <a:avLst/>
            <a:gdLst>
              <a:gd name="T0" fmla="*/ 75857124 w 21600"/>
              <a:gd name="T1" fmla="*/ 7687029 h 21600"/>
              <a:gd name="T2" fmla="*/ 43346953 w 21600"/>
              <a:gd name="T3" fmla="*/ 15374031 h 21600"/>
              <a:gd name="T4" fmla="*/ 10836722 w 21600"/>
              <a:gd name="T5" fmla="*/ 768702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24" name="AutoShape 34"/>
          <p:cNvSpPr>
            <a:spLocks noChangeArrowheads="1"/>
          </p:cNvSpPr>
          <p:nvPr/>
        </p:nvSpPr>
        <p:spPr bwMode="auto">
          <a:xfrm rot="2472931">
            <a:off x="1908175" y="5734050"/>
            <a:ext cx="1368425" cy="576263"/>
          </a:xfrm>
          <a:custGeom>
            <a:avLst/>
            <a:gdLst>
              <a:gd name="T0" fmla="*/ 75857124 w 21600"/>
              <a:gd name="T1" fmla="*/ 7687029 h 21600"/>
              <a:gd name="T2" fmla="*/ 43346953 w 21600"/>
              <a:gd name="T3" fmla="*/ 15374031 h 21600"/>
              <a:gd name="T4" fmla="*/ 10836722 w 21600"/>
              <a:gd name="T5" fmla="*/ 768702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25" name="AutoShape 35"/>
          <p:cNvSpPr>
            <a:spLocks noChangeArrowheads="1"/>
          </p:cNvSpPr>
          <p:nvPr/>
        </p:nvSpPr>
        <p:spPr bwMode="auto">
          <a:xfrm rot="-682289">
            <a:off x="2700338" y="4497388"/>
            <a:ext cx="1368425" cy="576262"/>
          </a:xfrm>
          <a:custGeom>
            <a:avLst/>
            <a:gdLst>
              <a:gd name="T0" fmla="*/ 75857124 w 21600"/>
              <a:gd name="T1" fmla="*/ 7686989 h 21600"/>
              <a:gd name="T2" fmla="*/ 43346953 w 21600"/>
              <a:gd name="T3" fmla="*/ 15373978 h 21600"/>
              <a:gd name="T4" fmla="*/ 10836722 w 21600"/>
              <a:gd name="T5" fmla="*/ 768698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26" name="AutoShape 36"/>
          <p:cNvSpPr>
            <a:spLocks noChangeArrowheads="1"/>
          </p:cNvSpPr>
          <p:nvPr/>
        </p:nvSpPr>
        <p:spPr bwMode="auto">
          <a:xfrm rot="837603">
            <a:off x="406400" y="5194300"/>
            <a:ext cx="1368425" cy="576263"/>
          </a:xfrm>
          <a:custGeom>
            <a:avLst/>
            <a:gdLst>
              <a:gd name="T0" fmla="*/ 75857124 w 21600"/>
              <a:gd name="T1" fmla="*/ 7687029 h 21600"/>
              <a:gd name="T2" fmla="*/ 43346953 w 21600"/>
              <a:gd name="T3" fmla="*/ 15374031 h 21600"/>
              <a:gd name="T4" fmla="*/ 10836722 w 21600"/>
              <a:gd name="T5" fmla="*/ 768702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6293" name="AutoShape 37"/>
          <p:cNvSpPr>
            <a:spLocks noChangeArrowheads="1"/>
          </p:cNvSpPr>
          <p:nvPr/>
        </p:nvSpPr>
        <p:spPr bwMode="auto">
          <a:xfrm rot="-4832260">
            <a:off x="7344569" y="5625306"/>
            <a:ext cx="1368425" cy="576263"/>
          </a:xfrm>
          <a:custGeom>
            <a:avLst/>
            <a:gdLst>
              <a:gd name="T0" fmla="*/ 75857124 w 21600"/>
              <a:gd name="T1" fmla="*/ 7687029 h 21600"/>
              <a:gd name="T2" fmla="*/ 43346953 w 21600"/>
              <a:gd name="T3" fmla="*/ 15374031 h 21600"/>
              <a:gd name="T4" fmla="*/ 10836722 w 21600"/>
              <a:gd name="T5" fmla="*/ 768702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6294" name="AutoShape 38"/>
          <p:cNvSpPr>
            <a:spLocks noChangeArrowheads="1"/>
          </p:cNvSpPr>
          <p:nvPr/>
        </p:nvSpPr>
        <p:spPr bwMode="auto">
          <a:xfrm rot="819287">
            <a:off x="5435600" y="5734050"/>
            <a:ext cx="1368425" cy="576263"/>
          </a:xfrm>
          <a:custGeom>
            <a:avLst/>
            <a:gdLst>
              <a:gd name="T0" fmla="*/ 75857124 w 21600"/>
              <a:gd name="T1" fmla="*/ 7687029 h 21600"/>
              <a:gd name="T2" fmla="*/ 43346953 w 21600"/>
              <a:gd name="T3" fmla="*/ 15374031 h 21600"/>
              <a:gd name="T4" fmla="*/ 10836722 w 21600"/>
              <a:gd name="T5" fmla="*/ 768702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6969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6295" name="AutoShape 39"/>
          <p:cNvSpPr>
            <a:spLocks noChangeArrowheads="1"/>
          </p:cNvSpPr>
          <p:nvPr/>
        </p:nvSpPr>
        <p:spPr bwMode="auto">
          <a:xfrm rot="-623331">
            <a:off x="6156325" y="4941888"/>
            <a:ext cx="1368425" cy="576262"/>
          </a:xfrm>
          <a:custGeom>
            <a:avLst/>
            <a:gdLst>
              <a:gd name="T0" fmla="*/ 75857124 w 21600"/>
              <a:gd name="T1" fmla="*/ 7686989 h 21600"/>
              <a:gd name="T2" fmla="*/ 43346953 w 21600"/>
              <a:gd name="T3" fmla="*/ 15373978 h 21600"/>
              <a:gd name="T4" fmla="*/ 10836722 w 21600"/>
              <a:gd name="T5" fmla="*/ 768698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6296" name="AutoShape 40"/>
          <p:cNvSpPr>
            <a:spLocks noChangeArrowheads="1"/>
          </p:cNvSpPr>
          <p:nvPr/>
        </p:nvSpPr>
        <p:spPr bwMode="auto">
          <a:xfrm rot="-2287324">
            <a:off x="3924300" y="5734050"/>
            <a:ext cx="1368425" cy="576263"/>
          </a:xfrm>
          <a:custGeom>
            <a:avLst/>
            <a:gdLst>
              <a:gd name="T0" fmla="*/ 75857124 w 21600"/>
              <a:gd name="T1" fmla="*/ 7687029 h 21600"/>
              <a:gd name="T2" fmla="*/ 43346953 w 21600"/>
              <a:gd name="T3" fmla="*/ 15374031 h 21600"/>
              <a:gd name="T4" fmla="*/ 10836722 w 21600"/>
              <a:gd name="T5" fmla="*/ 768702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6297" name="AutoShape 41"/>
          <p:cNvSpPr>
            <a:spLocks noChangeArrowheads="1"/>
          </p:cNvSpPr>
          <p:nvPr/>
        </p:nvSpPr>
        <p:spPr bwMode="auto">
          <a:xfrm rot="2472931">
            <a:off x="1908175" y="5734050"/>
            <a:ext cx="1368425" cy="576263"/>
          </a:xfrm>
          <a:custGeom>
            <a:avLst/>
            <a:gdLst>
              <a:gd name="T0" fmla="*/ 75857124 w 21600"/>
              <a:gd name="T1" fmla="*/ 7687029 h 21600"/>
              <a:gd name="T2" fmla="*/ 43346953 w 21600"/>
              <a:gd name="T3" fmla="*/ 15374031 h 21600"/>
              <a:gd name="T4" fmla="*/ 10836722 w 21600"/>
              <a:gd name="T5" fmla="*/ 768702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6298" name="AutoShape 42"/>
          <p:cNvSpPr>
            <a:spLocks noChangeArrowheads="1"/>
          </p:cNvSpPr>
          <p:nvPr/>
        </p:nvSpPr>
        <p:spPr bwMode="auto">
          <a:xfrm rot="-682289">
            <a:off x="2700338" y="4508500"/>
            <a:ext cx="1368425" cy="576263"/>
          </a:xfrm>
          <a:custGeom>
            <a:avLst/>
            <a:gdLst>
              <a:gd name="T0" fmla="*/ 75857124 w 21600"/>
              <a:gd name="T1" fmla="*/ 7687029 h 21600"/>
              <a:gd name="T2" fmla="*/ 43346953 w 21600"/>
              <a:gd name="T3" fmla="*/ 15374031 h 21600"/>
              <a:gd name="T4" fmla="*/ 10836722 w 21600"/>
              <a:gd name="T5" fmla="*/ 768702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6299" name="AutoShape 43"/>
          <p:cNvSpPr>
            <a:spLocks noChangeArrowheads="1"/>
          </p:cNvSpPr>
          <p:nvPr/>
        </p:nvSpPr>
        <p:spPr bwMode="auto">
          <a:xfrm rot="837603">
            <a:off x="395288" y="5229225"/>
            <a:ext cx="1368425" cy="576263"/>
          </a:xfrm>
          <a:custGeom>
            <a:avLst/>
            <a:gdLst>
              <a:gd name="T0" fmla="*/ 75857124 w 21600"/>
              <a:gd name="T1" fmla="*/ 7687029 h 21600"/>
              <a:gd name="T2" fmla="*/ 43346953 w 21600"/>
              <a:gd name="T3" fmla="*/ 15374031 h 21600"/>
              <a:gd name="T4" fmla="*/ 10836722 w 21600"/>
              <a:gd name="T5" fmla="*/ 7687029 h 21600"/>
              <a:gd name="T6" fmla="*/ 4334695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2000" fill="hold"/>
                                        <p:tgtEl>
                                          <p:spTgt spid="962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" dur="2000" fill="hold"/>
                                        <p:tgtEl>
                                          <p:spTgt spid="962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" dur="2000" fill="hold"/>
                                        <p:tgtEl>
                                          <p:spTgt spid="96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2" dur="2000" fill="hold"/>
                                        <p:tgtEl>
                                          <p:spTgt spid="96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4" dur="2000" fill="hold"/>
                                        <p:tgtEl>
                                          <p:spTgt spid="962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6" dur="2000" fill="hold"/>
                                        <p:tgtEl>
                                          <p:spTgt spid="96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8" dur="2000" fill="hold"/>
                                        <p:tgtEl>
                                          <p:spTgt spid="962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93" grpId="0" animBg="1"/>
      <p:bldP spid="96294" grpId="0" animBg="1"/>
      <p:bldP spid="96295" grpId="0" animBg="1"/>
      <p:bldP spid="96296" grpId="0" animBg="1"/>
      <p:bldP spid="96297" grpId="0" animBg="1"/>
      <p:bldP spid="96298" grpId="0" animBg="1"/>
      <p:bldP spid="9629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AutoShape 2"/>
          <p:cNvSpPr>
            <a:spLocks noChangeArrowheads="1"/>
          </p:cNvSpPr>
          <p:nvPr/>
        </p:nvSpPr>
        <p:spPr bwMode="auto">
          <a:xfrm rot="10800000">
            <a:off x="1828800" y="2971800"/>
            <a:ext cx="5257800" cy="2590800"/>
          </a:xfrm>
          <a:custGeom>
            <a:avLst/>
            <a:gdLst>
              <a:gd name="G0" fmla="+- 7244 0 0"/>
              <a:gd name="G1" fmla="+- 21600 0 7244"/>
              <a:gd name="G2" fmla="*/ 7244 1 2"/>
              <a:gd name="G3" fmla="+- 21600 0 G2"/>
              <a:gd name="G4" fmla="+/ 7244 21600 2"/>
              <a:gd name="G5" fmla="+/ G1 0 2"/>
              <a:gd name="G6" fmla="*/ 21600 21600 7244"/>
              <a:gd name="G7" fmla="*/ G6 1 2"/>
              <a:gd name="G8" fmla="+- 21600 0 G7"/>
              <a:gd name="G9" fmla="*/ 21600 1 2"/>
              <a:gd name="G10" fmla="+- 7244 0 G9"/>
              <a:gd name="G11" fmla="?: G10 G8 0"/>
              <a:gd name="G12" fmla="?: G10 G7 21600"/>
              <a:gd name="T0" fmla="*/ 17978 w 21600"/>
              <a:gd name="T1" fmla="*/ 10800 h 21600"/>
              <a:gd name="T2" fmla="*/ 10800 w 21600"/>
              <a:gd name="T3" fmla="*/ 21600 h 21600"/>
              <a:gd name="T4" fmla="*/ 3622 w 21600"/>
              <a:gd name="T5" fmla="*/ 10800 h 21600"/>
              <a:gd name="T6" fmla="*/ 10800 w 21600"/>
              <a:gd name="T7" fmla="*/ 0 h 21600"/>
              <a:gd name="T8" fmla="*/ 5422 w 21600"/>
              <a:gd name="T9" fmla="*/ 5422 h 21600"/>
              <a:gd name="T10" fmla="*/ 16178 w 21600"/>
              <a:gd name="T11" fmla="*/ 161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FF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9027" name="WordArt 3"/>
          <p:cNvSpPr>
            <a:spLocks noChangeArrowheads="1" noChangeShapeType="1" noTextEdit="1"/>
          </p:cNvSpPr>
          <p:nvPr/>
        </p:nvSpPr>
        <p:spPr bwMode="auto">
          <a:xfrm>
            <a:off x="1600200" y="381000"/>
            <a:ext cx="5943600" cy="1752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5093"/>
              </a:avLst>
            </a:prstTxWarp>
          </a:bodyPr>
          <a:lstStyle/>
          <a:p>
            <a:r>
              <a:rPr lang="zh-CN" altLang="en-US" sz="8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99"/>
                </a:solidFill>
                <a:latin typeface="宋体"/>
                <a:ea typeface="宋体"/>
              </a:rPr>
              <a:t>认识梯形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3810000" y="2286000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 b="1"/>
              <a:t>上底</a:t>
            </a: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3886200" y="5562600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 b="1"/>
              <a:t>下底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28800" y="3733800"/>
            <a:ext cx="5181600" cy="701675"/>
            <a:chOff x="1152" y="2352"/>
            <a:chExt cx="3264" cy="442"/>
          </a:xfrm>
        </p:grpSpPr>
        <p:sp>
          <p:nvSpPr>
            <p:cNvPr id="129031" name="Text Box 7"/>
            <p:cNvSpPr txBox="1">
              <a:spLocks noChangeArrowheads="1"/>
            </p:cNvSpPr>
            <p:nvPr/>
          </p:nvSpPr>
          <p:spPr bwMode="auto">
            <a:xfrm>
              <a:off x="1152" y="2352"/>
              <a:ext cx="43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4000" b="1"/>
                <a:t>腰</a:t>
              </a:r>
            </a:p>
          </p:txBody>
        </p:sp>
        <p:sp>
          <p:nvSpPr>
            <p:cNvPr id="129032" name="Text Box 8"/>
            <p:cNvSpPr txBox="1">
              <a:spLocks noChangeArrowheads="1"/>
            </p:cNvSpPr>
            <p:nvPr/>
          </p:nvSpPr>
          <p:spPr bwMode="auto">
            <a:xfrm>
              <a:off x="3984" y="2352"/>
              <a:ext cx="43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4000" b="1"/>
                <a:t>腰</a:t>
              </a:r>
            </a:p>
          </p:txBody>
        </p:sp>
      </p:grpSp>
      <p:sp>
        <p:nvSpPr>
          <p:cNvPr id="129033" name="Line 9"/>
          <p:cNvSpPr>
            <a:spLocks noChangeShapeType="1"/>
          </p:cNvSpPr>
          <p:nvPr/>
        </p:nvSpPr>
        <p:spPr bwMode="auto">
          <a:xfrm>
            <a:off x="3581400" y="2971800"/>
            <a:ext cx="17526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9034" name="Line 10"/>
          <p:cNvSpPr>
            <a:spLocks noChangeShapeType="1"/>
          </p:cNvSpPr>
          <p:nvPr/>
        </p:nvSpPr>
        <p:spPr bwMode="auto">
          <a:xfrm>
            <a:off x="1828800" y="5562600"/>
            <a:ext cx="52578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828800" y="2971800"/>
            <a:ext cx="5638800" cy="2590800"/>
            <a:chOff x="1152" y="1872"/>
            <a:chExt cx="3552" cy="1632"/>
          </a:xfrm>
        </p:grpSpPr>
        <p:sp>
          <p:nvSpPr>
            <p:cNvPr id="129036" name="Line 12"/>
            <p:cNvSpPr>
              <a:spLocks noChangeShapeType="1"/>
            </p:cNvSpPr>
            <p:nvPr/>
          </p:nvSpPr>
          <p:spPr bwMode="auto">
            <a:xfrm flipH="1">
              <a:off x="1152" y="1872"/>
              <a:ext cx="1104" cy="16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9037" name="Line 13"/>
            <p:cNvSpPr>
              <a:spLocks noChangeShapeType="1"/>
            </p:cNvSpPr>
            <p:nvPr/>
          </p:nvSpPr>
          <p:spPr bwMode="auto">
            <a:xfrm rot="17468141" flipH="1">
              <a:off x="3336" y="1848"/>
              <a:ext cx="1104" cy="16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581400" y="2971800"/>
            <a:ext cx="228600" cy="2590800"/>
            <a:chOff x="2256" y="1872"/>
            <a:chExt cx="144" cy="1632"/>
          </a:xfrm>
        </p:grpSpPr>
        <p:sp>
          <p:nvSpPr>
            <p:cNvPr id="129039" name="Line 15"/>
            <p:cNvSpPr>
              <a:spLocks noChangeShapeType="1"/>
            </p:cNvSpPr>
            <p:nvPr/>
          </p:nvSpPr>
          <p:spPr bwMode="auto">
            <a:xfrm>
              <a:off x="2256" y="1872"/>
              <a:ext cx="0" cy="16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9040" name="Line 16"/>
            <p:cNvSpPr>
              <a:spLocks noChangeShapeType="1"/>
            </p:cNvSpPr>
            <p:nvPr/>
          </p:nvSpPr>
          <p:spPr bwMode="auto">
            <a:xfrm>
              <a:off x="2256" y="33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9041" name="Line 17"/>
            <p:cNvSpPr>
              <a:spLocks noChangeShapeType="1"/>
            </p:cNvSpPr>
            <p:nvPr/>
          </p:nvSpPr>
          <p:spPr bwMode="auto">
            <a:xfrm>
              <a:off x="2400" y="336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29042" name="Text Box 18"/>
          <p:cNvSpPr txBox="1">
            <a:spLocks noChangeArrowheads="1"/>
          </p:cNvSpPr>
          <p:nvPr/>
        </p:nvSpPr>
        <p:spPr bwMode="auto">
          <a:xfrm>
            <a:off x="3581400" y="3886200"/>
            <a:ext cx="83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 b="1"/>
              <a:t>高</a:t>
            </a:r>
          </a:p>
        </p:txBody>
      </p:sp>
      <p:sp>
        <p:nvSpPr>
          <p:cNvPr id="129043" name="AutoShape 1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324600"/>
            <a:ext cx="2286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9044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77200" y="6324600"/>
            <a:ext cx="2286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90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90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290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 autoUpdateAnimBg="0"/>
      <p:bldP spid="129029" grpId="0" autoUpdateAnimBg="0"/>
      <p:bldP spid="129033" grpId="0" animBg="1"/>
      <p:bldP spid="129034" grpId="0" animBg="1"/>
      <p:bldP spid="12904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humb.1010pic.com/pic3/quiz/images/201409/68/05b6465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46"/>
            <a:ext cx="5429256" cy="4072699"/>
          </a:xfrm>
          <a:prstGeom prst="rect">
            <a:avLst/>
          </a:prstGeom>
          <a:noFill/>
        </p:spPr>
      </p:pic>
      <p:sp>
        <p:nvSpPr>
          <p:cNvPr id="129026" name="AutoShape 2"/>
          <p:cNvSpPr>
            <a:spLocks noChangeArrowheads="1"/>
          </p:cNvSpPr>
          <p:nvPr/>
        </p:nvSpPr>
        <p:spPr bwMode="auto">
          <a:xfrm rot="10800000">
            <a:off x="71407" y="1571612"/>
            <a:ext cx="4757734" cy="2571766"/>
          </a:xfrm>
          <a:custGeom>
            <a:avLst/>
            <a:gdLst>
              <a:gd name="G0" fmla="+- 7244 0 0"/>
              <a:gd name="G1" fmla="+- 21600 0 7244"/>
              <a:gd name="G2" fmla="*/ 7244 1 2"/>
              <a:gd name="G3" fmla="+- 21600 0 G2"/>
              <a:gd name="G4" fmla="+/ 7244 21600 2"/>
              <a:gd name="G5" fmla="+/ G1 0 2"/>
              <a:gd name="G6" fmla="*/ 21600 21600 7244"/>
              <a:gd name="G7" fmla="*/ G6 1 2"/>
              <a:gd name="G8" fmla="+- 21600 0 G7"/>
              <a:gd name="G9" fmla="*/ 21600 1 2"/>
              <a:gd name="G10" fmla="+- 7244 0 G9"/>
              <a:gd name="G11" fmla="?: G10 G8 0"/>
              <a:gd name="G12" fmla="?: G10 G7 21600"/>
              <a:gd name="T0" fmla="*/ 17978 w 21600"/>
              <a:gd name="T1" fmla="*/ 10800 h 21600"/>
              <a:gd name="T2" fmla="*/ 10800 w 21600"/>
              <a:gd name="T3" fmla="*/ 21600 h 21600"/>
              <a:gd name="T4" fmla="*/ 3622 w 21600"/>
              <a:gd name="T5" fmla="*/ 10800 h 21600"/>
              <a:gd name="T6" fmla="*/ 10800 w 21600"/>
              <a:gd name="T7" fmla="*/ 0 h 21600"/>
              <a:gd name="T8" fmla="*/ 5422 w 21600"/>
              <a:gd name="T9" fmla="*/ 5422 h 21600"/>
              <a:gd name="T10" fmla="*/ 16178 w 21600"/>
              <a:gd name="T11" fmla="*/ 161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FF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9043" name="AutoShape 1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324600"/>
            <a:ext cx="2286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9044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77200" y="6324600"/>
            <a:ext cx="2286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785786" y="4214818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29224" y="1285860"/>
            <a:ext cx="37147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小组内讨论：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endParaRPr lang="en-US" altLang="zh-CN" sz="3600" dirty="0" smtClean="0"/>
          </a:p>
          <a:p>
            <a:r>
              <a:rPr lang="zh-CN" altLang="en-US" sz="3600" dirty="0" smtClean="0"/>
              <a:t>怎样把准备好的梯形转化成学过的图形呢？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endParaRPr lang="en-US" altLang="zh-CN" sz="36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任意多边形 13313"/>
          <p:cNvSpPr>
            <a:spLocks noChangeArrowheads="1"/>
          </p:cNvSpPr>
          <p:nvPr/>
        </p:nvSpPr>
        <p:spPr bwMode="auto">
          <a:xfrm rot="10800000">
            <a:off x="381000" y="9144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FF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15" name="任意多边形 13314"/>
          <p:cNvSpPr>
            <a:spLocks noChangeArrowheads="1"/>
          </p:cNvSpPr>
          <p:nvPr/>
        </p:nvSpPr>
        <p:spPr bwMode="auto">
          <a:xfrm rot="10800000">
            <a:off x="5181600" y="9144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16" name="任意多边形 13315"/>
          <p:cNvSpPr>
            <a:spLocks noChangeArrowheads="1"/>
          </p:cNvSpPr>
          <p:nvPr/>
        </p:nvSpPr>
        <p:spPr bwMode="auto">
          <a:xfrm rot="10800000">
            <a:off x="4800600" y="9144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17" name="任意多边形 13316"/>
          <p:cNvSpPr>
            <a:spLocks noChangeArrowheads="1"/>
          </p:cNvSpPr>
          <p:nvPr/>
        </p:nvSpPr>
        <p:spPr bwMode="auto">
          <a:xfrm rot="10800000">
            <a:off x="4495800" y="9144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18" name="任意多边形 13317"/>
          <p:cNvSpPr>
            <a:spLocks noChangeArrowheads="1"/>
          </p:cNvSpPr>
          <p:nvPr/>
        </p:nvSpPr>
        <p:spPr bwMode="auto">
          <a:xfrm rot="10800000">
            <a:off x="4114800" y="9144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19" name="任意多边形 13318"/>
          <p:cNvSpPr>
            <a:spLocks noChangeArrowheads="1"/>
          </p:cNvSpPr>
          <p:nvPr/>
        </p:nvSpPr>
        <p:spPr bwMode="auto">
          <a:xfrm rot="10800000">
            <a:off x="3733800" y="9144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20" name="任意多边形 13319"/>
          <p:cNvSpPr>
            <a:spLocks noChangeArrowheads="1"/>
          </p:cNvSpPr>
          <p:nvPr/>
        </p:nvSpPr>
        <p:spPr bwMode="auto">
          <a:xfrm rot="10800000">
            <a:off x="3352800" y="9144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21" name="任意多边形 13320"/>
          <p:cNvSpPr>
            <a:spLocks noChangeArrowheads="1"/>
          </p:cNvSpPr>
          <p:nvPr/>
        </p:nvSpPr>
        <p:spPr bwMode="auto">
          <a:xfrm rot="10800000">
            <a:off x="2971800" y="9144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22" name="任意多边形 13321"/>
          <p:cNvSpPr>
            <a:spLocks noChangeArrowheads="1"/>
          </p:cNvSpPr>
          <p:nvPr/>
        </p:nvSpPr>
        <p:spPr bwMode="auto">
          <a:xfrm rot="10800000">
            <a:off x="2590800" y="9144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23" name="任意多边形 13322"/>
          <p:cNvSpPr>
            <a:spLocks noChangeArrowheads="1"/>
          </p:cNvSpPr>
          <p:nvPr/>
        </p:nvSpPr>
        <p:spPr bwMode="auto">
          <a:xfrm rot="10800000">
            <a:off x="2133600" y="9144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24" name="任意多边形 13323"/>
          <p:cNvSpPr>
            <a:spLocks noChangeArrowheads="1"/>
          </p:cNvSpPr>
          <p:nvPr/>
        </p:nvSpPr>
        <p:spPr bwMode="auto">
          <a:xfrm rot="10800000">
            <a:off x="1676400" y="9144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25" name="任意多边形 13324"/>
          <p:cNvSpPr>
            <a:spLocks noChangeArrowheads="1"/>
          </p:cNvSpPr>
          <p:nvPr/>
        </p:nvSpPr>
        <p:spPr bwMode="auto">
          <a:xfrm rot="10800000">
            <a:off x="1295400" y="9144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26" name="任意多边形 13325"/>
          <p:cNvSpPr>
            <a:spLocks noChangeArrowheads="1"/>
          </p:cNvSpPr>
          <p:nvPr/>
        </p:nvSpPr>
        <p:spPr bwMode="auto">
          <a:xfrm rot="10800000">
            <a:off x="990600" y="9144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27" name="任意多边形 13326"/>
          <p:cNvSpPr>
            <a:spLocks noChangeArrowheads="1"/>
          </p:cNvSpPr>
          <p:nvPr/>
        </p:nvSpPr>
        <p:spPr bwMode="auto">
          <a:xfrm rot="10800000">
            <a:off x="685800" y="9144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28" name="任意多边形 13327"/>
          <p:cNvSpPr>
            <a:spLocks noChangeArrowheads="1"/>
          </p:cNvSpPr>
          <p:nvPr/>
        </p:nvSpPr>
        <p:spPr bwMode="auto">
          <a:xfrm rot="10800000">
            <a:off x="381000" y="9144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29" name="任意多边形 13328"/>
          <p:cNvSpPr>
            <a:spLocks noChangeArrowheads="1"/>
          </p:cNvSpPr>
          <p:nvPr/>
        </p:nvSpPr>
        <p:spPr bwMode="auto">
          <a:xfrm rot="10586911">
            <a:off x="228600" y="9906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30" name="椭圆 13329"/>
          <p:cNvSpPr>
            <a:spLocks noChangeArrowheads="1"/>
          </p:cNvSpPr>
          <p:nvPr/>
        </p:nvSpPr>
        <p:spPr bwMode="auto">
          <a:xfrm>
            <a:off x="40386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>
              <a:latin typeface="Times New Roman" pitchFamily="18" charset="0"/>
            </a:endParaRPr>
          </a:p>
        </p:txBody>
      </p:sp>
      <p:sp>
        <p:nvSpPr>
          <p:cNvPr id="13331" name="任意多边形 13330"/>
          <p:cNvSpPr>
            <a:spLocks noChangeArrowheads="1"/>
          </p:cNvSpPr>
          <p:nvPr/>
        </p:nvSpPr>
        <p:spPr bwMode="auto">
          <a:xfrm rot="10199122">
            <a:off x="152400" y="12192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32" name="任意多边形 13331"/>
          <p:cNvSpPr>
            <a:spLocks noChangeArrowheads="1"/>
          </p:cNvSpPr>
          <p:nvPr/>
        </p:nvSpPr>
        <p:spPr bwMode="auto">
          <a:xfrm rot="10023809">
            <a:off x="152400" y="13716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33" name="任意多边形 13332"/>
          <p:cNvSpPr>
            <a:spLocks noChangeArrowheads="1"/>
          </p:cNvSpPr>
          <p:nvPr/>
        </p:nvSpPr>
        <p:spPr bwMode="auto">
          <a:xfrm rot="9569258">
            <a:off x="0" y="15240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34" name="任意多边形 13333"/>
          <p:cNvSpPr>
            <a:spLocks noChangeArrowheads="1"/>
          </p:cNvSpPr>
          <p:nvPr/>
        </p:nvSpPr>
        <p:spPr bwMode="auto">
          <a:xfrm rot="9196746">
            <a:off x="0" y="17526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35" name="任意多边形 13334"/>
          <p:cNvSpPr>
            <a:spLocks noChangeArrowheads="1"/>
          </p:cNvSpPr>
          <p:nvPr/>
        </p:nvSpPr>
        <p:spPr bwMode="auto">
          <a:xfrm rot="8692988">
            <a:off x="0" y="21336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36" name="任意多边形 13335"/>
          <p:cNvSpPr>
            <a:spLocks noChangeArrowheads="1"/>
          </p:cNvSpPr>
          <p:nvPr/>
        </p:nvSpPr>
        <p:spPr bwMode="auto">
          <a:xfrm rot="8276719">
            <a:off x="0" y="23622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37" name="任意多边形 13336"/>
          <p:cNvSpPr>
            <a:spLocks noChangeArrowheads="1"/>
          </p:cNvSpPr>
          <p:nvPr/>
        </p:nvSpPr>
        <p:spPr bwMode="auto">
          <a:xfrm rot="7785458">
            <a:off x="152400" y="26670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38" name="任意多边形 13337"/>
          <p:cNvSpPr>
            <a:spLocks noChangeArrowheads="1"/>
          </p:cNvSpPr>
          <p:nvPr/>
        </p:nvSpPr>
        <p:spPr bwMode="auto">
          <a:xfrm rot="7306696">
            <a:off x="304800" y="29718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39" name="任意多边形 13338"/>
          <p:cNvSpPr>
            <a:spLocks noChangeArrowheads="1"/>
          </p:cNvSpPr>
          <p:nvPr/>
        </p:nvSpPr>
        <p:spPr bwMode="auto">
          <a:xfrm rot="6721332">
            <a:off x="533400" y="32766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40" name="任意多边形 13339"/>
          <p:cNvSpPr>
            <a:spLocks noChangeArrowheads="1"/>
          </p:cNvSpPr>
          <p:nvPr/>
        </p:nvSpPr>
        <p:spPr bwMode="auto">
          <a:xfrm rot="5912426">
            <a:off x="914400" y="36576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41" name="任意多边形 13340"/>
          <p:cNvSpPr>
            <a:spLocks noChangeArrowheads="1"/>
          </p:cNvSpPr>
          <p:nvPr/>
        </p:nvSpPr>
        <p:spPr bwMode="auto">
          <a:xfrm rot="5160205">
            <a:off x="1295400" y="38862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42" name="任意多边形 13341"/>
          <p:cNvSpPr>
            <a:spLocks noChangeArrowheads="1"/>
          </p:cNvSpPr>
          <p:nvPr/>
        </p:nvSpPr>
        <p:spPr bwMode="auto">
          <a:xfrm rot="4349602">
            <a:off x="1752600" y="40386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43" name="任意多边形 13342"/>
          <p:cNvSpPr>
            <a:spLocks noChangeArrowheads="1"/>
          </p:cNvSpPr>
          <p:nvPr/>
        </p:nvSpPr>
        <p:spPr bwMode="auto">
          <a:xfrm rot="3355020">
            <a:off x="2438400" y="41148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44" name="任意多边形 13343"/>
          <p:cNvSpPr>
            <a:spLocks noChangeArrowheads="1"/>
          </p:cNvSpPr>
          <p:nvPr/>
        </p:nvSpPr>
        <p:spPr bwMode="auto">
          <a:xfrm rot="2298522">
            <a:off x="3048000" y="39624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45" name="任意多边形 13344"/>
          <p:cNvSpPr>
            <a:spLocks noChangeArrowheads="1"/>
          </p:cNvSpPr>
          <p:nvPr/>
        </p:nvSpPr>
        <p:spPr bwMode="auto">
          <a:xfrm rot="1111209">
            <a:off x="3657600" y="35814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46" name="任意多边形 13345"/>
          <p:cNvSpPr>
            <a:spLocks noChangeArrowheads="1"/>
          </p:cNvSpPr>
          <p:nvPr/>
        </p:nvSpPr>
        <p:spPr bwMode="auto">
          <a:xfrm rot="353595">
            <a:off x="4038600" y="32004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47" name="任意多边形 13346"/>
          <p:cNvSpPr>
            <a:spLocks noChangeArrowheads="1"/>
          </p:cNvSpPr>
          <p:nvPr/>
        </p:nvSpPr>
        <p:spPr bwMode="auto">
          <a:xfrm>
            <a:off x="4191000" y="30480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48" name="任意多边形 13347"/>
          <p:cNvSpPr>
            <a:spLocks noChangeArrowheads="1"/>
          </p:cNvSpPr>
          <p:nvPr/>
        </p:nvSpPr>
        <p:spPr bwMode="auto">
          <a:xfrm>
            <a:off x="4038600" y="27432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49" name="任意多边形 13348"/>
          <p:cNvSpPr>
            <a:spLocks noChangeArrowheads="1"/>
          </p:cNvSpPr>
          <p:nvPr/>
        </p:nvSpPr>
        <p:spPr bwMode="auto">
          <a:xfrm>
            <a:off x="3962400" y="25908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50" name="任意多边形 13349"/>
          <p:cNvSpPr>
            <a:spLocks noChangeArrowheads="1"/>
          </p:cNvSpPr>
          <p:nvPr/>
        </p:nvSpPr>
        <p:spPr bwMode="auto">
          <a:xfrm>
            <a:off x="3810000" y="23622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51" name="任意多边形 13350"/>
          <p:cNvSpPr>
            <a:spLocks noChangeArrowheads="1"/>
          </p:cNvSpPr>
          <p:nvPr/>
        </p:nvSpPr>
        <p:spPr bwMode="auto">
          <a:xfrm>
            <a:off x="3657600" y="21336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52" name="任意多边形 13351"/>
          <p:cNvSpPr>
            <a:spLocks noChangeArrowheads="1"/>
          </p:cNvSpPr>
          <p:nvPr/>
        </p:nvSpPr>
        <p:spPr bwMode="auto">
          <a:xfrm>
            <a:off x="3505200" y="19050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53" name="任意多边形 13352"/>
          <p:cNvSpPr>
            <a:spLocks noChangeArrowheads="1"/>
          </p:cNvSpPr>
          <p:nvPr/>
        </p:nvSpPr>
        <p:spPr bwMode="auto">
          <a:xfrm>
            <a:off x="3352800" y="16764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54" name="任意多边形 13353"/>
          <p:cNvSpPr>
            <a:spLocks noChangeArrowheads="1"/>
          </p:cNvSpPr>
          <p:nvPr/>
        </p:nvSpPr>
        <p:spPr bwMode="auto">
          <a:xfrm>
            <a:off x="3200400" y="14478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55" name="任意多边形 13354"/>
          <p:cNvSpPr>
            <a:spLocks noChangeArrowheads="1"/>
          </p:cNvSpPr>
          <p:nvPr/>
        </p:nvSpPr>
        <p:spPr bwMode="auto">
          <a:xfrm>
            <a:off x="3048000" y="11430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56" name="任意多边形 13355"/>
          <p:cNvSpPr>
            <a:spLocks noChangeArrowheads="1"/>
          </p:cNvSpPr>
          <p:nvPr/>
        </p:nvSpPr>
        <p:spPr bwMode="auto">
          <a:xfrm>
            <a:off x="2895600" y="914400"/>
            <a:ext cx="3810000" cy="2133600"/>
          </a:xfrm>
          <a:custGeom>
            <a:avLst/>
            <a:gdLst>
              <a:gd name="T0" fmla="*/ 0 w 21600"/>
              <a:gd name="T1" fmla="*/ 0 h 21600"/>
              <a:gd name="T2" fmla="*/ 1277761 w 21600"/>
              <a:gd name="T3" fmla="*/ 2133600 h 21600"/>
              <a:gd name="T4" fmla="*/ 2532239 w 21600"/>
              <a:gd name="T5" fmla="*/ 2133600 h 21600"/>
              <a:gd name="T6" fmla="*/ 3810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7244" y="21600"/>
                </a:lnTo>
                <a:lnTo>
                  <a:pt x="1435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" name="组合 13356"/>
          <p:cNvGrpSpPr>
            <a:grpSpLocks/>
          </p:cNvGrpSpPr>
          <p:nvPr/>
        </p:nvGrpSpPr>
        <p:grpSpPr bwMode="auto">
          <a:xfrm>
            <a:off x="395288" y="909638"/>
            <a:ext cx="6324600" cy="2133600"/>
            <a:chOff x="0" y="0"/>
            <a:chExt cx="3984" cy="1344"/>
          </a:xfrm>
        </p:grpSpPr>
        <p:sp>
          <p:nvSpPr>
            <p:cNvPr id="10291" name="任意多边形 13357"/>
            <p:cNvSpPr>
              <a:spLocks noChangeArrowheads="1"/>
            </p:cNvSpPr>
            <p:nvPr/>
          </p:nvSpPr>
          <p:spPr bwMode="auto">
            <a:xfrm rot="10798451">
              <a:off x="0" y="0"/>
              <a:ext cx="2400" cy="1344"/>
            </a:xfrm>
            <a:custGeom>
              <a:avLst/>
              <a:gdLst>
                <a:gd name="T0" fmla="*/ 0 w 21600"/>
                <a:gd name="T1" fmla="*/ 0 h 21600"/>
                <a:gd name="T2" fmla="*/ 805 w 21600"/>
                <a:gd name="T3" fmla="*/ 1344 h 21600"/>
                <a:gd name="T4" fmla="*/ 1595 w 21600"/>
                <a:gd name="T5" fmla="*/ 1344 h 21600"/>
                <a:gd name="T6" fmla="*/ 240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7244" y="21600"/>
                  </a:lnTo>
                  <a:lnTo>
                    <a:pt x="14356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92" name="任意多边形 13358"/>
            <p:cNvSpPr>
              <a:spLocks noChangeArrowheads="1"/>
            </p:cNvSpPr>
            <p:nvPr/>
          </p:nvSpPr>
          <p:spPr bwMode="auto">
            <a:xfrm rot="-1549">
              <a:off x="1584" y="0"/>
              <a:ext cx="2400" cy="1344"/>
            </a:xfrm>
            <a:custGeom>
              <a:avLst/>
              <a:gdLst>
                <a:gd name="T0" fmla="*/ 0 w 21600"/>
                <a:gd name="T1" fmla="*/ 0 h 21600"/>
                <a:gd name="T2" fmla="*/ 805 w 21600"/>
                <a:gd name="T3" fmla="*/ 1344 h 21600"/>
                <a:gd name="T4" fmla="*/ 1595 w 21600"/>
                <a:gd name="T5" fmla="*/ 1344 h 21600"/>
                <a:gd name="T6" fmla="*/ 240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7244" y="21600"/>
                  </a:lnTo>
                  <a:lnTo>
                    <a:pt x="14356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86" name="动作按钮: 前进或下一项 1335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915400" y="6477000"/>
            <a:ext cx="2286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>
              <a:latin typeface="Times New Roman" pitchFamily="18" charset="0"/>
            </a:endParaRPr>
          </a:p>
        </p:txBody>
      </p:sp>
      <p:sp>
        <p:nvSpPr>
          <p:cNvPr id="10287" name="动作按钮: 后退或前一项 1336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686800" y="6477000"/>
            <a:ext cx="2286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>
              <a:latin typeface="Times New Roman" pitchFamily="18" charset="0"/>
            </a:endParaRPr>
          </a:p>
        </p:txBody>
      </p:sp>
      <p:sp>
        <p:nvSpPr>
          <p:cNvPr id="13362" name="文本框 13361"/>
          <p:cNvSpPr txBox="1">
            <a:spLocks noChangeArrowheads="1"/>
          </p:cNvSpPr>
          <p:nvPr/>
        </p:nvSpPr>
        <p:spPr bwMode="auto">
          <a:xfrm>
            <a:off x="1835150" y="333375"/>
            <a:ext cx="594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latin typeface="Times New Roman" pitchFamily="18" charset="0"/>
              </a:rPr>
              <a:t>两个                       梯形</a:t>
            </a:r>
          </a:p>
        </p:txBody>
      </p:sp>
      <p:sp>
        <p:nvSpPr>
          <p:cNvPr id="13363" name="文本框 13362"/>
          <p:cNvSpPr txBox="1">
            <a:spLocks noChangeArrowheads="1"/>
          </p:cNvSpPr>
          <p:nvPr/>
        </p:nvSpPr>
        <p:spPr bwMode="auto">
          <a:xfrm>
            <a:off x="2916238" y="188913"/>
            <a:ext cx="4032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>
                <a:solidFill>
                  <a:schemeClr val="accent2"/>
                </a:solidFill>
                <a:latin typeface="Times New Roman" pitchFamily="18" charset="0"/>
              </a:rPr>
              <a:t>完全一样的</a:t>
            </a:r>
          </a:p>
        </p:txBody>
      </p:sp>
      <p:pic>
        <p:nvPicPr>
          <p:cNvPr id="10290" name="图片 13363" descr="小学资源网官方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61125"/>
            <a:ext cx="827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animBg="1"/>
      <p:bldP spid="13316" grpId="0" animBg="1"/>
      <p:bldP spid="13317" grpId="0" animBg="1"/>
      <p:bldP spid="13318" grpId="0" animBg="1"/>
      <p:bldP spid="13319" grpId="0" animBg="1"/>
      <p:bldP spid="13320" grpId="0" animBg="1"/>
      <p:bldP spid="13321" grpId="0" animBg="1"/>
      <p:bldP spid="13322" grpId="0" animBg="1"/>
      <p:bldP spid="13323" grpId="0" animBg="1"/>
      <p:bldP spid="13324" grpId="0" animBg="1"/>
      <p:bldP spid="13325" grpId="0" animBg="1"/>
      <p:bldP spid="13326" grpId="0" animBg="1"/>
      <p:bldP spid="13327" grpId="0" animBg="1"/>
      <p:bldP spid="13328" grpId="0" animBg="1"/>
      <p:bldP spid="13329" grpId="0" animBg="1"/>
      <p:bldP spid="13331" grpId="0" animBg="1"/>
      <p:bldP spid="13332" grpId="0" animBg="1"/>
      <p:bldP spid="13333" grpId="0" animBg="1"/>
      <p:bldP spid="13334" grpId="0" animBg="1"/>
      <p:bldP spid="13335" grpId="0" animBg="1"/>
      <p:bldP spid="13336" grpId="0" animBg="1"/>
      <p:bldP spid="13337" grpId="0" animBg="1"/>
      <p:bldP spid="13338" grpId="0" animBg="1"/>
      <p:bldP spid="13339" grpId="0" animBg="1"/>
      <p:bldP spid="13340" grpId="0" animBg="1"/>
      <p:bldP spid="13341" grpId="0" animBg="1"/>
      <p:bldP spid="13342" grpId="0" animBg="1"/>
      <p:bldP spid="13343" grpId="0" animBg="1"/>
      <p:bldP spid="13344" grpId="0" animBg="1"/>
      <p:bldP spid="13345" grpId="0" animBg="1"/>
      <p:bldP spid="13346" grpId="0" animBg="1"/>
      <p:bldP spid="13347" grpId="0" animBg="1"/>
      <p:bldP spid="13348" grpId="0" animBg="1"/>
      <p:bldP spid="13349" grpId="0" animBg="1"/>
      <p:bldP spid="13350" grpId="0" animBg="1"/>
      <p:bldP spid="13351" grpId="0" animBg="1"/>
      <p:bldP spid="13352" grpId="0" animBg="1"/>
      <p:bldP spid="13353" grpId="0" animBg="1"/>
      <p:bldP spid="13354" grpId="0" animBg="1"/>
      <p:bldP spid="13355" grpId="0" animBg="1"/>
      <p:bldP spid="13356" grpId="0" animBg="1"/>
      <p:bldP spid="13362" grpId="0"/>
      <p:bldP spid="133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4337"/>
          <p:cNvGrpSpPr>
            <a:grpSpLocks/>
          </p:cNvGrpSpPr>
          <p:nvPr/>
        </p:nvGrpSpPr>
        <p:grpSpPr bwMode="auto">
          <a:xfrm>
            <a:off x="1295400" y="152400"/>
            <a:ext cx="6324600" cy="2133600"/>
            <a:chOff x="0" y="0"/>
            <a:chExt cx="3984" cy="1344"/>
          </a:xfrm>
        </p:grpSpPr>
        <p:sp>
          <p:nvSpPr>
            <p:cNvPr id="11289" name="任意多边形 14338"/>
            <p:cNvSpPr>
              <a:spLocks noChangeArrowheads="1"/>
            </p:cNvSpPr>
            <p:nvPr/>
          </p:nvSpPr>
          <p:spPr bwMode="auto">
            <a:xfrm rot="10798451">
              <a:off x="0" y="0"/>
              <a:ext cx="2400" cy="1344"/>
            </a:xfrm>
            <a:custGeom>
              <a:avLst/>
              <a:gdLst>
                <a:gd name="T0" fmla="*/ 0 w 21600"/>
                <a:gd name="T1" fmla="*/ 0 h 21600"/>
                <a:gd name="T2" fmla="*/ 805 w 21600"/>
                <a:gd name="T3" fmla="*/ 1344 h 21600"/>
                <a:gd name="T4" fmla="*/ 1595 w 21600"/>
                <a:gd name="T5" fmla="*/ 1344 h 21600"/>
                <a:gd name="T6" fmla="*/ 240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7244" y="21600"/>
                  </a:lnTo>
                  <a:lnTo>
                    <a:pt x="14356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0" name="任意多边形 14339"/>
            <p:cNvSpPr>
              <a:spLocks noChangeArrowheads="1"/>
            </p:cNvSpPr>
            <p:nvPr/>
          </p:nvSpPr>
          <p:spPr bwMode="auto">
            <a:xfrm rot="-1549">
              <a:off x="1584" y="0"/>
              <a:ext cx="2400" cy="1344"/>
            </a:xfrm>
            <a:custGeom>
              <a:avLst/>
              <a:gdLst>
                <a:gd name="T0" fmla="*/ 0 w 21600"/>
                <a:gd name="T1" fmla="*/ 0 h 21600"/>
                <a:gd name="T2" fmla="*/ 805 w 21600"/>
                <a:gd name="T3" fmla="*/ 1344 h 21600"/>
                <a:gd name="T4" fmla="*/ 1595 w 21600"/>
                <a:gd name="T5" fmla="*/ 1344 h 21600"/>
                <a:gd name="T6" fmla="*/ 240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7244" y="21600"/>
                  </a:lnTo>
                  <a:lnTo>
                    <a:pt x="14356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341" name="左大括号 14340"/>
          <p:cNvSpPr>
            <a:spLocks/>
          </p:cNvSpPr>
          <p:nvPr/>
        </p:nvSpPr>
        <p:spPr bwMode="auto">
          <a:xfrm rot="-5318661">
            <a:off x="5599113" y="1789113"/>
            <a:ext cx="228600" cy="1219200"/>
          </a:xfrm>
          <a:prstGeom prst="leftBrace">
            <a:avLst>
              <a:gd name="adj1" fmla="val 44395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>
              <a:latin typeface="Times New Roman" pitchFamily="18" charset="0"/>
            </a:endParaRPr>
          </a:p>
        </p:txBody>
      </p:sp>
      <p:sp>
        <p:nvSpPr>
          <p:cNvPr id="14342" name="左大括号 14341"/>
          <p:cNvSpPr>
            <a:spLocks/>
          </p:cNvSpPr>
          <p:nvPr/>
        </p:nvSpPr>
        <p:spPr bwMode="auto">
          <a:xfrm rot="-5400000">
            <a:off x="3086100" y="495300"/>
            <a:ext cx="228600" cy="3810000"/>
          </a:xfrm>
          <a:prstGeom prst="leftBrace">
            <a:avLst>
              <a:gd name="adj1" fmla="val 138735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>
              <a:latin typeface="Times New Roman" pitchFamily="18" charset="0"/>
            </a:endParaRPr>
          </a:p>
        </p:txBody>
      </p:sp>
      <p:sp>
        <p:nvSpPr>
          <p:cNvPr id="14343" name="文本框 14342"/>
          <p:cNvSpPr txBox="1">
            <a:spLocks noChangeArrowheads="1"/>
          </p:cNvSpPr>
          <p:nvPr/>
        </p:nvSpPr>
        <p:spPr bwMode="auto">
          <a:xfrm>
            <a:off x="2057400" y="2438400"/>
            <a:ext cx="236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梯形的下底</a:t>
            </a:r>
          </a:p>
        </p:txBody>
      </p:sp>
      <p:sp>
        <p:nvSpPr>
          <p:cNvPr id="14344" name="文本框 14343"/>
          <p:cNvSpPr txBox="1">
            <a:spLocks noChangeArrowheads="1"/>
          </p:cNvSpPr>
          <p:nvPr/>
        </p:nvSpPr>
        <p:spPr bwMode="auto">
          <a:xfrm>
            <a:off x="4648200" y="243840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梯形的上底</a:t>
            </a:r>
          </a:p>
        </p:txBody>
      </p:sp>
      <p:sp>
        <p:nvSpPr>
          <p:cNvPr id="14345" name="直接连接符 14344"/>
          <p:cNvSpPr>
            <a:spLocks noChangeShapeType="1"/>
          </p:cNvSpPr>
          <p:nvPr/>
        </p:nvSpPr>
        <p:spPr bwMode="auto">
          <a:xfrm>
            <a:off x="1295400" y="2286000"/>
            <a:ext cx="5029200" cy="0"/>
          </a:xfrm>
          <a:prstGeom prst="line">
            <a:avLst/>
          </a:prstGeom>
          <a:noFill/>
          <a:ln w="793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46" name="文本框 14345"/>
          <p:cNvSpPr txBox="1">
            <a:spLocks noChangeArrowheads="1"/>
          </p:cNvSpPr>
          <p:nvPr/>
        </p:nvSpPr>
        <p:spPr bwMode="auto">
          <a:xfrm>
            <a:off x="447675" y="3284538"/>
            <a:ext cx="81946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latin typeface="Times New Roman" pitchFamily="18" charset="0"/>
              </a:rPr>
              <a:t>1.</a:t>
            </a:r>
            <a:r>
              <a:rPr lang="zh-CN" altLang="en-US" sz="3000">
                <a:latin typeface="Times New Roman" pitchFamily="18" charset="0"/>
              </a:rPr>
              <a:t>拼成的</a:t>
            </a:r>
            <a:r>
              <a:rPr lang="zh-CN" altLang="en-US" sz="3000" u="sng">
                <a:solidFill>
                  <a:srgbClr val="FF0000"/>
                </a:solidFill>
                <a:latin typeface="Times New Roman" pitchFamily="18" charset="0"/>
              </a:rPr>
              <a:t>平行四边形的底</a:t>
            </a:r>
            <a:r>
              <a:rPr lang="zh-CN" altLang="en-US" sz="3000">
                <a:latin typeface="Times New Roman" pitchFamily="18" charset="0"/>
              </a:rPr>
              <a:t>与</a:t>
            </a:r>
            <a:r>
              <a:rPr lang="zh-CN" altLang="en-US" sz="3000" u="sng">
                <a:solidFill>
                  <a:srgbClr val="FF0000"/>
                </a:solidFill>
                <a:latin typeface="Times New Roman" pitchFamily="18" charset="0"/>
              </a:rPr>
              <a:t>梯形的底</a:t>
            </a:r>
            <a:r>
              <a:rPr lang="zh-CN" altLang="en-US" sz="3000">
                <a:latin typeface="Times New Roman" pitchFamily="18" charset="0"/>
              </a:rPr>
              <a:t>有什么关系？</a:t>
            </a:r>
          </a:p>
        </p:txBody>
      </p:sp>
      <p:sp>
        <p:nvSpPr>
          <p:cNvPr id="14347" name="直接连接符 14346"/>
          <p:cNvSpPr>
            <a:spLocks noChangeShapeType="1"/>
          </p:cNvSpPr>
          <p:nvPr/>
        </p:nvSpPr>
        <p:spPr bwMode="auto">
          <a:xfrm rot="5400000">
            <a:off x="1523207" y="1216819"/>
            <a:ext cx="2133600" cy="1587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" name="组合 14347"/>
          <p:cNvGrpSpPr>
            <a:grpSpLocks/>
          </p:cNvGrpSpPr>
          <p:nvPr/>
        </p:nvGrpSpPr>
        <p:grpSpPr bwMode="auto">
          <a:xfrm>
            <a:off x="2590800" y="1981200"/>
            <a:ext cx="304800" cy="304800"/>
            <a:chOff x="0" y="0"/>
            <a:chExt cx="192" cy="192"/>
          </a:xfrm>
        </p:grpSpPr>
        <p:sp>
          <p:nvSpPr>
            <p:cNvPr id="11287" name="直接连接符 14348"/>
            <p:cNvSpPr>
              <a:spLocks noChangeShapeType="1"/>
            </p:cNvSpPr>
            <p:nvPr/>
          </p:nvSpPr>
          <p:spPr bwMode="auto">
            <a:xfrm>
              <a:off x="0" y="0"/>
              <a:ext cx="192" cy="0"/>
            </a:xfrm>
            <a:prstGeom prst="line">
              <a:avLst/>
            </a:prstGeom>
            <a:noFill/>
            <a:ln w="476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8" name="直接连接符 14349"/>
            <p:cNvSpPr>
              <a:spLocks noChangeShapeType="1"/>
            </p:cNvSpPr>
            <p:nvPr/>
          </p:nvSpPr>
          <p:spPr bwMode="auto">
            <a:xfrm>
              <a:off x="192" y="0"/>
              <a:ext cx="0" cy="192"/>
            </a:xfrm>
            <a:prstGeom prst="line">
              <a:avLst/>
            </a:prstGeom>
            <a:noFill/>
            <a:ln w="476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351" name="文本框 14350"/>
          <p:cNvSpPr txBox="1">
            <a:spLocks noChangeArrowheads="1"/>
          </p:cNvSpPr>
          <p:nvPr/>
        </p:nvSpPr>
        <p:spPr bwMode="auto">
          <a:xfrm>
            <a:off x="2590800" y="762000"/>
            <a:ext cx="990600" cy="711200"/>
          </a:xfrm>
          <a:prstGeom prst="rect">
            <a:avLst/>
          </a:prstGeom>
          <a:noFill/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chemeClr val="accent2"/>
                </a:solidFill>
                <a:latin typeface="Times New Roman" pitchFamily="18" charset="0"/>
                <a:ea typeface="隶书" pitchFamily="49" charset="-122"/>
              </a:rPr>
              <a:t>高</a:t>
            </a:r>
          </a:p>
        </p:txBody>
      </p:sp>
      <p:sp>
        <p:nvSpPr>
          <p:cNvPr id="14352" name="文本框 14351"/>
          <p:cNvSpPr txBox="1">
            <a:spLocks noChangeArrowheads="1"/>
          </p:cNvSpPr>
          <p:nvPr/>
        </p:nvSpPr>
        <p:spPr bwMode="auto">
          <a:xfrm>
            <a:off x="442913" y="5111750"/>
            <a:ext cx="82692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latin typeface="Times New Roman" pitchFamily="18" charset="0"/>
              </a:rPr>
              <a:t>2.</a:t>
            </a:r>
            <a:r>
              <a:rPr lang="zh-CN" altLang="en-US" sz="3000">
                <a:latin typeface="Times New Roman" pitchFamily="18" charset="0"/>
              </a:rPr>
              <a:t>拼成的</a:t>
            </a:r>
            <a:r>
              <a:rPr lang="zh-CN" altLang="en-US" sz="3000" u="sng">
                <a:solidFill>
                  <a:srgbClr val="FF0000"/>
                </a:solidFill>
                <a:latin typeface="Times New Roman" pitchFamily="18" charset="0"/>
              </a:rPr>
              <a:t>平行四边形的高</a:t>
            </a:r>
            <a:r>
              <a:rPr lang="zh-CN" altLang="en-US" sz="3000">
                <a:latin typeface="Times New Roman" pitchFamily="18" charset="0"/>
              </a:rPr>
              <a:t>与</a:t>
            </a:r>
            <a:r>
              <a:rPr lang="zh-CN" altLang="en-US" sz="3000" u="sng">
                <a:solidFill>
                  <a:srgbClr val="FF0000"/>
                </a:solidFill>
                <a:latin typeface="Times New Roman" pitchFamily="18" charset="0"/>
              </a:rPr>
              <a:t>梯形的高</a:t>
            </a:r>
            <a:r>
              <a:rPr lang="zh-CN" altLang="en-US" sz="3000">
                <a:latin typeface="Times New Roman" pitchFamily="18" charset="0"/>
              </a:rPr>
              <a:t>有什么关系？</a:t>
            </a:r>
          </a:p>
        </p:txBody>
      </p:sp>
      <p:sp>
        <p:nvSpPr>
          <p:cNvPr id="14353" name="文本框 14352"/>
          <p:cNvSpPr txBox="1">
            <a:spLocks noChangeArrowheads="1"/>
          </p:cNvSpPr>
          <p:nvPr/>
        </p:nvSpPr>
        <p:spPr bwMode="auto">
          <a:xfrm>
            <a:off x="2819400" y="1676400"/>
            <a:ext cx="3352800" cy="650875"/>
          </a:xfrm>
          <a:prstGeom prst="rect">
            <a:avLst/>
          </a:prstGeom>
          <a:noFill/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latin typeface="Times New Roman" pitchFamily="18" charset="0"/>
                <a:ea typeface="隶书" pitchFamily="49" charset="-122"/>
              </a:rPr>
              <a:t>平行四边形的</a:t>
            </a:r>
            <a:r>
              <a:rPr lang="zh-CN" altLang="en-US">
                <a:solidFill>
                  <a:schemeClr val="accent2"/>
                </a:solidFill>
                <a:latin typeface="Times New Roman" pitchFamily="18" charset="0"/>
                <a:ea typeface="隶书" pitchFamily="49" charset="-122"/>
              </a:rPr>
              <a:t>底</a:t>
            </a:r>
          </a:p>
        </p:txBody>
      </p:sp>
      <p:sp>
        <p:nvSpPr>
          <p:cNvPr id="14354" name="文本框 14353"/>
          <p:cNvSpPr txBox="1">
            <a:spLocks noChangeArrowheads="1"/>
          </p:cNvSpPr>
          <p:nvPr/>
        </p:nvSpPr>
        <p:spPr bwMode="auto">
          <a:xfrm>
            <a:off x="5486400" y="2438400"/>
            <a:ext cx="60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0">
                <a:solidFill>
                  <a:srgbClr val="FF0066"/>
                </a:solidFill>
                <a:latin typeface="Times New Roman" pitchFamily="18" charset="0"/>
              </a:rPr>
              <a:t>？</a:t>
            </a:r>
          </a:p>
        </p:txBody>
      </p:sp>
      <p:sp>
        <p:nvSpPr>
          <p:cNvPr id="14355" name="文本框 14354"/>
          <p:cNvSpPr txBox="1">
            <a:spLocks noChangeArrowheads="1"/>
          </p:cNvSpPr>
          <p:nvPr/>
        </p:nvSpPr>
        <p:spPr bwMode="auto">
          <a:xfrm>
            <a:off x="2971800" y="2438400"/>
            <a:ext cx="60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0">
                <a:solidFill>
                  <a:srgbClr val="FF0066"/>
                </a:solidFill>
                <a:latin typeface="Times New Roman" pitchFamily="18" charset="0"/>
              </a:rPr>
              <a:t>？</a:t>
            </a:r>
          </a:p>
        </p:txBody>
      </p:sp>
      <p:sp>
        <p:nvSpPr>
          <p:cNvPr id="11280" name="动作按钮: 前进或下一项 1435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93138" y="6324600"/>
            <a:ext cx="22225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>
              <a:latin typeface="Times New Roman" pitchFamily="18" charset="0"/>
            </a:endParaRPr>
          </a:p>
        </p:txBody>
      </p:sp>
      <p:sp>
        <p:nvSpPr>
          <p:cNvPr id="11281" name="动作按钮: 后退或前一项 1435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364538" y="6324600"/>
            <a:ext cx="22225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>
              <a:latin typeface="Times New Roman" pitchFamily="18" charset="0"/>
            </a:endParaRPr>
          </a:p>
        </p:txBody>
      </p:sp>
      <p:sp>
        <p:nvSpPr>
          <p:cNvPr id="14358" name="文本框 14357"/>
          <p:cNvSpPr txBox="1">
            <a:spLocks noChangeArrowheads="1"/>
          </p:cNvSpPr>
          <p:nvPr/>
        </p:nvSpPr>
        <p:spPr bwMode="auto">
          <a:xfrm>
            <a:off x="539750" y="3933825"/>
            <a:ext cx="76152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000">
                <a:latin typeface="Times New Roman" pitchFamily="18" charset="0"/>
              </a:rPr>
              <a:t>答：</a:t>
            </a:r>
            <a:r>
              <a:rPr lang="zh-CN" altLang="en-US" sz="3000">
                <a:solidFill>
                  <a:srgbClr val="FF0000"/>
                </a:solidFill>
                <a:latin typeface="Times New Roman" pitchFamily="18" charset="0"/>
              </a:rPr>
              <a:t>平行四边形的底等于梯形 的</a:t>
            </a:r>
            <a:r>
              <a:rPr lang="zh-CN" altLang="en-US" sz="3000" u="sng">
                <a:solidFill>
                  <a:schemeClr val="accent2"/>
                </a:solidFill>
                <a:latin typeface="Times New Roman" pitchFamily="18" charset="0"/>
              </a:rPr>
              <a:t>上底与下底的和</a:t>
            </a:r>
            <a:r>
              <a:rPr lang="zh-CN" altLang="en-US" sz="3000">
                <a:solidFill>
                  <a:srgbClr val="FF0000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14359" name="文本框 14358"/>
          <p:cNvSpPr txBox="1">
            <a:spLocks noChangeArrowheads="1"/>
          </p:cNvSpPr>
          <p:nvPr/>
        </p:nvSpPr>
        <p:spPr bwMode="auto">
          <a:xfrm>
            <a:off x="539750" y="5805488"/>
            <a:ext cx="7019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0">
                <a:latin typeface="Times New Roman" pitchFamily="18" charset="0"/>
              </a:rPr>
              <a:t>答：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平行四边形的高             梯形的高。</a:t>
            </a:r>
          </a:p>
        </p:txBody>
      </p:sp>
      <p:sp>
        <p:nvSpPr>
          <p:cNvPr id="14360" name="矩形 14359"/>
          <p:cNvSpPr>
            <a:spLocks noChangeArrowheads="1" noChangeShapeType="1" noTextEdit="1"/>
          </p:cNvSpPr>
          <p:nvPr/>
        </p:nvSpPr>
        <p:spPr bwMode="auto">
          <a:xfrm>
            <a:off x="323850" y="2636838"/>
            <a:ext cx="1371600" cy="528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8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zh-CN" altLang="en-US" kern="10">
                <a:ln w="9525">
                  <a:round/>
                  <a:headEnd/>
                  <a:tailEnd/>
                </a:ln>
                <a:solidFill>
                  <a:schemeClr val="accent2"/>
                </a:solidFill>
                <a:latin typeface="宋体"/>
                <a:ea typeface="宋体"/>
              </a:rPr>
              <a:t>思考：</a:t>
            </a:r>
          </a:p>
        </p:txBody>
      </p:sp>
      <p:pic>
        <p:nvPicPr>
          <p:cNvPr id="11285" name="图片 14360" descr="小学资源网官方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61125"/>
            <a:ext cx="827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62" name="文本框 14361"/>
          <p:cNvSpPr txBox="1">
            <a:spLocks noChangeArrowheads="1"/>
          </p:cNvSpPr>
          <p:nvPr/>
        </p:nvSpPr>
        <p:spPr bwMode="auto">
          <a:xfrm>
            <a:off x="4500563" y="5876925"/>
            <a:ext cx="9953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u="sng">
                <a:solidFill>
                  <a:schemeClr val="accent2"/>
                </a:solidFill>
                <a:latin typeface="Times New Roman" pitchFamily="18" charset="0"/>
              </a:rPr>
              <a:t>等于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6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  <p:bldP spid="14344" grpId="0"/>
      <p:bldP spid="14345" grpId="0" animBg="1"/>
      <p:bldP spid="14346" grpId="0"/>
      <p:bldP spid="14347" grpId="0" animBg="1"/>
      <p:bldP spid="14351" grpId="0" animBg="1"/>
      <p:bldP spid="14352" grpId="0"/>
      <p:bldP spid="14353" grpId="0" animBg="1"/>
      <p:bldP spid="14354" grpId="0"/>
      <p:bldP spid="14355" grpId="0"/>
      <p:bldP spid="14358" grpId="0"/>
      <p:bldP spid="14359" grpId="0"/>
      <p:bldP spid="14360" grpId="0" animBg="1"/>
      <p:bldP spid="14362" grpId="0" bldLvl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17409"/>
          <p:cNvSpPr txBox="1">
            <a:spLocks noChangeArrowheads="1"/>
          </p:cNvSpPr>
          <p:nvPr/>
        </p:nvSpPr>
        <p:spPr bwMode="auto">
          <a:xfrm>
            <a:off x="684213" y="1917700"/>
            <a:ext cx="82280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0">
                <a:latin typeface="黑体" pitchFamily="2" charset="-122"/>
                <a:ea typeface="黑体" pitchFamily="2" charset="-122"/>
              </a:rPr>
              <a:t>   </a:t>
            </a:r>
            <a:r>
              <a:rPr lang="zh-CN" altLang="en-US" sz="3200" b="0">
                <a:latin typeface="黑体" pitchFamily="2" charset="-122"/>
                <a:ea typeface="黑体" pitchFamily="2" charset="-122"/>
              </a:rPr>
              <a:t>两个完全一样的梯形可以拼成一个（          ）。</a:t>
            </a:r>
          </a:p>
        </p:txBody>
      </p:sp>
      <p:sp>
        <p:nvSpPr>
          <p:cNvPr id="17411" name="文本框 17410"/>
          <p:cNvSpPr txBox="1">
            <a:spLocks noChangeArrowheads="1"/>
          </p:cNvSpPr>
          <p:nvPr/>
        </p:nvSpPr>
        <p:spPr bwMode="auto">
          <a:xfrm>
            <a:off x="468313" y="2420938"/>
            <a:ext cx="116300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0" dirty="0">
                <a:latin typeface="黑体" pitchFamily="2" charset="-122"/>
                <a:ea typeface="黑体" pitchFamily="2" charset="-122"/>
              </a:rPr>
              <a:t>                  这个平行四边形的底</a:t>
            </a:r>
          </a:p>
          <a:p>
            <a:pPr>
              <a:spcBef>
                <a:spcPct val="50000"/>
              </a:spcBef>
            </a:pPr>
            <a:r>
              <a:rPr lang="zh-CN" altLang="en-US" sz="3200" b="0" dirty="0">
                <a:latin typeface="黑体" pitchFamily="2" charset="-122"/>
                <a:ea typeface="黑体" pitchFamily="2" charset="-122"/>
              </a:rPr>
              <a:t>等于（                      ）</a:t>
            </a:r>
          </a:p>
        </p:txBody>
      </p:sp>
      <p:sp>
        <p:nvSpPr>
          <p:cNvPr id="17412" name="文本框 17411"/>
          <p:cNvSpPr txBox="1">
            <a:spLocks noChangeArrowheads="1"/>
          </p:cNvSpPr>
          <p:nvPr/>
        </p:nvSpPr>
        <p:spPr bwMode="auto">
          <a:xfrm>
            <a:off x="1692275" y="3068638"/>
            <a:ext cx="5003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chemeClr val="accent2"/>
                </a:solidFill>
                <a:latin typeface="黑体" pitchFamily="2" charset="-122"/>
                <a:ea typeface="黑体" pitchFamily="2" charset="-122"/>
              </a:rPr>
              <a:t>梯形的</a:t>
            </a:r>
            <a:r>
              <a:rPr lang="zh-CN" altLang="en-US" sz="3200">
                <a:solidFill>
                  <a:srgbClr val="FF3300"/>
                </a:solidFill>
                <a:latin typeface="黑体" pitchFamily="2" charset="-122"/>
                <a:ea typeface="黑体" pitchFamily="2" charset="-122"/>
              </a:rPr>
              <a:t>上底与下底的和。</a:t>
            </a:r>
          </a:p>
        </p:txBody>
      </p:sp>
      <p:sp>
        <p:nvSpPr>
          <p:cNvPr id="17413" name="文本框 17412"/>
          <p:cNvSpPr txBox="1">
            <a:spLocks noChangeArrowheads="1"/>
          </p:cNvSpPr>
          <p:nvPr/>
        </p:nvSpPr>
        <p:spPr bwMode="auto">
          <a:xfrm>
            <a:off x="684213" y="3789363"/>
            <a:ext cx="47529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latin typeface="黑体" pitchFamily="2" charset="-122"/>
                <a:ea typeface="黑体" pitchFamily="2" charset="-122"/>
              </a:rPr>
              <a:t>高等于（        ）</a:t>
            </a:r>
          </a:p>
        </p:txBody>
      </p:sp>
      <p:sp>
        <p:nvSpPr>
          <p:cNvPr id="17414" name="文本框 17413"/>
          <p:cNvSpPr txBox="1">
            <a:spLocks noChangeArrowheads="1"/>
          </p:cNvSpPr>
          <p:nvPr/>
        </p:nvSpPr>
        <p:spPr bwMode="auto">
          <a:xfrm>
            <a:off x="2268538" y="3789363"/>
            <a:ext cx="2057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0">
                <a:solidFill>
                  <a:schemeClr val="accent2"/>
                </a:solidFill>
                <a:latin typeface="黑体" pitchFamily="2" charset="-122"/>
                <a:ea typeface="黑体" pitchFamily="2" charset="-122"/>
              </a:rPr>
              <a:t>梯形的</a:t>
            </a:r>
            <a:r>
              <a:rPr lang="zh-CN" altLang="en-US" sz="2800" b="0">
                <a:solidFill>
                  <a:srgbClr val="FF3300"/>
                </a:solidFill>
                <a:latin typeface="黑体" pitchFamily="2" charset="-122"/>
                <a:ea typeface="黑体" pitchFamily="2" charset="-122"/>
              </a:rPr>
              <a:t>高</a:t>
            </a:r>
          </a:p>
        </p:txBody>
      </p:sp>
      <p:sp>
        <p:nvSpPr>
          <p:cNvPr id="17415" name="文本框 17414"/>
          <p:cNvSpPr txBox="1">
            <a:spLocks noChangeArrowheads="1"/>
          </p:cNvSpPr>
          <p:nvPr/>
        </p:nvSpPr>
        <p:spPr bwMode="auto">
          <a:xfrm>
            <a:off x="539750" y="4725988"/>
            <a:ext cx="6732588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latin typeface="黑体" pitchFamily="2" charset="-122"/>
                <a:ea typeface="黑体" pitchFamily="2" charset="-122"/>
              </a:rPr>
              <a:t>每个梯形的面积等于拼成的</a:t>
            </a:r>
          </a:p>
          <a:p>
            <a:pPr>
              <a:spcBef>
                <a:spcPct val="50000"/>
              </a:spcBef>
            </a:pPr>
            <a:r>
              <a:rPr lang="zh-CN" altLang="en-US" sz="3200">
                <a:latin typeface="黑体" pitchFamily="2" charset="-122"/>
                <a:ea typeface="黑体" pitchFamily="2" charset="-122"/>
              </a:rPr>
              <a:t>平行四边形面积的（      ）</a:t>
            </a:r>
          </a:p>
        </p:txBody>
      </p:sp>
      <p:sp>
        <p:nvSpPr>
          <p:cNvPr id="17416" name="文本框 17415"/>
          <p:cNvSpPr txBox="1">
            <a:spLocks noChangeArrowheads="1"/>
          </p:cNvSpPr>
          <p:nvPr/>
        </p:nvSpPr>
        <p:spPr bwMode="auto">
          <a:xfrm>
            <a:off x="4213225" y="5516563"/>
            <a:ext cx="1876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0">
                <a:solidFill>
                  <a:srgbClr val="FF3300"/>
                </a:solidFill>
                <a:latin typeface="黑体" pitchFamily="2" charset="-122"/>
                <a:ea typeface="黑体" pitchFamily="2" charset="-122"/>
              </a:rPr>
              <a:t>一半</a:t>
            </a:r>
          </a:p>
        </p:txBody>
      </p:sp>
      <p:sp>
        <p:nvSpPr>
          <p:cNvPr id="17417" name="文本框 17416"/>
          <p:cNvSpPr txBox="1">
            <a:spLocks noChangeArrowheads="1"/>
          </p:cNvSpPr>
          <p:nvPr/>
        </p:nvSpPr>
        <p:spPr bwMode="auto">
          <a:xfrm>
            <a:off x="827088" y="4365625"/>
            <a:ext cx="8316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黑体" pitchFamily="2" charset="-122"/>
                <a:ea typeface="黑体" pitchFamily="2" charset="-122"/>
              </a:rPr>
              <a:t> </a:t>
            </a:r>
          </a:p>
        </p:txBody>
      </p:sp>
      <p:sp>
        <p:nvSpPr>
          <p:cNvPr id="17428" name="矩形 17427"/>
          <p:cNvSpPr>
            <a:spLocks noChangeArrowheads="1"/>
          </p:cNvSpPr>
          <p:nvPr/>
        </p:nvSpPr>
        <p:spPr bwMode="auto">
          <a:xfrm>
            <a:off x="1214414" y="2500306"/>
            <a:ext cx="19800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ctr"/>
            <a:r>
              <a:rPr lang="zh-CN" altLang="en-US" sz="2800" b="0" dirty="0">
                <a:solidFill>
                  <a:srgbClr val="FF3300"/>
                </a:solidFill>
              </a:rPr>
              <a:t>平形四边形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  <p:bldP spid="17412" grpId="0"/>
      <p:bldP spid="17413" grpId="0"/>
      <p:bldP spid="17414" grpId="0"/>
      <p:bldP spid="17415" grpId="0"/>
      <p:bldP spid="17416" grpId="0"/>
      <p:bldP spid="17417" grpId="0"/>
      <p:bldP spid="174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5361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solidFill>
                  <a:srgbClr val="FF3399"/>
                </a:solidFill>
                <a:ea typeface="黑体" pitchFamily="2" charset="-122"/>
              </a:rPr>
              <a:t>你 能 回 答 正 确 吗？</a:t>
            </a:r>
          </a:p>
        </p:txBody>
      </p:sp>
      <p:sp>
        <p:nvSpPr>
          <p:cNvPr id="15363" name="内容占位符 15362"/>
          <p:cNvSpPr>
            <a:spLocks noGrp="1" noChangeArrowheads="1"/>
          </p:cNvSpPr>
          <p:nvPr>
            <p:ph idx="1"/>
          </p:nvPr>
        </p:nvSpPr>
        <p:spPr>
          <a:xfrm>
            <a:off x="331788" y="4191000"/>
            <a:ext cx="8659812" cy="60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dirty="0" smtClean="0">
                <a:ea typeface="黑体" pitchFamily="2" charset="-122"/>
              </a:rPr>
              <a:t>把</a:t>
            </a:r>
            <a:r>
              <a:rPr lang="zh-CN" altLang="en-US" dirty="0" smtClean="0">
                <a:solidFill>
                  <a:srgbClr val="FF0066"/>
                </a:solidFill>
                <a:ea typeface="方正舒体" pitchFamily="2" charset="-122"/>
              </a:rPr>
              <a:t>平行四边形的面积</a:t>
            </a:r>
            <a:r>
              <a:rPr lang="zh-CN" altLang="en-US" dirty="0" smtClean="0">
                <a:ea typeface="黑体" pitchFamily="2" charset="-122"/>
              </a:rPr>
              <a:t>除以</a:t>
            </a:r>
            <a:r>
              <a:rPr lang="en-US" altLang="zh-CN" dirty="0" smtClean="0">
                <a:solidFill>
                  <a:srgbClr val="FF0066"/>
                </a:solidFill>
              </a:rPr>
              <a:t>2</a:t>
            </a:r>
            <a:r>
              <a:rPr lang="zh-CN" altLang="en-US" dirty="0" smtClean="0">
                <a:solidFill>
                  <a:srgbClr val="FF0066"/>
                </a:solidFill>
              </a:rPr>
              <a:t>，</a:t>
            </a:r>
            <a:r>
              <a:rPr lang="zh-CN" altLang="en-US" dirty="0" smtClean="0"/>
              <a:t>就是</a:t>
            </a:r>
            <a:endParaRPr lang="zh-CN" altLang="en-US" sz="4400" b="1" dirty="0" smtClean="0">
              <a:solidFill>
                <a:srgbClr val="FF0066"/>
              </a:solidFill>
              <a:ea typeface="黑体" pitchFamily="2" charset="-122"/>
            </a:endParaRPr>
          </a:p>
          <a:p>
            <a:pPr eaLnBrk="1" hangingPunct="1">
              <a:buFontTx/>
              <a:buNone/>
            </a:pPr>
            <a:endParaRPr lang="zh-CN" altLang="en-US" sz="3600" b="1" dirty="0" smtClean="0">
              <a:solidFill>
                <a:srgbClr val="FF0066"/>
              </a:solidFill>
            </a:endParaRPr>
          </a:p>
        </p:txBody>
      </p:sp>
      <p:sp>
        <p:nvSpPr>
          <p:cNvPr id="15364" name="文本框 15363"/>
          <p:cNvSpPr txBox="1">
            <a:spLocks noChangeArrowheads="1"/>
          </p:cNvSpPr>
          <p:nvPr/>
        </p:nvSpPr>
        <p:spPr bwMode="auto">
          <a:xfrm>
            <a:off x="365125" y="1244600"/>
            <a:ext cx="4461478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zh-CN" altLang="en-US" sz="2800" b="0" dirty="0">
                <a:solidFill>
                  <a:srgbClr val="FF0066"/>
                </a:solidFill>
                <a:latin typeface="Times New Roman" pitchFamily="18" charset="0"/>
              </a:rPr>
              <a:t>（上底</a:t>
            </a:r>
            <a:r>
              <a:rPr lang="en-US" altLang="zh-CN" sz="2800" b="0" dirty="0">
                <a:solidFill>
                  <a:srgbClr val="FF0066"/>
                </a:solidFill>
                <a:latin typeface="Times New Roman" pitchFamily="18" charset="0"/>
              </a:rPr>
              <a:t>+</a:t>
            </a:r>
            <a:r>
              <a:rPr lang="zh-CN" altLang="en-US" sz="2800" b="0" dirty="0">
                <a:solidFill>
                  <a:srgbClr val="FF0066"/>
                </a:solidFill>
                <a:latin typeface="Times New Roman" pitchFamily="18" charset="0"/>
              </a:rPr>
              <a:t>下底）</a:t>
            </a:r>
            <a:r>
              <a:rPr lang="zh-CN" altLang="en-US" sz="2800" b="0" dirty="0">
                <a:latin typeface="Times New Roman" pitchFamily="18" charset="0"/>
              </a:rPr>
              <a:t>算出的是</a:t>
            </a:r>
            <a:r>
              <a:rPr lang="zh-CN" altLang="en-US" sz="2800" b="0" dirty="0" smtClean="0">
                <a:latin typeface="Times New Roman" pitchFamily="18" charset="0"/>
              </a:rPr>
              <a:t>：</a:t>
            </a:r>
            <a:endParaRPr lang="zh-CN" altLang="en-US" sz="2800" b="0" dirty="0">
              <a:latin typeface="Times New Roman" pitchFamily="18" charset="0"/>
            </a:endParaRPr>
          </a:p>
        </p:txBody>
      </p:sp>
      <p:sp>
        <p:nvSpPr>
          <p:cNvPr id="15365" name="文本框 15364"/>
          <p:cNvSpPr txBox="1">
            <a:spLocks noChangeArrowheads="1"/>
          </p:cNvSpPr>
          <p:nvPr/>
        </p:nvSpPr>
        <p:spPr bwMode="auto">
          <a:xfrm>
            <a:off x="365125" y="2768600"/>
            <a:ext cx="5086649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zh-CN" altLang="en-US" sz="2800" b="0" dirty="0">
                <a:solidFill>
                  <a:srgbClr val="FF0066"/>
                </a:solidFill>
                <a:latin typeface="Times New Roman" pitchFamily="18" charset="0"/>
              </a:rPr>
              <a:t>（上底</a:t>
            </a:r>
            <a:r>
              <a:rPr lang="en-US" altLang="zh-CN" sz="2800" b="0" dirty="0">
                <a:solidFill>
                  <a:srgbClr val="FF0066"/>
                </a:solidFill>
                <a:latin typeface="Times New Roman" pitchFamily="18" charset="0"/>
              </a:rPr>
              <a:t>+</a:t>
            </a:r>
            <a:r>
              <a:rPr lang="zh-CN" altLang="en-US" sz="2800" b="0" dirty="0">
                <a:solidFill>
                  <a:srgbClr val="FF0066"/>
                </a:solidFill>
                <a:latin typeface="Times New Roman" pitchFamily="18" charset="0"/>
              </a:rPr>
              <a:t>下底）</a:t>
            </a:r>
            <a:r>
              <a:rPr lang="en-US" altLang="zh-CN" sz="2800" b="0" dirty="0">
                <a:solidFill>
                  <a:srgbClr val="FF0066"/>
                </a:solidFill>
                <a:latin typeface="Times New Roman" pitchFamily="18" charset="0"/>
              </a:rPr>
              <a:t>×</a:t>
            </a:r>
            <a:r>
              <a:rPr lang="zh-CN" altLang="en-US" sz="2800" b="0" dirty="0">
                <a:solidFill>
                  <a:srgbClr val="FF0066"/>
                </a:solidFill>
                <a:latin typeface="Times New Roman" pitchFamily="18" charset="0"/>
              </a:rPr>
              <a:t>高</a:t>
            </a:r>
            <a:r>
              <a:rPr lang="zh-CN" altLang="en-US" sz="2800" b="0" dirty="0">
                <a:latin typeface="Times New Roman" pitchFamily="18" charset="0"/>
              </a:rPr>
              <a:t>算出的是</a:t>
            </a:r>
            <a:r>
              <a:rPr lang="zh-CN" altLang="en-US" sz="2800" b="0" dirty="0" smtClean="0">
                <a:latin typeface="Times New Roman" pitchFamily="18" charset="0"/>
              </a:rPr>
              <a:t>：</a:t>
            </a:r>
            <a:endParaRPr lang="zh-CN" altLang="en-US" sz="2800" b="0" dirty="0">
              <a:latin typeface="Times New Roman" pitchFamily="18" charset="0"/>
            </a:endParaRPr>
          </a:p>
        </p:txBody>
      </p:sp>
      <p:sp>
        <p:nvSpPr>
          <p:cNvPr id="15366" name="文本框 15365"/>
          <p:cNvSpPr txBox="1">
            <a:spLocks noChangeArrowheads="1"/>
          </p:cNvSpPr>
          <p:nvPr/>
        </p:nvSpPr>
        <p:spPr bwMode="auto">
          <a:xfrm>
            <a:off x="785786" y="1785926"/>
            <a:ext cx="664797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0" dirty="0" smtClean="0">
                <a:latin typeface="Times New Roman" pitchFamily="18" charset="0"/>
              </a:rPr>
              <a:t>两个</a:t>
            </a:r>
            <a:r>
              <a:rPr lang="zh-CN" altLang="en-US" sz="2800" b="0" dirty="0" smtClean="0">
                <a:solidFill>
                  <a:srgbClr val="FF0066"/>
                </a:solidFill>
                <a:latin typeface="Times New Roman" pitchFamily="18" charset="0"/>
                <a:ea typeface="方正舒体" pitchFamily="2" charset="-122"/>
              </a:rPr>
              <a:t>完全一样的梯形</a:t>
            </a:r>
            <a:r>
              <a:rPr lang="zh-CN" altLang="en-US" sz="2800" b="0" dirty="0" smtClean="0">
                <a:latin typeface="Times New Roman" pitchFamily="18" charset="0"/>
              </a:rPr>
              <a:t>拼成的平行四边形的</a:t>
            </a:r>
            <a:endParaRPr lang="zh-CN" altLang="en-US" sz="2800" b="0" dirty="0" smtClean="0">
              <a:solidFill>
                <a:srgbClr val="FF0066"/>
              </a:solidFill>
              <a:latin typeface="Times New Roman" pitchFamily="18" charset="0"/>
              <a:ea typeface="黑体" pitchFamily="2" charset="-122"/>
            </a:endParaRPr>
          </a:p>
          <a:p>
            <a:r>
              <a:rPr lang="zh-CN" altLang="en-US" sz="2800" b="0" dirty="0" smtClean="0">
                <a:solidFill>
                  <a:srgbClr val="FF0066"/>
                </a:solidFill>
                <a:latin typeface="Times New Roman" pitchFamily="18" charset="0"/>
                <a:ea typeface="黑体" pitchFamily="2" charset="-122"/>
              </a:rPr>
              <a:t>底</a:t>
            </a:r>
            <a:r>
              <a:rPr lang="zh-CN" altLang="en-US" sz="2800" b="0" dirty="0">
                <a:solidFill>
                  <a:srgbClr val="FF0066"/>
                </a:solidFill>
                <a:latin typeface="Times New Roman" pitchFamily="18" charset="0"/>
                <a:ea typeface="黑体" pitchFamily="2" charset="-122"/>
              </a:rPr>
              <a:t>！</a:t>
            </a:r>
          </a:p>
        </p:txBody>
      </p:sp>
      <p:sp>
        <p:nvSpPr>
          <p:cNvPr id="15367" name="文本框 15366"/>
          <p:cNvSpPr txBox="1">
            <a:spLocks noChangeArrowheads="1"/>
          </p:cNvSpPr>
          <p:nvPr/>
        </p:nvSpPr>
        <p:spPr bwMode="auto">
          <a:xfrm>
            <a:off x="642910" y="3214686"/>
            <a:ext cx="757130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0" dirty="0" smtClean="0">
                <a:latin typeface="Times New Roman" pitchFamily="18" charset="0"/>
              </a:rPr>
              <a:t>两个</a:t>
            </a:r>
            <a:r>
              <a:rPr lang="zh-CN" altLang="en-US" sz="3200" b="0" dirty="0" smtClean="0">
                <a:solidFill>
                  <a:srgbClr val="FF0066"/>
                </a:solidFill>
                <a:latin typeface="Times New Roman" pitchFamily="18" charset="0"/>
                <a:ea typeface="方正舒体" pitchFamily="2" charset="-122"/>
              </a:rPr>
              <a:t>完全一样的梯形</a:t>
            </a:r>
            <a:r>
              <a:rPr lang="zh-CN" altLang="en-US" sz="3200" b="0" dirty="0" smtClean="0">
                <a:latin typeface="Times New Roman" pitchFamily="18" charset="0"/>
              </a:rPr>
              <a:t>拼成的平行四边形的</a:t>
            </a:r>
            <a:endParaRPr lang="zh-CN" altLang="en-US" sz="3600" b="0" dirty="0" smtClean="0">
              <a:solidFill>
                <a:srgbClr val="FF0066"/>
              </a:solidFill>
              <a:latin typeface="Times New Roman" pitchFamily="18" charset="0"/>
              <a:ea typeface="黑体" pitchFamily="2" charset="-122"/>
            </a:endParaRPr>
          </a:p>
          <a:p>
            <a:r>
              <a:rPr lang="zh-CN" altLang="en-US" sz="3200" b="0" dirty="0" smtClean="0">
                <a:solidFill>
                  <a:srgbClr val="FF0066"/>
                </a:solidFill>
                <a:latin typeface="Times New Roman" pitchFamily="18" charset="0"/>
                <a:ea typeface="黑体" pitchFamily="2" charset="-122"/>
              </a:rPr>
              <a:t>面</a:t>
            </a:r>
            <a:r>
              <a:rPr lang="zh-CN" altLang="en-US" sz="3200" b="0" dirty="0">
                <a:solidFill>
                  <a:srgbClr val="FF0066"/>
                </a:solidFill>
                <a:latin typeface="Times New Roman" pitchFamily="18" charset="0"/>
                <a:ea typeface="黑体" pitchFamily="2" charset="-122"/>
              </a:rPr>
              <a:t>积</a:t>
            </a:r>
          </a:p>
        </p:txBody>
      </p:sp>
      <p:sp>
        <p:nvSpPr>
          <p:cNvPr id="15368" name="文本框 15367"/>
          <p:cNvSpPr txBox="1">
            <a:spLocks noChangeArrowheads="1"/>
          </p:cNvSpPr>
          <p:nvPr/>
        </p:nvSpPr>
        <p:spPr bwMode="auto">
          <a:xfrm>
            <a:off x="1928794" y="4714884"/>
            <a:ext cx="414248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400" dirty="0" smtClean="0">
                <a:solidFill>
                  <a:srgbClr val="FF0066"/>
                </a:solidFill>
                <a:ea typeface="黑体" pitchFamily="2" charset="-122"/>
              </a:rPr>
              <a:t>一个梯形的</a:t>
            </a:r>
            <a:r>
              <a:rPr lang="zh-CN" altLang="en-US" sz="4400" b="0" dirty="0" smtClean="0">
                <a:solidFill>
                  <a:srgbClr val="FF0066"/>
                </a:solidFill>
                <a:latin typeface="Times New Roman" pitchFamily="18" charset="0"/>
                <a:ea typeface="黑体" pitchFamily="2" charset="-122"/>
              </a:rPr>
              <a:t>面</a:t>
            </a:r>
            <a:r>
              <a:rPr lang="zh-CN" altLang="en-US" sz="4400" b="0" dirty="0">
                <a:solidFill>
                  <a:srgbClr val="FF0066"/>
                </a:solidFill>
                <a:latin typeface="Times New Roman" pitchFamily="18" charset="0"/>
                <a:ea typeface="黑体" pitchFamily="2" charset="-122"/>
              </a:rPr>
              <a:t>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  <p:bldP spid="15364" grpId="0"/>
      <p:bldP spid="15365" grpId="0"/>
      <p:bldP spid="15366" grpId="0"/>
      <p:bldP spid="15367" grpId="0"/>
      <p:bldP spid="1536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6385"/>
          <p:cNvGrpSpPr>
            <a:grpSpLocks/>
          </p:cNvGrpSpPr>
          <p:nvPr/>
        </p:nvGrpSpPr>
        <p:grpSpPr bwMode="auto">
          <a:xfrm>
            <a:off x="1295400" y="152400"/>
            <a:ext cx="6324600" cy="2133600"/>
            <a:chOff x="0" y="0"/>
            <a:chExt cx="3984" cy="1344"/>
          </a:xfrm>
        </p:grpSpPr>
        <p:sp>
          <p:nvSpPr>
            <p:cNvPr id="13340" name="任意多边形 16386"/>
            <p:cNvSpPr>
              <a:spLocks noChangeArrowheads="1"/>
            </p:cNvSpPr>
            <p:nvPr/>
          </p:nvSpPr>
          <p:spPr bwMode="auto">
            <a:xfrm rot="10798451">
              <a:off x="0" y="0"/>
              <a:ext cx="2400" cy="1344"/>
            </a:xfrm>
            <a:custGeom>
              <a:avLst/>
              <a:gdLst>
                <a:gd name="T0" fmla="*/ 0 w 21600"/>
                <a:gd name="T1" fmla="*/ 0 h 21600"/>
                <a:gd name="T2" fmla="*/ 805 w 21600"/>
                <a:gd name="T3" fmla="*/ 1344 h 21600"/>
                <a:gd name="T4" fmla="*/ 1595 w 21600"/>
                <a:gd name="T5" fmla="*/ 1344 h 21600"/>
                <a:gd name="T6" fmla="*/ 240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7244" y="21600"/>
                  </a:lnTo>
                  <a:lnTo>
                    <a:pt x="14356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1" name="任意多边形 16387"/>
            <p:cNvSpPr>
              <a:spLocks noChangeArrowheads="1"/>
            </p:cNvSpPr>
            <p:nvPr/>
          </p:nvSpPr>
          <p:spPr bwMode="auto">
            <a:xfrm rot="-1549">
              <a:off x="1584" y="0"/>
              <a:ext cx="2400" cy="1344"/>
            </a:xfrm>
            <a:custGeom>
              <a:avLst/>
              <a:gdLst>
                <a:gd name="T0" fmla="*/ 0 w 21600"/>
                <a:gd name="T1" fmla="*/ 0 h 21600"/>
                <a:gd name="T2" fmla="*/ 805 w 21600"/>
                <a:gd name="T3" fmla="*/ 1344 h 21600"/>
                <a:gd name="T4" fmla="*/ 1595 w 21600"/>
                <a:gd name="T5" fmla="*/ 1344 h 21600"/>
                <a:gd name="T6" fmla="*/ 240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7244" y="21600"/>
                  </a:lnTo>
                  <a:lnTo>
                    <a:pt x="14356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315" name="直接连接符 16388"/>
          <p:cNvSpPr>
            <a:spLocks noChangeShapeType="1"/>
          </p:cNvSpPr>
          <p:nvPr/>
        </p:nvSpPr>
        <p:spPr bwMode="auto">
          <a:xfrm rot="5400000">
            <a:off x="1523207" y="1216819"/>
            <a:ext cx="2133600" cy="1587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" name="组合 16389"/>
          <p:cNvGrpSpPr>
            <a:grpSpLocks/>
          </p:cNvGrpSpPr>
          <p:nvPr/>
        </p:nvGrpSpPr>
        <p:grpSpPr bwMode="auto">
          <a:xfrm>
            <a:off x="2590800" y="1981200"/>
            <a:ext cx="304800" cy="304800"/>
            <a:chOff x="0" y="0"/>
            <a:chExt cx="192" cy="192"/>
          </a:xfrm>
        </p:grpSpPr>
        <p:sp>
          <p:nvSpPr>
            <p:cNvPr id="13338" name="直接连接符 16390"/>
            <p:cNvSpPr>
              <a:spLocks noChangeShapeType="1"/>
            </p:cNvSpPr>
            <p:nvPr/>
          </p:nvSpPr>
          <p:spPr bwMode="auto">
            <a:xfrm>
              <a:off x="0" y="0"/>
              <a:ext cx="192" cy="0"/>
            </a:xfrm>
            <a:prstGeom prst="line">
              <a:avLst/>
            </a:prstGeom>
            <a:noFill/>
            <a:ln w="476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9" name="直接连接符 16391"/>
            <p:cNvSpPr>
              <a:spLocks noChangeShapeType="1"/>
            </p:cNvSpPr>
            <p:nvPr/>
          </p:nvSpPr>
          <p:spPr bwMode="auto">
            <a:xfrm>
              <a:off x="192" y="0"/>
              <a:ext cx="0" cy="192"/>
            </a:xfrm>
            <a:prstGeom prst="line">
              <a:avLst/>
            </a:prstGeom>
            <a:noFill/>
            <a:ln w="476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317" name="文本框 16392"/>
          <p:cNvSpPr txBox="1">
            <a:spLocks noChangeArrowheads="1"/>
          </p:cNvSpPr>
          <p:nvPr/>
        </p:nvSpPr>
        <p:spPr bwMode="auto">
          <a:xfrm>
            <a:off x="2590800" y="762000"/>
            <a:ext cx="990600" cy="711200"/>
          </a:xfrm>
          <a:prstGeom prst="rect">
            <a:avLst/>
          </a:prstGeom>
          <a:noFill/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0">
                <a:solidFill>
                  <a:schemeClr val="accent2"/>
                </a:solidFill>
                <a:latin typeface="Times New Roman" pitchFamily="18" charset="0"/>
                <a:ea typeface="隶书" pitchFamily="49" charset="-122"/>
              </a:rPr>
              <a:t>高</a:t>
            </a:r>
          </a:p>
        </p:txBody>
      </p:sp>
      <p:sp>
        <p:nvSpPr>
          <p:cNvPr id="13318" name="动作按钮: 前进或下一项 1639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324600"/>
            <a:ext cx="2286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 sz="2400" b="0"/>
          </a:p>
        </p:txBody>
      </p:sp>
      <p:sp>
        <p:nvSpPr>
          <p:cNvPr id="13319" name="动作按钮: 后退或前一项 1639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77200" y="6324600"/>
            <a:ext cx="2286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 sz="2400" b="0"/>
          </a:p>
        </p:txBody>
      </p:sp>
      <p:sp>
        <p:nvSpPr>
          <p:cNvPr id="16396" name="文本框 16395"/>
          <p:cNvSpPr txBox="1">
            <a:spLocks noChangeArrowheads="1"/>
          </p:cNvSpPr>
          <p:nvPr/>
        </p:nvSpPr>
        <p:spPr bwMode="auto">
          <a:xfrm>
            <a:off x="3563938" y="3789363"/>
            <a:ext cx="350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0">
                <a:solidFill>
                  <a:srgbClr val="FF0066"/>
                </a:solidFill>
                <a:latin typeface="Times New Roman" pitchFamily="18" charset="0"/>
              </a:rPr>
              <a:t>      </a:t>
            </a:r>
            <a:r>
              <a:rPr lang="zh-CN" altLang="en-US" sz="3500" b="0">
                <a:latin typeface="Times New Roman" pitchFamily="18" charset="0"/>
              </a:rPr>
              <a:t>底     </a:t>
            </a:r>
            <a:r>
              <a:rPr lang="en-US" altLang="zh-CN" sz="3500" b="0">
                <a:latin typeface="Times New Roman" pitchFamily="18" charset="0"/>
              </a:rPr>
              <a:t>×     </a:t>
            </a:r>
            <a:r>
              <a:rPr lang="zh-CN" altLang="en-US" sz="3500" b="0">
                <a:latin typeface="Times New Roman" pitchFamily="18" charset="0"/>
              </a:rPr>
              <a:t>高</a:t>
            </a:r>
          </a:p>
        </p:txBody>
      </p:sp>
      <p:sp>
        <p:nvSpPr>
          <p:cNvPr id="16397" name="文本框 16396"/>
          <p:cNvSpPr txBox="1">
            <a:spLocks noChangeArrowheads="1"/>
          </p:cNvSpPr>
          <p:nvPr/>
        </p:nvSpPr>
        <p:spPr bwMode="auto">
          <a:xfrm>
            <a:off x="2916238" y="5013325"/>
            <a:ext cx="4032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500" b="0">
                <a:latin typeface="Times New Roman" pitchFamily="18" charset="0"/>
              </a:rPr>
              <a:t>（</a:t>
            </a:r>
            <a:r>
              <a:rPr lang="zh-CN" altLang="en-US" sz="3500" b="0">
                <a:solidFill>
                  <a:schemeClr val="accent2"/>
                </a:solidFill>
                <a:latin typeface="Times New Roman" pitchFamily="18" charset="0"/>
              </a:rPr>
              <a:t>         </a:t>
            </a:r>
            <a:r>
              <a:rPr lang="en-US" altLang="zh-CN" sz="4000" b="0">
                <a:latin typeface="Times New Roman" pitchFamily="18" charset="0"/>
              </a:rPr>
              <a:t>＋</a:t>
            </a:r>
            <a:r>
              <a:rPr lang="zh-CN" altLang="en-US" sz="3500" b="0">
                <a:solidFill>
                  <a:schemeClr val="accent2"/>
                </a:solidFill>
                <a:latin typeface="Times New Roman" pitchFamily="18" charset="0"/>
              </a:rPr>
              <a:t>       </a:t>
            </a:r>
            <a:r>
              <a:rPr lang="zh-CN" altLang="en-US" sz="3500" b="0">
                <a:latin typeface="Times New Roman" pitchFamily="18" charset="0"/>
              </a:rPr>
              <a:t>）</a:t>
            </a:r>
          </a:p>
        </p:txBody>
      </p:sp>
      <p:sp>
        <p:nvSpPr>
          <p:cNvPr id="16398" name="任意多边形 16397"/>
          <p:cNvSpPr>
            <a:spLocks noChangeArrowheads="1"/>
          </p:cNvSpPr>
          <p:nvPr/>
        </p:nvSpPr>
        <p:spPr bwMode="auto">
          <a:xfrm rot="5400000">
            <a:off x="4313238" y="4610100"/>
            <a:ext cx="533400" cy="304800"/>
          </a:xfrm>
          <a:custGeom>
            <a:avLst/>
            <a:gdLst>
              <a:gd name="T0" fmla="*/ 400050 w 21600"/>
              <a:gd name="T1" fmla="*/ 0 h 21600"/>
              <a:gd name="T2" fmla="*/ 400050 w 21600"/>
              <a:gd name="T3" fmla="*/ 76200 h 21600"/>
              <a:gd name="T4" fmla="*/ 83344 w 21600"/>
              <a:gd name="T5" fmla="*/ 76200 h 21600"/>
              <a:gd name="T6" fmla="*/ 83344 w 21600"/>
              <a:gd name="T7" fmla="*/ 228600 h 21600"/>
              <a:gd name="T8" fmla="*/ 400050 w 21600"/>
              <a:gd name="T9" fmla="*/ 228600 h 21600"/>
              <a:gd name="T10" fmla="*/ 400050 w 21600"/>
              <a:gd name="T11" fmla="*/ 304800 h 21600"/>
              <a:gd name="T12" fmla="*/ 533400 w 21600"/>
              <a:gd name="T13" fmla="*/ 152400 h 21600"/>
              <a:gd name="T14" fmla="*/ 33338 w 21600"/>
              <a:gd name="T15" fmla="*/ 76200 h 21600"/>
              <a:gd name="T16" fmla="*/ 33338 w 21600"/>
              <a:gd name="T17" fmla="*/ 228600 h 21600"/>
              <a:gd name="T18" fmla="*/ 66675 w 21600"/>
              <a:gd name="T19" fmla="*/ 228600 h 21600"/>
              <a:gd name="T20" fmla="*/ 66675 w 21600"/>
              <a:gd name="T21" fmla="*/ 76200 h 21600"/>
              <a:gd name="T22" fmla="*/ 0 w 21600"/>
              <a:gd name="T23" fmla="*/ 76200 h 21600"/>
              <a:gd name="T24" fmla="*/ 0 w 21600"/>
              <a:gd name="T25" fmla="*/ 228600 h 21600"/>
              <a:gd name="T26" fmla="*/ 16669 w 21600"/>
              <a:gd name="T27" fmla="*/ 228600 h 21600"/>
              <a:gd name="T28" fmla="*/ 16669 w 21600"/>
              <a:gd name="T29" fmla="*/ 76200 h 2160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9" name="任意多边形 16398"/>
          <p:cNvSpPr>
            <a:spLocks noChangeArrowheads="1"/>
          </p:cNvSpPr>
          <p:nvPr/>
        </p:nvSpPr>
        <p:spPr bwMode="auto">
          <a:xfrm rot="5400000">
            <a:off x="6473825" y="4610100"/>
            <a:ext cx="533400" cy="304800"/>
          </a:xfrm>
          <a:custGeom>
            <a:avLst/>
            <a:gdLst>
              <a:gd name="T0" fmla="*/ 400050 w 21600"/>
              <a:gd name="T1" fmla="*/ 0 h 21600"/>
              <a:gd name="T2" fmla="*/ 400050 w 21600"/>
              <a:gd name="T3" fmla="*/ 76200 h 21600"/>
              <a:gd name="T4" fmla="*/ 83344 w 21600"/>
              <a:gd name="T5" fmla="*/ 76200 h 21600"/>
              <a:gd name="T6" fmla="*/ 83344 w 21600"/>
              <a:gd name="T7" fmla="*/ 228600 h 21600"/>
              <a:gd name="T8" fmla="*/ 400050 w 21600"/>
              <a:gd name="T9" fmla="*/ 228600 h 21600"/>
              <a:gd name="T10" fmla="*/ 400050 w 21600"/>
              <a:gd name="T11" fmla="*/ 304800 h 21600"/>
              <a:gd name="T12" fmla="*/ 533400 w 21600"/>
              <a:gd name="T13" fmla="*/ 152400 h 21600"/>
              <a:gd name="T14" fmla="*/ 33338 w 21600"/>
              <a:gd name="T15" fmla="*/ 76200 h 21600"/>
              <a:gd name="T16" fmla="*/ 33338 w 21600"/>
              <a:gd name="T17" fmla="*/ 228600 h 21600"/>
              <a:gd name="T18" fmla="*/ 66675 w 21600"/>
              <a:gd name="T19" fmla="*/ 228600 h 21600"/>
              <a:gd name="T20" fmla="*/ 66675 w 21600"/>
              <a:gd name="T21" fmla="*/ 76200 h 21600"/>
              <a:gd name="T22" fmla="*/ 0 w 21600"/>
              <a:gd name="T23" fmla="*/ 76200 h 21600"/>
              <a:gd name="T24" fmla="*/ 0 w 21600"/>
              <a:gd name="T25" fmla="*/ 228600 h 21600"/>
              <a:gd name="T26" fmla="*/ 16669 w 21600"/>
              <a:gd name="T27" fmla="*/ 228600 h 21600"/>
              <a:gd name="T28" fmla="*/ 16669 w 21600"/>
              <a:gd name="T29" fmla="*/ 76200 h 2160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400" name="文本框 16399"/>
          <p:cNvSpPr txBox="1">
            <a:spLocks noChangeArrowheads="1"/>
          </p:cNvSpPr>
          <p:nvPr/>
        </p:nvSpPr>
        <p:spPr bwMode="auto">
          <a:xfrm>
            <a:off x="5940425" y="5029200"/>
            <a:ext cx="6096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500" b="0">
                <a:latin typeface="Times New Roman" pitchFamily="18" charset="0"/>
              </a:rPr>
              <a:t>×</a:t>
            </a:r>
          </a:p>
        </p:txBody>
      </p:sp>
      <p:sp>
        <p:nvSpPr>
          <p:cNvPr id="16401" name="文本框 16400"/>
          <p:cNvSpPr txBox="1">
            <a:spLocks noChangeArrowheads="1"/>
          </p:cNvSpPr>
          <p:nvPr/>
        </p:nvSpPr>
        <p:spPr bwMode="auto">
          <a:xfrm>
            <a:off x="6443663" y="5029200"/>
            <a:ext cx="8382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500" b="0">
                <a:latin typeface="Times New Roman" pitchFamily="18" charset="0"/>
              </a:rPr>
              <a:t>高</a:t>
            </a:r>
          </a:p>
        </p:txBody>
      </p:sp>
      <p:sp>
        <p:nvSpPr>
          <p:cNvPr id="16402" name="文本框 16401"/>
          <p:cNvSpPr txBox="1">
            <a:spLocks noChangeArrowheads="1"/>
          </p:cNvSpPr>
          <p:nvPr/>
        </p:nvSpPr>
        <p:spPr bwMode="auto">
          <a:xfrm>
            <a:off x="7011988" y="5029200"/>
            <a:ext cx="144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0">
                <a:latin typeface="Times New Roman" pitchFamily="18" charset="0"/>
              </a:rPr>
              <a:t>÷2</a:t>
            </a:r>
          </a:p>
        </p:txBody>
      </p:sp>
      <p:sp>
        <p:nvSpPr>
          <p:cNvPr id="13327" name="文本框 16402"/>
          <p:cNvSpPr txBox="1">
            <a:spLocks noChangeArrowheads="1"/>
          </p:cNvSpPr>
          <p:nvPr/>
        </p:nvSpPr>
        <p:spPr bwMode="auto">
          <a:xfrm>
            <a:off x="179388" y="3789363"/>
            <a:ext cx="424815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500" b="0">
                <a:latin typeface="Times New Roman" pitchFamily="18" charset="0"/>
              </a:rPr>
              <a:t>平行四边形的面积＝</a:t>
            </a:r>
          </a:p>
        </p:txBody>
      </p:sp>
      <p:sp>
        <p:nvSpPr>
          <p:cNvPr id="16404" name="文本框 16403"/>
          <p:cNvSpPr txBox="1">
            <a:spLocks noChangeArrowheads="1"/>
          </p:cNvSpPr>
          <p:nvPr/>
        </p:nvSpPr>
        <p:spPr bwMode="auto">
          <a:xfrm>
            <a:off x="395288" y="5013325"/>
            <a:ext cx="295275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500" b="0">
                <a:latin typeface="Times New Roman" pitchFamily="18" charset="0"/>
              </a:rPr>
              <a:t>梯形的面积＝</a:t>
            </a:r>
          </a:p>
        </p:txBody>
      </p:sp>
      <p:grpSp>
        <p:nvGrpSpPr>
          <p:cNvPr id="4" name="组合 16404"/>
          <p:cNvGrpSpPr>
            <a:grpSpLocks/>
          </p:cNvGrpSpPr>
          <p:nvPr/>
        </p:nvGrpSpPr>
        <p:grpSpPr bwMode="auto">
          <a:xfrm>
            <a:off x="1258888" y="115888"/>
            <a:ext cx="6408737" cy="2160587"/>
            <a:chOff x="0" y="0"/>
            <a:chExt cx="3984" cy="1344"/>
          </a:xfrm>
        </p:grpSpPr>
        <p:sp>
          <p:nvSpPr>
            <p:cNvPr id="13336" name="任意多边形 16405"/>
            <p:cNvSpPr>
              <a:spLocks noChangeArrowheads="1"/>
            </p:cNvSpPr>
            <p:nvPr/>
          </p:nvSpPr>
          <p:spPr bwMode="auto">
            <a:xfrm rot="10798451">
              <a:off x="0" y="0"/>
              <a:ext cx="2400" cy="1344"/>
            </a:xfrm>
            <a:custGeom>
              <a:avLst/>
              <a:gdLst>
                <a:gd name="T0" fmla="*/ 0 w 21600"/>
                <a:gd name="T1" fmla="*/ 0 h 21600"/>
                <a:gd name="T2" fmla="*/ 805 w 21600"/>
                <a:gd name="T3" fmla="*/ 1344 h 21600"/>
                <a:gd name="T4" fmla="*/ 1595 w 21600"/>
                <a:gd name="T5" fmla="*/ 1344 h 21600"/>
                <a:gd name="T6" fmla="*/ 240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7244" y="21600"/>
                  </a:lnTo>
                  <a:lnTo>
                    <a:pt x="14356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/>
            </a:solidFill>
            <a:ln w="19050">
              <a:solidFill>
                <a:srgbClr val="FF33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7" name="任意多边形 16406"/>
            <p:cNvSpPr>
              <a:spLocks noChangeArrowheads="1"/>
            </p:cNvSpPr>
            <p:nvPr/>
          </p:nvSpPr>
          <p:spPr bwMode="auto">
            <a:xfrm rot="-1549">
              <a:off x="1584" y="0"/>
              <a:ext cx="2400" cy="1344"/>
            </a:xfrm>
            <a:custGeom>
              <a:avLst/>
              <a:gdLst>
                <a:gd name="T0" fmla="*/ 0 w 21600"/>
                <a:gd name="T1" fmla="*/ 0 h 21600"/>
                <a:gd name="T2" fmla="*/ 805 w 21600"/>
                <a:gd name="T3" fmla="*/ 1344 h 21600"/>
                <a:gd name="T4" fmla="*/ 1595 w 21600"/>
                <a:gd name="T5" fmla="*/ 1344 h 21600"/>
                <a:gd name="T6" fmla="*/ 240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7244" y="21600"/>
                  </a:lnTo>
                  <a:lnTo>
                    <a:pt x="14356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/>
            </a:solidFill>
            <a:ln w="19050">
              <a:solidFill>
                <a:srgbClr val="FF33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组合 16407"/>
          <p:cNvGrpSpPr>
            <a:grpSpLocks/>
          </p:cNvGrpSpPr>
          <p:nvPr/>
        </p:nvGrpSpPr>
        <p:grpSpPr bwMode="auto">
          <a:xfrm>
            <a:off x="2771775" y="2276475"/>
            <a:ext cx="3744913" cy="625475"/>
            <a:chOff x="0" y="0"/>
            <a:chExt cx="2359" cy="394"/>
          </a:xfrm>
        </p:grpSpPr>
        <p:sp>
          <p:nvSpPr>
            <p:cNvPr id="13334" name="文本框 16408"/>
            <p:cNvSpPr txBox="1">
              <a:spLocks noChangeArrowheads="1"/>
            </p:cNvSpPr>
            <p:nvPr/>
          </p:nvSpPr>
          <p:spPr bwMode="auto">
            <a:xfrm>
              <a:off x="1543" y="0"/>
              <a:ext cx="816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500" b="0">
                  <a:latin typeface="Times New Roman" pitchFamily="18" charset="0"/>
                </a:rPr>
                <a:t>上底</a:t>
              </a:r>
            </a:p>
          </p:txBody>
        </p:sp>
        <p:sp>
          <p:nvSpPr>
            <p:cNvPr id="13335" name="文本框 16409"/>
            <p:cNvSpPr txBox="1">
              <a:spLocks noChangeArrowheads="1"/>
            </p:cNvSpPr>
            <p:nvPr/>
          </p:nvSpPr>
          <p:spPr bwMode="auto">
            <a:xfrm>
              <a:off x="0" y="0"/>
              <a:ext cx="816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500" b="0">
                  <a:latin typeface="Times New Roman" pitchFamily="18" charset="0"/>
                </a:rPr>
                <a:t>下底</a:t>
              </a:r>
            </a:p>
          </p:txBody>
        </p:sp>
      </p:grpSp>
      <p:sp>
        <p:nvSpPr>
          <p:cNvPr id="16411" name="文本框 16410"/>
          <p:cNvSpPr txBox="1">
            <a:spLocks noChangeArrowheads="1"/>
          </p:cNvSpPr>
          <p:nvPr/>
        </p:nvSpPr>
        <p:spPr bwMode="auto">
          <a:xfrm>
            <a:off x="5219700" y="2276475"/>
            <a:ext cx="12954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500" b="0">
                <a:latin typeface="Times New Roman" pitchFamily="18" charset="0"/>
              </a:rPr>
              <a:t>上底</a:t>
            </a:r>
          </a:p>
        </p:txBody>
      </p:sp>
      <p:sp>
        <p:nvSpPr>
          <p:cNvPr id="16412" name="文本框 16411"/>
          <p:cNvSpPr txBox="1">
            <a:spLocks noChangeArrowheads="1"/>
          </p:cNvSpPr>
          <p:nvPr/>
        </p:nvSpPr>
        <p:spPr bwMode="auto">
          <a:xfrm>
            <a:off x="2771775" y="2276475"/>
            <a:ext cx="12954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500" b="0">
                <a:latin typeface="Times New Roman" pitchFamily="18" charset="0"/>
              </a:rPr>
              <a:t>下底</a:t>
            </a:r>
          </a:p>
        </p:txBody>
      </p:sp>
      <p:pic>
        <p:nvPicPr>
          <p:cNvPr id="13333" name="图片 16412" descr="小学资源网官方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61125"/>
            <a:ext cx="827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348 L -0.20469 0.4025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97" y="203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0348 L 0.22048 0.40254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10" y="2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/>
      <p:bldP spid="16398" grpId="0" animBg="1"/>
      <p:bldP spid="16399" grpId="0" animBg="1"/>
      <p:bldP spid="164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20725" y="1357298"/>
            <a:ext cx="7416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0000FF"/>
                </a:solidFill>
                <a:latin typeface="Times New Roman" pitchFamily="18" charset="0"/>
                <a:sym typeface="Arial" charset="0"/>
              </a:rPr>
              <a:t>用</a:t>
            </a:r>
            <a:r>
              <a:rPr lang="en-US" altLang="zh-CN" i="1" dirty="0">
                <a:solidFill>
                  <a:srgbClr val="D1381F"/>
                </a:solidFill>
                <a:latin typeface="Times New Roman" pitchFamily="18" charset="0"/>
                <a:sym typeface="Arial" charset="0"/>
              </a:rPr>
              <a:t>S</a:t>
            </a:r>
            <a:r>
              <a:rPr lang="zh-CN" altLang="en-US" dirty="0">
                <a:solidFill>
                  <a:srgbClr val="0000FF"/>
                </a:solidFill>
                <a:latin typeface="Times New Roman" pitchFamily="18" charset="0"/>
                <a:sym typeface="Arial" charset="0"/>
              </a:rPr>
              <a:t>表示梯形的面积，用</a:t>
            </a:r>
            <a:r>
              <a:rPr lang="en-US" altLang="zh-CN" i="1" dirty="0">
                <a:solidFill>
                  <a:srgbClr val="D1381F"/>
                </a:solidFill>
                <a:latin typeface="Times New Roman" pitchFamily="18" charset="0"/>
                <a:sym typeface="Arial" charset="0"/>
              </a:rPr>
              <a:t>a</a:t>
            </a:r>
            <a:r>
              <a:rPr lang="zh-CN" altLang="en-US" dirty="0">
                <a:solidFill>
                  <a:srgbClr val="0000FF"/>
                </a:solidFill>
                <a:latin typeface="Times New Roman" pitchFamily="18" charset="0"/>
                <a:sym typeface="Arial" charset="0"/>
              </a:rPr>
              <a:t>表示</a:t>
            </a:r>
            <a:r>
              <a:rPr lang="zh-CN" altLang="en-US" dirty="0">
                <a:solidFill>
                  <a:srgbClr val="0000FF"/>
                </a:solidFill>
                <a:latin typeface="Times New Roman" pitchFamily="18" charset="0"/>
                <a:sym typeface="宋体" pitchFamily="2" charset="-122"/>
              </a:rPr>
              <a:t>梯形</a:t>
            </a:r>
            <a:r>
              <a:rPr lang="zh-CN" altLang="en-US" dirty="0">
                <a:solidFill>
                  <a:srgbClr val="0000FF"/>
                </a:solidFill>
                <a:latin typeface="Times New Roman" pitchFamily="18" charset="0"/>
                <a:sym typeface="Arial" charset="0"/>
              </a:rPr>
              <a:t>的上底</a:t>
            </a:r>
            <a:r>
              <a:rPr lang="en-US" altLang="zh-CN" dirty="0">
                <a:solidFill>
                  <a:srgbClr val="0000FF"/>
                </a:solidFill>
                <a:latin typeface="Times New Roman" pitchFamily="18" charset="0"/>
                <a:sym typeface="Arial" charset="0"/>
              </a:rPr>
              <a:t>,</a:t>
            </a:r>
            <a:r>
              <a:rPr lang="zh-CN" altLang="en-US" dirty="0">
                <a:solidFill>
                  <a:srgbClr val="0000FF"/>
                </a:solidFill>
                <a:latin typeface="Times New Roman" pitchFamily="18" charset="0"/>
                <a:sym typeface="Arial" charset="0"/>
              </a:rPr>
              <a:t>用</a:t>
            </a:r>
            <a:r>
              <a:rPr lang="en-US" altLang="zh-CN" dirty="0">
                <a:solidFill>
                  <a:srgbClr val="C00000"/>
                </a:solidFill>
                <a:latin typeface="Times New Roman" pitchFamily="18" charset="0"/>
                <a:sym typeface="Arial" charset="0"/>
              </a:rPr>
              <a:t>b</a:t>
            </a:r>
            <a:r>
              <a:rPr lang="zh-CN" altLang="en-US" dirty="0">
                <a:solidFill>
                  <a:schemeClr val="accent2"/>
                </a:solidFill>
                <a:latin typeface="Times New Roman" pitchFamily="18" charset="0"/>
                <a:sym typeface="Arial" charset="0"/>
              </a:rPr>
              <a:t>表示梯形的下底，</a:t>
            </a:r>
            <a:r>
              <a:rPr lang="zh-CN" altLang="en-US" dirty="0">
                <a:solidFill>
                  <a:srgbClr val="0000FF"/>
                </a:solidFill>
                <a:latin typeface="Times New Roman" pitchFamily="18" charset="0"/>
                <a:sym typeface="Arial" charset="0"/>
              </a:rPr>
              <a:t>用</a:t>
            </a:r>
            <a:r>
              <a:rPr lang="en-US" altLang="zh-CN" i="1" dirty="0">
                <a:solidFill>
                  <a:srgbClr val="D1381F"/>
                </a:solidFill>
                <a:latin typeface="Times New Roman" pitchFamily="18" charset="0"/>
                <a:sym typeface="Arial" charset="0"/>
              </a:rPr>
              <a:t>h</a:t>
            </a:r>
            <a:r>
              <a:rPr lang="zh-CN" altLang="en-US" dirty="0">
                <a:solidFill>
                  <a:srgbClr val="0000FF"/>
                </a:solidFill>
                <a:latin typeface="Times New Roman" pitchFamily="18" charset="0"/>
                <a:sym typeface="Arial" charset="0"/>
              </a:rPr>
              <a:t>表示</a:t>
            </a:r>
            <a:r>
              <a:rPr lang="zh-CN" altLang="en-US" dirty="0">
                <a:solidFill>
                  <a:srgbClr val="0000FF"/>
                </a:solidFill>
                <a:latin typeface="Times New Roman" pitchFamily="18" charset="0"/>
                <a:sym typeface="宋体" pitchFamily="2" charset="-122"/>
              </a:rPr>
              <a:t>梯形</a:t>
            </a:r>
            <a:r>
              <a:rPr lang="zh-CN" altLang="en-US" dirty="0">
                <a:solidFill>
                  <a:srgbClr val="0000FF"/>
                </a:solidFill>
                <a:latin typeface="Times New Roman" pitchFamily="18" charset="0"/>
                <a:sym typeface="Arial" charset="0"/>
              </a:rPr>
              <a:t>的高。</a:t>
            </a:r>
          </a:p>
          <a:p>
            <a:r>
              <a:rPr lang="zh-CN" altLang="en-US" dirty="0">
                <a:solidFill>
                  <a:srgbClr val="0000FF"/>
                </a:solidFill>
                <a:latin typeface="Times New Roman" pitchFamily="18" charset="0"/>
                <a:sym typeface="Arial" charset="0"/>
              </a:rPr>
              <a:t>那么梯形的面积公式就可以写成：</a:t>
            </a:r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360485" y="3571876"/>
            <a:ext cx="292576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0" dirty="0">
                <a:latin typeface="黑体" pitchFamily="2" charset="-122"/>
                <a:ea typeface="黑体" pitchFamily="2" charset="-122"/>
                <a:sym typeface="Arial" charset="0"/>
              </a:rPr>
              <a:t>用字母表示：</a:t>
            </a:r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3643306" y="3575056"/>
            <a:ext cx="36131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0" dirty="0">
                <a:solidFill>
                  <a:srgbClr val="FF3300"/>
                </a:solidFill>
                <a:latin typeface="黑体" pitchFamily="2" charset="-122"/>
                <a:ea typeface="黑体" pitchFamily="2" charset="-122"/>
                <a:sym typeface="Arial" charset="0"/>
              </a:rPr>
              <a:t>S  =  (</a:t>
            </a:r>
            <a:r>
              <a:rPr lang="en-US" altLang="zh-CN" b="0" dirty="0" err="1">
                <a:solidFill>
                  <a:srgbClr val="FF3300"/>
                </a:solidFill>
                <a:latin typeface="黑体" pitchFamily="2" charset="-122"/>
                <a:ea typeface="黑体" pitchFamily="2" charset="-122"/>
                <a:sym typeface="Arial" charset="0"/>
              </a:rPr>
              <a:t>a+b</a:t>
            </a:r>
            <a:r>
              <a:rPr lang="en-US" altLang="zh-CN" b="0" dirty="0">
                <a:solidFill>
                  <a:srgbClr val="FF3300"/>
                </a:solidFill>
                <a:latin typeface="黑体" pitchFamily="2" charset="-122"/>
                <a:ea typeface="黑体" pitchFamily="2" charset="-122"/>
                <a:sym typeface="Arial" charset="0"/>
              </a:rPr>
              <a:t>)h÷2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AutoShape 2"/>
          <p:cNvSpPr>
            <a:spLocks noChangeArrowheads="1"/>
          </p:cNvSpPr>
          <p:nvPr/>
        </p:nvSpPr>
        <p:spPr bwMode="auto">
          <a:xfrm>
            <a:off x="3048000" y="76200"/>
            <a:ext cx="3124200" cy="990600"/>
          </a:xfrm>
          <a:prstGeom prst="horizontalScroll">
            <a:avLst>
              <a:gd name="adj" fmla="val 12500"/>
            </a:avLst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auto">
          <a:xfrm>
            <a:off x="1971675" y="1738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0" y="1295400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sz="3600" b="1">
                <a:solidFill>
                  <a:srgbClr val="000000"/>
                </a:solidFill>
                <a:ea typeface="仿宋_GB2312" pitchFamily="49" charset="-122"/>
              </a:rPr>
              <a:t>1.</a:t>
            </a:r>
            <a:r>
              <a:rPr lang="zh-CN" altLang="en-US" sz="3600" b="1">
                <a:solidFill>
                  <a:srgbClr val="000000"/>
                </a:solidFill>
                <a:ea typeface="仿宋_GB2312" pitchFamily="49" charset="-122"/>
              </a:rPr>
              <a:t>算出下面每个梯形的面积。（单位：厘米）</a:t>
            </a:r>
            <a:r>
              <a:rPr lang="zh-CN" altLang="en-US" sz="1400"/>
              <a:t> 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2362200" y="166688"/>
            <a:ext cx="52578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800" b="1">
                <a:ea typeface="隶书" pitchFamily="49" charset="-122"/>
              </a:rPr>
              <a:t>        </a:t>
            </a:r>
            <a:r>
              <a:rPr lang="zh-CN" altLang="en-US" sz="4800" b="1">
                <a:ea typeface="隶书" pitchFamily="49" charset="-122"/>
              </a:rPr>
              <a:t>达标练习</a:t>
            </a:r>
          </a:p>
        </p:txBody>
      </p:sp>
      <p:sp>
        <p:nvSpPr>
          <p:cNvPr id="123910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 altLang="zh-CN" sz="3600"/>
          </a:p>
          <a:p>
            <a:pPr algn="l" eaLnBrk="0" hangingPunct="0"/>
            <a:endParaRPr lang="en-US" altLang="zh-CN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90600" y="2895600"/>
            <a:ext cx="7010400" cy="1828800"/>
            <a:chOff x="2340" y="6084"/>
            <a:chExt cx="7020" cy="1404"/>
          </a:xfrm>
        </p:grpSpPr>
        <p:sp>
          <p:nvSpPr>
            <p:cNvPr id="123912" name="Line 8"/>
            <p:cNvSpPr>
              <a:spLocks noChangeShapeType="1"/>
            </p:cNvSpPr>
            <p:nvPr/>
          </p:nvSpPr>
          <p:spPr bwMode="auto">
            <a:xfrm>
              <a:off x="6300" y="6084"/>
              <a:ext cx="0" cy="14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340" y="6084"/>
              <a:ext cx="7020" cy="936"/>
              <a:chOff x="2340" y="6084"/>
              <a:chExt cx="7020" cy="936"/>
            </a:xfrm>
          </p:grpSpPr>
          <p:sp>
            <p:nvSpPr>
              <p:cNvPr id="123914" name="AutoShape 10"/>
              <p:cNvSpPr>
                <a:spLocks noChangeArrowheads="1"/>
              </p:cNvSpPr>
              <p:nvPr/>
            </p:nvSpPr>
            <p:spPr bwMode="auto">
              <a:xfrm rot="-10800000">
                <a:off x="2340" y="6084"/>
                <a:ext cx="1440" cy="93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10800000"/>
              <a:lstStyle/>
              <a:p>
                <a:pPr algn="just" eaLnBrk="0" hangingPunct="0"/>
                <a:endParaRPr kumimoji="0" lang="zh-CN" altLang="zh-CN" sz="1000"/>
              </a:p>
            </p:txBody>
          </p:sp>
          <p:sp>
            <p:nvSpPr>
              <p:cNvPr id="123915" name="AutoShape 11"/>
              <p:cNvSpPr>
                <a:spLocks noChangeArrowheads="1"/>
              </p:cNvSpPr>
              <p:nvPr/>
            </p:nvSpPr>
            <p:spPr bwMode="auto">
              <a:xfrm rot="-15080">
                <a:off x="7920" y="6084"/>
                <a:ext cx="1440" cy="93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 eaLnBrk="0" hangingPunct="0"/>
                <a:endParaRPr kumimoji="0" lang="zh-CN" altLang="zh-CN" sz="1000" b="1"/>
              </a:p>
            </p:txBody>
          </p:sp>
          <p:sp>
            <p:nvSpPr>
              <p:cNvPr id="123916" name="Line 12"/>
              <p:cNvSpPr>
                <a:spLocks noChangeShapeType="1"/>
              </p:cNvSpPr>
              <p:nvPr/>
            </p:nvSpPr>
            <p:spPr bwMode="auto">
              <a:xfrm>
                <a:off x="5040" y="6084"/>
                <a:ext cx="12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917" name="Line 13"/>
              <p:cNvSpPr>
                <a:spLocks noChangeShapeType="1"/>
              </p:cNvSpPr>
              <p:nvPr/>
            </p:nvSpPr>
            <p:spPr bwMode="auto">
              <a:xfrm>
                <a:off x="5040" y="6084"/>
                <a:ext cx="0" cy="7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23918" name="Line 14"/>
            <p:cNvSpPr>
              <a:spLocks noChangeShapeType="1"/>
            </p:cNvSpPr>
            <p:nvPr/>
          </p:nvSpPr>
          <p:spPr bwMode="auto">
            <a:xfrm>
              <a:off x="5040" y="6864"/>
              <a:ext cx="1260" cy="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3919" name="Line 15"/>
          <p:cNvSpPr>
            <a:spLocks noChangeShapeType="1"/>
          </p:cNvSpPr>
          <p:nvPr/>
        </p:nvSpPr>
        <p:spPr bwMode="auto">
          <a:xfrm>
            <a:off x="1371600" y="2895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23920" name="Text Box 16"/>
          <p:cNvSpPr txBox="1">
            <a:spLocks noChangeArrowheads="1"/>
          </p:cNvSpPr>
          <p:nvPr/>
        </p:nvSpPr>
        <p:spPr bwMode="auto">
          <a:xfrm>
            <a:off x="1447800" y="2362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/>
              <a:t>5</a:t>
            </a:r>
          </a:p>
        </p:txBody>
      </p:sp>
      <p:sp>
        <p:nvSpPr>
          <p:cNvPr id="123921" name="Text Box 17"/>
          <p:cNvSpPr txBox="1">
            <a:spLocks noChangeArrowheads="1"/>
          </p:cNvSpPr>
          <p:nvPr/>
        </p:nvSpPr>
        <p:spPr bwMode="auto">
          <a:xfrm>
            <a:off x="1371600" y="3352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/>
              <a:t>8</a:t>
            </a:r>
          </a:p>
        </p:txBody>
      </p:sp>
      <p:sp>
        <p:nvSpPr>
          <p:cNvPr id="123922" name="Text Box 18"/>
          <p:cNvSpPr txBox="1">
            <a:spLocks noChangeArrowheads="1"/>
          </p:cNvSpPr>
          <p:nvPr/>
        </p:nvSpPr>
        <p:spPr bwMode="auto">
          <a:xfrm>
            <a:off x="1371600" y="4191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/>
              <a:t>10</a:t>
            </a:r>
          </a:p>
        </p:txBody>
      </p:sp>
      <p:sp>
        <p:nvSpPr>
          <p:cNvPr id="123923" name="Text Box 19"/>
          <p:cNvSpPr txBox="1">
            <a:spLocks noChangeArrowheads="1"/>
          </p:cNvSpPr>
          <p:nvPr/>
        </p:nvSpPr>
        <p:spPr bwMode="auto">
          <a:xfrm>
            <a:off x="3200400" y="3200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/>
              <a:t>8</a:t>
            </a:r>
          </a:p>
        </p:txBody>
      </p:sp>
      <p:sp>
        <p:nvSpPr>
          <p:cNvPr id="123924" name="Text Box 20"/>
          <p:cNvSpPr txBox="1">
            <a:spLocks noChangeArrowheads="1"/>
          </p:cNvSpPr>
          <p:nvPr/>
        </p:nvSpPr>
        <p:spPr bwMode="auto">
          <a:xfrm>
            <a:off x="4038600" y="2362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/>
              <a:t>10</a:t>
            </a:r>
          </a:p>
        </p:txBody>
      </p:sp>
      <p:sp>
        <p:nvSpPr>
          <p:cNvPr id="123925" name="Text Box 21"/>
          <p:cNvSpPr txBox="1">
            <a:spLocks noChangeArrowheads="1"/>
          </p:cNvSpPr>
          <p:nvPr/>
        </p:nvSpPr>
        <p:spPr bwMode="auto">
          <a:xfrm>
            <a:off x="4953000" y="3657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/>
              <a:t>12</a:t>
            </a:r>
          </a:p>
        </p:txBody>
      </p:sp>
      <p:sp>
        <p:nvSpPr>
          <p:cNvPr id="123926" name="Text Box 22"/>
          <p:cNvSpPr txBox="1">
            <a:spLocks noChangeArrowheads="1"/>
          </p:cNvSpPr>
          <p:nvPr/>
        </p:nvSpPr>
        <p:spPr bwMode="auto">
          <a:xfrm>
            <a:off x="7086600" y="2514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/>
              <a:t>20</a:t>
            </a:r>
          </a:p>
        </p:txBody>
      </p:sp>
      <p:sp>
        <p:nvSpPr>
          <p:cNvPr id="123927" name="Text Box 23"/>
          <p:cNvSpPr txBox="1">
            <a:spLocks noChangeArrowheads="1"/>
          </p:cNvSpPr>
          <p:nvPr/>
        </p:nvSpPr>
        <p:spPr bwMode="auto">
          <a:xfrm>
            <a:off x="6934200" y="3276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/>
              <a:t>11</a:t>
            </a:r>
          </a:p>
        </p:txBody>
      </p:sp>
      <p:sp>
        <p:nvSpPr>
          <p:cNvPr id="123928" name="Text Box 24"/>
          <p:cNvSpPr txBox="1">
            <a:spLocks noChangeArrowheads="1"/>
          </p:cNvSpPr>
          <p:nvPr/>
        </p:nvSpPr>
        <p:spPr bwMode="auto">
          <a:xfrm>
            <a:off x="7162800" y="4114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/>
              <a:t>8</a:t>
            </a:r>
          </a:p>
        </p:txBody>
      </p:sp>
      <p:sp>
        <p:nvSpPr>
          <p:cNvPr id="123929" name="Line 25"/>
          <p:cNvSpPr>
            <a:spLocks noChangeShapeType="1"/>
          </p:cNvSpPr>
          <p:nvPr/>
        </p:nvSpPr>
        <p:spPr bwMode="auto">
          <a:xfrm>
            <a:off x="6934200" y="2895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23930" name="Line 26"/>
          <p:cNvSpPr>
            <a:spLocks noChangeShapeType="1"/>
          </p:cNvSpPr>
          <p:nvPr/>
        </p:nvSpPr>
        <p:spPr bwMode="auto">
          <a:xfrm>
            <a:off x="1371600" y="3962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23931" name="Line 27"/>
          <p:cNvSpPr>
            <a:spLocks noChangeShapeType="1"/>
          </p:cNvSpPr>
          <p:nvPr/>
        </p:nvSpPr>
        <p:spPr bwMode="auto">
          <a:xfrm>
            <a:off x="15240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23932" name="Line 28"/>
          <p:cNvSpPr>
            <a:spLocks noChangeShapeType="1"/>
          </p:cNvSpPr>
          <p:nvPr/>
        </p:nvSpPr>
        <p:spPr bwMode="auto">
          <a:xfrm>
            <a:off x="7086600" y="2895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23933" name="Line 29"/>
          <p:cNvSpPr>
            <a:spLocks noChangeShapeType="1"/>
          </p:cNvSpPr>
          <p:nvPr/>
        </p:nvSpPr>
        <p:spPr bwMode="auto">
          <a:xfrm>
            <a:off x="6934200" y="3048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23934" name="Line 30"/>
          <p:cNvSpPr>
            <a:spLocks noChangeShapeType="1"/>
          </p:cNvSpPr>
          <p:nvPr/>
        </p:nvSpPr>
        <p:spPr bwMode="auto">
          <a:xfrm>
            <a:off x="47244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23935" name="Line 31"/>
          <p:cNvSpPr>
            <a:spLocks noChangeShapeType="1"/>
          </p:cNvSpPr>
          <p:nvPr/>
        </p:nvSpPr>
        <p:spPr bwMode="auto">
          <a:xfrm>
            <a:off x="47244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23936" name="Text Box 32"/>
          <p:cNvSpPr txBox="1">
            <a:spLocks noChangeArrowheads="1"/>
          </p:cNvSpPr>
          <p:nvPr/>
        </p:nvSpPr>
        <p:spPr bwMode="auto">
          <a:xfrm>
            <a:off x="0" y="4648200"/>
            <a:ext cx="31242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S=(a</a:t>
            </a:r>
            <a:r>
              <a:rPr lang="zh-CN" altLang="en-US" sz="2800" b="1">
                <a:solidFill>
                  <a:srgbClr val="0000FF"/>
                </a:solidFill>
              </a:rPr>
              <a:t>＋</a:t>
            </a:r>
            <a:r>
              <a:rPr lang="en-US" altLang="zh-CN" sz="2800" b="1">
                <a:solidFill>
                  <a:srgbClr val="0000FF"/>
                </a:solidFill>
              </a:rPr>
              <a:t>b) ×h÷2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  =(5</a:t>
            </a:r>
            <a:r>
              <a:rPr lang="zh-CN" altLang="en-US" sz="2800" b="1">
                <a:solidFill>
                  <a:srgbClr val="0000FF"/>
                </a:solidFill>
              </a:rPr>
              <a:t>＋</a:t>
            </a:r>
            <a:r>
              <a:rPr lang="en-US" altLang="zh-CN" sz="2800" b="1">
                <a:solidFill>
                  <a:srgbClr val="0000FF"/>
                </a:solidFill>
              </a:rPr>
              <a:t>10) ×8÷2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  =60(</a:t>
            </a:r>
            <a:r>
              <a:rPr lang="zh-CN" altLang="en-US" sz="2800" b="1">
                <a:solidFill>
                  <a:srgbClr val="0000FF"/>
                </a:solidFill>
              </a:rPr>
              <a:t>平方厘米）</a:t>
            </a:r>
            <a:endParaRPr lang="zh-CN" altLang="en-US" sz="2800" b="1"/>
          </a:p>
        </p:txBody>
      </p:sp>
      <p:sp>
        <p:nvSpPr>
          <p:cNvPr id="123937" name="Text Box 33"/>
          <p:cNvSpPr txBox="1">
            <a:spLocks noChangeArrowheads="1"/>
          </p:cNvSpPr>
          <p:nvPr/>
        </p:nvSpPr>
        <p:spPr bwMode="auto">
          <a:xfrm>
            <a:off x="2895600" y="4724400"/>
            <a:ext cx="34290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CC9900"/>
                </a:solidFill>
              </a:rPr>
              <a:t>S=(a</a:t>
            </a:r>
            <a:r>
              <a:rPr lang="zh-CN" altLang="en-US" sz="2800" b="1">
                <a:solidFill>
                  <a:srgbClr val="CC9900"/>
                </a:solidFill>
              </a:rPr>
              <a:t>＋</a:t>
            </a:r>
            <a:r>
              <a:rPr lang="en-US" altLang="zh-CN" sz="2800" b="1">
                <a:solidFill>
                  <a:srgbClr val="CC9900"/>
                </a:solidFill>
              </a:rPr>
              <a:t>b) ×h÷2 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CC9900"/>
                </a:solidFill>
              </a:rPr>
              <a:t>  =(8</a:t>
            </a:r>
            <a:r>
              <a:rPr lang="zh-CN" altLang="en-US" sz="2800" b="1">
                <a:solidFill>
                  <a:srgbClr val="CC9900"/>
                </a:solidFill>
              </a:rPr>
              <a:t>＋</a:t>
            </a:r>
            <a:r>
              <a:rPr lang="en-US" altLang="zh-CN" sz="2800" b="1">
                <a:solidFill>
                  <a:srgbClr val="CC9900"/>
                </a:solidFill>
              </a:rPr>
              <a:t>12) ×10÷2 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CC9900"/>
                </a:solidFill>
              </a:rPr>
              <a:t>  =100</a:t>
            </a:r>
            <a:r>
              <a:rPr lang="zh-CN" altLang="en-US" sz="2800" b="1">
                <a:solidFill>
                  <a:srgbClr val="CC9900"/>
                </a:solidFill>
              </a:rPr>
              <a:t>（平方厘米）</a:t>
            </a:r>
          </a:p>
        </p:txBody>
      </p:sp>
      <p:sp>
        <p:nvSpPr>
          <p:cNvPr id="123938" name="Text Box 34"/>
          <p:cNvSpPr txBox="1">
            <a:spLocks noChangeArrowheads="1"/>
          </p:cNvSpPr>
          <p:nvPr/>
        </p:nvSpPr>
        <p:spPr bwMode="auto">
          <a:xfrm>
            <a:off x="6172200" y="4800600"/>
            <a:ext cx="33528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/>
              <a:t>S=(a</a:t>
            </a:r>
            <a:r>
              <a:rPr lang="zh-CN" altLang="en-US" sz="2800" b="1"/>
              <a:t>＋</a:t>
            </a:r>
            <a:r>
              <a:rPr lang="en-US" altLang="zh-CN" sz="2800" b="1"/>
              <a:t>b)×h÷2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/>
              <a:t>  =(8</a:t>
            </a:r>
            <a:r>
              <a:rPr lang="zh-CN" altLang="en-US" sz="2800" b="1"/>
              <a:t>＋</a:t>
            </a:r>
            <a:r>
              <a:rPr lang="en-US" altLang="zh-CN" sz="2800" b="1"/>
              <a:t>20) ×11÷2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/>
              <a:t>  =154</a:t>
            </a:r>
            <a:r>
              <a:rPr lang="zh-CN" altLang="en-US" sz="2800" b="1"/>
              <a:t>（平方厘米）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3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3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3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36" grpId="0" autoUpdateAnimBg="0"/>
      <p:bldP spid="123937" grpId="0" autoUpdateAnimBg="0"/>
      <p:bldP spid="12393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框 21505"/>
          <p:cNvSpPr txBox="1">
            <a:spLocks noChangeArrowheads="1"/>
          </p:cNvSpPr>
          <p:nvPr/>
        </p:nvSpPr>
        <p:spPr bwMode="auto">
          <a:xfrm>
            <a:off x="323850" y="1196975"/>
            <a:ext cx="8497888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itchFamily="18" charset="0"/>
              </a:rPr>
              <a:t>1.</a:t>
            </a:r>
            <a:r>
              <a:rPr lang="zh-CN" altLang="en-US" sz="2800">
                <a:latin typeface="Times New Roman" pitchFamily="18" charset="0"/>
              </a:rPr>
              <a:t>一个梯形的面积是</a:t>
            </a:r>
            <a:r>
              <a:rPr lang="en-US" altLang="zh-CN" sz="2800">
                <a:latin typeface="Times New Roman" pitchFamily="18" charset="0"/>
              </a:rPr>
              <a:t>20</a:t>
            </a:r>
            <a:r>
              <a:rPr lang="zh-CN" altLang="en-US" sz="2800">
                <a:latin typeface="Times New Roman" pitchFamily="18" charset="0"/>
              </a:rPr>
              <a:t>平方米，与它等底等</a:t>
            </a:r>
          </a:p>
          <a:p>
            <a:pPr>
              <a:spcBef>
                <a:spcPct val="50000"/>
              </a:spcBef>
            </a:pPr>
            <a:r>
              <a:rPr lang="zh-CN" altLang="en-US" sz="2800">
                <a:latin typeface="Times New Roman" pitchFamily="18" charset="0"/>
              </a:rPr>
              <a:t>     高的平行四边形的面积是（           ）平方米。</a:t>
            </a:r>
          </a:p>
        </p:txBody>
      </p:sp>
      <p:sp>
        <p:nvSpPr>
          <p:cNvPr id="20483" name="动作按钮: 前进或下一项 2150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915400" y="6629400"/>
            <a:ext cx="2286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>
              <a:latin typeface="Times New Roman" pitchFamily="18" charset="0"/>
            </a:endParaRPr>
          </a:p>
        </p:txBody>
      </p:sp>
      <p:sp>
        <p:nvSpPr>
          <p:cNvPr id="20484" name="动作按钮: 后退或前一项 2150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686800" y="6629400"/>
            <a:ext cx="2286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>
              <a:latin typeface="Times New Roman" pitchFamily="18" charset="0"/>
            </a:endParaRPr>
          </a:p>
        </p:txBody>
      </p:sp>
      <p:sp>
        <p:nvSpPr>
          <p:cNvPr id="20485" name="矩形 21508"/>
          <p:cNvSpPr>
            <a:spLocks noChangeArrowheads="1" noChangeShapeType="1" noTextEdit="1"/>
          </p:cNvSpPr>
          <p:nvPr/>
        </p:nvSpPr>
        <p:spPr bwMode="auto">
          <a:xfrm>
            <a:off x="3348038" y="331788"/>
            <a:ext cx="1728787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kern="10"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5998"/>
                    </a:srgbClr>
                  </a:outerShdw>
                </a:effectLst>
                <a:latin typeface="宋体"/>
                <a:ea typeface="宋体"/>
              </a:rPr>
              <a:t>选择题</a:t>
            </a:r>
          </a:p>
        </p:txBody>
      </p:sp>
      <p:sp>
        <p:nvSpPr>
          <p:cNvPr id="20486" name="文本框 21509"/>
          <p:cNvSpPr txBox="1">
            <a:spLocks noChangeArrowheads="1"/>
          </p:cNvSpPr>
          <p:nvPr/>
        </p:nvSpPr>
        <p:spPr bwMode="auto">
          <a:xfrm>
            <a:off x="395288" y="3357563"/>
            <a:ext cx="8424862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itchFamily="18" charset="0"/>
              </a:rPr>
              <a:t>2.</a:t>
            </a:r>
            <a:r>
              <a:rPr lang="zh-CN" altLang="en-US" sz="2800">
                <a:latin typeface="Times New Roman" pitchFamily="18" charset="0"/>
              </a:rPr>
              <a:t>两个等底等高的梯形和平行四边形，如果</a:t>
            </a:r>
          </a:p>
          <a:p>
            <a:pPr>
              <a:spcBef>
                <a:spcPct val="50000"/>
              </a:spcBef>
            </a:pPr>
            <a:r>
              <a:rPr lang="zh-CN" altLang="en-US" sz="2800">
                <a:latin typeface="Times New Roman" pitchFamily="18" charset="0"/>
              </a:rPr>
              <a:t>     平行四边形的面积是</a:t>
            </a:r>
            <a:r>
              <a:rPr lang="en-US" altLang="zh-CN" sz="2800">
                <a:latin typeface="Times New Roman" pitchFamily="18" charset="0"/>
              </a:rPr>
              <a:t>10</a:t>
            </a:r>
            <a:r>
              <a:rPr lang="zh-CN" altLang="en-US" sz="2800">
                <a:latin typeface="Times New Roman" pitchFamily="18" charset="0"/>
              </a:rPr>
              <a:t>平方米，那么梯形</a:t>
            </a:r>
          </a:p>
          <a:p>
            <a:pPr>
              <a:spcBef>
                <a:spcPct val="50000"/>
              </a:spcBef>
            </a:pPr>
            <a:r>
              <a:rPr lang="zh-CN" altLang="en-US" sz="2800">
                <a:latin typeface="Times New Roman" pitchFamily="18" charset="0"/>
              </a:rPr>
              <a:t>     的面积是（              ）平方米。</a:t>
            </a:r>
          </a:p>
        </p:txBody>
      </p:sp>
      <p:sp>
        <p:nvSpPr>
          <p:cNvPr id="20487" name="文本框 21510"/>
          <p:cNvSpPr txBox="1">
            <a:spLocks noChangeArrowheads="1"/>
          </p:cNvSpPr>
          <p:nvPr/>
        </p:nvSpPr>
        <p:spPr bwMode="auto">
          <a:xfrm>
            <a:off x="971550" y="2549525"/>
            <a:ext cx="1728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chemeClr val="accent2"/>
                </a:solidFill>
                <a:latin typeface="Times New Roman" pitchFamily="18" charset="0"/>
              </a:rPr>
              <a:t>A.10</a:t>
            </a:r>
          </a:p>
        </p:txBody>
      </p:sp>
      <p:sp>
        <p:nvSpPr>
          <p:cNvPr id="20488" name="文本框 21511"/>
          <p:cNvSpPr txBox="1">
            <a:spLocks noChangeArrowheads="1"/>
          </p:cNvSpPr>
          <p:nvPr/>
        </p:nvSpPr>
        <p:spPr bwMode="auto">
          <a:xfrm>
            <a:off x="3635375" y="2563813"/>
            <a:ext cx="1728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chemeClr val="accent2"/>
                </a:solidFill>
                <a:latin typeface="Times New Roman" pitchFamily="18" charset="0"/>
              </a:rPr>
              <a:t>B.20</a:t>
            </a:r>
          </a:p>
        </p:txBody>
      </p:sp>
      <p:sp>
        <p:nvSpPr>
          <p:cNvPr id="20489" name="文本框 21512"/>
          <p:cNvSpPr txBox="1">
            <a:spLocks noChangeArrowheads="1"/>
          </p:cNvSpPr>
          <p:nvPr/>
        </p:nvSpPr>
        <p:spPr bwMode="auto">
          <a:xfrm>
            <a:off x="6372225" y="2549525"/>
            <a:ext cx="1728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chemeClr val="accent2"/>
                </a:solidFill>
                <a:latin typeface="Times New Roman" pitchFamily="18" charset="0"/>
              </a:rPr>
              <a:t>C.40</a:t>
            </a:r>
          </a:p>
        </p:txBody>
      </p:sp>
      <p:sp>
        <p:nvSpPr>
          <p:cNvPr id="20490" name="文本框 21513"/>
          <p:cNvSpPr txBox="1">
            <a:spLocks noChangeArrowheads="1"/>
          </p:cNvSpPr>
          <p:nvPr/>
        </p:nvSpPr>
        <p:spPr bwMode="auto">
          <a:xfrm>
            <a:off x="971550" y="5430838"/>
            <a:ext cx="1728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chemeClr val="accent2"/>
                </a:solidFill>
                <a:latin typeface="Times New Roman" pitchFamily="18" charset="0"/>
              </a:rPr>
              <a:t>A.5</a:t>
            </a:r>
          </a:p>
        </p:txBody>
      </p:sp>
      <p:sp>
        <p:nvSpPr>
          <p:cNvPr id="20491" name="文本框 21514"/>
          <p:cNvSpPr txBox="1">
            <a:spLocks noChangeArrowheads="1"/>
          </p:cNvSpPr>
          <p:nvPr/>
        </p:nvSpPr>
        <p:spPr bwMode="auto">
          <a:xfrm>
            <a:off x="3635375" y="5445125"/>
            <a:ext cx="1728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chemeClr val="accent2"/>
                </a:solidFill>
                <a:latin typeface="Times New Roman" pitchFamily="18" charset="0"/>
              </a:rPr>
              <a:t>B.10</a:t>
            </a:r>
          </a:p>
        </p:txBody>
      </p:sp>
      <p:sp>
        <p:nvSpPr>
          <p:cNvPr id="20492" name="文本框 21515"/>
          <p:cNvSpPr txBox="1">
            <a:spLocks noChangeArrowheads="1"/>
          </p:cNvSpPr>
          <p:nvPr/>
        </p:nvSpPr>
        <p:spPr bwMode="auto">
          <a:xfrm>
            <a:off x="6443663" y="5430838"/>
            <a:ext cx="17287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chemeClr val="accent2"/>
                </a:solidFill>
                <a:latin typeface="Times New Roman" pitchFamily="18" charset="0"/>
              </a:rPr>
              <a:t>C.20</a:t>
            </a:r>
          </a:p>
        </p:txBody>
      </p:sp>
      <p:sp>
        <p:nvSpPr>
          <p:cNvPr id="21517" name="文本框 21516"/>
          <p:cNvSpPr txBox="1">
            <a:spLocks noChangeArrowheads="1"/>
          </p:cNvSpPr>
          <p:nvPr/>
        </p:nvSpPr>
        <p:spPr bwMode="auto">
          <a:xfrm>
            <a:off x="5364163" y="1719263"/>
            <a:ext cx="647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>
                <a:solidFill>
                  <a:srgbClr val="FF0066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1518" name="文本框 21517"/>
          <p:cNvSpPr txBox="1">
            <a:spLocks noChangeArrowheads="1"/>
          </p:cNvSpPr>
          <p:nvPr/>
        </p:nvSpPr>
        <p:spPr bwMode="auto">
          <a:xfrm>
            <a:off x="3060700" y="4527550"/>
            <a:ext cx="647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>
                <a:solidFill>
                  <a:srgbClr val="FF0066"/>
                </a:solidFill>
                <a:latin typeface="Times New Roman" pitchFamily="18" charset="0"/>
              </a:rPr>
              <a:t>A</a:t>
            </a:r>
          </a:p>
        </p:txBody>
      </p:sp>
      <p:pic>
        <p:nvPicPr>
          <p:cNvPr id="20495" name="图片 21518" descr="小学资源网官方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61125"/>
            <a:ext cx="827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7" grpId="0"/>
      <p:bldP spid="215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8" descr="3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3" y="2643188"/>
            <a:ext cx="3249612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Rectangle 9"/>
          <p:cNvSpPr>
            <a:spLocks noChangeArrowheads="1"/>
          </p:cNvSpPr>
          <p:nvPr/>
        </p:nvSpPr>
        <p:spPr bwMode="auto">
          <a:xfrm>
            <a:off x="428625" y="1214438"/>
            <a:ext cx="8243888" cy="1057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2800">
                <a:latin typeface="黑体" pitchFamily="49" charset="-122"/>
                <a:ea typeface="黑体" pitchFamily="49" charset="-122"/>
              </a:rPr>
              <a:t>平行四边形花坛的底是</a:t>
            </a:r>
            <a:r>
              <a:rPr lang="en-US" altLang="zh-CN" sz="2800">
                <a:latin typeface="黑体" pitchFamily="49" charset="-122"/>
                <a:ea typeface="黑体" pitchFamily="49" charset="-122"/>
              </a:rPr>
              <a:t>6m</a:t>
            </a:r>
            <a:r>
              <a:rPr lang="zh-CN" altLang="en-US" sz="2800">
                <a:latin typeface="黑体" pitchFamily="49" charset="-122"/>
                <a:ea typeface="黑体" pitchFamily="49" charset="-122"/>
              </a:rPr>
              <a:t>，高是</a:t>
            </a:r>
            <a:r>
              <a:rPr lang="en-US" altLang="zh-CN" sz="2800">
                <a:latin typeface="黑体" pitchFamily="49" charset="-122"/>
                <a:ea typeface="黑体" pitchFamily="49" charset="-122"/>
              </a:rPr>
              <a:t>4m</a:t>
            </a:r>
            <a:r>
              <a:rPr lang="zh-CN" altLang="en-US" sz="2800">
                <a:latin typeface="黑体" pitchFamily="49" charset="-122"/>
                <a:ea typeface="黑体" pitchFamily="49" charset="-122"/>
              </a:rPr>
              <a:t>，它的面积是多少？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1571625" y="2571750"/>
            <a:ext cx="4572000" cy="1998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i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S</a:t>
            </a:r>
            <a:r>
              <a:rPr lang="zh-CN" altLang="en-US" sz="36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＝</a:t>
            </a:r>
            <a:r>
              <a:rPr lang="en-US" altLang="zh-CN" sz="3600" i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ah</a:t>
            </a:r>
          </a:p>
          <a:p>
            <a:pPr>
              <a:lnSpc>
                <a:spcPct val="120000"/>
              </a:lnSpc>
            </a:pPr>
            <a:r>
              <a:rPr lang="zh-CN" altLang="en-US" sz="36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＝</a:t>
            </a:r>
            <a:r>
              <a:rPr lang="en-US" altLang="zh-CN" sz="36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6×4</a:t>
            </a:r>
          </a:p>
          <a:p>
            <a:pPr>
              <a:lnSpc>
                <a:spcPct val="120000"/>
              </a:lnSpc>
            </a:pPr>
            <a:r>
              <a:rPr lang="zh-CN" altLang="en-US" sz="36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＝</a:t>
            </a:r>
            <a:r>
              <a:rPr lang="en-US" altLang="zh-CN" sz="36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24</a:t>
            </a:r>
            <a:r>
              <a:rPr lang="zh-CN" altLang="en-US" sz="36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6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m</a:t>
            </a:r>
            <a:r>
              <a:rPr lang="en-US" altLang="zh-CN" sz="3600" baseline="300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6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）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936625" y="5072063"/>
            <a:ext cx="8243888" cy="541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>
                <a:latin typeface="黑体" pitchFamily="49" charset="-122"/>
                <a:ea typeface="黑体" pitchFamily="49" charset="-122"/>
              </a:rPr>
              <a:t>答：平行四边形花坛的面积是 </a:t>
            </a:r>
            <a:r>
              <a:rPr lang="en-US" altLang="zh-CN" sz="2800">
                <a:latin typeface="黑体" pitchFamily="49" charset="-122"/>
                <a:ea typeface="黑体" pitchFamily="49" charset="-122"/>
              </a:rPr>
              <a:t>24m</a:t>
            </a:r>
            <a:r>
              <a:rPr lang="en-US" altLang="zh-CN" sz="2800" baseline="3000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2800">
                <a:latin typeface="黑体" pitchFamily="49" charset="-122"/>
                <a:ea typeface="黑体" pitchFamily="49" charset="-122"/>
              </a:rPr>
              <a:t>。</a:t>
            </a:r>
          </a:p>
        </p:txBody>
      </p:sp>
      <p:pic>
        <p:nvPicPr>
          <p:cNvPr id="31749" name="图片 6" descr="QQ截图2014111810461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1143000"/>
            <a:ext cx="7334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 Box 8"/>
          <p:cNvSpPr txBox="1">
            <a:spLocks noChangeArrowheads="1"/>
          </p:cNvSpPr>
          <p:nvPr/>
        </p:nvSpPr>
        <p:spPr bwMode="auto">
          <a:xfrm>
            <a:off x="250825" y="0"/>
            <a:ext cx="242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>
                <a:latin typeface="黑体" pitchFamily="49" charset="-122"/>
                <a:ea typeface="黑体" pitchFamily="49" charset="-122"/>
                <a:cs typeface="宋体" charset="-122"/>
              </a:rPr>
              <a:t>一</a:t>
            </a:r>
            <a:r>
              <a:rPr lang="en-US" altLang="zh-CN" sz="3200">
                <a:latin typeface="黑体" pitchFamily="49" charset="-122"/>
                <a:ea typeface="黑体" pitchFamily="49" charset="-122"/>
                <a:cs typeface="宋体" charset="-122"/>
              </a:rPr>
              <a:t>.</a:t>
            </a:r>
            <a:r>
              <a:rPr lang="zh-CN" altLang="en-US" sz="3200">
                <a:latin typeface="黑体" pitchFamily="49" charset="-122"/>
                <a:ea typeface="黑体" pitchFamily="49" charset="-122"/>
                <a:cs typeface="宋体" charset="-122"/>
              </a:rPr>
              <a:t>复习旧知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/>
      <p:bldP spid="1434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4268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>
                <a:solidFill>
                  <a:srgbClr val="FF0066"/>
                </a:solidFill>
                <a:ea typeface="隶书" pitchFamily="49" charset="-122"/>
              </a:rPr>
              <a:t>判断题：</a:t>
            </a: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320675" y="908050"/>
            <a:ext cx="8823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/>
              <a:t>1.</a:t>
            </a:r>
            <a:r>
              <a:rPr lang="zh-CN" altLang="en-US" sz="3200"/>
              <a:t>平行四边形的面积是梯形面积的</a:t>
            </a:r>
            <a:r>
              <a:rPr lang="en-US" altLang="zh-CN" sz="3200"/>
              <a:t>2</a:t>
            </a:r>
            <a:r>
              <a:rPr lang="zh-CN" altLang="en-US" sz="3200"/>
              <a:t>倍。（     ）</a:t>
            </a:r>
          </a:p>
        </p:txBody>
      </p:sp>
      <p:sp>
        <p:nvSpPr>
          <p:cNvPr id="111620" name="AutoShape 4"/>
          <p:cNvSpPr>
            <a:spLocks noChangeArrowheads="1"/>
          </p:cNvSpPr>
          <p:nvPr/>
        </p:nvSpPr>
        <p:spPr bwMode="auto">
          <a:xfrm>
            <a:off x="1619250" y="2133600"/>
            <a:ext cx="1143000" cy="838200"/>
          </a:xfrm>
          <a:prstGeom prst="parallelogram">
            <a:avLst>
              <a:gd name="adj" fmla="val 340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1621" name="AutoShape 5"/>
          <p:cNvSpPr>
            <a:spLocks noChangeArrowheads="1"/>
          </p:cNvSpPr>
          <p:nvPr/>
        </p:nvSpPr>
        <p:spPr bwMode="auto">
          <a:xfrm>
            <a:off x="3851275" y="1700213"/>
            <a:ext cx="2089150" cy="133667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7812088" y="836613"/>
            <a:ext cx="6492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000" b="1">
                <a:solidFill>
                  <a:srgbClr val="FF0066"/>
                </a:solidFill>
              </a:rPr>
              <a:t>×</a:t>
            </a:r>
          </a:p>
        </p:txBody>
      </p:sp>
      <p:sp>
        <p:nvSpPr>
          <p:cNvPr id="111623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915400" y="6629400"/>
            <a:ext cx="2286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1624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686800" y="6629400"/>
            <a:ext cx="2286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179388" y="3644900"/>
            <a:ext cx="8748712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100"/>
              <a:t>2.</a:t>
            </a:r>
            <a:r>
              <a:rPr lang="zh-CN" altLang="en-US" sz="3100"/>
              <a:t>两个梯形一定可以拼成一个平行四边形。（    ）</a:t>
            </a:r>
          </a:p>
        </p:txBody>
      </p:sp>
      <p:sp>
        <p:nvSpPr>
          <p:cNvPr id="111626" name="AutoShape 10"/>
          <p:cNvSpPr>
            <a:spLocks noChangeArrowheads="1"/>
          </p:cNvSpPr>
          <p:nvPr/>
        </p:nvSpPr>
        <p:spPr bwMode="auto">
          <a:xfrm>
            <a:off x="5148263" y="4652963"/>
            <a:ext cx="2089150" cy="133667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1627" name="AutoShape 11"/>
          <p:cNvSpPr>
            <a:spLocks noChangeArrowheads="1"/>
          </p:cNvSpPr>
          <p:nvPr/>
        </p:nvSpPr>
        <p:spPr bwMode="auto">
          <a:xfrm>
            <a:off x="2484438" y="5013325"/>
            <a:ext cx="792162" cy="5048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1628" name="Text Box 12"/>
          <p:cNvSpPr txBox="1">
            <a:spLocks noChangeArrowheads="1"/>
          </p:cNvSpPr>
          <p:nvPr/>
        </p:nvSpPr>
        <p:spPr bwMode="auto">
          <a:xfrm>
            <a:off x="7885113" y="3573463"/>
            <a:ext cx="6492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000" b="1">
                <a:solidFill>
                  <a:srgbClr val="FF0066"/>
                </a:solidFill>
              </a:rPr>
              <a:t>×</a:t>
            </a:r>
          </a:p>
        </p:txBody>
      </p:sp>
      <p:sp>
        <p:nvSpPr>
          <p:cNvPr id="111629" name="Text Box 13"/>
          <p:cNvSpPr txBox="1">
            <a:spLocks noChangeArrowheads="1"/>
          </p:cNvSpPr>
          <p:nvPr/>
        </p:nvSpPr>
        <p:spPr bwMode="auto">
          <a:xfrm>
            <a:off x="2771775" y="188913"/>
            <a:ext cx="3313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111630" name="Text Box 14"/>
          <p:cNvSpPr txBox="1">
            <a:spLocks noChangeArrowheads="1"/>
          </p:cNvSpPr>
          <p:nvPr/>
        </p:nvSpPr>
        <p:spPr bwMode="auto">
          <a:xfrm>
            <a:off x="3203575" y="260350"/>
            <a:ext cx="2232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chemeClr val="accent2"/>
                </a:solidFill>
                <a:ea typeface="黑体" pitchFamily="2" charset="-122"/>
              </a:rPr>
              <a:t>综合练习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 animBg="1"/>
      <p:bldP spid="111621" grpId="0" animBg="1"/>
      <p:bldP spid="111622" grpId="0"/>
      <p:bldP spid="111626" grpId="0" animBg="1"/>
      <p:bldP spid="111627" grpId="0" animBg="1"/>
      <p:bldP spid="1116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4518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/>
              <a:t>3.</a:t>
            </a:r>
            <a:r>
              <a:rPr lang="zh-CN" altLang="en-US" sz="3200"/>
              <a:t>等底等高的两个梯形一定可以拼成一 个平  </a:t>
            </a:r>
          </a:p>
          <a:p>
            <a:pPr algn="l">
              <a:spcBef>
                <a:spcPct val="50000"/>
              </a:spcBef>
            </a:pPr>
            <a:r>
              <a:rPr lang="zh-CN" altLang="en-US" sz="3200"/>
              <a:t>      行四边形。（     ）</a:t>
            </a: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3348038" y="981075"/>
            <a:ext cx="114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400" b="1">
                <a:solidFill>
                  <a:srgbClr val="FF0066"/>
                </a:solidFill>
              </a:rPr>
              <a:t>×</a:t>
            </a:r>
          </a:p>
        </p:txBody>
      </p:sp>
      <p:sp>
        <p:nvSpPr>
          <p:cNvPr id="11264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915400" y="6629400"/>
            <a:ext cx="2286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645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686800" y="6629400"/>
            <a:ext cx="2286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23850" y="1916113"/>
            <a:ext cx="8351838" cy="730250"/>
            <a:chOff x="204" y="1207"/>
            <a:chExt cx="5261" cy="460"/>
          </a:xfrm>
        </p:grpSpPr>
        <p:sp>
          <p:nvSpPr>
            <p:cNvPr id="112647" name="AutoShape 7"/>
            <p:cNvSpPr>
              <a:spLocks noChangeArrowheads="1"/>
            </p:cNvSpPr>
            <p:nvPr/>
          </p:nvSpPr>
          <p:spPr bwMode="auto">
            <a:xfrm rot="10800000">
              <a:off x="1247" y="1207"/>
              <a:ext cx="998" cy="460"/>
            </a:xfrm>
            <a:custGeom>
              <a:avLst/>
              <a:gdLst>
                <a:gd name="G0" fmla="+- 7517 0 0"/>
                <a:gd name="G1" fmla="+- 21600 0 7517"/>
                <a:gd name="G2" fmla="*/ 7517 1 2"/>
                <a:gd name="G3" fmla="+- 21600 0 G2"/>
                <a:gd name="G4" fmla="+/ 7517 21600 2"/>
                <a:gd name="G5" fmla="+/ G1 0 2"/>
                <a:gd name="G6" fmla="*/ 21600 21600 7517"/>
                <a:gd name="G7" fmla="*/ G6 1 2"/>
                <a:gd name="G8" fmla="+- 21600 0 G7"/>
                <a:gd name="G9" fmla="*/ 21600 1 2"/>
                <a:gd name="G10" fmla="+- 7517 0 G9"/>
                <a:gd name="G11" fmla="?: G10 G8 0"/>
                <a:gd name="G12" fmla="?: G10 G7 21600"/>
                <a:gd name="T0" fmla="*/ 17841 w 21600"/>
                <a:gd name="T1" fmla="*/ 10800 h 21600"/>
                <a:gd name="T2" fmla="*/ 10800 w 21600"/>
                <a:gd name="T3" fmla="*/ 21600 h 21600"/>
                <a:gd name="T4" fmla="*/ 3759 w 21600"/>
                <a:gd name="T5" fmla="*/ 10800 h 21600"/>
                <a:gd name="T6" fmla="*/ 10800 w 21600"/>
                <a:gd name="T7" fmla="*/ 0 h 21600"/>
                <a:gd name="T8" fmla="*/ 5559 w 21600"/>
                <a:gd name="T9" fmla="*/ 5559 h 21600"/>
                <a:gd name="T10" fmla="*/ 16041 w 21600"/>
                <a:gd name="T11" fmla="*/ 160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17" y="21600"/>
                  </a:lnTo>
                  <a:lnTo>
                    <a:pt x="1408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 rot="10800000">
              <a:off x="3243" y="1207"/>
              <a:ext cx="998" cy="454"/>
              <a:chOff x="2784" y="2832"/>
              <a:chExt cx="1296" cy="912"/>
            </a:xfrm>
          </p:grpSpPr>
          <p:sp>
            <p:nvSpPr>
              <p:cNvPr id="112649" name="Rectangle 9"/>
              <p:cNvSpPr>
                <a:spLocks noChangeArrowheads="1"/>
              </p:cNvSpPr>
              <p:nvPr/>
            </p:nvSpPr>
            <p:spPr bwMode="auto">
              <a:xfrm>
                <a:off x="2784" y="2832"/>
                <a:ext cx="384" cy="912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650" name="AutoShape 10"/>
              <p:cNvSpPr>
                <a:spLocks noChangeArrowheads="1"/>
              </p:cNvSpPr>
              <p:nvPr/>
            </p:nvSpPr>
            <p:spPr bwMode="auto">
              <a:xfrm rot="5400000">
                <a:off x="3168" y="2832"/>
                <a:ext cx="912" cy="912"/>
              </a:xfrm>
              <a:prstGeom prst="rtTriangl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12651" name="Line 11"/>
            <p:cNvSpPr>
              <a:spLocks noChangeShapeType="1"/>
            </p:cNvSpPr>
            <p:nvPr/>
          </p:nvSpPr>
          <p:spPr bwMode="auto">
            <a:xfrm>
              <a:off x="204" y="1207"/>
              <a:ext cx="52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2652" name="Line 12"/>
            <p:cNvSpPr>
              <a:spLocks noChangeShapeType="1"/>
            </p:cNvSpPr>
            <p:nvPr/>
          </p:nvSpPr>
          <p:spPr bwMode="auto">
            <a:xfrm>
              <a:off x="204" y="1661"/>
              <a:ext cx="52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12653" name="Text Box 13"/>
          <p:cNvSpPr txBox="1">
            <a:spLocks noChangeArrowheads="1"/>
          </p:cNvSpPr>
          <p:nvPr/>
        </p:nvSpPr>
        <p:spPr bwMode="auto">
          <a:xfrm>
            <a:off x="250825" y="3641725"/>
            <a:ext cx="8713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/>
              <a:t>4.</a:t>
            </a:r>
            <a:r>
              <a:rPr lang="zh-CN" altLang="en-US" sz="3200"/>
              <a:t>面积相等的两个梯形一定是等底等高。（   ）</a:t>
            </a:r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7667625" y="3500438"/>
            <a:ext cx="114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400" b="1">
                <a:solidFill>
                  <a:srgbClr val="FF0066"/>
                </a:solidFill>
              </a:rPr>
              <a:t>×</a:t>
            </a:r>
          </a:p>
        </p:txBody>
      </p:sp>
      <p:sp>
        <p:nvSpPr>
          <p:cNvPr id="112655" name="Line 15"/>
          <p:cNvSpPr>
            <a:spLocks noChangeShapeType="1"/>
          </p:cNvSpPr>
          <p:nvPr/>
        </p:nvSpPr>
        <p:spPr bwMode="auto">
          <a:xfrm>
            <a:off x="5076825" y="61658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835150" y="4221163"/>
            <a:ext cx="6121400" cy="2341562"/>
            <a:chOff x="1156" y="2659"/>
            <a:chExt cx="3856" cy="1475"/>
          </a:xfrm>
        </p:grpSpPr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1156" y="2659"/>
              <a:ext cx="998" cy="1475"/>
              <a:chOff x="1156" y="2659"/>
              <a:chExt cx="998" cy="1475"/>
            </a:xfrm>
          </p:grpSpPr>
          <p:sp>
            <p:nvSpPr>
              <p:cNvPr id="112658" name="AutoShape 18"/>
              <p:cNvSpPr>
                <a:spLocks noChangeArrowheads="1"/>
              </p:cNvSpPr>
              <p:nvPr/>
            </p:nvSpPr>
            <p:spPr bwMode="auto">
              <a:xfrm rot="10800000">
                <a:off x="1400" y="2878"/>
                <a:ext cx="709" cy="1051"/>
              </a:xfrm>
              <a:custGeom>
                <a:avLst/>
                <a:gdLst>
                  <a:gd name="G0" fmla="+- 7517 0 0"/>
                  <a:gd name="G1" fmla="+- 21600 0 7517"/>
                  <a:gd name="G2" fmla="*/ 7517 1 2"/>
                  <a:gd name="G3" fmla="+- 21600 0 G2"/>
                  <a:gd name="G4" fmla="+/ 7517 21600 2"/>
                  <a:gd name="G5" fmla="+/ G1 0 2"/>
                  <a:gd name="G6" fmla="*/ 21600 21600 7517"/>
                  <a:gd name="G7" fmla="*/ G6 1 2"/>
                  <a:gd name="G8" fmla="+- 21600 0 G7"/>
                  <a:gd name="G9" fmla="*/ 21600 1 2"/>
                  <a:gd name="G10" fmla="+- 7517 0 G9"/>
                  <a:gd name="G11" fmla="?: G10 G8 0"/>
                  <a:gd name="G12" fmla="?: G10 G7 21600"/>
                  <a:gd name="T0" fmla="*/ 17841 w 21600"/>
                  <a:gd name="T1" fmla="*/ 10800 h 21600"/>
                  <a:gd name="T2" fmla="*/ 10800 w 21600"/>
                  <a:gd name="T3" fmla="*/ 21600 h 21600"/>
                  <a:gd name="T4" fmla="*/ 3759 w 21600"/>
                  <a:gd name="T5" fmla="*/ 10800 h 21600"/>
                  <a:gd name="T6" fmla="*/ 10800 w 21600"/>
                  <a:gd name="T7" fmla="*/ 0 h 21600"/>
                  <a:gd name="T8" fmla="*/ 5559 w 21600"/>
                  <a:gd name="T9" fmla="*/ 5559 h 21600"/>
                  <a:gd name="T10" fmla="*/ 16041 w 21600"/>
                  <a:gd name="T11" fmla="*/ 1604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7517" y="21600"/>
                    </a:lnTo>
                    <a:lnTo>
                      <a:pt x="1408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659" name="Text Box 19"/>
              <p:cNvSpPr txBox="1">
                <a:spLocks noChangeArrowheads="1"/>
              </p:cNvSpPr>
              <p:nvPr/>
            </p:nvSpPr>
            <p:spPr bwMode="auto">
              <a:xfrm>
                <a:off x="1655" y="2659"/>
                <a:ext cx="4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altLang="zh-CN" sz="2000"/>
                  <a:t>2</a:t>
                </a:r>
              </a:p>
            </p:txBody>
          </p:sp>
          <p:sp>
            <p:nvSpPr>
              <p:cNvPr id="112660" name="Text Box 20"/>
              <p:cNvSpPr txBox="1">
                <a:spLocks noChangeArrowheads="1"/>
              </p:cNvSpPr>
              <p:nvPr/>
            </p:nvSpPr>
            <p:spPr bwMode="auto">
              <a:xfrm>
                <a:off x="1655" y="3884"/>
                <a:ext cx="22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altLang="zh-CN" sz="2000"/>
                  <a:t>8</a:t>
                </a:r>
              </a:p>
            </p:txBody>
          </p:sp>
          <p:sp>
            <p:nvSpPr>
              <p:cNvPr id="112661" name="Text Box 21"/>
              <p:cNvSpPr txBox="1">
                <a:spLocks noChangeArrowheads="1"/>
              </p:cNvSpPr>
              <p:nvPr/>
            </p:nvSpPr>
            <p:spPr bwMode="auto">
              <a:xfrm>
                <a:off x="1156" y="3271"/>
                <a:ext cx="31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altLang="zh-CN" sz="2000"/>
                  <a:t>10</a:t>
                </a:r>
              </a:p>
            </p:txBody>
          </p:sp>
          <p:sp>
            <p:nvSpPr>
              <p:cNvPr id="112662" name="Line 22"/>
              <p:cNvSpPr>
                <a:spLocks noChangeShapeType="1"/>
              </p:cNvSpPr>
              <p:nvPr/>
            </p:nvSpPr>
            <p:spPr bwMode="auto">
              <a:xfrm>
                <a:off x="1202" y="2886"/>
                <a:ext cx="4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663" name="Line 23"/>
              <p:cNvSpPr>
                <a:spLocks noChangeShapeType="1"/>
              </p:cNvSpPr>
              <p:nvPr/>
            </p:nvSpPr>
            <p:spPr bwMode="auto">
              <a:xfrm>
                <a:off x="1202" y="3929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664" name="Line 24"/>
              <p:cNvSpPr>
                <a:spLocks noChangeShapeType="1"/>
              </p:cNvSpPr>
              <p:nvPr/>
            </p:nvSpPr>
            <p:spPr bwMode="auto">
              <a:xfrm>
                <a:off x="1292" y="2886"/>
                <a:ext cx="0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665" name="Line 25"/>
              <p:cNvSpPr>
                <a:spLocks noChangeShapeType="1"/>
              </p:cNvSpPr>
              <p:nvPr/>
            </p:nvSpPr>
            <p:spPr bwMode="auto">
              <a:xfrm>
                <a:off x="1292" y="3612"/>
                <a:ext cx="0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666" name="Line 26"/>
              <p:cNvSpPr>
                <a:spLocks noChangeShapeType="1"/>
              </p:cNvSpPr>
              <p:nvPr/>
            </p:nvSpPr>
            <p:spPr bwMode="auto">
              <a:xfrm>
                <a:off x="1383" y="3929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667" name="Line 27"/>
              <p:cNvSpPr>
                <a:spLocks noChangeShapeType="1"/>
              </p:cNvSpPr>
              <p:nvPr/>
            </p:nvSpPr>
            <p:spPr bwMode="auto">
              <a:xfrm>
                <a:off x="2109" y="3929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668" name="Line 28"/>
              <p:cNvSpPr>
                <a:spLocks noChangeShapeType="1"/>
              </p:cNvSpPr>
              <p:nvPr/>
            </p:nvSpPr>
            <p:spPr bwMode="auto">
              <a:xfrm>
                <a:off x="1383" y="4020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669" name="Line 29"/>
              <p:cNvSpPr>
                <a:spLocks noChangeShapeType="1"/>
              </p:cNvSpPr>
              <p:nvPr/>
            </p:nvSpPr>
            <p:spPr bwMode="auto">
              <a:xfrm>
                <a:off x="1882" y="4020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3198" y="3135"/>
              <a:ext cx="1814" cy="975"/>
              <a:chOff x="3198" y="3135"/>
              <a:chExt cx="1814" cy="975"/>
            </a:xfrm>
          </p:grpSpPr>
          <p:sp>
            <p:nvSpPr>
              <p:cNvPr id="112671" name="AutoShape 31"/>
              <p:cNvSpPr>
                <a:spLocks noChangeArrowheads="1"/>
              </p:cNvSpPr>
              <p:nvPr/>
            </p:nvSpPr>
            <p:spPr bwMode="auto">
              <a:xfrm rot="10800000">
                <a:off x="3198" y="3339"/>
                <a:ext cx="1451" cy="545"/>
              </a:xfrm>
              <a:custGeom>
                <a:avLst/>
                <a:gdLst>
                  <a:gd name="G0" fmla="+- 7517 0 0"/>
                  <a:gd name="G1" fmla="+- 21600 0 7517"/>
                  <a:gd name="G2" fmla="*/ 7517 1 2"/>
                  <a:gd name="G3" fmla="+- 21600 0 G2"/>
                  <a:gd name="G4" fmla="+/ 7517 21600 2"/>
                  <a:gd name="G5" fmla="+/ G1 0 2"/>
                  <a:gd name="G6" fmla="*/ 21600 21600 7517"/>
                  <a:gd name="G7" fmla="*/ G6 1 2"/>
                  <a:gd name="G8" fmla="+- 21600 0 G7"/>
                  <a:gd name="G9" fmla="*/ 21600 1 2"/>
                  <a:gd name="G10" fmla="+- 7517 0 G9"/>
                  <a:gd name="G11" fmla="?: G10 G8 0"/>
                  <a:gd name="G12" fmla="?: G10 G7 21600"/>
                  <a:gd name="T0" fmla="*/ 17841 w 21600"/>
                  <a:gd name="T1" fmla="*/ 10800 h 21600"/>
                  <a:gd name="T2" fmla="*/ 10800 w 21600"/>
                  <a:gd name="T3" fmla="*/ 21600 h 21600"/>
                  <a:gd name="T4" fmla="*/ 3759 w 21600"/>
                  <a:gd name="T5" fmla="*/ 10800 h 21600"/>
                  <a:gd name="T6" fmla="*/ 10800 w 21600"/>
                  <a:gd name="T7" fmla="*/ 0 h 21600"/>
                  <a:gd name="T8" fmla="*/ 5559 w 21600"/>
                  <a:gd name="T9" fmla="*/ 5559 h 21600"/>
                  <a:gd name="T10" fmla="*/ 16041 w 21600"/>
                  <a:gd name="T11" fmla="*/ 1604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7517" y="21600"/>
                    </a:lnTo>
                    <a:lnTo>
                      <a:pt x="1408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672" name="Line 32"/>
              <p:cNvSpPr>
                <a:spLocks noChangeShapeType="1"/>
              </p:cNvSpPr>
              <p:nvPr/>
            </p:nvSpPr>
            <p:spPr bwMode="auto">
              <a:xfrm>
                <a:off x="4649" y="3884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673" name="Line 33"/>
              <p:cNvSpPr>
                <a:spLocks noChangeShapeType="1"/>
              </p:cNvSpPr>
              <p:nvPr/>
            </p:nvSpPr>
            <p:spPr bwMode="auto">
              <a:xfrm>
                <a:off x="4150" y="3203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674" name="Line 34"/>
              <p:cNvSpPr>
                <a:spLocks noChangeShapeType="1"/>
              </p:cNvSpPr>
              <p:nvPr/>
            </p:nvSpPr>
            <p:spPr bwMode="auto">
              <a:xfrm>
                <a:off x="3696" y="3203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675" name="Line 35"/>
              <p:cNvSpPr>
                <a:spLocks noChangeShapeType="1"/>
              </p:cNvSpPr>
              <p:nvPr/>
            </p:nvSpPr>
            <p:spPr bwMode="auto">
              <a:xfrm>
                <a:off x="3198" y="3974"/>
                <a:ext cx="5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676" name="Line 36"/>
              <p:cNvSpPr>
                <a:spLocks noChangeShapeType="1"/>
              </p:cNvSpPr>
              <p:nvPr/>
            </p:nvSpPr>
            <p:spPr bwMode="auto">
              <a:xfrm>
                <a:off x="4059" y="3974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677" name="Line 37"/>
              <p:cNvSpPr>
                <a:spLocks noChangeShapeType="1"/>
              </p:cNvSpPr>
              <p:nvPr/>
            </p:nvSpPr>
            <p:spPr bwMode="auto">
              <a:xfrm>
                <a:off x="3696" y="3249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678" name="Line 38"/>
              <p:cNvSpPr>
                <a:spLocks noChangeShapeType="1"/>
              </p:cNvSpPr>
              <p:nvPr/>
            </p:nvSpPr>
            <p:spPr bwMode="auto">
              <a:xfrm>
                <a:off x="4059" y="3249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679" name="Text Box 39"/>
              <p:cNvSpPr txBox="1">
                <a:spLocks noChangeArrowheads="1"/>
              </p:cNvSpPr>
              <p:nvPr/>
            </p:nvSpPr>
            <p:spPr bwMode="auto">
              <a:xfrm>
                <a:off x="3833" y="3135"/>
                <a:ext cx="22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altLang="zh-CN" sz="2000"/>
                  <a:t>4</a:t>
                </a:r>
              </a:p>
            </p:txBody>
          </p:sp>
          <p:sp>
            <p:nvSpPr>
              <p:cNvPr id="112680" name="Text Box 40"/>
              <p:cNvSpPr txBox="1">
                <a:spLocks noChangeArrowheads="1"/>
              </p:cNvSpPr>
              <p:nvPr/>
            </p:nvSpPr>
            <p:spPr bwMode="auto">
              <a:xfrm>
                <a:off x="3787" y="3860"/>
                <a:ext cx="40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altLang="zh-CN" sz="2000"/>
                  <a:t>16</a:t>
                </a:r>
              </a:p>
            </p:txBody>
          </p:sp>
          <p:sp>
            <p:nvSpPr>
              <p:cNvPr id="112681" name="Line 41"/>
              <p:cNvSpPr>
                <a:spLocks noChangeShapeType="1"/>
              </p:cNvSpPr>
              <p:nvPr/>
            </p:nvSpPr>
            <p:spPr bwMode="auto">
              <a:xfrm>
                <a:off x="4150" y="3339"/>
                <a:ext cx="77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682" name="Line 42"/>
              <p:cNvSpPr>
                <a:spLocks noChangeShapeType="1"/>
              </p:cNvSpPr>
              <p:nvPr/>
            </p:nvSpPr>
            <p:spPr bwMode="auto">
              <a:xfrm>
                <a:off x="4649" y="3884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683" name="Line 43"/>
              <p:cNvSpPr>
                <a:spLocks noChangeShapeType="1"/>
              </p:cNvSpPr>
              <p:nvPr/>
            </p:nvSpPr>
            <p:spPr bwMode="auto">
              <a:xfrm>
                <a:off x="4785" y="3339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684" name="Line 44"/>
              <p:cNvSpPr>
                <a:spLocks noChangeShapeType="1"/>
              </p:cNvSpPr>
              <p:nvPr/>
            </p:nvSpPr>
            <p:spPr bwMode="auto">
              <a:xfrm>
                <a:off x="4785" y="3748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685" name="Text Box 45"/>
              <p:cNvSpPr txBox="1">
                <a:spLocks noChangeArrowheads="1"/>
              </p:cNvSpPr>
              <p:nvPr/>
            </p:nvSpPr>
            <p:spPr bwMode="auto">
              <a:xfrm>
                <a:off x="4694" y="3475"/>
                <a:ext cx="31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altLang="zh-CN" sz="2000"/>
                  <a:t>5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/>
      <p:bldP spid="11265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62"/>
          <p:cNvGrpSpPr>
            <a:grpSpLocks/>
          </p:cNvGrpSpPr>
          <p:nvPr/>
        </p:nvGrpSpPr>
        <p:grpSpPr bwMode="auto">
          <a:xfrm>
            <a:off x="3362325" y="2071688"/>
            <a:ext cx="5337175" cy="3309937"/>
            <a:chOff x="3361765" y="2071678"/>
            <a:chExt cx="5337651" cy="3309302"/>
          </a:xfrm>
        </p:grpSpPr>
        <p:sp>
          <p:nvSpPr>
            <p:cNvPr id="46" name="任意多边形 45"/>
            <p:cNvSpPr/>
            <p:nvPr/>
          </p:nvSpPr>
          <p:spPr>
            <a:xfrm>
              <a:off x="3361765" y="2649417"/>
              <a:ext cx="2286204" cy="2207788"/>
            </a:xfrm>
            <a:custGeom>
              <a:avLst/>
              <a:gdLst>
                <a:gd name="connsiteX0" fmla="*/ 470647 w 2286000"/>
                <a:gd name="connsiteY0" fmla="*/ 0 h 2164976"/>
                <a:gd name="connsiteX1" fmla="*/ 1169894 w 2286000"/>
                <a:gd name="connsiteY1" fmla="*/ 0 h 2164976"/>
                <a:gd name="connsiteX2" fmla="*/ 2286000 w 2286000"/>
                <a:gd name="connsiteY2" fmla="*/ 2164976 h 2164976"/>
                <a:gd name="connsiteX3" fmla="*/ 0 w 2286000"/>
                <a:gd name="connsiteY3" fmla="*/ 2138082 h 2164976"/>
                <a:gd name="connsiteX4" fmla="*/ 470647 w 2286000"/>
                <a:gd name="connsiteY4" fmla="*/ 0 h 216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000" h="2164976">
                  <a:moveTo>
                    <a:pt x="470647" y="0"/>
                  </a:moveTo>
                  <a:lnTo>
                    <a:pt x="1169894" y="0"/>
                  </a:lnTo>
                  <a:lnTo>
                    <a:pt x="2286000" y="2164976"/>
                  </a:lnTo>
                  <a:lnTo>
                    <a:pt x="0" y="2138082"/>
                  </a:lnTo>
                  <a:lnTo>
                    <a:pt x="470647" y="0"/>
                  </a:lnTo>
                  <a:close/>
                </a:path>
              </a:pathLst>
            </a:cu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800"/>
            </a:p>
          </p:txBody>
        </p:sp>
        <p:sp>
          <p:nvSpPr>
            <p:cNvPr id="46084" name="矩形 16"/>
            <p:cNvSpPr>
              <a:spLocks noChangeArrowheads="1"/>
            </p:cNvSpPr>
            <p:nvPr/>
          </p:nvSpPr>
          <p:spPr bwMode="auto">
            <a:xfrm>
              <a:off x="3714744" y="2143116"/>
              <a:ext cx="107156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kumimoji="0" lang="en-US" altLang="zh-CN" sz="2800" b="1">
                  <a:latin typeface="Century Schoolbook" pitchFamily="18" charset="0"/>
                </a:rPr>
                <a:t>2cm</a:t>
              </a:r>
              <a:endParaRPr kumimoji="0" lang="en-US" altLang="zh-CN" sz="2800">
                <a:latin typeface="Century Schoolbook" pitchFamily="18" charset="0"/>
              </a:endParaRPr>
            </a:p>
          </p:txBody>
        </p:sp>
        <p:sp>
          <p:nvSpPr>
            <p:cNvPr id="46085" name="矩形 16"/>
            <p:cNvSpPr>
              <a:spLocks noChangeArrowheads="1"/>
            </p:cNvSpPr>
            <p:nvPr/>
          </p:nvSpPr>
          <p:spPr bwMode="auto">
            <a:xfrm>
              <a:off x="3929058" y="4786322"/>
              <a:ext cx="107156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kumimoji="0" lang="en-US" altLang="zh-CN" sz="2800" b="1">
                  <a:latin typeface="Century Schoolbook" pitchFamily="18" charset="0"/>
                </a:rPr>
                <a:t>7cm</a:t>
              </a:r>
              <a:endParaRPr kumimoji="0" lang="en-US" altLang="zh-CN" sz="2800">
                <a:latin typeface="Century Schoolbook" pitchFamily="18" charset="0"/>
              </a:endParaRPr>
            </a:p>
          </p:txBody>
        </p:sp>
        <p:sp>
          <p:nvSpPr>
            <p:cNvPr id="60" name="任意多边形 59"/>
            <p:cNvSpPr/>
            <p:nvPr/>
          </p:nvSpPr>
          <p:spPr>
            <a:xfrm>
              <a:off x="5928982" y="2630371"/>
              <a:ext cx="2770434" cy="2218899"/>
            </a:xfrm>
            <a:custGeom>
              <a:avLst/>
              <a:gdLst>
                <a:gd name="connsiteX0" fmla="*/ 1048870 w 2770094"/>
                <a:gd name="connsiteY0" fmla="*/ 13447 h 2218764"/>
                <a:gd name="connsiteX1" fmla="*/ 685800 w 2770094"/>
                <a:gd name="connsiteY1" fmla="*/ 0 h 2218764"/>
                <a:gd name="connsiteX2" fmla="*/ 0 w 2770094"/>
                <a:gd name="connsiteY2" fmla="*/ 2218764 h 2218764"/>
                <a:gd name="connsiteX3" fmla="*/ 2770094 w 2770094"/>
                <a:gd name="connsiteY3" fmla="*/ 2218764 h 2218764"/>
                <a:gd name="connsiteX4" fmla="*/ 1048870 w 2770094"/>
                <a:gd name="connsiteY4" fmla="*/ 13447 h 2218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0094" h="2218764">
                  <a:moveTo>
                    <a:pt x="1048870" y="13447"/>
                  </a:moveTo>
                  <a:lnTo>
                    <a:pt x="685800" y="0"/>
                  </a:lnTo>
                  <a:lnTo>
                    <a:pt x="0" y="2218764"/>
                  </a:lnTo>
                  <a:lnTo>
                    <a:pt x="2770094" y="2218764"/>
                  </a:lnTo>
                  <a:lnTo>
                    <a:pt x="1048870" y="13447"/>
                  </a:lnTo>
                  <a:close/>
                </a:path>
              </a:pathLst>
            </a:cu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800"/>
            </a:p>
          </p:txBody>
        </p:sp>
        <p:sp>
          <p:nvSpPr>
            <p:cNvPr id="46087" name="矩形 16"/>
            <p:cNvSpPr>
              <a:spLocks noChangeArrowheads="1"/>
            </p:cNvSpPr>
            <p:nvPr/>
          </p:nvSpPr>
          <p:spPr bwMode="auto">
            <a:xfrm>
              <a:off x="6429388" y="2071678"/>
              <a:ext cx="107156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kumimoji="0" lang="en-US" altLang="zh-CN" sz="2800" b="1">
                  <a:latin typeface="Century Schoolbook" pitchFamily="18" charset="0"/>
                </a:rPr>
                <a:t>1cm</a:t>
              </a:r>
              <a:endParaRPr kumimoji="0" lang="en-US" altLang="zh-CN" sz="2800">
                <a:latin typeface="Century Schoolbook" pitchFamily="18" charset="0"/>
              </a:endParaRPr>
            </a:p>
          </p:txBody>
        </p:sp>
        <p:sp>
          <p:nvSpPr>
            <p:cNvPr id="46088" name="矩形 16"/>
            <p:cNvSpPr>
              <a:spLocks noChangeArrowheads="1"/>
            </p:cNvSpPr>
            <p:nvPr/>
          </p:nvSpPr>
          <p:spPr bwMode="auto">
            <a:xfrm>
              <a:off x="6786578" y="4857760"/>
              <a:ext cx="107156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kumimoji="0" lang="en-US" altLang="zh-CN" sz="2800" b="1">
                  <a:latin typeface="Century Schoolbook" pitchFamily="18" charset="0"/>
                </a:rPr>
                <a:t>8cm</a:t>
              </a:r>
              <a:endParaRPr kumimoji="0" lang="en-US" altLang="zh-CN" sz="2800">
                <a:latin typeface="Century Schoolbook" pitchFamily="18" charset="0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/>
        <p:txBody>
          <a:bodyPr anchor="b">
            <a:normAutofit fontScale="90000"/>
          </a:bodyPr>
          <a:lstStyle/>
          <a:p>
            <a:r>
              <a:rPr lang="en-US" altLang="zh-CN" sz="4000" b="1"/>
              <a:t>2</a:t>
            </a:r>
            <a:r>
              <a:rPr lang="zh-CN" altLang="en-US" sz="4000" b="1"/>
              <a:t>、比较下列梯形面积的大小</a:t>
            </a:r>
            <a:r>
              <a:rPr lang="en-US" altLang="zh-CN" sz="4000" b="1"/>
              <a:t>.</a:t>
            </a:r>
            <a:r>
              <a:rPr lang="zh-CN" altLang="en-US" sz="4000" b="1"/>
              <a:t>你发现了什么</a:t>
            </a:r>
            <a:r>
              <a:rPr lang="en-US" altLang="zh-CN" sz="4000" b="1"/>
              <a:t>?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714375" y="4857750"/>
            <a:ext cx="7572375" cy="1588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714375" y="2643188"/>
            <a:ext cx="7572375" cy="1587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rot="5400000">
            <a:off x="-213518" y="3713956"/>
            <a:ext cx="2000250" cy="1587"/>
          </a:xfrm>
          <a:prstGeom prst="line">
            <a:avLst/>
          </a:prstGeom>
          <a:ln w="28575">
            <a:solidFill>
              <a:srgbClr val="C0000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任意多边形 13"/>
          <p:cNvSpPr/>
          <p:nvPr/>
        </p:nvSpPr>
        <p:spPr>
          <a:xfrm>
            <a:off x="971550" y="2636838"/>
            <a:ext cx="2000250" cy="2214562"/>
          </a:xfrm>
          <a:custGeom>
            <a:avLst/>
            <a:gdLst>
              <a:gd name="connsiteX0" fmla="*/ 385763 w 2000250"/>
              <a:gd name="connsiteY0" fmla="*/ 0 h 2214562"/>
              <a:gd name="connsiteX1" fmla="*/ 1414463 w 2000250"/>
              <a:gd name="connsiteY1" fmla="*/ 0 h 2214562"/>
              <a:gd name="connsiteX2" fmla="*/ 2000250 w 2000250"/>
              <a:gd name="connsiteY2" fmla="*/ 2214562 h 2214562"/>
              <a:gd name="connsiteX3" fmla="*/ 0 w 2000250"/>
              <a:gd name="connsiteY3" fmla="*/ 2214562 h 2214562"/>
              <a:gd name="connsiteX4" fmla="*/ 385763 w 2000250"/>
              <a:gd name="connsiteY4" fmla="*/ 0 h 221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0250" h="2214562">
                <a:moveTo>
                  <a:pt x="385763" y="0"/>
                </a:moveTo>
                <a:lnTo>
                  <a:pt x="1414463" y="0"/>
                </a:lnTo>
                <a:lnTo>
                  <a:pt x="2000250" y="2214562"/>
                </a:lnTo>
                <a:lnTo>
                  <a:pt x="0" y="2214562"/>
                </a:lnTo>
                <a:lnTo>
                  <a:pt x="385763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800"/>
          </a:p>
        </p:txBody>
      </p:sp>
      <p:grpSp>
        <p:nvGrpSpPr>
          <p:cNvPr id="4" name="组合 27"/>
          <p:cNvGrpSpPr>
            <a:grpSpLocks/>
          </p:cNvGrpSpPr>
          <p:nvPr/>
        </p:nvGrpSpPr>
        <p:grpSpPr bwMode="auto">
          <a:xfrm>
            <a:off x="998538" y="4929188"/>
            <a:ext cx="2003425" cy="287337"/>
            <a:chOff x="999306" y="4929198"/>
            <a:chExt cx="2002646" cy="286546"/>
          </a:xfrm>
        </p:grpSpPr>
        <p:cxnSp>
          <p:nvCxnSpPr>
            <p:cNvPr id="19" name="直接连接符 18"/>
            <p:cNvCxnSpPr/>
            <p:nvPr/>
          </p:nvCxnSpPr>
          <p:spPr>
            <a:xfrm rot="5400000">
              <a:off x="857618" y="5072469"/>
              <a:ext cx="284963" cy="158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rot="5400000">
              <a:off x="2858677" y="5070886"/>
              <a:ext cx="284963" cy="1587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1143712" y="5071680"/>
              <a:ext cx="1713833" cy="1583"/>
            </a:xfrm>
            <a:prstGeom prst="line">
              <a:avLst/>
            </a:prstGeom>
            <a:ln w="28575">
              <a:solidFill>
                <a:srgbClr val="C00000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34"/>
          <p:cNvGrpSpPr>
            <a:grpSpLocks/>
          </p:cNvGrpSpPr>
          <p:nvPr/>
        </p:nvGrpSpPr>
        <p:grpSpPr bwMode="auto">
          <a:xfrm>
            <a:off x="1357313" y="2286000"/>
            <a:ext cx="1044575" cy="285750"/>
            <a:chOff x="3214678" y="4929198"/>
            <a:chExt cx="1044582" cy="285752"/>
          </a:xfrm>
        </p:grpSpPr>
        <p:cxnSp>
          <p:nvCxnSpPr>
            <p:cNvPr id="36" name="直接连接符 35"/>
            <p:cNvCxnSpPr/>
            <p:nvPr/>
          </p:nvCxnSpPr>
          <p:spPr>
            <a:xfrm rot="5400000">
              <a:off x="3072596" y="5071280"/>
              <a:ext cx="285752" cy="1587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 rot="5400000">
              <a:off x="4115590" y="5071280"/>
              <a:ext cx="285752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3286115" y="5072074"/>
              <a:ext cx="928694" cy="1588"/>
            </a:xfrm>
            <a:prstGeom prst="line">
              <a:avLst/>
            </a:prstGeom>
            <a:ln w="28575">
              <a:solidFill>
                <a:srgbClr val="C00000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102" name="矩形 16"/>
          <p:cNvSpPr>
            <a:spLocks noChangeArrowheads="1"/>
          </p:cNvSpPr>
          <p:nvPr/>
        </p:nvSpPr>
        <p:spPr bwMode="auto">
          <a:xfrm>
            <a:off x="1414463" y="1900238"/>
            <a:ext cx="1071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kumimoji="0" lang="en-US" altLang="zh-CN" sz="2800" b="1">
                <a:latin typeface="Century Schoolbook" pitchFamily="18" charset="0"/>
              </a:rPr>
              <a:t>3cm</a:t>
            </a:r>
            <a:endParaRPr kumimoji="0" lang="en-US" altLang="zh-CN" sz="2800">
              <a:latin typeface="Century Schoolbook" pitchFamily="18" charset="0"/>
            </a:endParaRPr>
          </a:p>
        </p:txBody>
      </p:sp>
      <p:sp>
        <p:nvSpPr>
          <p:cNvPr id="46103" name="矩形 16"/>
          <p:cNvSpPr>
            <a:spLocks noChangeArrowheads="1"/>
          </p:cNvSpPr>
          <p:nvPr/>
        </p:nvSpPr>
        <p:spPr bwMode="auto">
          <a:xfrm>
            <a:off x="1428750" y="5072063"/>
            <a:ext cx="1071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kumimoji="0" lang="en-US" altLang="zh-CN" sz="2800" b="1">
                <a:latin typeface="Century Schoolbook" pitchFamily="18" charset="0"/>
              </a:rPr>
              <a:t>6cm</a:t>
            </a:r>
            <a:endParaRPr kumimoji="0" lang="en-US" altLang="zh-CN" sz="2800">
              <a:latin typeface="Century Schoolbook" pitchFamily="18" charset="0"/>
            </a:endParaRPr>
          </a:p>
        </p:txBody>
      </p:sp>
      <p:sp>
        <p:nvSpPr>
          <p:cNvPr id="46129" name="矩形 16"/>
          <p:cNvSpPr>
            <a:spLocks noChangeArrowheads="1"/>
          </p:cNvSpPr>
          <p:nvPr/>
        </p:nvSpPr>
        <p:spPr bwMode="auto">
          <a:xfrm rot="-5400000">
            <a:off x="11907" y="3345656"/>
            <a:ext cx="1071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kumimoji="0" lang="en-US" altLang="zh-CN" sz="2800" b="1">
                <a:latin typeface="Century Schoolbook" pitchFamily="18" charset="0"/>
              </a:rPr>
              <a:t>7cm</a:t>
            </a:r>
            <a:endParaRPr kumimoji="0" lang="en-US" altLang="zh-CN" sz="280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图片 6" descr="QQ截图2014111808533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000" y="889000"/>
            <a:ext cx="17811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2" name="Rectangle 3"/>
          <p:cNvSpPr>
            <a:spLocks noChangeArrowheads="1"/>
          </p:cNvSpPr>
          <p:nvPr/>
        </p:nvSpPr>
        <p:spPr bwMode="auto">
          <a:xfrm>
            <a:off x="1000125" y="1000125"/>
            <a:ext cx="7500938" cy="1127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>
                <a:latin typeface="黑体" pitchFamily="49" charset="-122"/>
                <a:ea typeface="黑体" pitchFamily="49" charset="-122"/>
              </a:rPr>
              <a:t>     一辆汽车侧面的两块玻璃的形状是梯形</a:t>
            </a:r>
            <a:endParaRPr lang="en-US" altLang="zh-CN" sz="280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>
                <a:latin typeface="黑体" pitchFamily="49" charset="-122"/>
                <a:ea typeface="黑体" pitchFamily="49" charset="-122"/>
              </a:rPr>
              <a:t>（如下图），它们的面积分别是多少？</a:t>
            </a:r>
          </a:p>
        </p:txBody>
      </p:sp>
      <p:pic>
        <p:nvPicPr>
          <p:cNvPr id="56323" name="Picture 4" descr="4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2060575"/>
            <a:ext cx="5084763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928688" y="4286250"/>
            <a:ext cx="3941762" cy="2143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zh-CN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S</a:t>
            </a:r>
            <a:r>
              <a:rPr lang="en-US" altLang="zh-CN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2800" i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＝（</a:t>
            </a:r>
            <a:r>
              <a:rPr lang="en-US" altLang="zh-CN" sz="2800" i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2800" i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b</a:t>
            </a:r>
            <a:r>
              <a:rPr lang="zh-CN" altLang="en-US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）</a:t>
            </a:r>
            <a:r>
              <a:rPr lang="en-US" altLang="zh-CN" sz="2800" i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h</a:t>
            </a:r>
            <a:r>
              <a:rPr lang="en-US" altLang="zh-CN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÷2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CN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＝（</a:t>
            </a:r>
            <a:r>
              <a:rPr lang="en-US" altLang="zh-CN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40</a:t>
            </a:r>
            <a:r>
              <a:rPr lang="zh-CN" altLang="en-US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71</a:t>
            </a:r>
            <a:r>
              <a:rPr lang="zh-CN" altLang="en-US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）</a:t>
            </a:r>
            <a:r>
              <a:rPr lang="en-US" altLang="zh-CN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×40÷2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＝</a:t>
            </a:r>
            <a:r>
              <a:rPr lang="en-US" altLang="zh-CN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111×40÷2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＝</a:t>
            </a:r>
            <a:r>
              <a:rPr lang="en-US" altLang="zh-CN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2220</a:t>
            </a:r>
            <a:r>
              <a:rPr lang="zh-CN" altLang="en-US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cm</a:t>
            </a:r>
            <a:r>
              <a:rPr lang="en-US" altLang="zh-CN" sz="2800" baseline="300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）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5022850" y="4286250"/>
            <a:ext cx="3941763" cy="2143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zh-CN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S</a:t>
            </a:r>
            <a:r>
              <a:rPr lang="en-US" altLang="zh-CN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2800" i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＝（</a:t>
            </a:r>
            <a:r>
              <a:rPr lang="en-US" altLang="zh-CN" sz="2800" i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2800" i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b</a:t>
            </a:r>
            <a:r>
              <a:rPr lang="zh-CN" altLang="en-US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）</a:t>
            </a:r>
            <a:r>
              <a:rPr lang="en-US" altLang="zh-CN" sz="2800" i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h</a:t>
            </a:r>
            <a:r>
              <a:rPr lang="en-US" altLang="zh-CN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÷2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CN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＝（</a:t>
            </a:r>
            <a:r>
              <a:rPr lang="en-US" altLang="zh-CN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45</a:t>
            </a:r>
            <a:r>
              <a:rPr lang="zh-CN" altLang="en-US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65</a:t>
            </a:r>
            <a:r>
              <a:rPr lang="zh-CN" altLang="en-US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）</a:t>
            </a:r>
            <a:r>
              <a:rPr lang="en-US" altLang="zh-CN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×40÷2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＝</a:t>
            </a:r>
            <a:r>
              <a:rPr lang="en-US" altLang="zh-CN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110×40÷2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＝</a:t>
            </a:r>
            <a:r>
              <a:rPr lang="en-US" altLang="zh-CN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2200</a:t>
            </a:r>
            <a:r>
              <a:rPr lang="zh-CN" altLang="en-US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cm</a:t>
            </a:r>
            <a:r>
              <a:rPr lang="en-US" altLang="zh-CN" sz="2800" baseline="300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）</a:t>
            </a:r>
          </a:p>
        </p:txBody>
      </p:sp>
      <p:sp>
        <p:nvSpPr>
          <p:cNvPr id="56326" name="Rectangle 2"/>
          <p:cNvSpPr>
            <a:spLocks noChangeArrowheads="1"/>
          </p:cNvSpPr>
          <p:nvPr/>
        </p:nvSpPr>
        <p:spPr bwMode="auto">
          <a:xfrm>
            <a:off x="323850" y="0"/>
            <a:ext cx="6130925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3200">
                <a:latin typeface="黑体" pitchFamily="49" charset="-122"/>
                <a:ea typeface="黑体" pitchFamily="49" charset="-122"/>
              </a:rPr>
              <a:t>五</a:t>
            </a:r>
            <a:r>
              <a:rPr lang="en-US" altLang="zh-CN" sz="3200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3200">
                <a:latin typeface="黑体" pitchFamily="49" charset="-122"/>
                <a:ea typeface="黑体" pitchFamily="49" charset="-122"/>
              </a:rPr>
              <a:t>应用提升</a:t>
            </a:r>
            <a:endParaRPr lang="zh-CN" altLang="en-US" sz="3200" b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6327" name="Rectangle 8"/>
          <p:cNvSpPr>
            <a:spLocks noChangeArrowheads="1"/>
          </p:cNvSpPr>
          <p:nvPr/>
        </p:nvSpPr>
        <p:spPr bwMode="auto">
          <a:xfrm>
            <a:off x="3203575" y="2924175"/>
            <a:ext cx="7096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FF0000"/>
                </a:solidFill>
                <a:ea typeface="宋体" charset="-122"/>
              </a:rPr>
              <a:t>S</a:t>
            </a:r>
            <a:r>
              <a:rPr lang="en-US" altLang="zh-CN" sz="2800">
                <a:solidFill>
                  <a:srgbClr val="FF0000"/>
                </a:solidFill>
                <a:ea typeface="宋体" charset="-122"/>
              </a:rPr>
              <a:t>1</a:t>
            </a:r>
            <a:endParaRPr lang="zh-CN" altLang="en-US" sz="2800">
              <a:solidFill>
                <a:srgbClr val="FF0000"/>
              </a:solidFill>
              <a:ea typeface="宋体" charset="-122"/>
            </a:endParaRPr>
          </a:p>
        </p:txBody>
      </p:sp>
      <p:sp>
        <p:nvSpPr>
          <p:cNvPr id="56328" name="Rectangle 9"/>
          <p:cNvSpPr>
            <a:spLocks noChangeArrowheads="1"/>
          </p:cNvSpPr>
          <p:nvPr/>
        </p:nvSpPr>
        <p:spPr bwMode="auto">
          <a:xfrm>
            <a:off x="5219700" y="2852738"/>
            <a:ext cx="7096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FF0000"/>
                </a:solidFill>
                <a:ea typeface="宋体" charset="-122"/>
              </a:rPr>
              <a:t>S</a:t>
            </a:r>
            <a:r>
              <a:rPr lang="en-US" altLang="zh-CN" sz="2800">
                <a:solidFill>
                  <a:srgbClr val="FF0000"/>
                </a:solidFill>
                <a:ea typeface="宋体" charset="-122"/>
              </a:rPr>
              <a:t>2</a:t>
            </a:r>
            <a:endParaRPr lang="zh-CN" altLang="en-US" sz="2800">
              <a:solidFill>
                <a:srgbClr val="FF0000"/>
              </a:solidFill>
              <a:ea typeface="宋体" charset="-122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434" name="Object 2"/>
          <p:cNvGraphicFramePr>
            <a:graphicFrameLocks noChangeAspect="1"/>
          </p:cNvGraphicFramePr>
          <p:nvPr/>
        </p:nvGraphicFramePr>
        <p:xfrm>
          <a:off x="0" y="31750"/>
          <a:ext cx="9144000" cy="6796088"/>
        </p:xfrm>
        <a:graphic>
          <a:graphicData uri="http://schemas.openxmlformats.org/presentationml/2006/ole">
            <p:oleObj spid="_x0000_s56322" name="位图图像" r:id="rId3" imgW="6087325" imgH="4525007" progId="PBrush">
              <p:embed/>
            </p:oleObj>
          </a:graphicData>
        </a:graphic>
      </p:graphicFrame>
      <p:sp>
        <p:nvSpPr>
          <p:cNvPr id="146435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198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600075" algn="just">
              <a:tabLst>
                <a:tab pos="457200" algn="l"/>
              </a:tabLst>
            </a:pPr>
            <a:r>
              <a:rPr lang="en-US" altLang="zh-CN" sz="3600">
                <a:ea typeface="黑体" pitchFamily="2" charset="-122"/>
              </a:rPr>
              <a:t> 2</a:t>
            </a:r>
            <a:r>
              <a:rPr lang="en-US" altLang="zh-CN" sz="3200">
                <a:ea typeface="黑体" pitchFamily="2" charset="-122"/>
              </a:rPr>
              <a:t>.</a:t>
            </a:r>
            <a:r>
              <a:rPr lang="zh-CN" altLang="en-US" sz="3200">
                <a:ea typeface="黑体" pitchFamily="2" charset="-122"/>
              </a:rPr>
              <a:t>一个梯形的上底是</a:t>
            </a:r>
            <a:r>
              <a:rPr lang="en-US" altLang="zh-CN" sz="3200">
                <a:ea typeface="黑体" pitchFamily="2" charset="-122"/>
              </a:rPr>
              <a:t>9</a:t>
            </a:r>
            <a:r>
              <a:rPr lang="zh-CN" altLang="en-US" sz="3200">
                <a:ea typeface="黑体" pitchFamily="2" charset="-122"/>
              </a:rPr>
              <a:t>厘米，比下底短 </a:t>
            </a:r>
            <a:r>
              <a:rPr lang="en-US" altLang="zh-CN" sz="3200">
                <a:ea typeface="黑体" pitchFamily="2" charset="-122"/>
              </a:rPr>
              <a:t>3 </a:t>
            </a:r>
            <a:r>
              <a:rPr lang="zh-CN" altLang="en-US" sz="3200">
                <a:ea typeface="黑体" pitchFamily="2" charset="-122"/>
              </a:rPr>
              <a:t>厘米，高是</a:t>
            </a:r>
            <a:r>
              <a:rPr lang="en-US" altLang="zh-CN" sz="3200">
                <a:ea typeface="黑体" pitchFamily="2" charset="-122"/>
              </a:rPr>
              <a:t>10</a:t>
            </a:r>
            <a:r>
              <a:rPr lang="zh-CN" altLang="en-US" sz="3200">
                <a:ea typeface="黑体" pitchFamily="2" charset="-122"/>
              </a:rPr>
              <a:t>厘米，它的面积是多少平方厘米？</a:t>
            </a:r>
            <a:r>
              <a:rPr lang="zh-CN" altLang="en-US" sz="1600"/>
              <a:t> </a:t>
            </a:r>
            <a:endParaRPr lang="zh-CN" altLang="en-US" sz="1000"/>
          </a:p>
          <a:p>
            <a:pPr indent="600075" algn="just" eaLnBrk="0" hangingPunct="0">
              <a:tabLst>
                <a:tab pos="457200" algn="l"/>
              </a:tabLst>
            </a:pPr>
            <a:r>
              <a:rPr lang="zh-CN" altLang="en-US" sz="1600"/>
              <a:t> </a:t>
            </a:r>
            <a:endParaRPr lang="zh-CN" altLang="en-US" sz="1000"/>
          </a:p>
          <a:p>
            <a:pPr indent="600075" algn="just" eaLnBrk="0" hangingPunct="0">
              <a:tabLst>
                <a:tab pos="457200" algn="l"/>
              </a:tabLst>
            </a:pPr>
            <a:r>
              <a:rPr lang="zh-CN" altLang="en-US" sz="1600"/>
              <a:t> </a:t>
            </a:r>
            <a:endParaRPr lang="zh-CN" altLang="en-US" sz="1000"/>
          </a:p>
          <a:p>
            <a:pPr indent="600075" algn="l" eaLnBrk="0" hangingPunct="0">
              <a:tabLst>
                <a:tab pos="457200" algn="l"/>
              </a:tabLst>
            </a:pPr>
            <a:endParaRPr lang="en-US" altLang="zh-CN"/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0" y="19812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solidFill>
                  <a:srgbClr val="CC9900"/>
                </a:solidFill>
                <a:ea typeface="黑体" pitchFamily="2" charset="-122"/>
              </a:rPr>
              <a:t>                  b=9 + 3 = 12</a:t>
            </a:r>
            <a:r>
              <a:rPr lang="zh-CN" altLang="en-US" sz="3600">
                <a:solidFill>
                  <a:srgbClr val="CC9900"/>
                </a:solidFill>
                <a:ea typeface="黑体" pitchFamily="2" charset="-122"/>
              </a:rPr>
              <a:t>（厘米） </a:t>
            </a: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1447800" y="2819400"/>
            <a:ext cx="63246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ea typeface="黑体" pitchFamily="2" charset="-122"/>
              </a:rPr>
              <a:t>        S=(a</a:t>
            </a:r>
            <a:r>
              <a:rPr lang="zh-CN" altLang="en-US" sz="3600">
                <a:ea typeface="黑体" pitchFamily="2" charset="-122"/>
              </a:rPr>
              <a:t>＋</a:t>
            </a:r>
            <a:r>
              <a:rPr lang="en-US" altLang="zh-CN" sz="3600">
                <a:ea typeface="黑体" pitchFamily="2" charset="-122"/>
              </a:rPr>
              <a:t>b) ×h÷2</a:t>
            </a:r>
          </a:p>
          <a:p>
            <a:pPr algn="l">
              <a:spcBef>
                <a:spcPct val="50000"/>
              </a:spcBef>
            </a:pPr>
            <a:r>
              <a:rPr lang="en-US" altLang="zh-CN" sz="3600">
                <a:ea typeface="黑体" pitchFamily="2" charset="-122"/>
              </a:rPr>
              <a:t>          =</a:t>
            </a:r>
            <a:r>
              <a:rPr lang="zh-CN" altLang="en-US" sz="3600">
                <a:ea typeface="黑体" pitchFamily="2" charset="-122"/>
              </a:rPr>
              <a:t>（</a:t>
            </a:r>
            <a:r>
              <a:rPr lang="en-US" altLang="zh-CN" sz="3600">
                <a:ea typeface="黑体" pitchFamily="2" charset="-122"/>
              </a:rPr>
              <a:t>9+12</a:t>
            </a:r>
            <a:r>
              <a:rPr lang="zh-CN" altLang="en-US" sz="3600">
                <a:ea typeface="黑体" pitchFamily="2" charset="-122"/>
              </a:rPr>
              <a:t>）</a:t>
            </a:r>
            <a:r>
              <a:rPr lang="en-US" altLang="zh-CN" sz="3600">
                <a:ea typeface="黑体" pitchFamily="2" charset="-122"/>
              </a:rPr>
              <a:t>×10÷2 </a:t>
            </a:r>
          </a:p>
          <a:p>
            <a:pPr algn="l">
              <a:spcBef>
                <a:spcPct val="50000"/>
              </a:spcBef>
            </a:pPr>
            <a:r>
              <a:rPr lang="en-US" altLang="zh-CN" sz="3600">
                <a:ea typeface="黑体" pitchFamily="2" charset="-122"/>
              </a:rPr>
              <a:t>          =  21 ×10÷2 </a:t>
            </a:r>
          </a:p>
          <a:p>
            <a:pPr algn="l">
              <a:spcBef>
                <a:spcPct val="50000"/>
              </a:spcBef>
            </a:pPr>
            <a:r>
              <a:rPr lang="en-US" altLang="zh-CN" sz="3600">
                <a:ea typeface="黑体" pitchFamily="2" charset="-122"/>
              </a:rPr>
              <a:t>          = 105</a:t>
            </a:r>
            <a:r>
              <a:rPr lang="zh-CN" altLang="en-US" sz="3600">
                <a:ea typeface="黑体" pitchFamily="2" charset="-122"/>
              </a:rPr>
              <a:t>（平方厘米）</a:t>
            </a:r>
            <a:r>
              <a:rPr lang="zh-CN" altLang="en-US"/>
              <a:t>       </a:t>
            </a:r>
          </a:p>
        </p:txBody>
      </p:sp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1600200" y="6019800"/>
            <a:ext cx="624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>
                <a:ea typeface="黑体" pitchFamily="2" charset="-122"/>
              </a:rPr>
              <a:t>答：梯形的面积是</a:t>
            </a:r>
            <a:r>
              <a:rPr lang="en-US" altLang="zh-CN" sz="3200">
                <a:ea typeface="黑体" pitchFamily="2" charset="-122"/>
              </a:rPr>
              <a:t>105</a:t>
            </a:r>
            <a:r>
              <a:rPr lang="zh-CN" altLang="en-US" sz="3200">
                <a:ea typeface="黑体" pitchFamily="2" charset="-122"/>
              </a:rPr>
              <a:t>平方厘米。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6" grpId="0" autoUpdateAnimBg="0"/>
      <p:bldP spid="146437" grpId="0" autoUpdateAnimBg="0"/>
      <p:bldP spid="14643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文本框 35841"/>
          <p:cNvSpPr txBox="1">
            <a:spLocks noChangeArrowheads="1"/>
          </p:cNvSpPr>
          <p:nvPr/>
        </p:nvSpPr>
        <p:spPr bwMode="auto">
          <a:xfrm>
            <a:off x="684213" y="620713"/>
            <a:ext cx="66960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>
              <a:spcBef>
                <a:spcPct val="50000"/>
              </a:spcBef>
            </a:pPr>
            <a:r>
              <a:rPr lang="zh-CN" altLang="en-US">
                <a:solidFill>
                  <a:schemeClr val="accent2"/>
                </a:solidFill>
              </a:rPr>
              <a:t>一块梯形菜地，（如下图），已知这块菜地一边靠墙，边上围一圈长</a:t>
            </a:r>
            <a:r>
              <a:rPr lang="en-US" altLang="zh-CN">
                <a:solidFill>
                  <a:schemeClr val="accent2"/>
                </a:solidFill>
              </a:rPr>
              <a:t>18</a:t>
            </a:r>
            <a:r>
              <a:rPr lang="zh-CN" altLang="en-US">
                <a:solidFill>
                  <a:schemeClr val="accent2"/>
                </a:solidFill>
              </a:rPr>
              <a:t>米的篱笆，求这块梯形的面积？</a:t>
            </a:r>
          </a:p>
        </p:txBody>
      </p:sp>
      <p:sp>
        <p:nvSpPr>
          <p:cNvPr id="30723" name="直接连接符 35842"/>
          <p:cNvSpPr>
            <a:spLocks noChangeShapeType="1"/>
          </p:cNvSpPr>
          <p:nvPr/>
        </p:nvSpPr>
        <p:spPr bwMode="auto">
          <a:xfrm rot="21032833" flipV="1">
            <a:off x="1403350" y="3357563"/>
            <a:ext cx="5616575" cy="142875"/>
          </a:xfrm>
          <a:prstGeom prst="line">
            <a:avLst/>
          </a:prstGeom>
          <a:noFill/>
          <a:ln w="76200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24" name="直接连接符 35843"/>
          <p:cNvSpPr>
            <a:spLocks noChangeShapeType="1"/>
          </p:cNvSpPr>
          <p:nvPr/>
        </p:nvSpPr>
        <p:spPr bwMode="auto">
          <a:xfrm>
            <a:off x="2987675" y="3716338"/>
            <a:ext cx="0" cy="158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25" name="直接连接符 35844"/>
          <p:cNvSpPr>
            <a:spLocks noChangeShapeType="1"/>
          </p:cNvSpPr>
          <p:nvPr/>
        </p:nvSpPr>
        <p:spPr bwMode="auto">
          <a:xfrm>
            <a:off x="2987675" y="5300663"/>
            <a:ext cx="21605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26" name="直接连接符 35845"/>
          <p:cNvSpPr>
            <a:spLocks noChangeShapeType="1"/>
          </p:cNvSpPr>
          <p:nvPr/>
        </p:nvSpPr>
        <p:spPr bwMode="auto">
          <a:xfrm flipH="1">
            <a:off x="5148263" y="3284538"/>
            <a:ext cx="71437" cy="201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27" name="直接连接符 35846"/>
          <p:cNvSpPr>
            <a:spLocks noChangeShapeType="1"/>
          </p:cNvSpPr>
          <p:nvPr/>
        </p:nvSpPr>
        <p:spPr bwMode="auto">
          <a:xfrm>
            <a:off x="2987675" y="5084763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28" name="直接连接符 35847"/>
          <p:cNvSpPr>
            <a:spLocks noChangeShapeType="1"/>
          </p:cNvSpPr>
          <p:nvPr/>
        </p:nvSpPr>
        <p:spPr bwMode="auto">
          <a:xfrm>
            <a:off x="3132138" y="50847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29" name="文本框 35848"/>
          <p:cNvSpPr txBox="1">
            <a:spLocks noChangeArrowheads="1"/>
          </p:cNvSpPr>
          <p:nvPr/>
        </p:nvSpPr>
        <p:spPr bwMode="auto">
          <a:xfrm>
            <a:off x="3492500" y="5445125"/>
            <a:ext cx="1152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>
              <a:spcBef>
                <a:spcPct val="50000"/>
              </a:spcBef>
            </a:pPr>
            <a:r>
              <a:rPr lang="en-US" altLang="zh-CN">
                <a:solidFill>
                  <a:schemeClr val="accent2"/>
                </a:solidFill>
              </a:rPr>
              <a:t>8m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3"/>
          <p:cNvSpPr>
            <a:spLocks noChangeArrowheads="1"/>
          </p:cNvSpPr>
          <p:nvPr/>
        </p:nvSpPr>
        <p:spPr bwMode="auto">
          <a:xfrm>
            <a:off x="0" y="1196975"/>
            <a:ext cx="8496300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lnSpc>
                <a:spcPct val="150000"/>
              </a:lnSpc>
            </a:pPr>
            <a:endParaRPr kumimoji="1" lang="zh-CN" altLang="en-US" sz="400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 algn="just" eaLnBrk="0" hangingPunct="0">
              <a:lnSpc>
                <a:spcPct val="150000"/>
              </a:lnSpc>
            </a:pPr>
            <a:r>
              <a:rPr kumimoji="1" lang="en-US" altLang="zh-CN" sz="320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     </a:t>
            </a:r>
            <a:r>
              <a:rPr kumimoji="1" lang="zh-CN" altLang="en-US" sz="320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在这节课里，</a:t>
            </a:r>
          </a:p>
        </p:txBody>
      </p:sp>
      <p:sp>
        <p:nvSpPr>
          <p:cNvPr id="57346" name="Rectangle 13"/>
          <p:cNvSpPr>
            <a:spLocks noChangeArrowheads="1"/>
          </p:cNvSpPr>
          <p:nvPr/>
        </p:nvSpPr>
        <p:spPr bwMode="auto">
          <a:xfrm>
            <a:off x="0" y="2133600"/>
            <a:ext cx="84963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kumimoji="1" lang="en-US" altLang="zh-CN" sz="320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我学</a:t>
            </a:r>
            <a:r>
              <a:rPr kumimoji="1" lang="zh-CN" altLang="en-US" sz="320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会了</a:t>
            </a:r>
          </a:p>
        </p:txBody>
      </p:sp>
      <p:sp>
        <p:nvSpPr>
          <p:cNvPr id="57347" name="Line 4"/>
          <p:cNvSpPr>
            <a:spLocks noChangeShapeType="1"/>
          </p:cNvSpPr>
          <p:nvPr/>
        </p:nvSpPr>
        <p:spPr bwMode="auto">
          <a:xfrm>
            <a:off x="5148263" y="2852738"/>
            <a:ext cx="24495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rot="10800000"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57348" name="Rectangle 5"/>
          <p:cNvSpPr>
            <a:spLocks noChangeArrowheads="1"/>
          </p:cNvSpPr>
          <p:nvPr/>
        </p:nvSpPr>
        <p:spPr bwMode="auto">
          <a:xfrm>
            <a:off x="179388" y="855663"/>
            <a:ext cx="287972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kumimoji="1" lang="zh-CN" altLang="en-US" sz="4000">
                <a:solidFill>
                  <a:srgbClr val="FF0000"/>
                </a:solidFill>
                <a:latin typeface="Arial" charset="0"/>
              </a:rPr>
              <a:t>自我评价</a:t>
            </a:r>
          </a:p>
        </p:txBody>
      </p:sp>
      <p:pic>
        <p:nvPicPr>
          <p:cNvPr id="95239" name="Picture 7" descr="02600800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5084763"/>
            <a:ext cx="1368425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0" name="Text Box 10"/>
          <p:cNvSpPr txBox="1">
            <a:spLocks noChangeArrowheads="1"/>
          </p:cNvSpPr>
          <p:nvPr/>
        </p:nvSpPr>
        <p:spPr bwMode="auto">
          <a:xfrm>
            <a:off x="7164388" y="2060575"/>
            <a:ext cx="587375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3200">
                <a:latin typeface="Arial" charset="0"/>
                <a:ea typeface="黑体" pitchFamily="49" charset="-122"/>
              </a:rPr>
              <a:t>。</a:t>
            </a:r>
          </a:p>
        </p:txBody>
      </p:sp>
      <p:sp>
        <p:nvSpPr>
          <p:cNvPr id="95243" name="AutoShape 11"/>
          <p:cNvSpPr>
            <a:spLocks noChangeArrowheads="1"/>
          </p:cNvSpPr>
          <p:nvPr/>
        </p:nvSpPr>
        <p:spPr bwMode="auto">
          <a:xfrm>
            <a:off x="2051050" y="4581525"/>
            <a:ext cx="4824413" cy="896938"/>
          </a:xfrm>
          <a:prstGeom prst="cloudCallout">
            <a:avLst>
              <a:gd name="adj1" fmla="val -58292"/>
              <a:gd name="adj2" fmla="val 6363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/>
            <a:endParaRPr lang="zh-CN" altLang="en-US" sz="3200" b="0">
              <a:latin typeface="Arial" charset="0"/>
              <a:ea typeface="黑体" pitchFamily="49" charset="-122"/>
            </a:endParaRPr>
          </a:p>
        </p:txBody>
      </p:sp>
      <p:sp>
        <p:nvSpPr>
          <p:cNvPr id="95244" name="Rectangle 12"/>
          <p:cNvSpPr>
            <a:spLocks noChangeArrowheads="1"/>
          </p:cNvSpPr>
          <p:nvPr/>
        </p:nvSpPr>
        <p:spPr bwMode="auto">
          <a:xfrm>
            <a:off x="2700338" y="4724400"/>
            <a:ext cx="43211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800">
                <a:solidFill>
                  <a:srgbClr val="000066"/>
                </a:solidFill>
                <a:latin typeface="Arial" charset="0"/>
              </a:rPr>
              <a:t>你还有什么疑问吗？</a:t>
            </a:r>
          </a:p>
        </p:txBody>
      </p:sp>
      <p:sp>
        <p:nvSpPr>
          <p:cNvPr id="57353" name="Text Box 13"/>
          <p:cNvSpPr txBox="1">
            <a:spLocks noChangeArrowheads="1"/>
          </p:cNvSpPr>
          <p:nvPr/>
        </p:nvSpPr>
        <p:spPr bwMode="auto">
          <a:xfrm>
            <a:off x="250825" y="0"/>
            <a:ext cx="292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>
                <a:ea typeface="宋体" charset="-122"/>
              </a:rPr>
              <a:t>六、课堂总结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3" grpId="0" animBg="1"/>
      <p:bldP spid="952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3"/>
          <p:cNvGrpSpPr>
            <a:grpSpLocks/>
          </p:cNvGrpSpPr>
          <p:nvPr/>
        </p:nvGrpSpPr>
        <p:grpSpPr bwMode="auto">
          <a:xfrm>
            <a:off x="4643438" y="2636838"/>
            <a:ext cx="4249737" cy="1873250"/>
            <a:chOff x="0" y="0"/>
            <a:chExt cx="2268" cy="1020"/>
          </a:xfrm>
        </p:grpSpPr>
        <p:sp>
          <p:nvSpPr>
            <p:cNvPr id="32781" name="AutoShape 4"/>
            <p:cNvSpPr>
              <a:spLocks noChangeArrowheads="1"/>
            </p:cNvSpPr>
            <p:nvPr/>
          </p:nvSpPr>
          <p:spPr bwMode="auto">
            <a:xfrm>
              <a:off x="635" y="0"/>
              <a:ext cx="1633" cy="771"/>
            </a:xfrm>
            <a:prstGeom prst="rtTriangle">
              <a:avLst/>
            </a:prstGeom>
            <a:solidFill>
              <a:srgbClr val="FF9933"/>
            </a:solidFill>
            <a:ln w="28575">
              <a:solidFill>
                <a:srgbClr val="33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32782" name="Text Box 5"/>
            <p:cNvSpPr txBox="1">
              <a:spLocks noChangeArrowheads="1"/>
            </p:cNvSpPr>
            <p:nvPr/>
          </p:nvSpPr>
          <p:spPr bwMode="auto">
            <a:xfrm>
              <a:off x="1088" y="771"/>
              <a:ext cx="42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2400">
                  <a:solidFill>
                    <a:srgbClr val="FF6600"/>
                  </a:solidFill>
                  <a:latin typeface="Arial" charset="0"/>
                  <a:ea typeface="宋体" charset="-122"/>
                </a:rPr>
                <a:t>6cm</a:t>
              </a:r>
            </a:p>
          </p:txBody>
        </p:sp>
        <p:sp>
          <p:nvSpPr>
            <p:cNvPr id="32783" name="Text Box 6"/>
            <p:cNvSpPr txBox="1">
              <a:spLocks noChangeArrowheads="1"/>
            </p:cNvSpPr>
            <p:nvPr/>
          </p:nvSpPr>
          <p:spPr bwMode="auto">
            <a:xfrm>
              <a:off x="0" y="317"/>
              <a:ext cx="560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2400">
                  <a:solidFill>
                    <a:srgbClr val="FF6600"/>
                  </a:solidFill>
                  <a:latin typeface="Arial" charset="0"/>
                  <a:ea typeface="宋体" charset="-122"/>
                </a:rPr>
                <a:t>2.4cm</a:t>
              </a:r>
            </a:p>
          </p:txBody>
        </p:sp>
      </p:grpSp>
      <p:sp>
        <p:nvSpPr>
          <p:cNvPr id="32770" name="Text Box 7"/>
          <p:cNvSpPr txBox="1">
            <a:spLocks noChangeArrowheads="1"/>
          </p:cNvSpPr>
          <p:nvPr/>
        </p:nvSpPr>
        <p:spPr bwMode="auto">
          <a:xfrm>
            <a:off x="250825" y="1052513"/>
            <a:ext cx="8893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Arial" charset="0"/>
                <a:ea typeface="宋体" charset="-122"/>
              </a:rPr>
              <a:t>一种三角尺的形状如右图，它的面积是多少？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827088" y="2852738"/>
            <a:ext cx="36004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 b="0">
                <a:latin typeface="Arial" charset="0"/>
                <a:ea typeface="宋体" charset="-122"/>
              </a:rPr>
              <a:t>       =6×2.4÷2</a:t>
            </a:r>
          </a:p>
          <a:p>
            <a:r>
              <a:rPr lang="en-US" altLang="zh-CN" sz="3600" b="0">
                <a:latin typeface="Arial" charset="0"/>
                <a:ea typeface="宋体" charset="-122"/>
              </a:rPr>
              <a:t>       =14.4÷2 </a:t>
            </a:r>
          </a:p>
          <a:p>
            <a:r>
              <a:rPr lang="en-US" altLang="zh-CN" sz="3600" b="0">
                <a:latin typeface="Arial" charset="0"/>
                <a:ea typeface="宋体" charset="-122"/>
              </a:rPr>
              <a:t>       =7.2</a:t>
            </a:r>
            <a:r>
              <a:rPr lang="zh-CN" altLang="en-US" sz="3600" b="0">
                <a:latin typeface="Arial" charset="0"/>
                <a:ea typeface="宋体" charset="-122"/>
              </a:rPr>
              <a:t>（</a:t>
            </a:r>
            <a:r>
              <a:rPr lang="en-US" altLang="zh-CN" sz="3600" b="0">
                <a:latin typeface="Arial" charset="0"/>
                <a:ea typeface="宋体" charset="-122"/>
              </a:rPr>
              <a:t>cm</a:t>
            </a:r>
            <a:r>
              <a:rPr lang="en-US" altLang="zh-CN" sz="3600" b="0" baseline="42000">
                <a:latin typeface="Arial" charset="0"/>
                <a:ea typeface="宋体" charset="-122"/>
              </a:rPr>
              <a:t>2</a:t>
            </a:r>
            <a:r>
              <a:rPr lang="zh-CN" altLang="en-US" sz="3600" b="0">
                <a:latin typeface="Arial" charset="0"/>
                <a:ea typeface="宋体" charset="-122"/>
              </a:rPr>
              <a:t>）</a:t>
            </a:r>
          </a:p>
        </p:txBody>
      </p:sp>
      <p:grpSp>
        <p:nvGrpSpPr>
          <p:cNvPr id="32772" name="Group 9"/>
          <p:cNvGrpSpPr>
            <a:grpSpLocks/>
          </p:cNvGrpSpPr>
          <p:nvPr/>
        </p:nvGrpSpPr>
        <p:grpSpPr bwMode="auto">
          <a:xfrm>
            <a:off x="5867400" y="3932238"/>
            <a:ext cx="144463" cy="144462"/>
            <a:chOff x="0" y="0"/>
            <a:chExt cx="227" cy="181"/>
          </a:xfrm>
        </p:grpSpPr>
        <p:sp>
          <p:nvSpPr>
            <p:cNvPr id="32779" name="Line 10"/>
            <p:cNvSpPr>
              <a:spLocks noChangeShapeType="1"/>
            </p:cNvSpPr>
            <p:nvPr/>
          </p:nvSpPr>
          <p:spPr bwMode="auto">
            <a:xfrm>
              <a:off x="0" y="0"/>
              <a:ext cx="227" cy="0"/>
            </a:xfrm>
            <a:prstGeom prst="line">
              <a:avLst/>
            </a:prstGeom>
            <a:noFill/>
            <a:ln w="3810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780" name="Line 11"/>
            <p:cNvSpPr>
              <a:spLocks noChangeShapeType="1"/>
            </p:cNvSpPr>
            <p:nvPr/>
          </p:nvSpPr>
          <p:spPr bwMode="auto">
            <a:xfrm>
              <a:off x="227" y="0"/>
              <a:ext cx="0" cy="181"/>
            </a:xfrm>
            <a:prstGeom prst="line">
              <a:avLst/>
            </a:prstGeom>
            <a:noFill/>
            <a:ln w="3810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1187450" y="1989138"/>
            <a:ext cx="3744913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 b="0">
                <a:solidFill>
                  <a:srgbClr val="CC0000"/>
                </a:solidFill>
                <a:latin typeface="Arial" charset="0"/>
                <a:ea typeface="宋体" charset="-122"/>
              </a:rPr>
              <a:t>S = a h÷2</a:t>
            </a:r>
          </a:p>
          <a:p>
            <a:r>
              <a:rPr lang="en-US" altLang="zh-CN" sz="3200" b="0">
                <a:latin typeface="Arial" charset="0"/>
                <a:ea typeface="宋体" charset="-122"/>
              </a:rPr>
              <a:t>   </a:t>
            </a:r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1547813" y="5013325"/>
            <a:ext cx="3708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400">
                <a:latin typeface="宋体" charset="-122"/>
                <a:ea typeface="宋体" charset="-122"/>
              </a:rPr>
              <a:t>答：它的面积是</a:t>
            </a:r>
            <a:r>
              <a:rPr lang="en-US" altLang="zh-CN" sz="2400">
                <a:latin typeface="宋体" charset="-122"/>
                <a:ea typeface="宋体" charset="-122"/>
              </a:rPr>
              <a:t>7.2 c</a:t>
            </a:r>
            <a:r>
              <a:rPr lang="en-US" altLang="en-US" sz="2400">
                <a:latin typeface="宋体" charset="-122"/>
                <a:ea typeface="宋体" charset="-122"/>
              </a:rPr>
              <a:t>㎡</a:t>
            </a:r>
            <a:r>
              <a:rPr lang="en-US" altLang="zh-CN" sz="2400">
                <a:latin typeface="宋体" charset="-122"/>
                <a:ea typeface="宋体" charset="-122"/>
              </a:rPr>
              <a:t>。</a:t>
            </a:r>
            <a:endParaRPr lang="zh-CN" altLang="en-US" sz="2400">
              <a:latin typeface="宋体" charset="-122"/>
              <a:ea typeface="宋体" charset="-122"/>
            </a:endParaRPr>
          </a:p>
        </p:txBody>
      </p:sp>
      <p:pic>
        <p:nvPicPr>
          <p:cNvPr id="32775" name="Picture 15" descr="复件 xiaohuoban2_01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21313"/>
            <a:ext cx="1763713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6" name="Text Box 16"/>
          <p:cNvSpPr txBox="1">
            <a:spLocks noChangeArrowheads="1"/>
          </p:cNvSpPr>
          <p:nvPr/>
        </p:nvSpPr>
        <p:spPr bwMode="auto">
          <a:xfrm>
            <a:off x="250825" y="0"/>
            <a:ext cx="242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>
                <a:latin typeface="黑体" pitchFamily="49" charset="-122"/>
                <a:ea typeface="黑体" pitchFamily="49" charset="-122"/>
                <a:cs typeface="宋体" charset="-122"/>
              </a:rPr>
              <a:t>一</a:t>
            </a:r>
            <a:r>
              <a:rPr lang="en-US" altLang="zh-CN" sz="3200">
                <a:latin typeface="黑体" pitchFamily="49" charset="-122"/>
                <a:ea typeface="黑体" pitchFamily="49" charset="-122"/>
                <a:cs typeface="宋体" charset="-122"/>
              </a:rPr>
              <a:t>.</a:t>
            </a:r>
            <a:r>
              <a:rPr lang="zh-CN" altLang="en-US" sz="3200">
                <a:latin typeface="黑体" pitchFamily="49" charset="-122"/>
                <a:ea typeface="黑体" pitchFamily="49" charset="-122"/>
                <a:cs typeface="宋体" charset="-122"/>
              </a:rPr>
              <a:t>复习旧知</a:t>
            </a:r>
          </a:p>
        </p:txBody>
      </p:sp>
      <p:sp>
        <p:nvSpPr>
          <p:cNvPr id="78865" name="Text Box 17"/>
          <p:cNvSpPr txBox="1">
            <a:spLocks noChangeArrowheads="1"/>
          </p:cNvSpPr>
          <p:nvPr/>
        </p:nvSpPr>
        <p:spPr bwMode="auto">
          <a:xfrm>
            <a:off x="4427538" y="1700213"/>
            <a:ext cx="18669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6600">
                <a:solidFill>
                  <a:srgbClr val="FF0000"/>
                </a:solidFill>
                <a:latin typeface="仿宋" pitchFamily="49" charset="-122"/>
                <a:ea typeface="仿宋" pitchFamily="49" charset="-122"/>
                <a:cs typeface="宋体" charset="-122"/>
              </a:rPr>
              <a:t>公式</a:t>
            </a:r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3708400" y="4437063"/>
            <a:ext cx="50863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800">
                <a:solidFill>
                  <a:srgbClr val="FF0000"/>
                </a:solidFill>
                <a:latin typeface="仿宋" pitchFamily="49" charset="-122"/>
                <a:ea typeface="仿宋" pitchFamily="49" charset="-122"/>
                <a:cs typeface="宋体" charset="-122"/>
              </a:rPr>
              <a:t>怎样推导得来的？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78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6" grpId="0" autoUpdateAnimBg="0"/>
      <p:bldP spid="78860" grpId="0" autoUpdateAnimBg="0"/>
      <p:bldP spid="78861" grpId="0"/>
      <p:bldP spid="788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平行四边形 9"/>
          <p:cNvSpPr>
            <a:spLocks noChangeArrowheads="1"/>
          </p:cNvSpPr>
          <p:nvPr/>
        </p:nvSpPr>
        <p:spPr bwMode="auto">
          <a:xfrm>
            <a:off x="2428875" y="2571750"/>
            <a:ext cx="3643313" cy="1928813"/>
          </a:xfrm>
          <a:prstGeom prst="parallelogram">
            <a:avLst>
              <a:gd name="adj" fmla="val 38897"/>
            </a:avLst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</a:pPr>
            <a:endParaRPr lang="zh-CN" altLang="en-US">
              <a:latin typeface="黑体" pitchFamily="49" charset="-122"/>
              <a:ea typeface="黑体" pitchFamily="49" charset="-122"/>
            </a:endParaRPr>
          </a:p>
        </p:txBody>
      </p:sp>
      <p:cxnSp>
        <p:nvCxnSpPr>
          <p:cNvPr id="12" name="直接连接符 11"/>
          <p:cNvCxnSpPr>
            <a:cxnSpLocks noChangeShapeType="1"/>
          </p:cNvCxnSpPr>
          <p:nvPr/>
        </p:nvCxnSpPr>
        <p:spPr bwMode="auto">
          <a:xfrm rot="5400000">
            <a:off x="2217738" y="3536950"/>
            <a:ext cx="1930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ash"/>
            <a:round/>
            <a:headEnd/>
            <a:tailEnd/>
          </a:ln>
        </p:spPr>
      </p:cxnSp>
      <p:cxnSp>
        <p:nvCxnSpPr>
          <p:cNvPr id="19" name="肘形连接符 18"/>
          <p:cNvCxnSpPr>
            <a:cxnSpLocks noChangeShapeType="1"/>
          </p:cNvCxnSpPr>
          <p:nvPr/>
        </p:nvCxnSpPr>
        <p:spPr bwMode="auto">
          <a:xfrm>
            <a:off x="3175000" y="4208463"/>
            <a:ext cx="357188" cy="28575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500438" y="3136900"/>
            <a:ext cx="8572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>
                <a:latin typeface="黑体" pitchFamily="49" charset="-122"/>
                <a:ea typeface="黑体" pitchFamily="49" charset="-122"/>
              </a:rPr>
              <a:t>高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500438" y="4565650"/>
            <a:ext cx="8572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>
                <a:latin typeface="黑体" pitchFamily="49" charset="-122"/>
                <a:ea typeface="黑体" pitchFamily="49" charset="-122"/>
              </a:rPr>
              <a:t>底</a:t>
            </a: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1785938" y="2000250"/>
            <a:ext cx="5000625" cy="321468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</a:pPr>
            <a:endParaRPr lang="zh-CN" altLang="en-US"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7180" name="Picture 1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7063" y="2714625"/>
            <a:ext cx="2944812" cy="1928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2" name="直角三角形 21"/>
          <p:cNvSpPr>
            <a:spLocks noChangeArrowheads="1"/>
          </p:cNvSpPr>
          <p:nvPr/>
        </p:nvSpPr>
        <p:spPr bwMode="auto">
          <a:xfrm flipH="1">
            <a:off x="2357438" y="2714625"/>
            <a:ext cx="785812" cy="1928813"/>
          </a:xfrm>
          <a:prstGeom prst="rtTriangle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</a:pPr>
            <a:endParaRPr lang="zh-CN" altLang="en-US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2000250" y="1857375"/>
            <a:ext cx="5000625" cy="321468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</a:pPr>
            <a:endParaRPr lang="zh-CN" altLang="en-US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3000375" y="2643188"/>
            <a:ext cx="3000375" cy="192881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</a:pPr>
            <a:endParaRPr lang="zh-CN" altLang="en-US">
              <a:latin typeface="黑体" pitchFamily="49" charset="-122"/>
              <a:ea typeface="黑体" pitchFamily="49" charset="-122"/>
            </a:endParaRPr>
          </a:p>
        </p:txBody>
      </p:sp>
      <p:cxnSp>
        <p:nvCxnSpPr>
          <p:cNvPr id="32" name="直接连接符 31"/>
          <p:cNvCxnSpPr>
            <a:cxnSpLocks noChangeShapeType="1"/>
          </p:cNvCxnSpPr>
          <p:nvPr/>
        </p:nvCxnSpPr>
        <p:spPr bwMode="auto">
          <a:xfrm rot="5400000">
            <a:off x="4627563" y="3214688"/>
            <a:ext cx="1928812" cy="78581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ash"/>
            <a:round/>
            <a:headEnd/>
            <a:tailEnd/>
          </a:ln>
        </p:spPr>
      </p:cxn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6143625" y="3500438"/>
            <a:ext cx="5445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>
                <a:latin typeface="黑体" pitchFamily="49" charset="-122"/>
                <a:ea typeface="黑体" pitchFamily="49" charset="-122"/>
              </a:rPr>
              <a:t>高</a:t>
            </a:r>
          </a:p>
        </p:txBody>
      </p:sp>
      <p:sp>
        <p:nvSpPr>
          <p:cNvPr id="34" name="矩形 33"/>
          <p:cNvSpPr>
            <a:spLocks noChangeArrowheads="1"/>
          </p:cNvSpPr>
          <p:nvPr/>
        </p:nvSpPr>
        <p:spPr bwMode="auto">
          <a:xfrm>
            <a:off x="4071938" y="1928813"/>
            <a:ext cx="5461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>
                <a:latin typeface="黑体" pitchFamily="49" charset="-122"/>
                <a:ea typeface="黑体" pitchFamily="49" charset="-122"/>
              </a:rPr>
              <a:t>底</a:t>
            </a:r>
          </a:p>
        </p:txBody>
      </p:sp>
      <p:pic>
        <p:nvPicPr>
          <p:cNvPr id="35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4786313"/>
            <a:ext cx="1389063" cy="150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6" name="圆角矩形标注 35"/>
          <p:cNvSpPr>
            <a:spLocks noChangeArrowheads="1"/>
          </p:cNvSpPr>
          <p:nvPr/>
        </p:nvSpPr>
        <p:spPr bwMode="auto">
          <a:xfrm>
            <a:off x="2928938" y="5214938"/>
            <a:ext cx="3286125" cy="642937"/>
          </a:xfrm>
          <a:prstGeom prst="wedgeRoundRectCallout">
            <a:avLst>
              <a:gd name="adj1" fmla="val -80644"/>
              <a:gd name="adj2" fmla="val 50241"/>
              <a:gd name="adj3" fmla="val 16667"/>
            </a:avLst>
          </a:prstGeom>
          <a:solidFill>
            <a:srgbClr val="FFCCFF">
              <a:alpha val="83136"/>
            </a:srgbClr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</a:pPr>
            <a:r>
              <a:rPr lang="zh-CN" altLang="en-US" sz="2800">
                <a:latin typeface="黑体" pitchFamily="49" charset="-122"/>
                <a:ea typeface="黑体" pitchFamily="49" charset="-122"/>
              </a:rPr>
              <a:t>这是一个长方形。</a:t>
            </a:r>
          </a:p>
        </p:txBody>
      </p:sp>
      <p:sp>
        <p:nvSpPr>
          <p:cNvPr id="37" name="矩形 36"/>
          <p:cNvSpPr>
            <a:spLocks noChangeArrowheads="1"/>
          </p:cNvSpPr>
          <p:nvPr/>
        </p:nvSpPr>
        <p:spPr bwMode="auto">
          <a:xfrm>
            <a:off x="4071938" y="1943100"/>
            <a:ext cx="1627187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>
                <a:latin typeface="黑体" pitchFamily="49" charset="-122"/>
                <a:ea typeface="黑体" pitchFamily="49" charset="-122"/>
              </a:rPr>
              <a:t>长（底）</a:t>
            </a:r>
          </a:p>
        </p:txBody>
      </p:sp>
      <p:sp>
        <p:nvSpPr>
          <p:cNvPr id="38" name="矩形 37"/>
          <p:cNvSpPr>
            <a:spLocks noChangeArrowheads="1"/>
          </p:cNvSpPr>
          <p:nvPr/>
        </p:nvSpPr>
        <p:spPr bwMode="auto">
          <a:xfrm>
            <a:off x="6143625" y="3530600"/>
            <a:ext cx="1627188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>
                <a:latin typeface="黑体" pitchFamily="49" charset="-122"/>
                <a:ea typeface="黑体" pitchFamily="49" charset="-122"/>
              </a:rPr>
              <a:t>宽（高）</a:t>
            </a:r>
          </a:p>
        </p:txBody>
      </p:sp>
      <p:sp>
        <p:nvSpPr>
          <p:cNvPr id="33811" name="Rectangle 2"/>
          <p:cNvSpPr txBox="1">
            <a:spLocks noChangeArrowheads="1"/>
          </p:cNvSpPr>
          <p:nvPr/>
        </p:nvSpPr>
        <p:spPr bwMode="auto">
          <a:xfrm>
            <a:off x="250825" y="0"/>
            <a:ext cx="30257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3200">
                <a:latin typeface="黑体" pitchFamily="49" charset="-122"/>
                <a:ea typeface="黑体" pitchFamily="49" charset="-122"/>
              </a:rPr>
              <a:t>二</a:t>
            </a:r>
            <a:r>
              <a:rPr lang="en-US" altLang="zh-CN" sz="3200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3200">
                <a:latin typeface="黑体" pitchFamily="49" charset="-122"/>
                <a:ea typeface="黑体" pitchFamily="49" charset="-122"/>
              </a:rPr>
              <a:t>思维开启</a:t>
            </a: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3725863" y="1500188"/>
            <a:ext cx="5418137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平行四边</a:t>
            </a:r>
            <a:r>
              <a:rPr lang="zh-CN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形的面积</a:t>
            </a:r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底</a:t>
            </a:r>
            <a:r>
              <a:rPr lang="zh-CN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 × </a:t>
            </a:r>
            <a:r>
              <a:rPr lang="zh-CN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高</a:t>
            </a:r>
            <a:r>
              <a:rPr lang="zh-CN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endParaRPr lang="zh-CN" alt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3903663" y="571500"/>
            <a:ext cx="5240337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长方形的面积</a:t>
            </a:r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长 × 宽 </a:t>
            </a:r>
            <a:endParaRPr lang="zh-CN" alt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27" name="组合 20"/>
          <p:cNvGrpSpPr>
            <a:grpSpLocks/>
          </p:cNvGrpSpPr>
          <p:nvPr/>
        </p:nvGrpSpPr>
        <p:grpSpPr bwMode="auto">
          <a:xfrm>
            <a:off x="4643438" y="1071563"/>
            <a:ext cx="4071937" cy="571500"/>
            <a:chOff x="4716463" y="3357563"/>
            <a:chExt cx="2519362" cy="935037"/>
          </a:xfrm>
        </p:grpSpPr>
        <p:cxnSp>
          <p:nvCxnSpPr>
            <p:cNvPr id="33815" name="直接箭头连接符 34"/>
            <p:cNvCxnSpPr>
              <a:cxnSpLocks noChangeShapeType="1"/>
            </p:cNvCxnSpPr>
            <p:nvPr/>
          </p:nvCxnSpPr>
          <p:spPr bwMode="auto">
            <a:xfrm>
              <a:off x="6443663" y="3357563"/>
              <a:ext cx="0" cy="935037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33816" name="直接箭头连接符 35"/>
            <p:cNvCxnSpPr>
              <a:cxnSpLocks noChangeShapeType="1"/>
            </p:cNvCxnSpPr>
            <p:nvPr/>
          </p:nvCxnSpPr>
          <p:spPr bwMode="auto">
            <a:xfrm>
              <a:off x="7235825" y="3357563"/>
              <a:ext cx="0" cy="935037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33817" name="直接连接符 37"/>
            <p:cNvCxnSpPr>
              <a:cxnSpLocks noChangeShapeType="1"/>
            </p:cNvCxnSpPr>
            <p:nvPr/>
          </p:nvCxnSpPr>
          <p:spPr bwMode="auto">
            <a:xfrm>
              <a:off x="4787900" y="3500438"/>
              <a:ext cx="0" cy="50482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33818" name="直接连接符 38"/>
            <p:cNvCxnSpPr>
              <a:cxnSpLocks noChangeShapeType="1"/>
            </p:cNvCxnSpPr>
            <p:nvPr/>
          </p:nvCxnSpPr>
          <p:spPr bwMode="auto">
            <a:xfrm>
              <a:off x="4716463" y="3500438"/>
              <a:ext cx="0" cy="50482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7 L -0.12812 -0.00532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00232 L 0.32535 0.0025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1" grpId="0"/>
      <p:bldP spid="21" grpId="1"/>
      <p:bldP spid="25" grpId="0" animBg="1"/>
      <p:bldP spid="22" grpId="0" animBg="1"/>
      <p:bldP spid="22" grpId="1" animBg="1"/>
      <p:bldP spid="22" grpId="2" animBg="1"/>
      <p:bldP spid="29" grpId="0" animBg="1"/>
      <p:bldP spid="30" grpId="0" animBg="1"/>
      <p:bldP spid="33" grpId="0"/>
      <p:bldP spid="33" grpId="1"/>
      <p:bldP spid="34" grpId="0"/>
      <p:bldP spid="34" grpId="1"/>
      <p:bldP spid="36" grpId="0" animBg="1"/>
      <p:bldP spid="37" grpId="0"/>
      <p:bldP spid="38" grpId="0"/>
      <p:bldP spid="24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reeform 3"/>
          <p:cNvSpPr>
            <a:spLocks/>
          </p:cNvSpPr>
          <p:nvPr/>
        </p:nvSpPr>
        <p:spPr bwMode="auto">
          <a:xfrm>
            <a:off x="1547813" y="1270000"/>
            <a:ext cx="1871662" cy="1439863"/>
          </a:xfrm>
          <a:custGeom>
            <a:avLst/>
            <a:gdLst>
              <a:gd name="T0" fmla="*/ 2147483647 w 1179"/>
              <a:gd name="T1" fmla="*/ 0 h 907"/>
              <a:gd name="T2" fmla="*/ 0 w 1179"/>
              <a:gd name="T3" fmla="*/ 2147483647 h 907"/>
              <a:gd name="T4" fmla="*/ 2147483647 w 1179"/>
              <a:gd name="T5" fmla="*/ 2147483647 h 907"/>
              <a:gd name="T6" fmla="*/ 2147483647 w 1179"/>
              <a:gd name="T7" fmla="*/ 0 h 907"/>
              <a:gd name="T8" fmla="*/ 0 60000 65536"/>
              <a:gd name="T9" fmla="*/ 0 60000 65536"/>
              <a:gd name="T10" fmla="*/ 0 60000 65536"/>
              <a:gd name="T11" fmla="*/ 0 60000 65536"/>
              <a:gd name="T12" fmla="*/ 0 w 1179"/>
              <a:gd name="T13" fmla="*/ 0 h 907"/>
              <a:gd name="T14" fmla="*/ 1179 w 1179"/>
              <a:gd name="T15" fmla="*/ 907 h 9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79" h="907">
                <a:moveTo>
                  <a:pt x="816" y="0"/>
                </a:moveTo>
                <a:lnTo>
                  <a:pt x="0" y="907"/>
                </a:lnTo>
                <a:lnTo>
                  <a:pt x="1179" y="907"/>
                </a:lnTo>
                <a:lnTo>
                  <a:pt x="816" y="0"/>
                </a:ln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47813" y="1270000"/>
            <a:ext cx="3744912" cy="2879725"/>
            <a:chOff x="793" y="890"/>
            <a:chExt cx="2359" cy="1814"/>
          </a:xfrm>
        </p:grpSpPr>
        <p:sp>
          <p:nvSpPr>
            <p:cNvPr id="34829" name="Freeform 5"/>
            <p:cNvSpPr>
              <a:spLocks/>
            </p:cNvSpPr>
            <p:nvPr/>
          </p:nvSpPr>
          <p:spPr bwMode="auto">
            <a:xfrm>
              <a:off x="793" y="890"/>
              <a:ext cx="1179" cy="907"/>
            </a:xfrm>
            <a:custGeom>
              <a:avLst/>
              <a:gdLst>
                <a:gd name="T0" fmla="*/ 816 w 1179"/>
                <a:gd name="T1" fmla="*/ 0 h 907"/>
                <a:gd name="T2" fmla="*/ 0 w 1179"/>
                <a:gd name="T3" fmla="*/ 907 h 907"/>
                <a:gd name="T4" fmla="*/ 1179 w 1179"/>
                <a:gd name="T5" fmla="*/ 907 h 907"/>
                <a:gd name="T6" fmla="*/ 816 w 1179"/>
                <a:gd name="T7" fmla="*/ 0 h 9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907"/>
                <a:gd name="T14" fmla="*/ 1179 w 1179"/>
                <a:gd name="T15" fmla="*/ 907 h 9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907">
                  <a:moveTo>
                    <a:pt x="816" y="0"/>
                  </a:moveTo>
                  <a:lnTo>
                    <a:pt x="0" y="907"/>
                  </a:lnTo>
                  <a:lnTo>
                    <a:pt x="1179" y="907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34830" name="Freeform 6"/>
            <p:cNvSpPr>
              <a:spLocks/>
            </p:cNvSpPr>
            <p:nvPr/>
          </p:nvSpPr>
          <p:spPr bwMode="auto">
            <a:xfrm flipH="1" flipV="1">
              <a:off x="1973" y="1797"/>
              <a:ext cx="1179" cy="907"/>
            </a:xfrm>
            <a:custGeom>
              <a:avLst/>
              <a:gdLst>
                <a:gd name="T0" fmla="*/ 816 w 1179"/>
                <a:gd name="T1" fmla="*/ 0 h 907"/>
                <a:gd name="T2" fmla="*/ 0 w 1179"/>
                <a:gd name="T3" fmla="*/ 907 h 907"/>
                <a:gd name="T4" fmla="*/ 1179 w 1179"/>
                <a:gd name="T5" fmla="*/ 907 h 907"/>
                <a:gd name="T6" fmla="*/ 816 w 1179"/>
                <a:gd name="T7" fmla="*/ 0 h 9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907"/>
                <a:gd name="T14" fmla="*/ 1179 w 1179"/>
                <a:gd name="T15" fmla="*/ 907 h 9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907">
                  <a:moveTo>
                    <a:pt x="816" y="0"/>
                  </a:moveTo>
                  <a:lnTo>
                    <a:pt x="0" y="907"/>
                  </a:lnTo>
                  <a:lnTo>
                    <a:pt x="1179" y="907"/>
                  </a:lnTo>
                  <a:lnTo>
                    <a:pt x="816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</p:grpSp>
      <p:sp>
        <p:nvSpPr>
          <p:cNvPr id="34819" name="Rectangle 22"/>
          <p:cNvSpPr>
            <a:spLocks noChangeArrowheads="1"/>
          </p:cNvSpPr>
          <p:nvPr/>
        </p:nvSpPr>
        <p:spPr bwMode="auto">
          <a:xfrm>
            <a:off x="433388" y="711200"/>
            <a:ext cx="24828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30000"/>
              </a:spcBef>
            </a:pPr>
            <a:r>
              <a:rPr lang="zh-CN" altLang="en-US" sz="2800">
                <a:latin typeface="Arial" charset="0"/>
              </a:rPr>
              <a:t>锐角三角形</a:t>
            </a:r>
          </a:p>
        </p:txBody>
      </p:sp>
      <p:grpSp>
        <p:nvGrpSpPr>
          <p:cNvPr id="34820" name="Group 7"/>
          <p:cNvGrpSpPr>
            <a:grpSpLocks/>
          </p:cNvGrpSpPr>
          <p:nvPr/>
        </p:nvGrpSpPr>
        <p:grpSpPr bwMode="auto">
          <a:xfrm>
            <a:off x="2411413" y="1268413"/>
            <a:ext cx="576262" cy="1806575"/>
            <a:chOff x="1519" y="799"/>
            <a:chExt cx="363" cy="1138"/>
          </a:xfrm>
        </p:grpSpPr>
        <p:grpSp>
          <p:nvGrpSpPr>
            <p:cNvPr id="34822" name="Group 8"/>
            <p:cNvGrpSpPr>
              <a:grpSpLocks/>
            </p:cNvGrpSpPr>
            <p:nvPr/>
          </p:nvGrpSpPr>
          <p:grpSpPr bwMode="auto">
            <a:xfrm>
              <a:off x="1791" y="799"/>
              <a:ext cx="91" cy="907"/>
              <a:chOff x="3833" y="2296"/>
              <a:chExt cx="83" cy="581"/>
            </a:xfrm>
          </p:grpSpPr>
          <p:sp>
            <p:nvSpPr>
              <p:cNvPr id="34825" name="Line 9"/>
              <p:cNvSpPr>
                <a:spLocks noChangeShapeType="1"/>
              </p:cNvSpPr>
              <p:nvPr/>
            </p:nvSpPr>
            <p:spPr bwMode="auto">
              <a:xfrm>
                <a:off x="3833" y="2296"/>
                <a:ext cx="0" cy="5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34826" name="Group 10"/>
              <p:cNvGrpSpPr>
                <a:grpSpLocks/>
              </p:cNvGrpSpPr>
              <p:nvPr/>
            </p:nvGrpSpPr>
            <p:grpSpPr bwMode="auto">
              <a:xfrm>
                <a:off x="3849" y="2801"/>
                <a:ext cx="67" cy="76"/>
                <a:chOff x="471" y="1424"/>
                <a:chExt cx="61" cy="60"/>
              </a:xfrm>
            </p:grpSpPr>
            <p:sp>
              <p:nvSpPr>
                <p:cNvPr id="34827" name="Line 11"/>
                <p:cNvSpPr>
                  <a:spLocks noChangeShapeType="1"/>
                </p:cNvSpPr>
                <p:nvPr/>
              </p:nvSpPr>
              <p:spPr bwMode="auto">
                <a:xfrm>
                  <a:off x="471" y="1424"/>
                  <a:ext cx="6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4828" name="Line 12"/>
                <p:cNvSpPr>
                  <a:spLocks noChangeShapeType="1"/>
                </p:cNvSpPr>
                <p:nvPr/>
              </p:nvSpPr>
              <p:spPr bwMode="auto">
                <a:xfrm>
                  <a:off x="532" y="1424"/>
                  <a:ext cx="0" cy="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34823" name="Text Box 13"/>
            <p:cNvSpPr txBox="1">
              <a:spLocks noChangeArrowheads="1"/>
            </p:cNvSpPr>
            <p:nvPr/>
          </p:nvSpPr>
          <p:spPr bwMode="auto">
            <a:xfrm>
              <a:off x="1610" y="1706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latin typeface="Arial" charset="0"/>
                  <a:ea typeface="宋体" charset="-122"/>
                </a:rPr>
                <a:t>底</a:t>
              </a:r>
            </a:p>
          </p:txBody>
        </p:sp>
        <p:sp>
          <p:nvSpPr>
            <p:cNvPr id="34824" name="Text Box 14"/>
            <p:cNvSpPr txBox="1">
              <a:spLocks noChangeArrowheads="1"/>
            </p:cNvSpPr>
            <p:nvPr/>
          </p:nvSpPr>
          <p:spPr bwMode="auto">
            <a:xfrm>
              <a:off x="1519" y="1162"/>
              <a:ext cx="1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latin typeface="Arial" charset="0"/>
                  <a:ea typeface="宋体" charset="-122"/>
                </a:rPr>
                <a:t>高</a:t>
              </a:r>
            </a:p>
          </p:txBody>
        </p:sp>
      </p:grpSp>
      <p:sp>
        <p:nvSpPr>
          <p:cNvPr id="34821" name="Rectangle 2"/>
          <p:cNvSpPr txBox="1">
            <a:spLocks noChangeArrowheads="1"/>
          </p:cNvSpPr>
          <p:nvPr/>
        </p:nvSpPr>
        <p:spPr bwMode="auto">
          <a:xfrm>
            <a:off x="250825" y="0"/>
            <a:ext cx="26654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3200">
                <a:latin typeface="黑体" pitchFamily="49" charset="-122"/>
                <a:ea typeface="黑体" pitchFamily="49" charset="-122"/>
              </a:rPr>
              <a:t>二</a:t>
            </a:r>
            <a:r>
              <a:rPr lang="en-US" altLang="zh-CN" sz="3200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3200">
                <a:latin typeface="黑体" pitchFamily="49" charset="-122"/>
                <a:ea typeface="黑体" pitchFamily="49" charset="-122"/>
              </a:rPr>
              <a:t>思维开启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reeform 3"/>
          <p:cNvSpPr>
            <a:spLocks/>
          </p:cNvSpPr>
          <p:nvPr/>
        </p:nvSpPr>
        <p:spPr bwMode="auto">
          <a:xfrm>
            <a:off x="1547813" y="1270000"/>
            <a:ext cx="1871662" cy="1439863"/>
          </a:xfrm>
          <a:custGeom>
            <a:avLst/>
            <a:gdLst>
              <a:gd name="T0" fmla="*/ 2147483647 w 1179"/>
              <a:gd name="T1" fmla="*/ 0 h 907"/>
              <a:gd name="T2" fmla="*/ 0 w 1179"/>
              <a:gd name="T3" fmla="*/ 2147483647 h 907"/>
              <a:gd name="T4" fmla="*/ 2147483647 w 1179"/>
              <a:gd name="T5" fmla="*/ 2147483647 h 907"/>
              <a:gd name="T6" fmla="*/ 2147483647 w 1179"/>
              <a:gd name="T7" fmla="*/ 0 h 907"/>
              <a:gd name="T8" fmla="*/ 0 60000 65536"/>
              <a:gd name="T9" fmla="*/ 0 60000 65536"/>
              <a:gd name="T10" fmla="*/ 0 60000 65536"/>
              <a:gd name="T11" fmla="*/ 0 60000 65536"/>
              <a:gd name="T12" fmla="*/ 0 w 1179"/>
              <a:gd name="T13" fmla="*/ 0 h 907"/>
              <a:gd name="T14" fmla="*/ 1179 w 1179"/>
              <a:gd name="T15" fmla="*/ 907 h 9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79" h="907">
                <a:moveTo>
                  <a:pt x="816" y="0"/>
                </a:moveTo>
                <a:lnTo>
                  <a:pt x="0" y="907"/>
                </a:lnTo>
                <a:lnTo>
                  <a:pt x="1179" y="907"/>
                </a:lnTo>
                <a:lnTo>
                  <a:pt x="816" y="0"/>
                </a:ln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47813" y="1270000"/>
            <a:ext cx="3744912" cy="2879725"/>
            <a:chOff x="793" y="890"/>
            <a:chExt cx="2359" cy="1814"/>
          </a:xfrm>
        </p:grpSpPr>
        <p:sp>
          <p:nvSpPr>
            <p:cNvPr id="35860" name="Freeform 5"/>
            <p:cNvSpPr>
              <a:spLocks/>
            </p:cNvSpPr>
            <p:nvPr/>
          </p:nvSpPr>
          <p:spPr bwMode="auto">
            <a:xfrm>
              <a:off x="793" y="890"/>
              <a:ext cx="1179" cy="907"/>
            </a:xfrm>
            <a:custGeom>
              <a:avLst/>
              <a:gdLst>
                <a:gd name="T0" fmla="*/ 816 w 1179"/>
                <a:gd name="T1" fmla="*/ 0 h 907"/>
                <a:gd name="T2" fmla="*/ 0 w 1179"/>
                <a:gd name="T3" fmla="*/ 907 h 907"/>
                <a:gd name="T4" fmla="*/ 1179 w 1179"/>
                <a:gd name="T5" fmla="*/ 907 h 907"/>
                <a:gd name="T6" fmla="*/ 816 w 1179"/>
                <a:gd name="T7" fmla="*/ 0 h 9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907"/>
                <a:gd name="T14" fmla="*/ 1179 w 1179"/>
                <a:gd name="T15" fmla="*/ 907 h 9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907">
                  <a:moveTo>
                    <a:pt x="816" y="0"/>
                  </a:moveTo>
                  <a:lnTo>
                    <a:pt x="0" y="907"/>
                  </a:lnTo>
                  <a:lnTo>
                    <a:pt x="1179" y="907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35861" name="Freeform 6"/>
            <p:cNvSpPr>
              <a:spLocks/>
            </p:cNvSpPr>
            <p:nvPr/>
          </p:nvSpPr>
          <p:spPr bwMode="auto">
            <a:xfrm flipH="1" flipV="1">
              <a:off x="1973" y="1797"/>
              <a:ext cx="1179" cy="907"/>
            </a:xfrm>
            <a:custGeom>
              <a:avLst/>
              <a:gdLst>
                <a:gd name="T0" fmla="*/ 816 w 1179"/>
                <a:gd name="T1" fmla="*/ 0 h 907"/>
                <a:gd name="T2" fmla="*/ 0 w 1179"/>
                <a:gd name="T3" fmla="*/ 907 h 907"/>
                <a:gd name="T4" fmla="*/ 1179 w 1179"/>
                <a:gd name="T5" fmla="*/ 907 h 907"/>
                <a:gd name="T6" fmla="*/ 816 w 1179"/>
                <a:gd name="T7" fmla="*/ 0 h 9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907"/>
                <a:gd name="T14" fmla="*/ 1179 w 1179"/>
                <a:gd name="T15" fmla="*/ 907 h 9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907">
                  <a:moveTo>
                    <a:pt x="816" y="0"/>
                  </a:moveTo>
                  <a:lnTo>
                    <a:pt x="0" y="907"/>
                  </a:lnTo>
                  <a:lnTo>
                    <a:pt x="1179" y="907"/>
                  </a:lnTo>
                  <a:lnTo>
                    <a:pt x="816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</p:grpSp>
      <p:sp>
        <p:nvSpPr>
          <p:cNvPr id="183303" name="Freeform 7"/>
          <p:cNvSpPr>
            <a:spLocks/>
          </p:cNvSpPr>
          <p:nvPr/>
        </p:nvSpPr>
        <p:spPr bwMode="auto">
          <a:xfrm flipH="1" flipV="1">
            <a:off x="3421063" y="2709863"/>
            <a:ext cx="1871662" cy="1439862"/>
          </a:xfrm>
          <a:custGeom>
            <a:avLst/>
            <a:gdLst>
              <a:gd name="T0" fmla="*/ 2147483647 w 1179"/>
              <a:gd name="T1" fmla="*/ 0 h 907"/>
              <a:gd name="T2" fmla="*/ 0 w 1179"/>
              <a:gd name="T3" fmla="*/ 2147483647 h 907"/>
              <a:gd name="T4" fmla="*/ 2147483647 w 1179"/>
              <a:gd name="T5" fmla="*/ 2147483647 h 907"/>
              <a:gd name="T6" fmla="*/ 2147483647 w 1179"/>
              <a:gd name="T7" fmla="*/ 0 h 907"/>
              <a:gd name="T8" fmla="*/ 0 60000 65536"/>
              <a:gd name="T9" fmla="*/ 0 60000 65536"/>
              <a:gd name="T10" fmla="*/ 0 60000 65536"/>
              <a:gd name="T11" fmla="*/ 0 60000 65536"/>
              <a:gd name="T12" fmla="*/ 0 w 1179"/>
              <a:gd name="T13" fmla="*/ 0 h 907"/>
              <a:gd name="T14" fmla="*/ 1179 w 1179"/>
              <a:gd name="T15" fmla="*/ 907 h 9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79" h="907">
                <a:moveTo>
                  <a:pt x="816" y="0"/>
                </a:moveTo>
                <a:lnTo>
                  <a:pt x="0" y="907"/>
                </a:lnTo>
                <a:lnTo>
                  <a:pt x="1179" y="907"/>
                </a:lnTo>
                <a:lnTo>
                  <a:pt x="816" y="0"/>
                </a:lnTo>
                <a:close/>
              </a:path>
            </a:pathLst>
          </a:cu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47813" y="1268413"/>
            <a:ext cx="3168650" cy="1439862"/>
            <a:chOff x="1882" y="2659"/>
            <a:chExt cx="1996" cy="907"/>
          </a:xfrm>
        </p:grpSpPr>
        <p:sp>
          <p:nvSpPr>
            <p:cNvPr id="35858" name="Freeform 9"/>
            <p:cNvSpPr>
              <a:spLocks/>
            </p:cNvSpPr>
            <p:nvPr/>
          </p:nvSpPr>
          <p:spPr bwMode="auto">
            <a:xfrm>
              <a:off x="1882" y="2659"/>
              <a:ext cx="1179" cy="907"/>
            </a:xfrm>
            <a:custGeom>
              <a:avLst/>
              <a:gdLst>
                <a:gd name="T0" fmla="*/ 816 w 1179"/>
                <a:gd name="T1" fmla="*/ 0 h 907"/>
                <a:gd name="T2" fmla="*/ 0 w 1179"/>
                <a:gd name="T3" fmla="*/ 907 h 907"/>
                <a:gd name="T4" fmla="*/ 1179 w 1179"/>
                <a:gd name="T5" fmla="*/ 907 h 907"/>
                <a:gd name="T6" fmla="*/ 816 w 1179"/>
                <a:gd name="T7" fmla="*/ 0 h 9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907"/>
                <a:gd name="T14" fmla="*/ 1179 w 1179"/>
                <a:gd name="T15" fmla="*/ 907 h 9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907">
                  <a:moveTo>
                    <a:pt x="816" y="0"/>
                  </a:moveTo>
                  <a:lnTo>
                    <a:pt x="0" y="907"/>
                  </a:lnTo>
                  <a:lnTo>
                    <a:pt x="1179" y="907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35859" name="Freeform 10"/>
            <p:cNvSpPr>
              <a:spLocks/>
            </p:cNvSpPr>
            <p:nvPr/>
          </p:nvSpPr>
          <p:spPr bwMode="auto">
            <a:xfrm flipH="1" flipV="1">
              <a:off x="2699" y="2659"/>
              <a:ext cx="1179" cy="907"/>
            </a:xfrm>
            <a:custGeom>
              <a:avLst/>
              <a:gdLst>
                <a:gd name="T0" fmla="*/ 816 w 1179"/>
                <a:gd name="T1" fmla="*/ 0 h 907"/>
                <a:gd name="T2" fmla="*/ 0 w 1179"/>
                <a:gd name="T3" fmla="*/ 907 h 907"/>
                <a:gd name="T4" fmla="*/ 1179 w 1179"/>
                <a:gd name="T5" fmla="*/ 907 h 907"/>
                <a:gd name="T6" fmla="*/ 816 w 1179"/>
                <a:gd name="T7" fmla="*/ 0 h 9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907"/>
                <a:gd name="T14" fmla="*/ 1179 w 1179"/>
                <a:gd name="T15" fmla="*/ 907 h 9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907">
                  <a:moveTo>
                    <a:pt x="816" y="0"/>
                  </a:moveTo>
                  <a:lnTo>
                    <a:pt x="0" y="907"/>
                  </a:lnTo>
                  <a:lnTo>
                    <a:pt x="1179" y="907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90000" tIns="46800" rIns="90000" bIns="46800" anchor="ctr"/>
            <a:lstStyle/>
            <a:p>
              <a:endParaRPr lang="zh-CN" alt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4925" y="4581525"/>
            <a:ext cx="3168650" cy="1439863"/>
            <a:chOff x="1882" y="2659"/>
            <a:chExt cx="1996" cy="907"/>
          </a:xfrm>
        </p:grpSpPr>
        <p:sp>
          <p:nvSpPr>
            <p:cNvPr id="35856" name="Freeform 12"/>
            <p:cNvSpPr>
              <a:spLocks/>
            </p:cNvSpPr>
            <p:nvPr/>
          </p:nvSpPr>
          <p:spPr bwMode="auto">
            <a:xfrm>
              <a:off x="1882" y="2659"/>
              <a:ext cx="1179" cy="907"/>
            </a:xfrm>
            <a:custGeom>
              <a:avLst/>
              <a:gdLst>
                <a:gd name="T0" fmla="*/ 816 w 1179"/>
                <a:gd name="T1" fmla="*/ 0 h 907"/>
                <a:gd name="T2" fmla="*/ 0 w 1179"/>
                <a:gd name="T3" fmla="*/ 907 h 907"/>
                <a:gd name="T4" fmla="*/ 1179 w 1179"/>
                <a:gd name="T5" fmla="*/ 907 h 907"/>
                <a:gd name="T6" fmla="*/ 816 w 1179"/>
                <a:gd name="T7" fmla="*/ 0 h 9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907"/>
                <a:gd name="T14" fmla="*/ 1179 w 1179"/>
                <a:gd name="T15" fmla="*/ 907 h 9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907">
                  <a:moveTo>
                    <a:pt x="816" y="0"/>
                  </a:moveTo>
                  <a:lnTo>
                    <a:pt x="0" y="907"/>
                  </a:lnTo>
                  <a:lnTo>
                    <a:pt x="1179" y="907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35857" name="Freeform 13"/>
            <p:cNvSpPr>
              <a:spLocks/>
            </p:cNvSpPr>
            <p:nvPr/>
          </p:nvSpPr>
          <p:spPr bwMode="auto">
            <a:xfrm flipH="1" flipV="1">
              <a:off x="2699" y="2659"/>
              <a:ext cx="1179" cy="907"/>
            </a:xfrm>
            <a:custGeom>
              <a:avLst/>
              <a:gdLst>
                <a:gd name="T0" fmla="*/ 816 w 1179"/>
                <a:gd name="T1" fmla="*/ 0 h 907"/>
                <a:gd name="T2" fmla="*/ 0 w 1179"/>
                <a:gd name="T3" fmla="*/ 907 h 907"/>
                <a:gd name="T4" fmla="*/ 1179 w 1179"/>
                <a:gd name="T5" fmla="*/ 907 h 907"/>
                <a:gd name="T6" fmla="*/ 816 w 1179"/>
                <a:gd name="T7" fmla="*/ 0 h 9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907"/>
                <a:gd name="T14" fmla="*/ 1179 w 1179"/>
                <a:gd name="T15" fmla="*/ 907 h 9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907">
                  <a:moveTo>
                    <a:pt x="816" y="0"/>
                  </a:moveTo>
                  <a:lnTo>
                    <a:pt x="0" y="907"/>
                  </a:lnTo>
                  <a:lnTo>
                    <a:pt x="1179" y="907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90000" tIns="46800" rIns="90000" bIns="46800" anchor="ctr"/>
            <a:lstStyle/>
            <a:p>
              <a:endParaRPr lang="zh-CN" altLang="en-US"/>
            </a:p>
          </p:txBody>
        </p:sp>
      </p:grpSp>
      <p:sp>
        <p:nvSpPr>
          <p:cNvPr id="35846" name="Rectangle 22"/>
          <p:cNvSpPr>
            <a:spLocks noChangeArrowheads="1"/>
          </p:cNvSpPr>
          <p:nvPr/>
        </p:nvSpPr>
        <p:spPr bwMode="auto">
          <a:xfrm>
            <a:off x="433388" y="711200"/>
            <a:ext cx="24828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30000"/>
              </a:spcBef>
            </a:pPr>
            <a:r>
              <a:rPr lang="zh-CN" altLang="en-US" sz="2800">
                <a:latin typeface="Arial" charset="0"/>
              </a:rPr>
              <a:t>锐角三角形</a:t>
            </a:r>
          </a:p>
        </p:txBody>
      </p:sp>
      <p:grpSp>
        <p:nvGrpSpPr>
          <p:cNvPr id="35847" name="Group 14"/>
          <p:cNvGrpSpPr>
            <a:grpSpLocks/>
          </p:cNvGrpSpPr>
          <p:nvPr/>
        </p:nvGrpSpPr>
        <p:grpSpPr bwMode="auto">
          <a:xfrm>
            <a:off x="2411413" y="1268413"/>
            <a:ext cx="576262" cy="1806575"/>
            <a:chOff x="1519" y="799"/>
            <a:chExt cx="363" cy="1138"/>
          </a:xfrm>
        </p:grpSpPr>
        <p:grpSp>
          <p:nvGrpSpPr>
            <p:cNvPr id="35849" name="Group 15"/>
            <p:cNvGrpSpPr>
              <a:grpSpLocks/>
            </p:cNvGrpSpPr>
            <p:nvPr/>
          </p:nvGrpSpPr>
          <p:grpSpPr bwMode="auto">
            <a:xfrm>
              <a:off x="1791" y="799"/>
              <a:ext cx="91" cy="907"/>
              <a:chOff x="3833" y="2296"/>
              <a:chExt cx="83" cy="581"/>
            </a:xfrm>
          </p:grpSpPr>
          <p:sp>
            <p:nvSpPr>
              <p:cNvPr id="35852" name="Line 16"/>
              <p:cNvSpPr>
                <a:spLocks noChangeShapeType="1"/>
              </p:cNvSpPr>
              <p:nvPr/>
            </p:nvSpPr>
            <p:spPr bwMode="auto">
              <a:xfrm>
                <a:off x="3833" y="2296"/>
                <a:ext cx="0" cy="5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35853" name="Group 17"/>
              <p:cNvGrpSpPr>
                <a:grpSpLocks/>
              </p:cNvGrpSpPr>
              <p:nvPr/>
            </p:nvGrpSpPr>
            <p:grpSpPr bwMode="auto">
              <a:xfrm>
                <a:off x="3849" y="2801"/>
                <a:ext cx="67" cy="76"/>
                <a:chOff x="471" y="1424"/>
                <a:chExt cx="61" cy="60"/>
              </a:xfrm>
            </p:grpSpPr>
            <p:sp>
              <p:nvSpPr>
                <p:cNvPr id="35854" name="Line 18"/>
                <p:cNvSpPr>
                  <a:spLocks noChangeShapeType="1"/>
                </p:cNvSpPr>
                <p:nvPr/>
              </p:nvSpPr>
              <p:spPr bwMode="auto">
                <a:xfrm>
                  <a:off x="471" y="1424"/>
                  <a:ext cx="6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5855" name="Line 19"/>
                <p:cNvSpPr>
                  <a:spLocks noChangeShapeType="1"/>
                </p:cNvSpPr>
                <p:nvPr/>
              </p:nvSpPr>
              <p:spPr bwMode="auto">
                <a:xfrm>
                  <a:off x="532" y="1424"/>
                  <a:ext cx="0" cy="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35850" name="Text Box 20"/>
            <p:cNvSpPr txBox="1">
              <a:spLocks noChangeArrowheads="1"/>
            </p:cNvSpPr>
            <p:nvPr/>
          </p:nvSpPr>
          <p:spPr bwMode="auto">
            <a:xfrm>
              <a:off x="1610" y="1706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latin typeface="Arial" charset="0"/>
                  <a:ea typeface="宋体" charset="-122"/>
                </a:rPr>
                <a:t>底</a:t>
              </a:r>
            </a:p>
          </p:txBody>
        </p:sp>
        <p:sp>
          <p:nvSpPr>
            <p:cNvPr id="35851" name="Text Box 21"/>
            <p:cNvSpPr txBox="1">
              <a:spLocks noChangeArrowheads="1"/>
            </p:cNvSpPr>
            <p:nvPr/>
          </p:nvSpPr>
          <p:spPr bwMode="auto">
            <a:xfrm>
              <a:off x="1519" y="1162"/>
              <a:ext cx="1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latin typeface="Arial" charset="0"/>
                  <a:ea typeface="宋体" charset="-122"/>
                </a:rPr>
                <a:t>高</a:t>
              </a:r>
            </a:p>
          </p:txBody>
        </p:sp>
      </p:grpSp>
      <p:sp>
        <p:nvSpPr>
          <p:cNvPr id="35848" name="Rectangle 2"/>
          <p:cNvSpPr txBox="1">
            <a:spLocks noChangeArrowheads="1"/>
          </p:cNvSpPr>
          <p:nvPr/>
        </p:nvSpPr>
        <p:spPr bwMode="auto">
          <a:xfrm>
            <a:off x="250825" y="0"/>
            <a:ext cx="26654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3200">
                <a:latin typeface="黑体" pitchFamily="49" charset="-122"/>
                <a:ea typeface="黑体" pitchFamily="49" charset="-122"/>
              </a:rPr>
              <a:t>二</a:t>
            </a:r>
            <a:r>
              <a:rPr lang="en-US" altLang="zh-CN" sz="3200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3200">
                <a:latin typeface="黑体" pitchFamily="49" charset="-122"/>
                <a:ea typeface="黑体" pitchFamily="49" charset="-122"/>
              </a:rPr>
              <a:t>思维开启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96532E-6 L -0.06285 -0.20994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81481E-6 L -0.16545 0.48264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3" grpId="0" animBg="1"/>
      <p:bldP spid="183303" grpId="1" animBg="1"/>
      <p:bldP spid="183303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reeform 9"/>
          <p:cNvSpPr>
            <a:spLocks/>
          </p:cNvSpPr>
          <p:nvPr/>
        </p:nvSpPr>
        <p:spPr bwMode="auto">
          <a:xfrm>
            <a:off x="1547813" y="1270000"/>
            <a:ext cx="1871662" cy="1439863"/>
          </a:xfrm>
          <a:custGeom>
            <a:avLst/>
            <a:gdLst>
              <a:gd name="T0" fmla="*/ 2147483647 w 1179"/>
              <a:gd name="T1" fmla="*/ 0 h 907"/>
              <a:gd name="T2" fmla="*/ 0 w 1179"/>
              <a:gd name="T3" fmla="*/ 2147483647 h 907"/>
              <a:gd name="T4" fmla="*/ 2147483647 w 1179"/>
              <a:gd name="T5" fmla="*/ 2147483647 h 907"/>
              <a:gd name="T6" fmla="*/ 2147483647 w 1179"/>
              <a:gd name="T7" fmla="*/ 0 h 907"/>
              <a:gd name="T8" fmla="*/ 0 60000 65536"/>
              <a:gd name="T9" fmla="*/ 0 60000 65536"/>
              <a:gd name="T10" fmla="*/ 0 60000 65536"/>
              <a:gd name="T11" fmla="*/ 0 60000 65536"/>
              <a:gd name="T12" fmla="*/ 0 w 1179"/>
              <a:gd name="T13" fmla="*/ 0 h 907"/>
              <a:gd name="T14" fmla="*/ 1179 w 1179"/>
              <a:gd name="T15" fmla="*/ 907 h 9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79" h="907">
                <a:moveTo>
                  <a:pt x="816" y="0"/>
                </a:moveTo>
                <a:lnTo>
                  <a:pt x="0" y="907"/>
                </a:lnTo>
                <a:lnTo>
                  <a:pt x="1179" y="907"/>
                </a:lnTo>
                <a:lnTo>
                  <a:pt x="816" y="0"/>
                </a:ln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971550" y="1268413"/>
            <a:ext cx="2447925" cy="1441450"/>
            <a:chOff x="612" y="2704"/>
            <a:chExt cx="1542" cy="908"/>
          </a:xfrm>
        </p:grpSpPr>
        <p:sp>
          <p:nvSpPr>
            <p:cNvPr id="36887" name="Freeform 16"/>
            <p:cNvSpPr>
              <a:spLocks/>
            </p:cNvSpPr>
            <p:nvPr/>
          </p:nvSpPr>
          <p:spPr bwMode="auto">
            <a:xfrm>
              <a:off x="975" y="2705"/>
              <a:ext cx="1179" cy="907"/>
            </a:xfrm>
            <a:custGeom>
              <a:avLst/>
              <a:gdLst>
                <a:gd name="T0" fmla="*/ 816 w 1179"/>
                <a:gd name="T1" fmla="*/ 0 h 907"/>
                <a:gd name="T2" fmla="*/ 0 w 1179"/>
                <a:gd name="T3" fmla="*/ 907 h 907"/>
                <a:gd name="T4" fmla="*/ 1179 w 1179"/>
                <a:gd name="T5" fmla="*/ 907 h 907"/>
                <a:gd name="T6" fmla="*/ 816 w 1179"/>
                <a:gd name="T7" fmla="*/ 0 h 9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907"/>
                <a:gd name="T14" fmla="*/ 1179 w 1179"/>
                <a:gd name="T15" fmla="*/ 907 h 9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907">
                  <a:moveTo>
                    <a:pt x="816" y="0"/>
                  </a:moveTo>
                  <a:lnTo>
                    <a:pt x="0" y="907"/>
                  </a:lnTo>
                  <a:lnTo>
                    <a:pt x="1179" y="907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36888" name="Freeform 17"/>
            <p:cNvSpPr>
              <a:spLocks/>
            </p:cNvSpPr>
            <p:nvPr/>
          </p:nvSpPr>
          <p:spPr bwMode="auto">
            <a:xfrm flipH="1" flipV="1">
              <a:off x="612" y="2704"/>
              <a:ext cx="1179" cy="907"/>
            </a:xfrm>
            <a:custGeom>
              <a:avLst/>
              <a:gdLst>
                <a:gd name="T0" fmla="*/ 816 w 1179"/>
                <a:gd name="T1" fmla="*/ 0 h 907"/>
                <a:gd name="T2" fmla="*/ 0 w 1179"/>
                <a:gd name="T3" fmla="*/ 907 h 907"/>
                <a:gd name="T4" fmla="*/ 1179 w 1179"/>
                <a:gd name="T5" fmla="*/ 907 h 907"/>
                <a:gd name="T6" fmla="*/ 816 w 1179"/>
                <a:gd name="T7" fmla="*/ 0 h 9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907"/>
                <a:gd name="T14" fmla="*/ 1179 w 1179"/>
                <a:gd name="T15" fmla="*/ 907 h 9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907">
                  <a:moveTo>
                    <a:pt x="816" y="0"/>
                  </a:moveTo>
                  <a:lnTo>
                    <a:pt x="0" y="907"/>
                  </a:lnTo>
                  <a:lnTo>
                    <a:pt x="1179" y="907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90000" tIns="46800" rIns="90000" bIns="46800" anchor="ctr"/>
            <a:lstStyle/>
            <a:p>
              <a:endParaRPr lang="zh-CN" altLang="en-US"/>
            </a:p>
          </p:txBody>
        </p:sp>
      </p:grpSp>
      <p:grpSp>
        <p:nvGrpSpPr>
          <p:cNvPr id="73734" name="Group 6"/>
          <p:cNvGrpSpPr>
            <a:grpSpLocks/>
          </p:cNvGrpSpPr>
          <p:nvPr/>
        </p:nvGrpSpPr>
        <p:grpSpPr bwMode="auto">
          <a:xfrm>
            <a:off x="-323850" y="1268413"/>
            <a:ext cx="3743325" cy="2879725"/>
            <a:chOff x="2971" y="799"/>
            <a:chExt cx="2358" cy="1814"/>
          </a:xfrm>
        </p:grpSpPr>
        <p:sp>
          <p:nvSpPr>
            <p:cNvPr id="36885" name="Freeform 16"/>
            <p:cNvSpPr>
              <a:spLocks/>
            </p:cNvSpPr>
            <p:nvPr/>
          </p:nvSpPr>
          <p:spPr bwMode="auto">
            <a:xfrm>
              <a:off x="4150" y="799"/>
              <a:ext cx="1179" cy="907"/>
            </a:xfrm>
            <a:custGeom>
              <a:avLst/>
              <a:gdLst>
                <a:gd name="T0" fmla="*/ 816 w 1179"/>
                <a:gd name="T1" fmla="*/ 0 h 907"/>
                <a:gd name="T2" fmla="*/ 0 w 1179"/>
                <a:gd name="T3" fmla="*/ 907 h 907"/>
                <a:gd name="T4" fmla="*/ 1179 w 1179"/>
                <a:gd name="T5" fmla="*/ 907 h 907"/>
                <a:gd name="T6" fmla="*/ 816 w 1179"/>
                <a:gd name="T7" fmla="*/ 0 h 9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907"/>
                <a:gd name="T14" fmla="*/ 1179 w 1179"/>
                <a:gd name="T15" fmla="*/ 907 h 9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907">
                  <a:moveTo>
                    <a:pt x="816" y="0"/>
                  </a:moveTo>
                  <a:lnTo>
                    <a:pt x="0" y="907"/>
                  </a:lnTo>
                  <a:lnTo>
                    <a:pt x="1179" y="907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36886" name="Freeform 14"/>
            <p:cNvSpPr>
              <a:spLocks/>
            </p:cNvSpPr>
            <p:nvPr/>
          </p:nvSpPr>
          <p:spPr bwMode="auto">
            <a:xfrm flipH="1" flipV="1">
              <a:off x="2971" y="1706"/>
              <a:ext cx="1179" cy="907"/>
            </a:xfrm>
            <a:custGeom>
              <a:avLst/>
              <a:gdLst>
                <a:gd name="T0" fmla="*/ 1295400 w 1179"/>
                <a:gd name="T1" fmla="*/ 0 h 907"/>
                <a:gd name="T2" fmla="*/ 0 w 1179"/>
                <a:gd name="T3" fmla="*/ 1439863 h 907"/>
                <a:gd name="T4" fmla="*/ 1871663 w 1179"/>
                <a:gd name="T5" fmla="*/ 1439863 h 907"/>
                <a:gd name="T6" fmla="*/ 1295400 w 1179"/>
                <a:gd name="T7" fmla="*/ 0 h 9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907"/>
                <a:gd name="T14" fmla="*/ 1179 w 1179"/>
                <a:gd name="T15" fmla="*/ 907 h 9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907">
                  <a:moveTo>
                    <a:pt x="816" y="0"/>
                  </a:moveTo>
                  <a:lnTo>
                    <a:pt x="0" y="907"/>
                  </a:lnTo>
                  <a:lnTo>
                    <a:pt x="1179" y="907"/>
                  </a:lnTo>
                  <a:lnTo>
                    <a:pt x="816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rot="10800000" wrap="none" lIns="90000" tIns="46800" rIns="90000" bIns="46800" anchor="ctr"/>
            <a:lstStyle/>
            <a:p>
              <a:endParaRPr lang="zh-CN" altLang="en-US"/>
            </a:p>
          </p:txBody>
        </p:sp>
      </p:grpSp>
      <p:sp>
        <p:nvSpPr>
          <p:cNvPr id="184334" name="Freeform 14"/>
          <p:cNvSpPr>
            <a:spLocks/>
          </p:cNvSpPr>
          <p:nvPr/>
        </p:nvSpPr>
        <p:spPr bwMode="auto">
          <a:xfrm flipH="1" flipV="1">
            <a:off x="-323850" y="2708275"/>
            <a:ext cx="1871663" cy="1439863"/>
          </a:xfrm>
          <a:custGeom>
            <a:avLst/>
            <a:gdLst>
              <a:gd name="T0" fmla="*/ 2147483647 w 1179"/>
              <a:gd name="T1" fmla="*/ 0 h 907"/>
              <a:gd name="T2" fmla="*/ 0 w 1179"/>
              <a:gd name="T3" fmla="*/ 2147483647 h 907"/>
              <a:gd name="T4" fmla="*/ 2147483647 w 1179"/>
              <a:gd name="T5" fmla="*/ 2147483647 h 907"/>
              <a:gd name="T6" fmla="*/ 2147483647 w 1179"/>
              <a:gd name="T7" fmla="*/ 0 h 907"/>
              <a:gd name="T8" fmla="*/ 0 60000 65536"/>
              <a:gd name="T9" fmla="*/ 0 60000 65536"/>
              <a:gd name="T10" fmla="*/ 0 60000 65536"/>
              <a:gd name="T11" fmla="*/ 0 60000 65536"/>
              <a:gd name="T12" fmla="*/ 0 w 1179"/>
              <a:gd name="T13" fmla="*/ 0 h 907"/>
              <a:gd name="T14" fmla="*/ 1179 w 1179"/>
              <a:gd name="T15" fmla="*/ 907 h 9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79" h="907">
                <a:moveTo>
                  <a:pt x="816" y="0"/>
                </a:moveTo>
                <a:lnTo>
                  <a:pt x="0" y="907"/>
                </a:lnTo>
                <a:lnTo>
                  <a:pt x="1179" y="907"/>
                </a:lnTo>
                <a:lnTo>
                  <a:pt x="816" y="0"/>
                </a:lnTo>
                <a:close/>
              </a:path>
            </a:pathLst>
          </a:cu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3563938" y="4579938"/>
            <a:ext cx="2447925" cy="1441450"/>
            <a:chOff x="612" y="2704"/>
            <a:chExt cx="1542" cy="908"/>
          </a:xfrm>
        </p:grpSpPr>
        <p:sp>
          <p:nvSpPr>
            <p:cNvPr id="36883" name="Freeform 19"/>
            <p:cNvSpPr>
              <a:spLocks/>
            </p:cNvSpPr>
            <p:nvPr/>
          </p:nvSpPr>
          <p:spPr bwMode="auto">
            <a:xfrm>
              <a:off x="975" y="2705"/>
              <a:ext cx="1179" cy="907"/>
            </a:xfrm>
            <a:custGeom>
              <a:avLst/>
              <a:gdLst>
                <a:gd name="T0" fmla="*/ 816 w 1179"/>
                <a:gd name="T1" fmla="*/ 0 h 907"/>
                <a:gd name="T2" fmla="*/ 0 w 1179"/>
                <a:gd name="T3" fmla="*/ 907 h 907"/>
                <a:gd name="T4" fmla="*/ 1179 w 1179"/>
                <a:gd name="T5" fmla="*/ 907 h 907"/>
                <a:gd name="T6" fmla="*/ 816 w 1179"/>
                <a:gd name="T7" fmla="*/ 0 h 9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907"/>
                <a:gd name="T14" fmla="*/ 1179 w 1179"/>
                <a:gd name="T15" fmla="*/ 907 h 9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907">
                  <a:moveTo>
                    <a:pt x="816" y="0"/>
                  </a:moveTo>
                  <a:lnTo>
                    <a:pt x="0" y="907"/>
                  </a:lnTo>
                  <a:lnTo>
                    <a:pt x="1179" y="907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36884" name="Freeform 20"/>
            <p:cNvSpPr>
              <a:spLocks/>
            </p:cNvSpPr>
            <p:nvPr/>
          </p:nvSpPr>
          <p:spPr bwMode="auto">
            <a:xfrm flipH="1" flipV="1">
              <a:off x="612" y="2704"/>
              <a:ext cx="1179" cy="907"/>
            </a:xfrm>
            <a:custGeom>
              <a:avLst/>
              <a:gdLst>
                <a:gd name="T0" fmla="*/ 816 w 1179"/>
                <a:gd name="T1" fmla="*/ 0 h 907"/>
                <a:gd name="T2" fmla="*/ 0 w 1179"/>
                <a:gd name="T3" fmla="*/ 907 h 907"/>
                <a:gd name="T4" fmla="*/ 1179 w 1179"/>
                <a:gd name="T5" fmla="*/ 907 h 907"/>
                <a:gd name="T6" fmla="*/ 816 w 1179"/>
                <a:gd name="T7" fmla="*/ 0 h 9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907"/>
                <a:gd name="T14" fmla="*/ 1179 w 1179"/>
                <a:gd name="T15" fmla="*/ 907 h 9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907">
                  <a:moveTo>
                    <a:pt x="816" y="0"/>
                  </a:moveTo>
                  <a:lnTo>
                    <a:pt x="0" y="907"/>
                  </a:lnTo>
                  <a:lnTo>
                    <a:pt x="1179" y="907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90000" tIns="46800" rIns="90000" bIns="46800" anchor="ctr"/>
            <a:lstStyle/>
            <a:p>
              <a:endParaRPr lang="zh-CN" altLang="en-US"/>
            </a:p>
          </p:txBody>
        </p:sp>
      </p:grpSp>
      <p:grpSp>
        <p:nvGrpSpPr>
          <p:cNvPr id="36870" name="Group 11"/>
          <p:cNvGrpSpPr>
            <a:grpSpLocks/>
          </p:cNvGrpSpPr>
          <p:nvPr/>
        </p:nvGrpSpPr>
        <p:grpSpPr bwMode="auto">
          <a:xfrm>
            <a:off x="34925" y="4581525"/>
            <a:ext cx="3168650" cy="1439863"/>
            <a:chOff x="1882" y="2659"/>
            <a:chExt cx="1996" cy="907"/>
          </a:xfrm>
        </p:grpSpPr>
        <p:sp>
          <p:nvSpPr>
            <p:cNvPr id="36881" name="Freeform 12"/>
            <p:cNvSpPr>
              <a:spLocks/>
            </p:cNvSpPr>
            <p:nvPr/>
          </p:nvSpPr>
          <p:spPr bwMode="auto">
            <a:xfrm>
              <a:off x="1882" y="2659"/>
              <a:ext cx="1179" cy="907"/>
            </a:xfrm>
            <a:custGeom>
              <a:avLst/>
              <a:gdLst>
                <a:gd name="T0" fmla="*/ 816 w 1179"/>
                <a:gd name="T1" fmla="*/ 0 h 907"/>
                <a:gd name="T2" fmla="*/ 0 w 1179"/>
                <a:gd name="T3" fmla="*/ 907 h 907"/>
                <a:gd name="T4" fmla="*/ 1179 w 1179"/>
                <a:gd name="T5" fmla="*/ 907 h 907"/>
                <a:gd name="T6" fmla="*/ 816 w 1179"/>
                <a:gd name="T7" fmla="*/ 0 h 9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907"/>
                <a:gd name="T14" fmla="*/ 1179 w 1179"/>
                <a:gd name="T15" fmla="*/ 907 h 9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907">
                  <a:moveTo>
                    <a:pt x="816" y="0"/>
                  </a:moveTo>
                  <a:lnTo>
                    <a:pt x="0" y="907"/>
                  </a:lnTo>
                  <a:lnTo>
                    <a:pt x="1179" y="907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36882" name="Freeform 13"/>
            <p:cNvSpPr>
              <a:spLocks/>
            </p:cNvSpPr>
            <p:nvPr/>
          </p:nvSpPr>
          <p:spPr bwMode="auto">
            <a:xfrm flipH="1" flipV="1">
              <a:off x="2699" y="2659"/>
              <a:ext cx="1179" cy="907"/>
            </a:xfrm>
            <a:custGeom>
              <a:avLst/>
              <a:gdLst>
                <a:gd name="T0" fmla="*/ 816 w 1179"/>
                <a:gd name="T1" fmla="*/ 0 h 907"/>
                <a:gd name="T2" fmla="*/ 0 w 1179"/>
                <a:gd name="T3" fmla="*/ 907 h 907"/>
                <a:gd name="T4" fmla="*/ 1179 w 1179"/>
                <a:gd name="T5" fmla="*/ 907 h 907"/>
                <a:gd name="T6" fmla="*/ 816 w 1179"/>
                <a:gd name="T7" fmla="*/ 0 h 9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907"/>
                <a:gd name="T14" fmla="*/ 1179 w 1179"/>
                <a:gd name="T15" fmla="*/ 907 h 9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907">
                  <a:moveTo>
                    <a:pt x="816" y="0"/>
                  </a:moveTo>
                  <a:lnTo>
                    <a:pt x="0" y="907"/>
                  </a:lnTo>
                  <a:lnTo>
                    <a:pt x="1179" y="907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90000" tIns="46800" rIns="90000" bIns="46800" anchor="ctr"/>
            <a:lstStyle/>
            <a:p>
              <a:endParaRPr lang="zh-CN" altLang="en-US"/>
            </a:p>
          </p:txBody>
        </p:sp>
      </p:grpSp>
      <p:sp>
        <p:nvSpPr>
          <p:cNvPr id="36871" name="Rectangle 22"/>
          <p:cNvSpPr>
            <a:spLocks noChangeArrowheads="1"/>
          </p:cNvSpPr>
          <p:nvPr/>
        </p:nvSpPr>
        <p:spPr bwMode="auto">
          <a:xfrm>
            <a:off x="433388" y="711200"/>
            <a:ext cx="24828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30000"/>
              </a:spcBef>
            </a:pPr>
            <a:r>
              <a:rPr lang="zh-CN" altLang="en-US" sz="2800">
                <a:latin typeface="Arial" charset="0"/>
              </a:rPr>
              <a:t>锐角三角形</a:t>
            </a:r>
          </a:p>
        </p:txBody>
      </p:sp>
      <p:grpSp>
        <p:nvGrpSpPr>
          <p:cNvPr id="36872" name="Group 17"/>
          <p:cNvGrpSpPr>
            <a:grpSpLocks/>
          </p:cNvGrpSpPr>
          <p:nvPr/>
        </p:nvGrpSpPr>
        <p:grpSpPr bwMode="auto">
          <a:xfrm>
            <a:off x="2411413" y="1268413"/>
            <a:ext cx="576262" cy="1806575"/>
            <a:chOff x="1655" y="935"/>
            <a:chExt cx="363" cy="1138"/>
          </a:xfrm>
        </p:grpSpPr>
        <p:grpSp>
          <p:nvGrpSpPr>
            <p:cNvPr id="36874" name="Group 18"/>
            <p:cNvGrpSpPr>
              <a:grpSpLocks/>
            </p:cNvGrpSpPr>
            <p:nvPr/>
          </p:nvGrpSpPr>
          <p:grpSpPr bwMode="auto">
            <a:xfrm>
              <a:off x="1927" y="935"/>
              <a:ext cx="91" cy="907"/>
              <a:chOff x="3833" y="2296"/>
              <a:chExt cx="83" cy="581"/>
            </a:xfrm>
          </p:grpSpPr>
          <p:sp>
            <p:nvSpPr>
              <p:cNvPr id="36877" name="Line 19"/>
              <p:cNvSpPr>
                <a:spLocks noChangeShapeType="1"/>
              </p:cNvSpPr>
              <p:nvPr/>
            </p:nvSpPr>
            <p:spPr bwMode="auto">
              <a:xfrm>
                <a:off x="3833" y="2296"/>
                <a:ext cx="0" cy="5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36878" name="Group 20"/>
              <p:cNvGrpSpPr>
                <a:grpSpLocks/>
              </p:cNvGrpSpPr>
              <p:nvPr/>
            </p:nvGrpSpPr>
            <p:grpSpPr bwMode="auto">
              <a:xfrm>
                <a:off x="3849" y="2801"/>
                <a:ext cx="67" cy="76"/>
                <a:chOff x="471" y="1424"/>
                <a:chExt cx="61" cy="60"/>
              </a:xfrm>
            </p:grpSpPr>
            <p:sp>
              <p:nvSpPr>
                <p:cNvPr id="36879" name="Line 21"/>
                <p:cNvSpPr>
                  <a:spLocks noChangeShapeType="1"/>
                </p:cNvSpPr>
                <p:nvPr/>
              </p:nvSpPr>
              <p:spPr bwMode="auto">
                <a:xfrm>
                  <a:off x="471" y="1424"/>
                  <a:ext cx="6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6880" name="Line 22"/>
                <p:cNvSpPr>
                  <a:spLocks noChangeShapeType="1"/>
                </p:cNvSpPr>
                <p:nvPr/>
              </p:nvSpPr>
              <p:spPr bwMode="auto">
                <a:xfrm>
                  <a:off x="532" y="1424"/>
                  <a:ext cx="0" cy="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36875" name="Text Box 23"/>
            <p:cNvSpPr txBox="1">
              <a:spLocks noChangeArrowheads="1"/>
            </p:cNvSpPr>
            <p:nvPr/>
          </p:nvSpPr>
          <p:spPr bwMode="auto">
            <a:xfrm>
              <a:off x="1746" y="1842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latin typeface="Arial" charset="0"/>
                  <a:ea typeface="宋体" charset="-122"/>
                </a:rPr>
                <a:t>底</a:t>
              </a:r>
            </a:p>
          </p:txBody>
        </p:sp>
        <p:sp>
          <p:nvSpPr>
            <p:cNvPr id="36876" name="Text Box 24"/>
            <p:cNvSpPr txBox="1">
              <a:spLocks noChangeArrowheads="1"/>
            </p:cNvSpPr>
            <p:nvPr/>
          </p:nvSpPr>
          <p:spPr bwMode="auto">
            <a:xfrm>
              <a:off x="1655" y="1298"/>
              <a:ext cx="1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latin typeface="Arial" charset="0"/>
                  <a:ea typeface="宋体" charset="-122"/>
                </a:rPr>
                <a:t>高</a:t>
              </a:r>
            </a:p>
          </p:txBody>
        </p:sp>
      </p:grpSp>
      <p:sp>
        <p:nvSpPr>
          <p:cNvPr id="36873" name="Rectangle 2"/>
          <p:cNvSpPr txBox="1">
            <a:spLocks noChangeArrowheads="1"/>
          </p:cNvSpPr>
          <p:nvPr/>
        </p:nvSpPr>
        <p:spPr bwMode="auto">
          <a:xfrm>
            <a:off x="250825" y="0"/>
            <a:ext cx="26654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3200">
                <a:latin typeface="黑体" pitchFamily="49" charset="-122"/>
                <a:ea typeface="黑体" pitchFamily="49" charset="-122"/>
              </a:rPr>
              <a:t>二</a:t>
            </a:r>
            <a:r>
              <a:rPr lang="en-US" altLang="zh-CN" sz="3200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3200">
                <a:latin typeface="黑体" pitchFamily="49" charset="-122"/>
                <a:ea typeface="黑体" pitchFamily="49" charset="-122"/>
              </a:rPr>
              <a:t>思维开启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6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5607E-7 L 0.14184 -0.20971 " pathEditMode="relative" ptsTypes="AA">
                                      <p:cBhvr>
                                        <p:cTn id="13" dur="500" fill="hold"/>
                                        <p:tgtEl>
                                          <p:spTgt spid="1843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31214E-7 L 0.28351 0.48254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4" grpId="0" animBg="1"/>
      <p:bldP spid="184334" grpId="1" animBg="1"/>
      <p:bldP spid="184334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reeform 3"/>
          <p:cNvSpPr>
            <a:spLocks/>
          </p:cNvSpPr>
          <p:nvPr/>
        </p:nvSpPr>
        <p:spPr bwMode="auto">
          <a:xfrm>
            <a:off x="1547813" y="1270000"/>
            <a:ext cx="1871662" cy="1439863"/>
          </a:xfrm>
          <a:custGeom>
            <a:avLst/>
            <a:gdLst>
              <a:gd name="T0" fmla="*/ 2147483647 w 1179"/>
              <a:gd name="T1" fmla="*/ 0 h 907"/>
              <a:gd name="T2" fmla="*/ 0 w 1179"/>
              <a:gd name="T3" fmla="*/ 2147483647 h 907"/>
              <a:gd name="T4" fmla="*/ 2147483647 w 1179"/>
              <a:gd name="T5" fmla="*/ 2147483647 h 907"/>
              <a:gd name="T6" fmla="*/ 2147483647 w 1179"/>
              <a:gd name="T7" fmla="*/ 0 h 907"/>
              <a:gd name="T8" fmla="*/ 0 60000 65536"/>
              <a:gd name="T9" fmla="*/ 0 60000 65536"/>
              <a:gd name="T10" fmla="*/ 0 60000 65536"/>
              <a:gd name="T11" fmla="*/ 0 60000 65536"/>
              <a:gd name="T12" fmla="*/ 0 w 1179"/>
              <a:gd name="T13" fmla="*/ 0 h 907"/>
              <a:gd name="T14" fmla="*/ 1179 w 1179"/>
              <a:gd name="T15" fmla="*/ 907 h 9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79" h="907">
                <a:moveTo>
                  <a:pt x="816" y="0"/>
                </a:moveTo>
                <a:lnTo>
                  <a:pt x="0" y="907"/>
                </a:lnTo>
                <a:lnTo>
                  <a:pt x="1179" y="907"/>
                </a:lnTo>
                <a:lnTo>
                  <a:pt x="816" y="0"/>
                </a:ln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47813" y="1268413"/>
            <a:ext cx="3744912" cy="2879725"/>
            <a:chOff x="793" y="890"/>
            <a:chExt cx="2359" cy="1814"/>
          </a:xfrm>
        </p:grpSpPr>
        <p:sp>
          <p:nvSpPr>
            <p:cNvPr id="38937" name="Freeform 5"/>
            <p:cNvSpPr>
              <a:spLocks/>
            </p:cNvSpPr>
            <p:nvPr/>
          </p:nvSpPr>
          <p:spPr bwMode="auto">
            <a:xfrm>
              <a:off x="793" y="890"/>
              <a:ext cx="1179" cy="907"/>
            </a:xfrm>
            <a:custGeom>
              <a:avLst/>
              <a:gdLst>
                <a:gd name="T0" fmla="*/ 816 w 1179"/>
                <a:gd name="T1" fmla="*/ 0 h 907"/>
                <a:gd name="T2" fmla="*/ 0 w 1179"/>
                <a:gd name="T3" fmla="*/ 907 h 907"/>
                <a:gd name="T4" fmla="*/ 1179 w 1179"/>
                <a:gd name="T5" fmla="*/ 907 h 907"/>
                <a:gd name="T6" fmla="*/ 816 w 1179"/>
                <a:gd name="T7" fmla="*/ 0 h 9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907"/>
                <a:gd name="T14" fmla="*/ 1179 w 1179"/>
                <a:gd name="T15" fmla="*/ 907 h 9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907">
                  <a:moveTo>
                    <a:pt x="816" y="0"/>
                  </a:moveTo>
                  <a:lnTo>
                    <a:pt x="0" y="907"/>
                  </a:lnTo>
                  <a:lnTo>
                    <a:pt x="1179" y="907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38938" name="Freeform 6"/>
            <p:cNvSpPr>
              <a:spLocks/>
            </p:cNvSpPr>
            <p:nvPr/>
          </p:nvSpPr>
          <p:spPr bwMode="auto">
            <a:xfrm flipH="1" flipV="1">
              <a:off x="1973" y="1797"/>
              <a:ext cx="1179" cy="907"/>
            </a:xfrm>
            <a:custGeom>
              <a:avLst/>
              <a:gdLst>
                <a:gd name="T0" fmla="*/ 816 w 1179"/>
                <a:gd name="T1" fmla="*/ 0 h 907"/>
                <a:gd name="T2" fmla="*/ 0 w 1179"/>
                <a:gd name="T3" fmla="*/ 907 h 907"/>
                <a:gd name="T4" fmla="*/ 1179 w 1179"/>
                <a:gd name="T5" fmla="*/ 907 h 907"/>
                <a:gd name="T6" fmla="*/ 816 w 1179"/>
                <a:gd name="T7" fmla="*/ 0 h 9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907"/>
                <a:gd name="T14" fmla="*/ 1179 w 1179"/>
                <a:gd name="T15" fmla="*/ 907 h 9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907">
                  <a:moveTo>
                    <a:pt x="816" y="0"/>
                  </a:moveTo>
                  <a:lnTo>
                    <a:pt x="0" y="907"/>
                  </a:lnTo>
                  <a:lnTo>
                    <a:pt x="1179" y="907"/>
                  </a:lnTo>
                  <a:lnTo>
                    <a:pt x="816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rot="10800000" wrap="none" lIns="90000" tIns="46800" rIns="90000" bIns="46800" anchor="ctr"/>
            <a:lstStyle/>
            <a:p>
              <a:endParaRPr lang="zh-CN" altLang="en-US"/>
            </a:p>
          </p:txBody>
        </p:sp>
      </p:grpSp>
      <p:sp>
        <p:nvSpPr>
          <p:cNvPr id="181255" name="Freeform 7"/>
          <p:cNvSpPr>
            <a:spLocks/>
          </p:cNvSpPr>
          <p:nvPr/>
        </p:nvSpPr>
        <p:spPr bwMode="auto">
          <a:xfrm flipH="1" flipV="1">
            <a:off x="3419475" y="2708275"/>
            <a:ext cx="1871663" cy="1439863"/>
          </a:xfrm>
          <a:custGeom>
            <a:avLst/>
            <a:gdLst>
              <a:gd name="T0" fmla="*/ 2147483647 w 1179"/>
              <a:gd name="T1" fmla="*/ 0 h 907"/>
              <a:gd name="T2" fmla="*/ 0 w 1179"/>
              <a:gd name="T3" fmla="*/ 2147483647 h 907"/>
              <a:gd name="T4" fmla="*/ 2147483647 w 1179"/>
              <a:gd name="T5" fmla="*/ 2147483647 h 907"/>
              <a:gd name="T6" fmla="*/ 2147483647 w 1179"/>
              <a:gd name="T7" fmla="*/ 0 h 907"/>
              <a:gd name="T8" fmla="*/ 0 60000 65536"/>
              <a:gd name="T9" fmla="*/ 0 60000 65536"/>
              <a:gd name="T10" fmla="*/ 0 60000 65536"/>
              <a:gd name="T11" fmla="*/ 0 60000 65536"/>
              <a:gd name="T12" fmla="*/ 0 w 1179"/>
              <a:gd name="T13" fmla="*/ 0 h 907"/>
              <a:gd name="T14" fmla="*/ 1179 w 1179"/>
              <a:gd name="T15" fmla="*/ 907 h 9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79" h="907">
                <a:moveTo>
                  <a:pt x="816" y="0"/>
                </a:moveTo>
                <a:lnTo>
                  <a:pt x="0" y="907"/>
                </a:lnTo>
                <a:lnTo>
                  <a:pt x="1179" y="907"/>
                </a:lnTo>
                <a:lnTo>
                  <a:pt x="816" y="0"/>
                </a:lnTo>
                <a:close/>
              </a:path>
            </a:pathLst>
          </a:cu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lIns="90000" tIns="46800" rIns="90000" bIns="46800" anchor="ctr"/>
          <a:lstStyle/>
          <a:p>
            <a:endParaRPr lang="zh-CN" alt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516688" y="3357563"/>
            <a:ext cx="1871662" cy="2879725"/>
            <a:chOff x="3243" y="210"/>
            <a:chExt cx="1179" cy="1814"/>
          </a:xfrm>
        </p:grpSpPr>
        <p:sp>
          <p:nvSpPr>
            <p:cNvPr id="38935" name="Freeform 9"/>
            <p:cNvSpPr>
              <a:spLocks/>
            </p:cNvSpPr>
            <p:nvPr/>
          </p:nvSpPr>
          <p:spPr bwMode="auto">
            <a:xfrm>
              <a:off x="3243" y="210"/>
              <a:ext cx="1179" cy="907"/>
            </a:xfrm>
            <a:custGeom>
              <a:avLst/>
              <a:gdLst>
                <a:gd name="T0" fmla="*/ 816 w 1179"/>
                <a:gd name="T1" fmla="*/ 0 h 907"/>
                <a:gd name="T2" fmla="*/ 0 w 1179"/>
                <a:gd name="T3" fmla="*/ 907 h 907"/>
                <a:gd name="T4" fmla="*/ 1179 w 1179"/>
                <a:gd name="T5" fmla="*/ 907 h 907"/>
                <a:gd name="T6" fmla="*/ 816 w 1179"/>
                <a:gd name="T7" fmla="*/ 0 h 9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907"/>
                <a:gd name="T14" fmla="*/ 1179 w 1179"/>
                <a:gd name="T15" fmla="*/ 907 h 9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907">
                  <a:moveTo>
                    <a:pt x="816" y="0"/>
                  </a:moveTo>
                  <a:lnTo>
                    <a:pt x="0" y="907"/>
                  </a:lnTo>
                  <a:lnTo>
                    <a:pt x="1179" y="907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38936" name="Freeform 10"/>
            <p:cNvSpPr>
              <a:spLocks/>
            </p:cNvSpPr>
            <p:nvPr/>
          </p:nvSpPr>
          <p:spPr bwMode="auto">
            <a:xfrm flipH="1" flipV="1">
              <a:off x="3243" y="1117"/>
              <a:ext cx="1179" cy="907"/>
            </a:xfrm>
            <a:custGeom>
              <a:avLst/>
              <a:gdLst>
                <a:gd name="T0" fmla="*/ 816 w 1179"/>
                <a:gd name="T1" fmla="*/ 0 h 907"/>
                <a:gd name="T2" fmla="*/ 0 w 1179"/>
                <a:gd name="T3" fmla="*/ 907 h 907"/>
                <a:gd name="T4" fmla="*/ 1179 w 1179"/>
                <a:gd name="T5" fmla="*/ 907 h 907"/>
                <a:gd name="T6" fmla="*/ 816 w 1179"/>
                <a:gd name="T7" fmla="*/ 0 h 9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907"/>
                <a:gd name="T14" fmla="*/ 1179 w 1179"/>
                <a:gd name="T15" fmla="*/ 907 h 9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907">
                  <a:moveTo>
                    <a:pt x="816" y="0"/>
                  </a:moveTo>
                  <a:lnTo>
                    <a:pt x="0" y="907"/>
                  </a:lnTo>
                  <a:lnTo>
                    <a:pt x="1179" y="907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90000" tIns="46800" rIns="90000" bIns="46800" anchor="ctr"/>
            <a:lstStyle/>
            <a:p>
              <a:endParaRPr lang="zh-CN" alt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516688" y="3357563"/>
            <a:ext cx="1871662" cy="2879725"/>
            <a:chOff x="3243" y="210"/>
            <a:chExt cx="1179" cy="1814"/>
          </a:xfrm>
        </p:grpSpPr>
        <p:sp>
          <p:nvSpPr>
            <p:cNvPr id="38933" name="Freeform 12"/>
            <p:cNvSpPr>
              <a:spLocks/>
            </p:cNvSpPr>
            <p:nvPr/>
          </p:nvSpPr>
          <p:spPr bwMode="auto">
            <a:xfrm>
              <a:off x="3243" y="210"/>
              <a:ext cx="1179" cy="907"/>
            </a:xfrm>
            <a:custGeom>
              <a:avLst/>
              <a:gdLst>
                <a:gd name="T0" fmla="*/ 816 w 1179"/>
                <a:gd name="T1" fmla="*/ 0 h 907"/>
                <a:gd name="T2" fmla="*/ 0 w 1179"/>
                <a:gd name="T3" fmla="*/ 907 h 907"/>
                <a:gd name="T4" fmla="*/ 1179 w 1179"/>
                <a:gd name="T5" fmla="*/ 907 h 907"/>
                <a:gd name="T6" fmla="*/ 816 w 1179"/>
                <a:gd name="T7" fmla="*/ 0 h 9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907"/>
                <a:gd name="T14" fmla="*/ 1179 w 1179"/>
                <a:gd name="T15" fmla="*/ 907 h 9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907">
                  <a:moveTo>
                    <a:pt x="816" y="0"/>
                  </a:moveTo>
                  <a:lnTo>
                    <a:pt x="0" y="907"/>
                  </a:lnTo>
                  <a:lnTo>
                    <a:pt x="1179" y="907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38934" name="Freeform 13"/>
            <p:cNvSpPr>
              <a:spLocks/>
            </p:cNvSpPr>
            <p:nvPr/>
          </p:nvSpPr>
          <p:spPr bwMode="auto">
            <a:xfrm flipH="1" flipV="1">
              <a:off x="3243" y="1117"/>
              <a:ext cx="1179" cy="907"/>
            </a:xfrm>
            <a:custGeom>
              <a:avLst/>
              <a:gdLst>
                <a:gd name="T0" fmla="*/ 816 w 1179"/>
                <a:gd name="T1" fmla="*/ 0 h 907"/>
                <a:gd name="T2" fmla="*/ 0 w 1179"/>
                <a:gd name="T3" fmla="*/ 907 h 907"/>
                <a:gd name="T4" fmla="*/ 1179 w 1179"/>
                <a:gd name="T5" fmla="*/ 907 h 907"/>
                <a:gd name="T6" fmla="*/ 816 w 1179"/>
                <a:gd name="T7" fmla="*/ 0 h 9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907"/>
                <a:gd name="T14" fmla="*/ 1179 w 1179"/>
                <a:gd name="T15" fmla="*/ 907 h 9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907">
                  <a:moveTo>
                    <a:pt x="816" y="0"/>
                  </a:moveTo>
                  <a:lnTo>
                    <a:pt x="0" y="907"/>
                  </a:lnTo>
                  <a:lnTo>
                    <a:pt x="1179" y="907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90000" tIns="46800" rIns="90000" bIns="46800" anchor="ctr"/>
            <a:lstStyle/>
            <a:p>
              <a:endParaRPr lang="zh-CN" altLang="en-US"/>
            </a:p>
          </p:txBody>
        </p:sp>
      </p:grpSp>
      <p:grpSp>
        <p:nvGrpSpPr>
          <p:cNvPr id="38918" name="Group 18"/>
          <p:cNvGrpSpPr>
            <a:grpSpLocks/>
          </p:cNvGrpSpPr>
          <p:nvPr/>
        </p:nvGrpSpPr>
        <p:grpSpPr bwMode="auto">
          <a:xfrm>
            <a:off x="3563938" y="4579938"/>
            <a:ext cx="2447925" cy="1441450"/>
            <a:chOff x="612" y="2704"/>
            <a:chExt cx="1542" cy="908"/>
          </a:xfrm>
        </p:grpSpPr>
        <p:sp>
          <p:nvSpPr>
            <p:cNvPr id="38931" name="Freeform 19"/>
            <p:cNvSpPr>
              <a:spLocks/>
            </p:cNvSpPr>
            <p:nvPr/>
          </p:nvSpPr>
          <p:spPr bwMode="auto">
            <a:xfrm>
              <a:off x="975" y="2705"/>
              <a:ext cx="1179" cy="907"/>
            </a:xfrm>
            <a:custGeom>
              <a:avLst/>
              <a:gdLst>
                <a:gd name="T0" fmla="*/ 816 w 1179"/>
                <a:gd name="T1" fmla="*/ 0 h 907"/>
                <a:gd name="T2" fmla="*/ 0 w 1179"/>
                <a:gd name="T3" fmla="*/ 907 h 907"/>
                <a:gd name="T4" fmla="*/ 1179 w 1179"/>
                <a:gd name="T5" fmla="*/ 907 h 907"/>
                <a:gd name="T6" fmla="*/ 816 w 1179"/>
                <a:gd name="T7" fmla="*/ 0 h 9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907"/>
                <a:gd name="T14" fmla="*/ 1179 w 1179"/>
                <a:gd name="T15" fmla="*/ 907 h 9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907">
                  <a:moveTo>
                    <a:pt x="816" y="0"/>
                  </a:moveTo>
                  <a:lnTo>
                    <a:pt x="0" y="907"/>
                  </a:lnTo>
                  <a:lnTo>
                    <a:pt x="1179" y="907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38932" name="Freeform 20"/>
            <p:cNvSpPr>
              <a:spLocks/>
            </p:cNvSpPr>
            <p:nvPr/>
          </p:nvSpPr>
          <p:spPr bwMode="auto">
            <a:xfrm flipH="1" flipV="1">
              <a:off x="612" y="2704"/>
              <a:ext cx="1179" cy="907"/>
            </a:xfrm>
            <a:custGeom>
              <a:avLst/>
              <a:gdLst>
                <a:gd name="T0" fmla="*/ 816 w 1179"/>
                <a:gd name="T1" fmla="*/ 0 h 907"/>
                <a:gd name="T2" fmla="*/ 0 w 1179"/>
                <a:gd name="T3" fmla="*/ 907 h 907"/>
                <a:gd name="T4" fmla="*/ 1179 w 1179"/>
                <a:gd name="T5" fmla="*/ 907 h 907"/>
                <a:gd name="T6" fmla="*/ 816 w 1179"/>
                <a:gd name="T7" fmla="*/ 0 h 9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907"/>
                <a:gd name="T14" fmla="*/ 1179 w 1179"/>
                <a:gd name="T15" fmla="*/ 907 h 9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907">
                  <a:moveTo>
                    <a:pt x="816" y="0"/>
                  </a:moveTo>
                  <a:lnTo>
                    <a:pt x="0" y="907"/>
                  </a:lnTo>
                  <a:lnTo>
                    <a:pt x="1179" y="907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90000" tIns="46800" rIns="90000" bIns="46800" anchor="ctr"/>
            <a:lstStyle/>
            <a:p>
              <a:endParaRPr lang="zh-CN" altLang="en-US"/>
            </a:p>
          </p:txBody>
        </p:sp>
      </p:grpSp>
      <p:grpSp>
        <p:nvGrpSpPr>
          <p:cNvPr id="38919" name="Group 11"/>
          <p:cNvGrpSpPr>
            <a:grpSpLocks/>
          </p:cNvGrpSpPr>
          <p:nvPr/>
        </p:nvGrpSpPr>
        <p:grpSpPr bwMode="auto">
          <a:xfrm>
            <a:off x="34925" y="4581525"/>
            <a:ext cx="3168650" cy="1439863"/>
            <a:chOff x="1882" y="2659"/>
            <a:chExt cx="1996" cy="907"/>
          </a:xfrm>
        </p:grpSpPr>
        <p:sp>
          <p:nvSpPr>
            <p:cNvPr id="38929" name="Freeform 12"/>
            <p:cNvSpPr>
              <a:spLocks/>
            </p:cNvSpPr>
            <p:nvPr/>
          </p:nvSpPr>
          <p:spPr bwMode="auto">
            <a:xfrm>
              <a:off x="1882" y="2659"/>
              <a:ext cx="1179" cy="907"/>
            </a:xfrm>
            <a:custGeom>
              <a:avLst/>
              <a:gdLst>
                <a:gd name="T0" fmla="*/ 816 w 1179"/>
                <a:gd name="T1" fmla="*/ 0 h 907"/>
                <a:gd name="T2" fmla="*/ 0 w 1179"/>
                <a:gd name="T3" fmla="*/ 907 h 907"/>
                <a:gd name="T4" fmla="*/ 1179 w 1179"/>
                <a:gd name="T5" fmla="*/ 907 h 907"/>
                <a:gd name="T6" fmla="*/ 816 w 1179"/>
                <a:gd name="T7" fmla="*/ 0 h 9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907"/>
                <a:gd name="T14" fmla="*/ 1179 w 1179"/>
                <a:gd name="T15" fmla="*/ 907 h 9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907">
                  <a:moveTo>
                    <a:pt x="816" y="0"/>
                  </a:moveTo>
                  <a:lnTo>
                    <a:pt x="0" y="907"/>
                  </a:lnTo>
                  <a:lnTo>
                    <a:pt x="1179" y="907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38930" name="Freeform 13"/>
            <p:cNvSpPr>
              <a:spLocks/>
            </p:cNvSpPr>
            <p:nvPr/>
          </p:nvSpPr>
          <p:spPr bwMode="auto">
            <a:xfrm flipH="1" flipV="1">
              <a:off x="2699" y="2659"/>
              <a:ext cx="1179" cy="907"/>
            </a:xfrm>
            <a:custGeom>
              <a:avLst/>
              <a:gdLst>
                <a:gd name="T0" fmla="*/ 816 w 1179"/>
                <a:gd name="T1" fmla="*/ 0 h 907"/>
                <a:gd name="T2" fmla="*/ 0 w 1179"/>
                <a:gd name="T3" fmla="*/ 907 h 907"/>
                <a:gd name="T4" fmla="*/ 1179 w 1179"/>
                <a:gd name="T5" fmla="*/ 907 h 907"/>
                <a:gd name="T6" fmla="*/ 816 w 1179"/>
                <a:gd name="T7" fmla="*/ 0 h 9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907"/>
                <a:gd name="T14" fmla="*/ 1179 w 1179"/>
                <a:gd name="T15" fmla="*/ 907 h 9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907">
                  <a:moveTo>
                    <a:pt x="816" y="0"/>
                  </a:moveTo>
                  <a:lnTo>
                    <a:pt x="0" y="907"/>
                  </a:lnTo>
                  <a:lnTo>
                    <a:pt x="1179" y="907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90000" tIns="46800" rIns="90000" bIns="46800" anchor="ctr"/>
            <a:lstStyle/>
            <a:p>
              <a:endParaRPr lang="zh-CN" altLang="en-US"/>
            </a:p>
          </p:txBody>
        </p:sp>
      </p:grpSp>
      <p:sp>
        <p:nvSpPr>
          <p:cNvPr id="38920" name="Rectangle 22"/>
          <p:cNvSpPr>
            <a:spLocks noChangeArrowheads="1"/>
          </p:cNvSpPr>
          <p:nvPr/>
        </p:nvSpPr>
        <p:spPr bwMode="auto">
          <a:xfrm>
            <a:off x="433388" y="711200"/>
            <a:ext cx="24828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30000"/>
              </a:spcBef>
            </a:pPr>
            <a:r>
              <a:rPr lang="zh-CN" altLang="en-US" sz="2800">
                <a:latin typeface="Arial" charset="0"/>
              </a:rPr>
              <a:t>锐角三角形</a:t>
            </a:r>
          </a:p>
        </p:txBody>
      </p:sp>
      <p:grpSp>
        <p:nvGrpSpPr>
          <p:cNvPr id="38921" name="Group 20"/>
          <p:cNvGrpSpPr>
            <a:grpSpLocks/>
          </p:cNvGrpSpPr>
          <p:nvPr/>
        </p:nvGrpSpPr>
        <p:grpSpPr bwMode="auto">
          <a:xfrm>
            <a:off x="2843213" y="1268413"/>
            <a:ext cx="144462" cy="1439862"/>
            <a:chOff x="3833" y="2296"/>
            <a:chExt cx="83" cy="581"/>
          </a:xfrm>
        </p:grpSpPr>
        <p:sp>
          <p:nvSpPr>
            <p:cNvPr id="38925" name="Line 21"/>
            <p:cNvSpPr>
              <a:spLocks noChangeShapeType="1"/>
            </p:cNvSpPr>
            <p:nvPr/>
          </p:nvSpPr>
          <p:spPr bwMode="auto">
            <a:xfrm>
              <a:off x="3833" y="2296"/>
              <a:ext cx="0" cy="5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38926" name="Group 22"/>
            <p:cNvGrpSpPr>
              <a:grpSpLocks/>
            </p:cNvGrpSpPr>
            <p:nvPr/>
          </p:nvGrpSpPr>
          <p:grpSpPr bwMode="auto">
            <a:xfrm>
              <a:off x="3849" y="2801"/>
              <a:ext cx="67" cy="76"/>
              <a:chOff x="471" y="1424"/>
              <a:chExt cx="61" cy="60"/>
            </a:xfrm>
          </p:grpSpPr>
          <p:sp>
            <p:nvSpPr>
              <p:cNvPr id="38927" name="Line 23"/>
              <p:cNvSpPr>
                <a:spLocks noChangeShapeType="1"/>
              </p:cNvSpPr>
              <p:nvPr/>
            </p:nvSpPr>
            <p:spPr bwMode="auto">
              <a:xfrm>
                <a:off x="471" y="1424"/>
                <a:ext cx="6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8928" name="Line 24"/>
              <p:cNvSpPr>
                <a:spLocks noChangeShapeType="1"/>
              </p:cNvSpPr>
              <p:nvPr/>
            </p:nvSpPr>
            <p:spPr bwMode="auto">
              <a:xfrm>
                <a:off x="532" y="1424"/>
                <a:ext cx="0" cy="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38922" name="Text Box 25"/>
          <p:cNvSpPr txBox="1">
            <a:spLocks noChangeArrowheads="1"/>
          </p:cNvSpPr>
          <p:nvPr/>
        </p:nvSpPr>
        <p:spPr bwMode="auto">
          <a:xfrm>
            <a:off x="2555875" y="2708275"/>
            <a:ext cx="317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latin typeface="Arial" charset="0"/>
                <a:ea typeface="宋体" charset="-122"/>
              </a:rPr>
              <a:t>底</a:t>
            </a:r>
          </a:p>
        </p:txBody>
      </p:sp>
      <p:sp>
        <p:nvSpPr>
          <p:cNvPr id="38923" name="Text Box 26"/>
          <p:cNvSpPr txBox="1">
            <a:spLocks noChangeArrowheads="1"/>
          </p:cNvSpPr>
          <p:nvPr/>
        </p:nvSpPr>
        <p:spPr bwMode="auto">
          <a:xfrm>
            <a:off x="2411413" y="1844675"/>
            <a:ext cx="257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latin typeface="Arial" charset="0"/>
                <a:ea typeface="宋体" charset="-122"/>
              </a:rPr>
              <a:t>高</a:t>
            </a:r>
          </a:p>
        </p:txBody>
      </p:sp>
      <p:sp>
        <p:nvSpPr>
          <p:cNvPr id="38924" name="Rectangle 2"/>
          <p:cNvSpPr txBox="1">
            <a:spLocks noChangeArrowheads="1"/>
          </p:cNvSpPr>
          <p:nvPr/>
        </p:nvSpPr>
        <p:spPr bwMode="auto">
          <a:xfrm>
            <a:off x="250825" y="0"/>
            <a:ext cx="26654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3200">
                <a:latin typeface="黑体" pitchFamily="49" charset="-122"/>
                <a:ea typeface="黑体" pitchFamily="49" charset="-122"/>
              </a:rPr>
              <a:t>二</a:t>
            </a:r>
            <a:r>
              <a:rPr lang="en-US" altLang="zh-CN" sz="3200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3200">
                <a:latin typeface="黑体" pitchFamily="49" charset="-122"/>
                <a:ea typeface="黑体" pitchFamily="49" charset="-122"/>
              </a:rPr>
              <a:t>思维开启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5607E-7 L -0.20486 -1.15607E-7 " pathEditMode="relative" ptsTypes="AA">
                                      <p:cBhvr>
                                        <p:cTn id="13" dur="10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458 -0.35653 L -8.33333E-7 1.6763E-6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5" grpId="0" animBg="1"/>
      <p:bldP spid="181255" grpId="1" animBg="1"/>
      <p:bldP spid="181255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Box 50"/>
          <p:cNvSpPr txBox="1">
            <a:spLocks noChangeArrowheads="1"/>
          </p:cNvSpPr>
          <p:nvPr/>
        </p:nvSpPr>
        <p:spPr bwMode="auto">
          <a:xfrm rot="10800000">
            <a:off x="5176838" y="3644900"/>
            <a:ext cx="1841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wrap="none">
            <a:spAutoFit/>
          </a:bodyPr>
          <a:lstStyle/>
          <a:p>
            <a:pPr eaLnBrk="0" hangingPunct="0">
              <a:lnSpc>
                <a:spcPct val="120000"/>
              </a:lnSpc>
            </a:pPr>
            <a:endParaRPr lang="zh-CN" altLang="en-US">
              <a:solidFill>
                <a:srgbClr val="1C1C1C"/>
              </a:solidFill>
              <a:latin typeface="宋体" charset="-122"/>
              <a:ea typeface="宋体" charset="-122"/>
            </a:endParaRPr>
          </a:p>
        </p:txBody>
      </p:sp>
      <p:sp>
        <p:nvSpPr>
          <p:cNvPr id="40962" name="TextBox 49"/>
          <p:cNvSpPr txBox="1">
            <a:spLocks noChangeArrowheads="1"/>
          </p:cNvSpPr>
          <p:nvPr/>
        </p:nvSpPr>
        <p:spPr bwMode="auto">
          <a:xfrm rot="10800000">
            <a:off x="4041775" y="1974850"/>
            <a:ext cx="1841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wrap="none">
            <a:spAutoFit/>
          </a:bodyPr>
          <a:lstStyle/>
          <a:p>
            <a:pPr eaLnBrk="0" hangingPunct="0">
              <a:lnSpc>
                <a:spcPct val="120000"/>
              </a:lnSpc>
            </a:pPr>
            <a:endParaRPr lang="zh-CN" altLang="en-US">
              <a:solidFill>
                <a:srgbClr val="1C1C1C"/>
              </a:solidFill>
              <a:latin typeface="宋体" charset="-122"/>
              <a:ea typeface="宋体" charset="-122"/>
            </a:endParaRP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0" y="3286125"/>
            <a:ext cx="9144000" cy="519113"/>
          </a:xfrm>
          <a:prstGeom prst="rect">
            <a:avLst/>
          </a:prstGeom>
          <a:solidFill>
            <a:srgbClr val="FFFF99"/>
          </a:solidFill>
          <a:ln w="9525">
            <a:noFill/>
            <a:prstDash val="lgDashDot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800">
                <a:solidFill>
                  <a:srgbClr val="0000CC"/>
                </a:solidFill>
                <a:latin typeface="Arial" charset="0"/>
                <a:ea typeface="宋体" charset="-122"/>
              </a:rPr>
              <a:t>用两个（              ）的三角形拼成一个（                    ）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1500188" y="3357563"/>
            <a:ext cx="182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800">
                <a:solidFill>
                  <a:srgbClr val="FF0000"/>
                </a:solidFill>
                <a:latin typeface="Arial" charset="0"/>
                <a:ea typeface="宋体" charset="-122"/>
              </a:rPr>
              <a:t>完全一样</a:t>
            </a:r>
          </a:p>
        </p:txBody>
      </p:sp>
      <p:grpSp>
        <p:nvGrpSpPr>
          <p:cNvPr id="40965" name="Group 6"/>
          <p:cNvGrpSpPr>
            <a:grpSpLocks/>
          </p:cNvGrpSpPr>
          <p:nvPr/>
        </p:nvGrpSpPr>
        <p:grpSpPr bwMode="auto">
          <a:xfrm>
            <a:off x="179388" y="1700213"/>
            <a:ext cx="2447925" cy="1493837"/>
            <a:chOff x="113" y="1117"/>
            <a:chExt cx="1791" cy="1081"/>
          </a:xfrm>
        </p:grpSpPr>
        <p:grpSp>
          <p:nvGrpSpPr>
            <p:cNvPr id="40991" name="Group 8"/>
            <p:cNvGrpSpPr>
              <a:grpSpLocks/>
            </p:cNvGrpSpPr>
            <p:nvPr/>
          </p:nvGrpSpPr>
          <p:grpSpPr bwMode="auto">
            <a:xfrm>
              <a:off x="113" y="1117"/>
              <a:ext cx="1791" cy="817"/>
              <a:chOff x="1882" y="2659"/>
              <a:chExt cx="1996" cy="907"/>
            </a:xfrm>
          </p:grpSpPr>
          <p:sp>
            <p:nvSpPr>
              <p:cNvPr id="40998" name="Freeform 9"/>
              <p:cNvSpPr>
                <a:spLocks/>
              </p:cNvSpPr>
              <p:nvPr/>
            </p:nvSpPr>
            <p:spPr bwMode="auto">
              <a:xfrm>
                <a:off x="1882" y="2659"/>
                <a:ext cx="1179" cy="907"/>
              </a:xfrm>
              <a:custGeom>
                <a:avLst/>
                <a:gdLst>
                  <a:gd name="T0" fmla="*/ 816 w 1179"/>
                  <a:gd name="T1" fmla="*/ 0 h 907"/>
                  <a:gd name="T2" fmla="*/ 0 w 1179"/>
                  <a:gd name="T3" fmla="*/ 907 h 907"/>
                  <a:gd name="T4" fmla="*/ 1179 w 1179"/>
                  <a:gd name="T5" fmla="*/ 907 h 907"/>
                  <a:gd name="T6" fmla="*/ 816 w 1179"/>
                  <a:gd name="T7" fmla="*/ 0 h 90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79"/>
                  <a:gd name="T13" fmla="*/ 0 h 907"/>
                  <a:gd name="T14" fmla="*/ 1179 w 1179"/>
                  <a:gd name="T15" fmla="*/ 907 h 90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79" h="907">
                    <a:moveTo>
                      <a:pt x="816" y="0"/>
                    </a:moveTo>
                    <a:lnTo>
                      <a:pt x="0" y="907"/>
                    </a:lnTo>
                    <a:lnTo>
                      <a:pt x="1179" y="907"/>
                    </a:lnTo>
                    <a:lnTo>
                      <a:pt x="816" y="0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40999" name="Freeform 10"/>
              <p:cNvSpPr>
                <a:spLocks/>
              </p:cNvSpPr>
              <p:nvPr/>
            </p:nvSpPr>
            <p:spPr bwMode="auto">
              <a:xfrm flipH="1" flipV="1">
                <a:off x="2699" y="2659"/>
                <a:ext cx="1179" cy="907"/>
              </a:xfrm>
              <a:custGeom>
                <a:avLst/>
                <a:gdLst>
                  <a:gd name="T0" fmla="*/ 816 w 1179"/>
                  <a:gd name="T1" fmla="*/ 0 h 907"/>
                  <a:gd name="T2" fmla="*/ 0 w 1179"/>
                  <a:gd name="T3" fmla="*/ 907 h 907"/>
                  <a:gd name="T4" fmla="*/ 1179 w 1179"/>
                  <a:gd name="T5" fmla="*/ 907 h 907"/>
                  <a:gd name="T6" fmla="*/ 816 w 1179"/>
                  <a:gd name="T7" fmla="*/ 0 h 90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79"/>
                  <a:gd name="T13" fmla="*/ 0 h 907"/>
                  <a:gd name="T14" fmla="*/ 1179 w 1179"/>
                  <a:gd name="T15" fmla="*/ 907 h 90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79" h="907">
                    <a:moveTo>
                      <a:pt x="816" y="0"/>
                    </a:moveTo>
                    <a:lnTo>
                      <a:pt x="0" y="907"/>
                    </a:lnTo>
                    <a:lnTo>
                      <a:pt x="1179" y="907"/>
                    </a:lnTo>
                    <a:lnTo>
                      <a:pt x="816" y="0"/>
                    </a:lnTo>
                    <a:close/>
                  </a:path>
                </a:pathLst>
              </a:custGeom>
              <a:noFill/>
              <a:ln w="9525">
                <a:pattFill prst="pct80">
                  <a:fgClr>
                    <a:schemeClr val="tx1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</p:spPr>
            <p:txBody>
              <a:bodyPr rot="10800000" wrap="none" lIns="90000" tIns="46800" rIns="90000" bIns="46800" anchor="ctr"/>
              <a:lstStyle/>
              <a:p>
                <a:endParaRPr lang="zh-CN" altLang="en-US"/>
              </a:p>
            </p:txBody>
          </p:sp>
        </p:grpSp>
        <p:grpSp>
          <p:nvGrpSpPr>
            <p:cNvPr id="40992" name="Group 10"/>
            <p:cNvGrpSpPr>
              <a:grpSpLocks/>
            </p:cNvGrpSpPr>
            <p:nvPr/>
          </p:nvGrpSpPr>
          <p:grpSpPr bwMode="auto">
            <a:xfrm>
              <a:off x="839" y="1842"/>
              <a:ext cx="91" cy="91"/>
              <a:chOff x="471" y="1424"/>
              <a:chExt cx="61" cy="60"/>
            </a:xfrm>
          </p:grpSpPr>
          <p:sp>
            <p:nvSpPr>
              <p:cNvPr id="40996" name="Line 11"/>
              <p:cNvSpPr>
                <a:spLocks noChangeShapeType="1"/>
              </p:cNvSpPr>
              <p:nvPr/>
            </p:nvSpPr>
            <p:spPr bwMode="auto">
              <a:xfrm>
                <a:off x="471" y="1424"/>
                <a:ext cx="6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0997" name="Line 12"/>
              <p:cNvSpPr>
                <a:spLocks noChangeShapeType="1"/>
              </p:cNvSpPr>
              <p:nvPr/>
            </p:nvSpPr>
            <p:spPr bwMode="auto">
              <a:xfrm>
                <a:off x="532" y="1424"/>
                <a:ext cx="0" cy="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40993" name="Line 13"/>
            <p:cNvSpPr>
              <a:spLocks noChangeShapeType="1"/>
            </p:cNvSpPr>
            <p:nvPr/>
          </p:nvSpPr>
          <p:spPr bwMode="auto">
            <a:xfrm>
              <a:off x="839" y="1162"/>
              <a:ext cx="0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40994" name="Text Box 14"/>
            <p:cNvSpPr txBox="1">
              <a:spLocks noChangeArrowheads="1"/>
            </p:cNvSpPr>
            <p:nvPr/>
          </p:nvSpPr>
          <p:spPr bwMode="auto">
            <a:xfrm>
              <a:off x="567" y="1434"/>
              <a:ext cx="162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latin typeface="Arial" charset="0"/>
                  <a:ea typeface="宋体" charset="-122"/>
                </a:rPr>
                <a:t>高</a:t>
              </a:r>
            </a:p>
          </p:txBody>
        </p:sp>
        <p:sp>
          <p:nvSpPr>
            <p:cNvPr id="40995" name="Text Box 15"/>
            <p:cNvSpPr txBox="1">
              <a:spLocks noChangeArrowheads="1"/>
            </p:cNvSpPr>
            <p:nvPr/>
          </p:nvSpPr>
          <p:spPr bwMode="auto">
            <a:xfrm flipH="1">
              <a:off x="568" y="1933"/>
              <a:ext cx="271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latin typeface="Arial" charset="0"/>
                  <a:ea typeface="宋体" charset="-122"/>
                </a:rPr>
                <a:t>底</a:t>
              </a:r>
            </a:p>
          </p:txBody>
        </p:sp>
      </p:grpSp>
      <p:sp>
        <p:nvSpPr>
          <p:cNvPr id="77840" name="Rectangle 16"/>
          <p:cNvSpPr>
            <a:spLocks noChangeArrowheads="1"/>
          </p:cNvSpPr>
          <p:nvPr/>
        </p:nvSpPr>
        <p:spPr bwMode="auto">
          <a:xfrm>
            <a:off x="6429375" y="3286125"/>
            <a:ext cx="2365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Arial" charset="0"/>
                <a:ea typeface="宋体" charset="-122"/>
              </a:rPr>
              <a:t>平行四边形</a:t>
            </a:r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3059113" y="1700213"/>
            <a:ext cx="2122487" cy="1116012"/>
            <a:chOff x="1066" y="210"/>
            <a:chExt cx="1452" cy="771"/>
          </a:xfrm>
        </p:grpSpPr>
        <p:sp>
          <p:nvSpPr>
            <p:cNvPr id="40989" name="Freeform 18"/>
            <p:cNvSpPr>
              <a:spLocks/>
            </p:cNvSpPr>
            <p:nvPr/>
          </p:nvSpPr>
          <p:spPr bwMode="auto">
            <a:xfrm>
              <a:off x="1066" y="210"/>
              <a:ext cx="1452" cy="771"/>
            </a:xfrm>
            <a:custGeom>
              <a:avLst/>
              <a:gdLst>
                <a:gd name="T0" fmla="*/ 0 w 1452"/>
                <a:gd name="T1" fmla="*/ 0 h 771"/>
                <a:gd name="T2" fmla="*/ 363 w 1452"/>
                <a:gd name="T3" fmla="*/ 771 h 771"/>
                <a:gd name="T4" fmla="*/ 1452 w 1452"/>
                <a:gd name="T5" fmla="*/ 771 h 771"/>
                <a:gd name="T6" fmla="*/ 0 w 1452"/>
                <a:gd name="T7" fmla="*/ 0 h 7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52"/>
                <a:gd name="T13" fmla="*/ 0 h 771"/>
                <a:gd name="T14" fmla="*/ 1452 w 1452"/>
                <a:gd name="T15" fmla="*/ 771 h 7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52" h="771">
                  <a:moveTo>
                    <a:pt x="0" y="0"/>
                  </a:moveTo>
                  <a:lnTo>
                    <a:pt x="363" y="771"/>
                  </a:lnTo>
                  <a:lnTo>
                    <a:pt x="1452" y="7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40990" name="Freeform 19"/>
            <p:cNvSpPr>
              <a:spLocks/>
            </p:cNvSpPr>
            <p:nvPr/>
          </p:nvSpPr>
          <p:spPr bwMode="auto">
            <a:xfrm flipH="1" flipV="1">
              <a:off x="1066" y="210"/>
              <a:ext cx="1452" cy="771"/>
            </a:xfrm>
            <a:custGeom>
              <a:avLst/>
              <a:gdLst>
                <a:gd name="T0" fmla="*/ 0 w 1452"/>
                <a:gd name="T1" fmla="*/ 0 h 771"/>
                <a:gd name="T2" fmla="*/ 363 w 1452"/>
                <a:gd name="T3" fmla="*/ 771 h 771"/>
                <a:gd name="T4" fmla="*/ 1452 w 1452"/>
                <a:gd name="T5" fmla="*/ 771 h 771"/>
                <a:gd name="T6" fmla="*/ 0 w 1452"/>
                <a:gd name="T7" fmla="*/ 0 h 7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52"/>
                <a:gd name="T13" fmla="*/ 0 h 771"/>
                <a:gd name="T14" fmla="*/ 1452 w 1452"/>
                <a:gd name="T15" fmla="*/ 771 h 7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52" h="771">
                  <a:moveTo>
                    <a:pt x="0" y="0"/>
                  </a:moveTo>
                  <a:lnTo>
                    <a:pt x="363" y="771"/>
                  </a:lnTo>
                  <a:lnTo>
                    <a:pt x="1452" y="77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pattFill prst="pct80">
                <a:fgClr>
                  <a:schemeClr val="tx1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 rot="10800000" wrap="none" lIns="90000" tIns="46800" rIns="90000" bIns="46800" anchor="ctr"/>
            <a:lstStyle/>
            <a:p>
              <a:endParaRPr lang="zh-CN" altLang="en-US"/>
            </a:p>
          </p:txBody>
        </p:sp>
      </p:grpSp>
      <p:grpSp>
        <p:nvGrpSpPr>
          <p:cNvPr id="77844" name="Group 20"/>
          <p:cNvGrpSpPr>
            <a:grpSpLocks/>
          </p:cNvGrpSpPr>
          <p:nvPr/>
        </p:nvGrpSpPr>
        <p:grpSpPr bwMode="auto">
          <a:xfrm>
            <a:off x="4859338" y="1700213"/>
            <a:ext cx="4105275" cy="1468437"/>
            <a:chOff x="3424" y="1117"/>
            <a:chExt cx="2086" cy="955"/>
          </a:xfrm>
        </p:grpSpPr>
        <p:sp>
          <p:nvSpPr>
            <p:cNvPr id="40980" name="TextBox 43"/>
            <p:cNvSpPr txBox="1">
              <a:spLocks noChangeArrowheads="1"/>
            </p:cNvSpPr>
            <p:nvPr/>
          </p:nvSpPr>
          <p:spPr bwMode="auto">
            <a:xfrm rot="10906083" flipV="1">
              <a:off x="4197" y="1298"/>
              <a:ext cx="191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120000"/>
                </a:lnSpc>
              </a:pPr>
              <a:endParaRPr lang="zh-CN" altLang="en-US" sz="1600">
                <a:solidFill>
                  <a:srgbClr val="1C1C1C"/>
                </a:solidFill>
                <a:latin typeface="宋体" charset="-122"/>
                <a:ea typeface="宋体" charset="-122"/>
              </a:endParaRPr>
            </a:p>
          </p:txBody>
        </p:sp>
        <p:sp>
          <p:nvSpPr>
            <p:cNvPr id="40981" name="TextBox 42"/>
            <p:cNvSpPr txBox="1">
              <a:spLocks noChangeArrowheads="1"/>
            </p:cNvSpPr>
            <p:nvPr/>
          </p:nvSpPr>
          <p:spPr bwMode="auto">
            <a:xfrm>
              <a:off x="4741" y="1797"/>
              <a:ext cx="94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20000"/>
                </a:lnSpc>
              </a:pPr>
              <a:endParaRPr lang="zh-CN" altLang="en-US" sz="1600">
                <a:solidFill>
                  <a:srgbClr val="1C1C1C"/>
                </a:solidFill>
                <a:latin typeface="宋体" charset="-122"/>
                <a:ea typeface="宋体" charset="-122"/>
              </a:endParaRPr>
            </a:p>
          </p:txBody>
        </p:sp>
        <p:grpSp>
          <p:nvGrpSpPr>
            <p:cNvPr id="40982" name="Group 23"/>
            <p:cNvGrpSpPr>
              <a:grpSpLocks/>
            </p:cNvGrpSpPr>
            <p:nvPr/>
          </p:nvGrpSpPr>
          <p:grpSpPr bwMode="auto">
            <a:xfrm>
              <a:off x="3424" y="1117"/>
              <a:ext cx="2086" cy="681"/>
              <a:chOff x="3334" y="1842"/>
              <a:chExt cx="2086" cy="681"/>
            </a:xfrm>
          </p:grpSpPr>
          <p:grpSp>
            <p:nvGrpSpPr>
              <p:cNvPr id="40983" name="Group 19"/>
              <p:cNvGrpSpPr>
                <a:grpSpLocks/>
              </p:cNvGrpSpPr>
              <p:nvPr/>
            </p:nvGrpSpPr>
            <p:grpSpPr bwMode="auto">
              <a:xfrm>
                <a:off x="3334" y="1842"/>
                <a:ext cx="2086" cy="681"/>
                <a:chOff x="748" y="28"/>
                <a:chExt cx="2086" cy="681"/>
              </a:xfrm>
            </p:grpSpPr>
            <p:sp>
              <p:nvSpPr>
                <p:cNvPr id="40987" name="AutoShape 20"/>
                <p:cNvSpPr>
                  <a:spLocks noChangeArrowheads="1"/>
                </p:cNvSpPr>
                <p:nvPr/>
              </p:nvSpPr>
              <p:spPr bwMode="auto">
                <a:xfrm>
                  <a:off x="1791" y="28"/>
                  <a:ext cx="1043" cy="680"/>
                </a:xfrm>
                <a:prstGeom prst="rtTriangle">
                  <a:avLst/>
                </a:prstGeom>
                <a:solidFill>
                  <a:srgbClr val="FF99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zh-CN" altLang="en-US" sz="3200" b="0">
                    <a:latin typeface="Arial" charset="0"/>
                    <a:ea typeface="黑体" pitchFamily="49" charset="-122"/>
                  </a:endParaRPr>
                </a:p>
              </p:txBody>
            </p:sp>
            <p:sp>
              <p:nvSpPr>
                <p:cNvPr id="40988" name="AutoShape 21"/>
                <p:cNvSpPr>
                  <a:spLocks noChangeArrowheads="1"/>
                </p:cNvSpPr>
                <p:nvPr/>
              </p:nvSpPr>
              <p:spPr bwMode="auto">
                <a:xfrm flipH="1" flipV="1">
                  <a:off x="748" y="29"/>
                  <a:ext cx="1043" cy="680"/>
                </a:xfrm>
                <a:prstGeom prst="rtTriangle">
                  <a:avLst/>
                </a:prstGeom>
                <a:noFill/>
                <a:ln w="9525" algn="ctr">
                  <a:pattFill prst="pct80">
                    <a:fgClr>
                      <a:schemeClr val="tx1"/>
                    </a:fgClr>
                    <a:bgClr>
                      <a:srgbClr val="FFFFFF"/>
                    </a:bgClr>
                  </a:pattFill>
                  <a:miter lim="800000"/>
                  <a:headEnd/>
                  <a:tailEnd/>
                </a:ln>
              </p:spPr>
              <p:txBody>
                <a:bodyPr rot="10800000" wrap="none" lIns="90000" tIns="46800" rIns="90000" bIns="46800" anchor="ctr"/>
                <a:lstStyle/>
                <a:p>
                  <a:pPr algn="ctr"/>
                  <a:endParaRPr lang="zh-CN" altLang="zh-CN" sz="3600">
                    <a:latin typeface="Arial" charset="0"/>
                  </a:endParaRPr>
                </a:p>
              </p:txBody>
            </p:sp>
          </p:grpSp>
          <p:grpSp>
            <p:nvGrpSpPr>
              <p:cNvPr id="40984" name="Group 27"/>
              <p:cNvGrpSpPr>
                <a:grpSpLocks/>
              </p:cNvGrpSpPr>
              <p:nvPr/>
            </p:nvGrpSpPr>
            <p:grpSpPr bwMode="auto">
              <a:xfrm>
                <a:off x="4377" y="2421"/>
                <a:ext cx="91" cy="102"/>
                <a:chOff x="471" y="1424"/>
                <a:chExt cx="61" cy="60"/>
              </a:xfrm>
            </p:grpSpPr>
            <p:sp>
              <p:nvSpPr>
                <p:cNvPr id="40985" name="Line 28"/>
                <p:cNvSpPr>
                  <a:spLocks noChangeShapeType="1"/>
                </p:cNvSpPr>
                <p:nvPr/>
              </p:nvSpPr>
              <p:spPr bwMode="auto">
                <a:xfrm>
                  <a:off x="471" y="1424"/>
                  <a:ext cx="6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0986" name="Line 29"/>
                <p:cNvSpPr>
                  <a:spLocks noChangeShapeType="1"/>
                </p:cNvSpPr>
                <p:nvPr/>
              </p:nvSpPr>
              <p:spPr bwMode="auto">
                <a:xfrm>
                  <a:off x="532" y="1424"/>
                  <a:ext cx="0" cy="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40969" name="Text Box 30"/>
          <p:cNvSpPr txBox="1">
            <a:spLocks noChangeArrowheads="1"/>
          </p:cNvSpPr>
          <p:nvPr/>
        </p:nvSpPr>
        <p:spPr bwMode="auto">
          <a:xfrm>
            <a:off x="611188" y="1125538"/>
            <a:ext cx="1763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>
                <a:solidFill>
                  <a:srgbClr val="000000"/>
                </a:solidFill>
                <a:latin typeface="Arial" charset="0"/>
              </a:rPr>
              <a:t>锐角三角形</a:t>
            </a:r>
          </a:p>
        </p:txBody>
      </p:sp>
      <p:sp>
        <p:nvSpPr>
          <p:cNvPr id="77855" name="Text Box 31"/>
          <p:cNvSpPr txBox="1">
            <a:spLocks noChangeArrowheads="1"/>
          </p:cNvSpPr>
          <p:nvPr/>
        </p:nvSpPr>
        <p:spPr bwMode="auto">
          <a:xfrm>
            <a:off x="2916238" y="1152525"/>
            <a:ext cx="2070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>
                <a:solidFill>
                  <a:srgbClr val="000000"/>
                </a:solidFill>
                <a:latin typeface="Arial" charset="0"/>
              </a:rPr>
              <a:t>钝角三角形</a:t>
            </a:r>
          </a:p>
        </p:txBody>
      </p:sp>
      <p:sp>
        <p:nvSpPr>
          <p:cNvPr id="77856" name="Text Box 32"/>
          <p:cNvSpPr txBox="1">
            <a:spLocks noChangeArrowheads="1"/>
          </p:cNvSpPr>
          <p:nvPr/>
        </p:nvSpPr>
        <p:spPr bwMode="auto">
          <a:xfrm>
            <a:off x="5724525" y="1125538"/>
            <a:ext cx="2070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>
                <a:solidFill>
                  <a:srgbClr val="000000"/>
                </a:solidFill>
                <a:latin typeface="Arial" charset="0"/>
              </a:rPr>
              <a:t>直角三角形</a:t>
            </a:r>
          </a:p>
        </p:txBody>
      </p:sp>
      <p:sp>
        <p:nvSpPr>
          <p:cNvPr id="40972" name="Rectangle 2"/>
          <p:cNvSpPr txBox="1">
            <a:spLocks noChangeArrowheads="1"/>
          </p:cNvSpPr>
          <p:nvPr/>
        </p:nvSpPr>
        <p:spPr bwMode="auto">
          <a:xfrm>
            <a:off x="250825" y="0"/>
            <a:ext cx="26654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3200">
                <a:latin typeface="黑体" pitchFamily="49" charset="-122"/>
                <a:ea typeface="黑体" pitchFamily="49" charset="-122"/>
              </a:rPr>
              <a:t>二</a:t>
            </a:r>
            <a:r>
              <a:rPr lang="en-US" altLang="zh-CN" sz="3200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3200">
                <a:latin typeface="黑体" pitchFamily="49" charset="-122"/>
                <a:ea typeface="黑体" pitchFamily="49" charset="-122"/>
              </a:rPr>
              <a:t>思维开启</a:t>
            </a: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214313" y="4929188"/>
            <a:ext cx="3744912" cy="6492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30000"/>
              </a:spcBef>
            </a:pPr>
            <a:r>
              <a:rPr lang="zh-CN" altLang="en-US" sz="2800">
                <a:solidFill>
                  <a:srgbClr val="CC0000"/>
                </a:solidFill>
              </a:rPr>
              <a:t>三角形的面积  </a:t>
            </a:r>
            <a:r>
              <a:rPr lang="en-US" altLang="zh-CN" sz="3600">
                <a:solidFill>
                  <a:srgbClr val="CC0000"/>
                </a:solidFill>
              </a:rPr>
              <a:t>=</a:t>
            </a: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3929063" y="4929188"/>
            <a:ext cx="1976437" cy="709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defRPr/>
            </a:pPr>
            <a:r>
              <a:rPr lang="zh-CN" altLang="en-US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底 </a:t>
            </a:r>
            <a:r>
              <a:rPr lang="en-US" altLang="zh-CN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× </a:t>
            </a:r>
            <a:r>
              <a:rPr lang="zh-CN" altLang="en-US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高</a:t>
            </a:r>
          </a:p>
        </p:txBody>
      </p:sp>
      <p:sp>
        <p:nvSpPr>
          <p:cNvPr id="36" name="Rectangle 87"/>
          <p:cNvSpPr>
            <a:spLocks noChangeArrowheads="1"/>
          </p:cNvSpPr>
          <p:nvPr/>
        </p:nvSpPr>
        <p:spPr bwMode="auto">
          <a:xfrm>
            <a:off x="5929313" y="4929188"/>
            <a:ext cx="1873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r>
              <a:rPr lang="en-US" altLang="zh-CN" sz="4400">
                <a:solidFill>
                  <a:srgbClr val="CC0000"/>
                </a:solidFill>
                <a:ea typeface="宋体" charset="-122"/>
              </a:rPr>
              <a:t>÷ 2</a:t>
            </a:r>
            <a:endParaRPr lang="zh-CN" altLang="en-US" sz="4400">
              <a:solidFill>
                <a:srgbClr val="CC0000"/>
              </a:solidFill>
              <a:ea typeface="宋体" charset="-122"/>
            </a:endParaRP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3286125" y="4071938"/>
            <a:ext cx="3244850" cy="525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en-US" altLang="zh-CN">
                <a:solidFill>
                  <a:srgbClr val="000099"/>
                </a:solidFill>
              </a:rPr>
              <a:t>(</a:t>
            </a:r>
            <a:r>
              <a:rPr lang="zh-CN" altLang="en-US" sz="2800">
                <a:solidFill>
                  <a:srgbClr val="000099"/>
                </a:solidFill>
              </a:rPr>
              <a:t>平行四边形面积</a:t>
            </a:r>
            <a:r>
              <a:rPr lang="en-US" altLang="zh-CN">
                <a:solidFill>
                  <a:srgbClr val="000099"/>
                </a:solidFill>
              </a:rPr>
              <a:t>)</a:t>
            </a:r>
          </a:p>
        </p:txBody>
      </p:sp>
      <p:grpSp>
        <p:nvGrpSpPr>
          <p:cNvPr id="42" name="组合 41"/>
          <p:cNvGrpSpPr>
            <a:grpSpLocks/>
          </p:cNvGrpSpPr>
          <p:nvPr/>
        </p:nvGrpSpPr>
        <p:grpSpPr bwMode="auto">
          <a:xfrm>
            <a:off x="4570413" y="4573588"/>
            <a:ext cx="217487" cy="357187"/>
            <a:chOff x="4571206" y="4572802"/>
            <a:chExt cx="215902" cy="357190"/>
          </a:xfrm>
        </p:grpSpPr>
        <p:cxnSp>
          <p:nvCxnSpPr>
            <p:cNvPr id="40978" name="直接连接符 37"/>
            <p:cNvCxnSpPr>
              <a:cxnSpLocks noChangeShapeType="1"/>
            </p:cNvCxnSpPr>
            <p:nvPr/>
          </p:nvCxnSpPr>
          <p:spPr bwMode="auto">
            <a:xfrm rot="5400000">
              <a:off x="4607719" y="4750603"/>
              <a:ext cx="357190" cy="15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40979" name="直接连接符 37"/>
            <p:cNvCxnSpPr>
              <a:cxnSpLocks noChangeShapeType="1"/>
            </p:cNvCxnSpPr>
            <p:nvPr/>
          </p:nvCxnSpPr>
          <p:spPr bwMode="auto">
            <a:xfrm rot="5400000">
              <a:off x="4393405" y="4750603"/>
              <a:ext cx="357190" cy="15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7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77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7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92" decel="1000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192" decel="100000"/>
                                        <p:tgtEl>
                                          <p:spTgt spid="778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192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192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92" decel="1000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192" decel="100000"/>
                                        <p:tgtEl>
                                          <p:spTgt spid="778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192" fill="hold"/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92" fill="hold"/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4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4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nimBg="1"/>
      <p:bldP spid="77829" grpId="0"/>
      <p:bldP spid="77840" grpId="0"/>
      <p:bldP spid="77855" grpId="0"/>
      <p:bldP spid="77856" grpId="0"/>
      <p:bldP spid="34" grpId="0"/>
      <p:bldP spid="36" grpId="0"/>
      <p:bldP spid="37" grpId="0"/>
    </p:bld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楷体_GB2312"/>
        <a:cs typeface=""/>
      </a:majorFont>
      <a:minorFont>
        <a:latin typeface="Arial"/>
        <a:ea typeface="楷体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楷体_GB2312" panose="02010609030101010101" pitchFamily="49" charset="-122"/>
            <a:ea typeface="楷体_GB2312" panose="0201060903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楷体_GB2312" panose="02010609030101010101" pitchFamily="49" charset="-122"/>
            <a:ea typeface="楷体_GB2312" panose="02010609030101010101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主题3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楷体_GB2312"/>
        <a:cs typeface=""/>
      </a:majorFont>
      <a:minorFont>
        <a:latin typeface="Arial"/>
        <a:ea typeface="楷体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楷体_GB2312" panose="02010609030101010101" pitchFamily="49" charset="-122"/>
            <a:ea typeface="楷体_GB2312" panose="0201060903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楷体_GB2312" panose="02010609030101010101" pitchFamily="49" charset="-122"/>
            <a:ea typeface="楷体_GB2312" panose="02010609030101010101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默认设计模板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默认设计模板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楷体_GB2312" panose="02010609030101010101" pitchFamily="49" charset="-122"/>
            <a:ea typeface="楷体_GB2312" panose="0201060903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楷体_GB2312" panose="02010609030101010101" pitchFamily="49" charset="-122"/>
            <a:ea typeface="楷体_GB2312" panose="02010609030101010101" pitchFamily="49" charset="-122"/>
          </a:defRPr>
        </a:defPPr>
      </a:lstStyle>
    </a:lnDef>
  </a:objectDefaul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质朴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质朴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质朴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993</Words>
  <Application>Microsoft Office PowerPoint</Application>
  <PresentationFormat>全屏显示(4:3)</PresentationFormat>
  <Paragraphs>211</Paragraphs>
  <Slides>26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4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1" baseType="lpstr">
      <vt:lpstr>默认设计模板</vt:lpstr>
      <vt:lpstr>主题3</vt:lpstr>
      <vt:lpstr>3_默认设计模板</vt:lpstr>
      <vt:lpstr>质朴</vt:lpstr>
      <vt:lpstr>位图图像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你 能 回 答 正 确 吗？</vt:lpstr>
      <vt:lpstr>幻灯片 16</vt:lpstr>
      <vt:lpstr>幻灯片 17</vt:lpstr>
      <vt:lpstr>幻灯片 18</vt:lpstr>
      <vt:lpstr>幻灯片 19</vt:lpstr>
      <vt:lpstr>幻灯片 20</vt:lpstr>
      <vt:lpstr>幻灯片 21</vt:lpstr>
      <vt:lpstr>2、比较下列梯形面积的大小.你发现了什么?</vt:lpstr>
      <vt:lpstr>幻灯片 23</vt:lpstr>
      <vt:lpstr>幻灯片 24</vt:lpstr>
      <vt:lpstr>幻灯片 25</vt:lpstr>
      <vt:lpstr>幻灯片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数学 五年级上册 教学参考 多媒体资源</dc:title>
  <dc:creator>Administrator</dc:creator>
  <cp:lastModifiedBy>史倩倩</cp:lastModifiedBy>
  <cp:revision>411</cp:revision>
  <dcterms:created xsi:type="dcterms:W3CDTF">2012-03-15T05:58:26Z</dcterms:created>
  <dcterms:modified xsi:type="dcterms:W3CDTF">2019-12-05T05:39:55Z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2052-10.1.0.6028</vt:lpwstr>
  </property>
</Properties>
</file>