
<file path=[Content_Types].xml><?xml version="1.0" encoding="utf-8"?>
<Types xmlns="http://schemas.openxmlformats.org/package/2006/content-types">
  <Default Extension="wav" ContentType="audio/x-wav"/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404" r:id="rId3"/>
    <p:sldId id="364" r:id="rId4"/>
    <p:sldId id="338" r:id="rId5"/>
    <p:sldId id="339" r:id="rId6"/>
    <p:sldId id="340" r:id="rId8"/>
    <p:sldId id="341" r:id="rId9"/>
    <p:sldId id="342" r:id="rId10"/>
    <p:sldId id="366" r:id="rId11"/>
    <p:sldId id="360" r:id="rId12"/>
    <p:sldId id="375" r:id="rId13"/>
    <p:sldId id="376" r:id="rId14"/>
    <p:sldId id="377" r:id="rId15"/>
    <p:sldId id="347" r:id="rId16"/>
    <p:sldId id="353" r:id="rId17"/>
    <p:sldId id="356" r:id="rId18"/>
    <p:sldId id="357" r:id="rId19"/>
    <p:sldId id="358" r:id="rId20"/>
    <p:sldId id="359" r:id="rId21"/>
    <p:sldId id="367" r:id="rId22"/>
    <p:sldId id="368" r:id="rId23"/>
  </p:sldIdLst>
  <p:sldSz cx="7169150" cy="5376545" type="B5ISO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3300"/>
    <a:srgbClr val="CC0066"/>
    <a:srgbClr val="663300"/>
    <a:srgbClr val="FF3300"/>
    <a:srgbClr val="66FF99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116" y="-84"/>
      </p:cViewPr>
      <p:guideLst>
        <p:guide orient="horz" pos="1694"/>
        <p:guide pos="23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7010101-77A5-421B-AF89-201203F2B57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 noTextEdit="1"/>
          </p:cNvSpPr>
          <p:nvPr>
            <p:ph type="sldImg" idx="4294967295"/>
          </p:nvPr>
        </p:nvSpPr>
        <p:spPr/>
      </p:sp>
      <p:sp>
        <p:nvSpPr>
          <p:cNvPr id="18435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CN" altLang="en-US" smtClean="0"/>
              <a:t>本资料来自于资源最齐全的２１世纪教育网</a:t>
            </a:r>
            <a:r>
              <a:rPr lang="en-US" altLang="zh-CN" smtClean="0"/>
              <a:t>www.21cnjy.com</a:t>
            </a: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 noTextEdit="1"/>
          </p:cNvSpPr>
          <p:nvPr>
            <p:ph type="sldImg" idx="4294967295"/>
          </p:nvPr>
        </p:nvSpPr>
        <p:spPr/>
      </p:sp>
      <p:sp>
        <p:nvSpPr>
          <p:cNvPr id="20483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CN" altLang="en-US" smtClean="0"/>
              <a:t>本资料来自于资源最齐全的２１世纪教育网</a:t>
            </a:r>
            <a:r>
              <a:rPr lang="en-US" altLang="zh-CN" smtClean="0"/>
              <a:t>www.21cnjy.com</a:t>
            </a: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 noTextEdit="1"/>
          </p:cNvSpPr>
          <p:nvPr>
            <p:ph type="sldImg" idx="4294967295"/>
          </p:nvPr>
        </p:nvSpPr>
        <p:spPr/>
      </p:sp>
      <p:sp>
        <p:nvSpPr>
          <p:cNvPr id="22531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CN" altLang="en-US" smtClean="0"/>
              <a:t>本资料来自于资源最齐全的２１世纪教育网</a:t>
            </a:r>
            <a:r>
              <a:rPr lang="en-US" altLang="zh-CN" smtClean="0"/>
              <a:t>www.21cnjy.com</a:t>
            </a: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6B742-2654-44D3-96CB-CE001DDEB50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3729E-62F6-48FB-BC68-9DAE128A038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108575" y="477838"/>
            <a:ext cx="1522413" cy="43021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8163" y="477838"/>
            <a:ext cx="4418012" cy="43021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19417-148A-48F2-9827-F1E931F658D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1ADED-73E9-4AE5-8820-38C9B61A07D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C454B-9F66-423D-B85B-37283688736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8163" y="1552575"/>
            <a:ext cx="2970212" cy="322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60775" y="1552575"/>
            <a:ext cx="2970213" cy="322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F384A-FA22-4551-AF60-C01D29FFFB3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8775" y="215900"/>
            <a:ext cx="6451600" cy="8953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0AF0D-D822-4CD7-9F9D-A87E3497AC6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BFE35-1E49-4DEF-8352-6E6FA3A917E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A5E7-2311-4626-9ED2-4A18C95A358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D3221-F9B5-4A0E-BE0A-44527224383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3884D-8891-44F9-82BB-810CCC6971A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8163" y="477838"/>
            <a:ext cx="6092825" cy="896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1676" tIns="35838" rIns="71676" bIns="3583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538163" y="1552575"/>
            <a:ext cx="6092825" cy="32273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1676" tIns="35838" rIns="71676" bIns="358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8163" y="4899025"/>
            <a:ext cx="1493837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1676" tIns="35838" rIns="71676" bIns="35838" numCol="1" anchor="t" anchorCtr="0" compatLnSpc="1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9025"/>
            <a:ext cx="2270125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1676" tIns="35838" rIns="71676" bIns="35838" numCol="1" anchor="t" anchorCtr="0" compatLnSpc="1"/>
          <a:lstStyle>
            <a:lvl1pPr algn="ct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9025"/>
            <a:ext cx="1493838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1676" tIns="35838" rIns="71676" bIns="35838" numCol="1" anchor="t" anchorCtr="0" compatLnSpc="1"/>
          <a:lstStyle>
            <a:lvl1pPr algn="r">
              <a:defRPr sz="1100"/>
            </a:lvl1pPr>
          </a:lstStyle>
          <a:p>
            <a:fld id="{E0FCC472-FA56-473E-BFB2-007A5A5E367E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defTabSz="7175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defTabSz="7175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defTabSz="7175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defTabSz="7175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268605" indent="-268605" algn="l" defTabSz="717550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224155" algn="l" defTabSz="717550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</a:defRPr>
      </a:lvl3pPr>
      <a:lvl4pPr marL="1254125" indent="-179705" algn="l" defTabSz="7175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612900" indent="-179705" algn="l" defTabSz="717550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070100" indent="-179705" algn="l" defTabSz="717550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527300" indent="-179705" algn="l" defTabSz="717550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984500" indent="-179705" algn="l" defTabSz="717550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441700" indent="-179705" algn="l" defTabSz="717550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GIF"/><Relationship Id="rId1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jpeg"/><Relationship Id="rId2" Type="http://schemas.openxmlformats.org/officeDocument/2006/relationships/image" Target="../media/image14.GIF"/><Relationship Id="rId1" Type="http://schemas.openxmlformats.org/officeDocument/2006/relationships/image" Target="../media/image16.GIF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jpeg"/><Relationship Id="rId2" Type="http://schemas.openxmlformats.org/officeDocument/2006/relationships/image" Target="../media/image14.GIF"/><Relationship Id="rId1" Type="http://schemas.openxmlformats.org/officeDocument/2006/relationships/image" Target="../media/image16.GIF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1"/>
          <p:cNvPicPr>
            <a:picLocks noChangeAspect="1" noChangeArrowheads="1"/>
          </p:cNvPicPr>
          <p:nvPr/>
        </p:nvPicPr>
        <p:blipFill>
          <a:blip r:embed="rId1" cstate="print"/>
          <a:srcRect b="5556"/>
          <a:stretch>
            <a:fillRect/>
          </a:stretch>
        </p:blipFill>
        <p:spPr bwMode="auto">
          <a:xfrm>
            <a:off x="0" y="0"/>
            <a:ext cx="7169150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12"/>
          <p:cNvSpPr>
            <a:spLocks noChangeArrowheads="1"/>
          </p:cNvSpPr>
          <p:nvPr/>
        </p:nvSpPr>
        <p:spPr bwMode="auto">
          <a:xfrm>
            <a:off x="2111375" y="1616075"/>
            <a:ext cx="301466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algn="ctr" defTabSz="717550"/>
            <a:r>
              <a:rPr lang="en-US" altLang="zh-CN" sz="4100" b="1" i="1">
                <a:solidFill>
                  <a:srgbClr val="CC00CC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lesson 1</a:t>
            </a:r>
            <a:endParaRPr lang="en-US" altLang="zh-CN" sz="4100" b="1" i="1">
              <a:solidFill>
                <a:srgbClr val="CC00CC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14339" name="Rectangle 13"/>
          <p:cNvSpPr>
            <a:spLocks noChangeArrowheads="1"/>
          </p:cNvSpPr>
          <p:nvPr/>
        </p:nvSpPr>
        <p:spPr bwMode="auto">
          <a:xfrm>
            <a:off x="2497138" y="600075"/>
            <a:ext cx="254476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4100" b="1" i="1">
                <a:solidFill>
                  <a:srgbClr val="CC00CC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Recycle 1</a:t>
            </a:r>
            <a:endParaRPr lang="en-US" altLang="zh-CN" sz="4100" b="1" i="1">
              <a:solidFill>
                <a:srgbClr val="CC00CC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72820" y="3141980"/>
            <a:ext cx="5223510" cy="54800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wrap="square"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en-US" altLang="zh-CN" sz="3100" b="1"/>
              <a:t>Unit One How can I get there?</a:t>
            </a:r>
            <a:endParaRPr lang="en-US" altLang="zh-CN" sz="3100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/>
          <p:cNvSpPr>
            <a:spLocks noChangeArrowheads="1"/>
          </p:cNvSpPr>
          <p:nvPr/>
        </p:nvSpPr>
        <p:spPr bwMode="auto">
          <a:xfrm>
            <a:off x="0" y="815975"/>
            <a:ext cx="3584575" cy="1420813"/>
          </a:xfrm>
          <a:prstGeom prst="wedgeEllipseCallout">
            <a:avLst>
              <a:gd name="adj1" fmla="val 8417"/>
              <a:gd name="adj2" fmla="val 74694"/>
            </a:avLst>
          </a:prstGeom>
          <a:solidFill>
            <a:srgbClr val="FF9900"/>
          </a:solidFill>
          <a:ln w="9525">
            <a:solidFill>
              <a:srgbClr val="FFFFCC"/>
            </a:solidFill>
            <a:miter lim="800000"/>
          </a:ln>
        </p:spPr>
        <p:txBody>
          <a:bodyPr lIns="71689" tIns="35844" rIns="71689" bIns="35844"/>
          <a:lstStyle/>
          <a:p>
            <a:pPr algn="ctr" defTabSz="717550"/>
            <a:endParaRPr lang="zh-CN" altLang="en-US" sz="2500">
              <a:latin typeface="Comic Sans MS" panose="030F0702030302020204" pitchFamily="66" charset="0"/>
            </a:endParaRPr>
          </a:p>
        </p:txBody>
      </p:sp>
      <p:sp>
        <p:nvSpPr>
          <p:cNvPr id="26626" name="AutoShape 3"/>
          <p:cNvSpPr>
            <a:spLocks noChangeArrowheads="1"/>
          </p:cNvSpPr>
          <p:nvPr/>
        </p:nvSpPr>
        <p:spPr bwMode="auto">
          <a:xfrm>
            <a:off x="3357563" y="938213"/>
            <a:ext cx="3387725" cy="1354137"/>
          </a:xfrm>
          <a:prstGeom prst="wedgeEllipseCallout">
            <a:avLst>
              <a:gd name="adj1" fmla="val -20648"/>
              <a:gd name="adj2" fmla="val 92556"/>
            </a:avLst>
          </a:prstGeom>
          <a:solidFill>
            <a:srgbClr val="FF9900"/>
          </a:solidFill>
          <a:ln w="9525">
            <a:solidFill>
              <a:srgbClr val="FFFFCC"/>
            </a:solidFill>
            <a:miter lim="800000"/>
          </a:ln>
        </p:spPr>
        <p:txBody>
          <a:bodyPr lIns="71689" tIns="35844" rIns="71689" bIns="35844"/>
          <a:lstStyle/>
          <a:p>
            <a:pPr algn="ctr" defTabSz="717550"/>
            <a:endParaRPr lang="zh-CN" altLang="en-US" sz="2500">
              <a:latin typeface="Comic Sans MS" panose="030F0702030302020204" pitchFamily="66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55625" y="960438"/>
            <a:ext cx="2597150" cy="839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500" b="1">
                <a:latin typeface="Comic Sans MS" panose="030F0702030302020204" pitchFamily="66" charset="0"/>
              </a:rPr>
              <a:t>表示场所的单词还有哪些呢？</a:t>
            </a:r>
            <a:endParaRPr lang="zh-CN" altLang="en-US" sz="2500" b="1">
              <a:latin typeface="Comic Sans MS" panose="030F0702030302020204" pitchFamily="66" charset="0"/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656013" y="1247775"/>
            <a:ext cx="2801937" cy="835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500" b="1">
                <a:latin typeface="Comic Sans MS" panose="030F0702030302020204" pitchFamily="66" charset="0"/>
              </a:rPr>
              <a:t>我们一起来总结下吧！</a:t>
            </a:r>
            <a:endParaRPr lang="zh-CN" altLang="en-US" sz="2500" b="1">
              <a:latin typeface="Comic Sans MS" panose="030F0702030302020204" pitchFamily="66" charset="0"/>
            </a:endParaRPr>
          </a:p>
        </p:txBody>
      </p:sp>
      <p:pic>
        <p:nvPicPr>
          <p:cNvPr id="26629" name="Picture 6" descr="单纯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640138" y="2914650"/>
            <a:ext cx="2144712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7" descr="害羞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0275" y="2801938"/>
            <a:ext cx="1751013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415925" y="168275"/>
            <a:ext cx="3703638" cy="625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lnSpc>
                <a:spcPct val="70000"/>
              </a:lnSpc>
              <a:spcBef>
                <a:spcPct val="50000"/>
              </a:spcBef>
            </a:pPr>
            <a:r>
              <a:rPr lang="en-US" altLang="zh-CN" sz="5200" b="1">
                <a:solidFill>
                  <a:srgbClr val="006600"/>
                </a:solidFill>
                <a:latin typeface="Comic Sans MS" panose="030F0702030302020204" pitchFamily="66" charset="0"/>
              </a:rPr>
              <a:t>library</a:t>
            </a:r>
            <a:r>
              <a:rPr lang="zh-CN" altLang="en-US" sz="5200" b="1">
                <a:solidFill>
                  <a:srgbClr val="006600"/>
                </a:solidFill>
                <a:latin typeface="Comic Sans MS" panose="030F0702030302020204" pitchFamily="66" charset="0"/>
              </a:rPr>
              <a:t>  </a:t>
            </a:r>
            <a:endParaRPr lang="en-US" altLang="zh-CN" sz="5200" b="1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387725" y="4081463"/>
            <a:ext cx="2970213" cy="871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en-US" altLang="zh-CN" sz="5200" b="1">
                <a:solidFill>
                  <a:srgbClr val="006600"/>
                </a:solidFill>
                <a:latin typeface="Comic Sans MS" panose="030F0702030302020204" pitchFamily="66" charset="0"/>
              </a:rPr>
              <a:t>zoo</a:t>
            </a:r>
            <a:endParaRPr lang="en-US" altLang="zh-CN" sz="5200" b="1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461963" y="1971675"/>
            <a:ext cx="3513137" cy="871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defTabSz="717550"/>
            <a:r>
              <a:rPr lang="en-US" altLang="zh-CN" sz="5200" b="1">
                <a:solidFill>
                  <a:srgbClr val="006600"/>
                </a:solidFill>
                <a:latin typeface="Comic Sans MS" panose="030F0702030302020204" pitchFamily="66" charset="0"/>
              </a:rPr>
              <a:t>restaurant</a:t>
            </a:r>
            <a:endParaRPr lang="en-US" altLang="zh-CN" sz="5200" b="1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461963" y="3584575"/>
            <a:ext cx="5137150" cy="2471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lnSpc>
                <a:spcPct val="50000"/>
              </a:lnSpc>
              <a:spcBef>
                <a:spcPct val="50000"/>
              </a:spcBef>
            </a:pPr>
            <a:r>
              <a:rPr lang="zh-CN" altLang="en-US" sz="5200" b="1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endParaRPr lang="zh-CN" altLang="en-US" sz="5200" b="1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defTabSz="717550">
              <a:lnSpc>
                <a:spcPct val="50000"/>
              </a:lnSpc>
              <a:spcBef>
                <a:spcPct val="50000"/>
              </a:spcBef>
            </a:pPr>
            <a:r>
              <a:rPr lang="en-US" altLang="zh-CN" sz="5200" b="1">
                <a:solidFill>
                  <a:srgbClr val="006600"/>
                </a:solidFill>
                <a:latin typeface="Comic Sans MS" panose="030F0702030302020204" pitchFamily="66" charset="0"/>
              </a:rPr>
              <a:t>shop</a:t>
            </a:r>
            <a:endParaRPr lang="en-US" altLang="zh-CN" sz="5200" b="1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defTabSz="717550">
              <a:spcBef>
                <a:spcPct val="50000"/>
              </a:spcBef>
            </a:pPr>
            <a:r>
              <a:rPr lang="en-US" altLang="zh-CN" sz="5200" b="1">
                <a:solidFill>
                  <a:srgbClr val="006600"/>
                </a:solidFill>
                <a:latin typeface="Comic Sans MS" panose="030F0702030302020204" pitchFamily="66" charset="0"/>
              </a:rPr>
              <a:t>       </a:t>
            </a:r>
            <a:endParaRPr lang="en-US" altLang="zh-CN" sz="5200" b="1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461963" y="3057525"/>
            <a:ext cx="3673475" cy="871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defTabSz="717550"/>
            <a:r>
              <a:rPr lang="en-US" altLang="zh-CN" sz="5200" b="1">
                <a:solidFill>
                  <a:srgbClr val="006600"/>
                </a:solidFill>
                <a:latin typeface="Comic Sans MS" panose="030F0702030302020204" pitchFamily="66" charset="0"/>
              </a:rPr>
              <a:t>bus station</a:t>
            </a:r>
            <a:endParaRPr lang="en-US" altLang="zh-CN" sz="5200" b="1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461963" y="1265238"/>
            <a:ext cx="4256087" cy="565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 anchor="ctr"/>
          <a:lstStyle/>
          <a:p>
            <a:pPr algn="ctr" defTabSz="717550"/>
            <a:r>
              <a:rPr lang="en-US" altLang="zh-CN" sz="5200" b="1">
                <a:solidFill>
                  <a:srgbClr val="006600"/>
                </a:solidFill>
                <a:latin typeface="Comic Sans MS" panose="030F0702030302020204" pitchFamily="66" charset="0"/>
              </a:rPr>
              <a:t>supermarket</a:t>
            </a:r>
            <a:endParaRPr lang="en-US" altLang="zh-CN" sz="5200" b="1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5" name="Text Box 23"/>
          <p:cNvSpPr txBox="1">
            <a:spLocks noChangeArrowheads="1"/>
          </p:cNvSpPr>
          <p:nvPr/>
        </p:nvSpPr>
        <p:spPr bwMode="auto">
          <a:xfrm>
            <a:off x="4160838" y="0"/>
            <a:ext cx="1468437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800" b="1">
                <a:solidFill>
                  <a:srgbClr val="006600"/>
                </a:solidFill>
                <a:latin typeface="Comic Sans MS" panose="030F0702030302020204" pitchFamily="66" charset="0"/>
              </a:rPr>
              <a:t>park</a:t>
            </a:r>
            <a:endParaRPr lang="zh-CN" altLang="en-US" sz="4800" b="1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WordArt 3"/>
          <p:cNvSpPr>
            <a:spLocks noChangeArrowheads="1" noChangeShapeType="1" noTextEdit="1"/>
          </p:cNvSpPr>
          <p:nvPr/>
        </p:nvSpPr>
        <p:spPr bwMode="auto">
          <a:xfrm>
            <a:off x="1208088" y="1752600"/>
            <a:ext cx="4078287" cy="19446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zh-CN" altLang="en-US" sz="3600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674" name="文本框 1"/>
          <p:cNvSpPr txBox="1">
            <a:spLocks noChangeArrowheads="1"/>
          </p:cNvSpPr>
          <p:nvPr/>
        </p:nvSpPr>
        <p:spPr bwMode="auto">
          <a:xfrm>
            <a:off x="244475" y="522288"/>
            <a:ext cx="3130550" cy="14916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方位介词：</a:t>
            </a:r>
            <a:endParaRPr lang="zh-CN" altLang="en-US" sz="3600" b="1">
              <a:solidFill>
                <a:srgbClr val="FF0000"/>
              </a:solidFill>
            </a:endParaRPr>
          </a:p>
          <a:p>
            <a:endParaRPr lang="zh-CN" altLang="en-US"/>
          </a:p>
          <a:p>
            <a:endParaRPr lang="zh-CN" altLang="en-US" sz="360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63538" y="1836738"/>
            <a:ext cx="6542087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6000"/>
              <a:t>near           beside   in front of      behind   next to      far from</a:t>
            </a:r>
            <a:endParaRPr lang="en-US" altLang="zh-CN" sz="60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圆角右箭头 5"/>
          <p:cNvSpPr>
            <a:spLocks noChangeArrowheads="1"/>
          </p:cNvSpPr>
          <p:nvPr/>
        </p:nvSpPr>
        <p:spPr bwMode="auto">
          <a:xfrm>
            <a:off x="1000125" y="615950"/>
            <a:ext cx="1219200" cy="1052513"/>
          </a:xfrm>
          <a:custGeom>
            <a:avLst/>
            <a:gdLst/>
            <a:ahLst/>
            <a:cxnLst>
              <a:cxn ang="0">
                <a:pos x="0" y="1052830"/>
              </a:cxn>
              <a:cxn ang="0">
                <a:pos x="0" y="592216"/>
              </a:cxn>
              <a:cxn ang="0">
                <a:pos x="460613" y="131603"/>
              </a:cxn>
              <a:cxn ang="0">
                <a:pos x="955992" y="131603"/>
              </a:cxn>
              <a:cxn ang="0">
                <a:pos x="955992" y="0"/>
              </a:cxn>
              <a:cxn ang="0">
                <a:pos x="1219200" y="263207"/>
              </a:cxn>
              <a:cxn ang="0">
                <a:pos x="955992" y="526415"/>
              </a:cxn>
              <a:cxn ang="0">
                <a:pos x="955992" y="394811"/>
              </a:cxn>
              <a:cxn ang="0">
                <a:pos x="460613" y="394811"/>
              </a:cxn>
              <a:cxn ang="0">
                <a:pos x="263208" y="592216"/>
              </a:cxn>
              <a:cxn ang="0">
                <a:pos x="263207" y="1052830"/>
              </a:cxn>
            </a:cxnLst>
            <a:rect l="0" t="0" r="r" b="b"/>
            <a:pathLst>
              <a:path w="1219200" h="1052830">
                <a:moveTo>
                  <a:pt x="0" y="1052830"/>
                </a:moveTo>
                <a:lnTo>
                  <a:pt x="0" y="592216"/>
                </a:lnTo>
                <a:cubicBezTo>
                  <a:pt x="0" y="337826"/>
                  <a:pt x="206223" y="131603"/>
                  <a:pt x="460613" y="131603"/>
                </a:cubicBezTo>
                <a:lnTo>
                  <a:pt x="955992" y="131603"/>
                </a:lnTo>
                <a:lnTo>
                  <a:pt x="955992" y="0"/>
                </a:lnTo>
                <a:lnTo>
                  <a:pt x="1219200" y="263207"/>
                </a:lnTo>
                <a:lnTo>
                  <a:pt x="955992" y="526415"/>
                </a:lnTo>
                <a:lnTo>
                  <a:pt x="955992" y="394811"/>
                </a:lnTo>
                <a:lnTo>
                  <a:pt x="460613" y="394811"/>
                </a:lnTo>
                <a:cubicBezTo>
                  <a:pt x="351589" y="394811"/>
                  <a:pt x="263208" y="483192"/>
                  <a:pt x="263208" y="592216"/>
                </a:cubicBezTo>
                <a:lnTo>
                  <a:pt x="263207" y="105283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29698" name="上箭头 7"/>
          <p:cNvSpPr>
            <a:spLocks noChangeArrowheads="1"/>
          </p:cNvSpPr>
          <p:nvPr/>
        </p:nvSpPr>
        <p:spPr bwMode="auto">
          <a:xfrm>
            <a:off x="4368800" y="333375"/>
            <a:ext cx="858838" cy="1452563"/>
          </a:xfrm>
          <a:prstGeom prst="upArrow">
            <a:avLst>
              <a:gd name="adj1" fmla="val 50000"/>
              <a:gd name="adj2" fmla="val 499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29700" name="十字形 9"/>
          <p:cNvSpPr>
            <a:spLocks noChangeArrowheads="1"/>
          </p:cNvSpPr>
          <p:nvPr/>
        </p:nvSpPr>
        <p:spPr bwMode="auto">
          <a:xfrm>
            <a:off x="4106863" y="2820988"/>
            <a:ext cx="1379537" cy="1227137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85813" y="1879600"/>
            <a:ext cx="164623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/>
              <a:t>turn right</a:t>
            </a:r>
            <a:endParaRPr lang="en-US" altLang="zh-CN" sz="2400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194175" y="1957388"/>
            <a:ext cx="147637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/>
              <a:t>go straight</a:t>
            </a:r>
            <a:endParaRPr lang="en-US" altLang="zh-CN" sz="2400"/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85813" y="4462463"/>
            <a:ext cx="11557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/>
              <a:t>turn left</a:t>
            </a:r>
            <a:endParaRPr lang="en-US" altLang="zh-CN" sz="2400"/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471988" y="4462463"/>
            <a:ext cx="119856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/>
              <a:t>crossing</a:t>
            </a:r>
            <a:endParaRPr lang="en-US" altLang="zh-CN" sz="2400"/>
          </a:p>
        </p:txBody>
      </p:sp>
      <p:sp>
        <p:nvSpPr>
          <p:cNvPr id="2" name="直角上箭头 1"/>
          <p:cNvSpPr/>
          <p:nvPr/>
        </p:nvSpPr>
        <p:spPr>
          <a:xfrm rot="16200000">
            <a:off x="923925" y="2896235"/>
            <a:ext cx="1226820" cy="1077595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gradFill>
          <a:gsLst>
            <a:gs pos="0">
              <a:srgbClr val="CCFF66"/>
            </a:gs>
            <a:gs pos="100000">
              <a:srgbClr val="52762D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1336" y="3026093"/>
            <a:ext cx="2197100" cy="655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3800">
                <a:solidFill>
                  <a:srgbClr val="00B0F0"/>
                </a:solidFill>
              </a:rPr>
              <a:t>You can ...</a:t>
            </a:r>
            <a:endParaRPr lang="en-US" altLang="zh-CN" sz="3800">
              <a:solidFill>
                <a:srgbClr val="00B0F0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22764" y="890905"/>
            <a:ext cx="4363085" cy="6864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4000">
                <a:solidFill>
                  <a:srgbClr val="FF0000"/>
                </a:solidFill>
              </a:rPr>
              <a:t>Where is the</a:t>
            </a:r>
            <a:r>
              <a:rPr lang="en-US" altLang="zh-CN" sz="4000">
                <a:solidFill>
                  <a:srgbClr val="000099"/>
                </a:solidFill>
              </a:rPr>
              <a:t> </a:t>
            </a:r>
            <a:r>
              <a:rPr lang="en-US" altLang="zh-CN" sz="4000">
                <a:solidFill>
                  <a:srgbClr val="FF0000"/>
                </a:solidFill>
              </a:rPr>
              <a:t>+</a:t>
            </a:r>
            <a:r>
              <a:rPr lang="zh-CN" altLang="zh-CN" sz="4000">
                <a:solidFill>
                  <a:srgbClr val="FF0000"/>
                </a:solidFill>
              </a:rPr>
              <a:t>地点</a:t>
            </a:r>
            <a:r>
              <a:rPr lang="en-US" altLang="zh-CN" sz="4000">
                <a:solidFill>
                  <a:srgbClr val="FF0000"/>
                </a:solidFill>
              </a:rPr>
              <a:t>?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61963" y="1577023"/>
            <a:ext cx="4157345" cy="6864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4000">
                <a:solidFill>
                  <a:srgbClr val="00B0F0"/>
                </a:solidFill>
              </a:rPr>
              <a:t>It is+</a:t>
            </a:r>
            <a:r>
              <a:rPr lang="zh-CN" altLang="en-US" sz="4000">
                <a:solidFill>
                  <a:srgbClr val="00B0F0"/>
                </a:solidFill>
              </a:rPr>
              <a:t>方位词</a:t>
            </a:r>
            <a:r>
              <a:rPr lang="en-US" altLang="zh-CN" sz="4000">
                <a:solidFill>
                  <a:srgbClr val="00B0F0"/>
                </a:solidFill>
              </a:rPr>
              <a:t>+</a:t>
            </a:r>
            <a:r>
              <a:rPr lang="zh-CN" altLang="en-US" sz="4000">
                <a:solidFill>
                  <a:srgbClr val="00B0F0"/>
                </a:solidFill>
              </a:rPr>
              <a:t>地点</a:t>
            </a:r>
            <a:r>
              <a:rPr lang="en-US" altLang="zh-CN" sz="4000">
                <a:solidFill>
                  <a:srgbClr val="00B0F0"/>
                </a:solidFill>
              </a:rPr>
              <a:t>.</a:t>
            </a:r>
            <a:endParaRPr lang="en-US" altLang="zh-CN" sz="4000">
              <a:solidFill>
                <a:srgbClr val="00B0F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0650" y="270510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问答句式：</a:t>
            </a:r>
            <a:endParaRPr lang="zh-CN" altLang="zh-CN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4180" y="2350770"/>
            <a:ext cx="5018405" cy="6756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800">
                <a:solidFill>
                  <a:srgbClr val="FF0000"/>
                </a:solidFill>
              </a:rPr>
              <a:t>How can I /we get there?</a:t>
            </a:r>
            <a:endParaRPr lang="en-US" altLang="zh-CN" sz="38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4475" y="3681730"/>
            <a:ext cx="646239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</a:rPr>
              <a:t>注意：</a:t>
            </a:r>
            <a:r>
              <a:rPr lang="en-US" altLang="zh-CN" sz="3600">
                <a:solidFill>
                  <a:srgbClr val="00B0F0"/>
                </a:solidFill>
              </a:rPr>
              <a:t>1.</a:t>
            </a:r>
            <a:r>
              <a:rPr lang="zh-CN" altLang="en-US" sz="3600">
                <a:solidFill>
                  <a:srgbClr val="00B0F0"/>
                </a:solidFill>
              </a:rPr>
              <a:t>在建筑物、场所前用</a:t>
            </a:r>
            <a:r>
              <a:rPr lang="en-US" altLang="zh-CN" sz="3600">
                <a:solidFill>
                  <a:srgbClr val="00B0F0"/>
                </a:solidFill>
              </a:rPr>
              <a:t>at.</a:t>
            </a:r>
            <a:endParaRPr lang="en-US" altLang="zh-CN" sz="3600">
              <a:solidFill>
                <a:srgbClr val="00B0F0"/>
              </a:solidFill>
            </a:endParaRPr>
          </a:p>
          <a:p>
            <a:r>
              <a:rPr lang="en-US" altLang="zh-CN" sz="3600">
                <a:solidFill>
                  <a:srgbClr val="00B0F0"/>
                </a:solidFill>
              </a:rPr>
              <a:t>            2.</a:t>
            </a:r>
            <a:r>
              <a:rPr lang="zh-CN" altLang="en-US" sz="3600">
                <a:solidFill>
                  <a:srgbClr val="00B0F0"/>
                </a:solidFill>
              </a:rPr>
              <a:t>在街道前用</a:t>
            </a:r>
            <a:r>
              <a:rPr lang="en-US" altLang="zh-CN" sz="3600">
                <a:solidFill>
                  <a:srgbClr val="00B0F0"/>
                </a:solidFill>
              </a:rPr>
              <a:t>on.</a:t>
            </a:r>
            <a:endParaRPr lang="zh-CN" altLang="en-US" sz="360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  <p:bldP spid="6" grpId="0"/>
      <p:bldP spid="307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j017831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360863" y="1016000"/>
            <a:ext cx="13747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6" name="Group 3"/>
          <p:cNvGrpSpPr/>
          <p:nvPr/>
        </p:nvGrpSpPr>
        <p:grpSpPr bwMode="auto">
          <a:xfrm>
            <a:off x="239713" y="179388"/>
            <a:ext cx="2149475" cy="855662"/>
            <a:chOff x="0" y="0"/>
            <a:chExt cx="1728" cy="688"/>
          </a:xfrm>
        </p:grpSpPr>
        <p:grpSp>
          <p:nvGrpSpPr>
            <p:cNvPr id="31747" name="Group 4"/>
            <p:cNvGrpSpPr/>
            <p:nvPr/>
          </p:nvGrpSpPr>
          <p:grpSpPr bwMode="auto">
            <a:xfrm>
              <a:off x="0" y="0"/>
              <a:ext cx="1186" cy="688"/>
              <a:chOff x="0" y="0"/>
              <a:chExt cx="1186" cy="688"/>
            </a:xfrm>
          </p:grpSpPr>
          <p:sp>
            <p:nvSpPr>
              <p:cNvPr id="31748" name="Freeform 5"/>
              <p:cNvSpPr>
                <a:spLocks noChangeArrowheads="1"/>
              </p:cNvSpPr>
              <p:nvPr/>
            </p:nvSpPr>
            <p:spPr bwMode="auto">
              <a:xfrm>
                <a:off x="1172" y="525"/>
                <a:ext cx="14" cy="163"/>
              </a:xfrm>
              <a:custGeom>
                <a:avLst/>
                <a:gdLst/>
                <a:ahLst/>
                <a:cxnLst>
                  <a:cxn ang="0">
                    <a:pos x="14" y="156"/>
                  </a:cxn>
                  <a:cxn ang="0">
                    <a:pos x="4" y="163"/>
                  </a:cxn>
                  <a:cxn ang="0">
                    <a:pos x="0" y="121"/>
                  </a:cxn>
                  <a:cxn ang="0">
                    <a:pos x="1" y="82"/>
                  </a:cxn>
                  <a:cxn ang="0">
                    <a:pos x="4" y="44"/>
                  </a:cxn>
                  <a:cxn ang="0">
                    <a:pos x="4" y="6"/>
                  </a:cxn>
                  <a:cxn ang="0">
                    <a:pos x="11" y="0"/>
                  </a:cxn>
                  <a:cxn ang="0">
                    <a:pos x="13" y="37"/>
                  </a:cxn>
                  <a:cxn ang="0">
                    <a:pos x="14" y="75"/>
                  </a:cxn>
                  <a:cxn ang="0">
                    <a:pos x="14" y="115"/>
                  </a:cxn>
                  <a:cxn ang="0">
                    <a:pos x="14" y="156"/>
                  </a:cxn>
                </a:cxnLst>
                <a:rect l="0" t="0" r="r" b="b"/>
                <a:pathLst>
                  <a:path w="14" h="163">
                    <a:moveTo>
                      <a:pt x="14" y="156"/>
                    </a:moveTo>
                    <a:lnTo>
                      <a:pt x="4" y="163"/>
                    </a:lnTo>
                    <a:lnTo>
                      <a:pt x="0" y="121"/>
                    </a:lnTo>
                    <a:lnTo>
                      <a:pt x="1" y="82"/>
                    </a:lnTo>
                    <a:lnTo>
                      <a:pt x="4" y="44"/>
                    </a:lnTo>
                    <a:lnTo>
                      <a:pt x="4" y="6"/>
                    </a:lnTo>
                    <a:lnTo>
                      <a:pt x="11" y="0"/>
                    </a:lnTo>
                    <a:lnTo>
                      <a:pt x="13" y="37"/>
                    </a:lnTo>
                    <a:lnTo>
                      <a:pt x="14" y="75"/>
                    </a:lnTo>
                    <a:lnTo>
                      <a:pt x="14" y="115"/>
                    </a:lnTo>
                    <a:lnTo>
                      <a:pt x="1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1749" name="Picture 6" descr="j0288870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468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288" y="96"/>
              <a:ext cx="1440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71689" tIns="35844" rIns="71689" bIns="35844">
              <a:spAutoFit/>
            </a:bodyPr>
            <a:lstStyle/>
            <a:p>
              <a:pPr algn="ctr" defTabSz="717550">
                <a:spcBef>
                  <a:spcPct val="50000"/>
                </a:spcBef>
              </a:pPr>
              <a:r>
                <a:rPr lang="en-US" altLang="zh-CN" sz="2500" b="1" i="1">
                  <a:solidFill>
                    <a:srgbClr val="6600FF"/>
                  </a:solidFill>
                </a:rPr>
                <a:t>Let’s guess</a:t>
              </a:r>
              <a:endParaRPr lang="en-US" altLang="zh-CN" sz="2500" b="1" i="1">
                <a:solidFill>
                  <a:srgbClr val="6600FF"/>
                </a:solidFill>
              </a:endParaRPr>
            </a:p>
          </p:txBody>
        </p:sp>
      </p:grpSp>
      <p:pic>
        <p:nvPicPr>
          <p:cNvPr id="31751" name="Picture 8" descr="bookstor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1063" y="1433513"/>
            <a:ext cx="2284412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1195388" y="3167063"/>
            <a:ext cx="4719637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algn="ctr" defTabSz="717550">
              <a:spcBef>
                <a:spcPct val="50000"/>
              </a:spcBef>
            </a:pPr>
            <a:r>
              <a:rPr lang="en-US" altLang="zh-CN" sz="3100"/>
              <a:t>Where is the________?</a:t>
            </a:r>
            <a:endParaRPr lang="en-US" altLang="zh-CN" sz="310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644900" y="3106738"/>
            <a:ext cx="1716088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3100">
                <a:solidFill>
                  <a:srgbClr val="FF0000"/>
                </a:solidFill>
              </a:rPr>
              <a:t>bookstore</a:t>
            </a:r>
            <a:endParaRPr lang="en-US" altLang="zh-CN" sz="31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00050" y="3646805"/>
            <a:ext cx="6197600" cy="5480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1689" tIns="35844" rIns="71689" bIns="35844">
            <a:spAutoFit/>
          </a:bodyPr>
          <a:lstStyle/>
          <a:p>
            <a:pPr algn="ctr" defTabSz="717550">
              <a:spcBef>
                <a:spcPct val="50000"/>
              </a:spcBef>
            </a:pPr>
            <a:r>
              <a:rPr lang="en-US" altLang="zh-CN" sz="3100" b="1"/>
              <a:t>It’s next to/near the</a:t>
            </a:r>
            <a:r>
              <a:rPr lang="en-US" altLang="zh-CN" sz="2800" b="1"/>
              <a:t> </a:t>
            </a:r>
            <a:r>
              <a:rPr lang="en-US" altLang="zh-CN" sz="3100" b="1"/>
              <a:t>__________.</a:t>
            </a:r>
            <a:endParaRPr lang="en-US" altLang="zh-CN" sz="3100" b="1"/>
          </a:p>
        </p:txBody>
      </p:sp>
      <p:pic>
        <p:nvPicPr>
          <p:cNvPr id="32770" name="Picture 3" descr="bookstore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4585" y="1751965"/>
            <a:ext cx="1788795" cy="165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 descr="post off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4975" y="1900555"/>
            <a:ext cx="235204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59213" y="3530600"/>
            <a:ext cx="2589212" cy="544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algn="ctr" defTabSz="717550"/>
            <a:r>
              <a:rPr lang="en-US" altLang="zh-CN" sz="3100" b="1">
                <a:solidFill>
                  <a:srgbClr val="FF0000"/>
                </a:solidFill>
              </a:rPr>
              <a:t>post office</a:t>
            </a:r>
            <a:endParaRPr lang="en-US" altLang="zh-CN" sz="3100" b="1">
              <a:solidFill>
                <a:srgbClr val="FF0000"/>
              </a:solidFill>
            </a:endParaRPr>
          </a:p>
        </p:txBody>
      </p:sp>
      <p:pic>
        <p:nvPicPr>
          <p:cNvPr id="32773" name="Picture 6" descr="hospit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2275" y="168275"/>
            <a:ext cx="221615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j017831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421188" y="776288"/>
            <a:ext cx="16732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4" name="Group 3"/>
          <p:cNvGrpSpPr/>
          <p:nvPr/>
        </p:nvGrpSpPr>
        <p:grpSpPr bwMode="auto">
          <a:xfrm>
            <a:off x="239713" y="239713"/>
            <a:ext cx="2149475" cy="855662"/>
            <a:chOff x="0" y="0"/>
            <a:chExt cx="1728" cy="688"/>
          </a:xfrm>
        </p:grpSpPr>
        <p:grpSp>
          <p:nvGrpSpPr>
            <p:cNvPr id="33795" name="Group 4"/>
            <p:cNvGrpSpPr/>
            <p:nvPr/>
          </p:nvGrpSpPr>
          <p:grpSpPr bwMode="auto">
            <a:xfrm>
              <a:off x="0" y="0"/>
              <a:ext cx="1186" cy="688"/>
              <a:chOff x="0" y="0"/>
              <a:chExt cx="1186" cy="688"/>
            </a:xfrm>
          </p:grpSpPr>
          <p:sp>
            <p:nvSpPr>
              <p:cNvPr id="33796" name="Freeform 5"/>
              <p:cNvSpPr>
                <a:spLocks noChangeArrowheads="1"/>
              </p:cNvSpPr>
              <p:nvPr/>
            </p:nvSpPr>
            <p:spPr bwMode="auto">
              <a:xfrm>
                <a:off x="1172" y="525"/>
                <a:ext cx="14" cy="163"/>
              </a:xfrm>
              <a:custGeom>
                <a:avLst/>
                <a:gdLst/>
                <a:ahLst/>
                <a:cxnLst>
                  <a:cxn ang="0">
                    <a:pos x="14" y="156"/>
                  </a:cxn>
                  <a:cxn ang="0">
                    <a:pos x="4" y="163"/>
                  </a:cxn>
                  <a:cxn ang="0">
                    <a:pos x="0" y="121"/>
                  </a:cxn>
                  <a:cxn ang="0">
                    <a:pos x="1" y="82"/>
                  </a:cxn>
                  <a:cxn ang="0">
                    <a:pos x="4" y="44"/>
                  </a:cxn>
                  <a:cxn ang="0">
                    <a:pos x="4" y="6"/>
                  </a:cxn>
                  <a:cxn ang="0">
                    <a:pos x="11" y="0"/>
                  </a:cxn>
                  <a:cxn ang="0">
                    <a:pos x="13" y="37"/>
                  </a:cxn>
                  <a:cxn ang="0">
                    <a:pos x="14" y="75"/>
                  </a:cxn>
                  <a:cxn ang="0">
                    <a:pos x="14" y="115"/>
                  </a:cxn>
                  <a:cxn ang="0">
                    <a:pos x="14" y="156"/>
                  </a:cxn>
                </a:cxnLst>
                <a:rect l="0" t="0" r="r" b="b"/>
                <a:pathLst>
                  <a:path w="14" h="163">
                    <a:moveTo>
                      <a:pt x="14" y="156"/>
                    </a:moveTo>
                    <a:lnTo>
                      <a:pt x="4" y="163"/>
                    </a:lnTo>
                    <a:lnTo>
                      <a:pt x="0" y="121"/>
                    </a:lnTo>
                    <a:lnTo>
                      <a:pt x="1" y="82"/>
                    </a:lnTo>
                    <a:lnTo>
                      <a:pt x="4" y="44"/>
                    </a:lnTo>
                    <a:lnTo>
                      <a:pt x="4" y="6"/>
                    </a:lnTo>
                    <a:lnTo>
                      <a:pt x="11" y="0"/>
                    </a:lnTo>
                    <a:lnTo>
                      <a:pt x="13" y="37"/>
                    </a:lnTo>
                    <a:lnTo>
                      <a:pt x="14" y="75"/>
                    </a:lnTo>
                    <a:lnTo>
                      <a:pt x="14" y="115"/>
                    </a:lnTo>
                    <a:lnTo>
                      <a:pt x="1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3797" name="Picture 6" descr="j0288870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468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3798" name="Text Box 7"/>
            <p:cNvSpPr txBox="1">
              <a:spLocks noChangeArrowheads="1"/>
            </p:cNvSpPr>
            <p:nvPr/>
          </p:nvSpPr>
          <p:spPr bwMode="auto">
            <a:xfrm>
              <a:off x="288" y="96"/>
              <a:ext cx="1440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71689" tIns="35844" rIns="71689" bIns="35844">
              <a:spAutoFit/>
            </a:bodyPr>
            <a:lstStyle/>
            <a:p>
              <a:pPr algn="ctr" defTabSz="717550">
                <a:spcBef>
                  <a:spcPct val="50000"/>
                </a:spcBef>
              </a:pPr>
              <a:r>
                <a:rPr lang="en-US" altLang="zh-CN" sz="2500" b="1" i="1">
                  <a:solidFill>
                    <a:srgbClr val="6600FF"/>
                  </a:solidFill>
                </a:rPr>
                <a:t>Let’s guess</a:t>
              </a:r>
              <a:endParaRPr lang="en-US" altLang="zh-CN" sz="2500" b="1" i="1">
                <a:solidFill>
                  <a:srgbClr val="6600FF"/>
                </a:solidFill>
              </a:endParaRPr>
            </a:p>
          </p:txBody>
        </p:sp>
      </p:grpSp>
      <p:sp>
        <p:nvSpPr>
          <p:cNvPr id="33799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/>
              <a:t> </a:t>
            </a:r>
            <a:endParaRPr lang="en-US" altLang="zh-CN" smtClean="0"/>
          </a:p>
        </p:txBody>
      </p:sp>
      <p:pic>
        <p:nvPicPr>
          <p:cNvPr id="33800" name="Picture 9" descr="post off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1963" y="1016000"/>
            <a:ext cx="3286125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1195388" y="3344863"/>
            <a:ext cx="4719637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algn="ctr" defTabSz="717550">
              <a:spcBef>
                <a:spcPct val="50000"/>
              </a:spcBef>
            </a:pPr>
            <a:r>
              <a:rPr lang="en-US" altLang="zh-CN" sz="3100"/>
              <a:t>Where is the___________?</a:t>
            </a:r>
            <a:endParaRPr lang="en-US" altLang="zh-CN" sz="3100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584575" y="3344863"/>
            <a:ext cx="1838325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3100">
                <a:solidFill>
                  <a:srgbClr val="FF0000"/>
                </a:solidFill>
              </a:rPr>
              <a:t>post office</a:t>
            </a:r>
            <a:endParaRPr lang="en-US" altLang="zh-CN" sz="31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science museum2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3138" y="1679575"/>
            <a:ext cx="167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3" descr="post off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7013" y="1825625"/>
            <a:ext cx="1792287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-376238" y="3479800"/>
            <a:ext cx="5138738" cy="542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algn="ctr" defTabSz="717550">
              <a:spcBef>
                <a:spcPct val="50000"/>
              </a:spcBef>
            </a:pPr>
            <a:r>
              <a:rPr lang="en-US" altLang="zh-CN" sz="3100" b="1"/>
              <a:t>It’s </a:t>
            </a:r>
            <a:r>
              <a:rPr lang="en-US" altLang="zh-CN" sz="3100" b="1" i="1">
                <a:solidFill>
                  <a:srgbClr val="FF0000"/>
                </a:solidFill>
              </a:rPr>
              <a:t>next to</a:t>
            </a:r>
            <a:r>
              <a:rPr lang="en-US" altLang="zh-CN" sz="3100" b="1"/>
              <a:t> the</a:t>
            </a:r>
            <a:endParaRPr lang="en-US" altLang="zh-CN" sz="3100" b="1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359150" y="3479800"/>
            <a:ext cx="3251200" cy="542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algn="ctr" defTabSz="717550"/>
            <a:r>
              <a:rPr lang="en-US" altLang="zh-CN" sz="3100" b="1">
                <a:solidFill>
                  <a:srgbClr val="FF0000"/>
                </a:solidFill>
              </a:rPr>
              <a:t>science museum</a:t>
            </a:r>
            <a:r>
              <a:rPr lang="zh-CN" altLang="en-US" sz="3100">
                <a:solidFill>
                  <a:srgbClr val="FF0000"/>
                </a:solidFill>
              </a:rPr>
              <a:t> .</a:t>
            </a:r>
            <a:endParaRPr lang="en-US" altLang="zh-CN" sz="3100">
              <a:solidFill>
                <a:srgbClr val="FF0000"/>
              </a:solidFill>
            </a:endParaRPr>
          </a:p>
        </p:txBody>
      </p:sp>
      <p:pic>
        <p:nvPicPr>
          <p:cNvPr id="34821" name="Picture 6" descr="图片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3988" y="25400"/>
            <a:ext cx="1947862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932815" y="4114165"/>
            <a:ext cx="529653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000" b="1">
                <a:sym typeface="+mn-ea"/>
              </a:rPr>
              <a:t>It’s </a:t>
            </a:r>
            <a:r>
              <a:rPr lang="en-US" altLang="zh-CN" sz="3000" b="1">
                <a:solidFill>
                  <a:srgbClr val="FF0000"/>
                </a:solidFill>
                <a:sym typeface="+mn-ea"/>
              </a:rPr>
              <a:t>in front of</a:t>
            </a:r>
            <a:r>
              <a:rPr lang="en-US" altLang="zh-CN" sz="3000" b="1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3000" b="1">
                <a:sym typeface="+mn-ea"/>
              </a:rPr>
              <a:t>the </a:t>
            </a:r>
            <a:r>
              <a:rPr lang="en-US" altLang="zh-CN" sz="3000" b="1">
                <a:solidFill>
                  <a:srgbClr val="FF0000"/>
                </a:solidFill>
                <a:sym typeface="+mn-ea"/>
              </a:rPr>
              <a:t>cinema</a:t>
            </a:r>
            <a:r>
              <a:rPr lang="en-US" altLang="zh-CN" sz="3000" b="1">
                <a:solidFill>
                  <a:srgbClr val="FF0000"/>
                </a:solidFill>
                <a:sym typeface="+mn-ea"/>
              </a:rPr>
              <a:t>.</a:t>
            </a:r>
            <a:endParaRPr lang="en-US" altLang="zh-CN" sz="30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QQ截图20111009144437"/>
          <p:cNvPicPr>
            <a:picLocks noChangeAspect="1" noChangeArrowheads="1"/>
          </p:cNvPicPr>
          <p:nvPr/>
        </p:nvPicPr>
        <p:blipFill>
          <a:blip r:embed="rId1" cstate="print"/>
          <a:srcRect l="24365" t="36533" r="25331" b="2126"/>
          <a:stretch>
            <a:fillRect/>
          </a:stretch>
        </p:blipFill>
        <p:spPr bwMode="auto">
          <a:xfrm>
            <a:off x="888365" y="1692910"/>
            <a:ext cx="4985385" cy="322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4719638" y="119063"/>
            <a:ext cx="2987675" cy="788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b="1">
                <a:latin typeface="Cataneo BT" pitchFamily="2" charset="0"/>
              </a:rPr>
              <a:t>  </a:t>
            </a:r>
            <a:endParaRPr lang="zh-CN" altLang="en-US" b="1">
              <a:latin typeface="Cataneo BT" pitchFamily="2" charset="0"/>
            </a:endParaRPr>
          </a:p>
          <a:p>
            <a:pPr defTabSz="717550">
              <a:spcBef>
                <a:spcPct val="50000"/>
              </a:spcBef>
            </a:pPr>
            <a:endParaRPr lang="zh-CN" altLang="en-US" b="1">
              <a:latin typeface="Cataneo BT" pitchFamily="2" charset="0"/>
            </a:endParaRPr>
          </a:p>
        </p:txBody>
      </p:sp>
      <p:sp>
        <p:nvSpPr>
          <p:cNvPr id="35844" name="AutoShape 5"/>
          <p:cNvSpPr>
            <a:spLocks noChangeArrowheads="1"/>
          </p:cNvSpPr>
          <p:nvPr/>
        </p:nvSpPr>
        <p:spPr bwMode="auto">
          <a:xfrm>
            <a:off x="4302125" y="0"/>
            <a:ext cx="2867025" cy="1493838"/>
          </a:xfrm>
          <a:prstGeom prst="wedgeRoundRectCallout">
            <a:avLst>
              <a:gd name="adj1" fmla="val -61935"/>
              <a:gd name="adj2" fmla="val 115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71689" tIns="35844" rIns="71689" bIns="35844"/>
          <a:lstStyle/>
          <a:p>
            <a:pPr algn="ctr" defTabSz="717550"/>
            <a:endParaRPr lang="zh-CN" altLang="en-US" sz="1400" b="1">
              <a:latin typeface="Cataneo BT" pitchFamily="2" charset="0"/>
            </a:endParaRP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2108200" y="3398838"/>
            <a:ext cx="144463" cy="287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endParaRPr lang="zh-CN" altLang="en-US" sz="1400" b="1">
              <a:latin typeface="Cataneo BT" pitchFamily="2" charset="0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4358640" y="0"/>
            <a:ext cx="2811145" cy="15633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1689" tIns="35844" rIns="71689" bIns="35844">
            <a:spAutoFit/>
          </a:bodyPr>
          <a:lstStyle/>
          <a:p>
            <a:pPr defTabSz="717550"/>
            <a:r>
              <a:rPr lang="en-US" altLang="zh-CN" sz="2200" b="1">
                <a:latin typeface="MS UI Gothic" panose="020B0600070205080204" pitchFamily="34" charset="-128"/>
                <a:ea typeface="MS UI Gothic" panose="020B0600070205080204" pitchFamily="34" charset="-128"/>
              </a:rPr>
              <a:t>It’s in front of/</a:t>
            </a:r>
            <a:r>
              <a:rPr lang="zh-CN" altLang="en-US" sz="2200" b="1">
                <a:latin typeface="MS UI Gothic" panose="020B0600070205080204" pitchFamily="34" charset="-128"/>
              </a:rPr>
              <a:t>behind</a:t>
            </a:r>
            <a:endParaRPr lang="zh-CN" altLang="en-US" sz="2200" b="1">
              <a:latin typeface="MS UI Gothic" panose="020B0600070205080204" pitchFamily="34" charset="-128"/>
            </a:endParaRPr>
          </a:p>
          <a:p>
            <a:pPr defTabSz="717550"/>
            <a:r>
              <a:rPr lang="zh-CN" altLang="en-US" sz="2200" b="1">
                <a:latin typeface="MS UI Gothic" panose="020B0600070205080204" pitchFamily="34" charset="-128"/>
              </a:rPr>
              <a:t>beside</a:t>
            </a:r>
            <a:r>
              <a:rPr lang="en-US" altLang="zh-CN" sz="2200" b="1">
                <a:latin typeface="MS UI Gothic" panose="020B0600070205080204" pitchFamily="34" charset="-128"/>
              </a:rPr>
              <a:t>/</a:t>
            </a:r>
            <a:r>
              <a:rPr lang="en-US" altLang="zh-CN" sz="2200" b="1">
                <a:latin typeface="MS UI Gothic" panose="020B0600070205080204" pitchFamily="34" charset="-128"/>
                <a:ea typeface="MS UI Gothic" panose="020B0600070205080204" pitchFamily="34" charset="-128"/>
              </a:rPr>
              <a:t>near/</a:t>
            </a:r>
            <a:r>
              <a:rPr lang="zh-CN" altLang="en-US" sz="2200" b="1">
                <a:latin typeface="MS UI Gothic" panose="020B0600070205080204" pitchFamily="34" charset="-128"/>
              </a:rPr>
              <a:t>next to</a:t>
            </a:r>
            <a:endParaRPr lang="zh-CN" altLang="en-US" sz="2200" b="1">
              <a:latin typeface="MS UI Gothic" panose="020B0600070205080204" pitchFamily="34" charset="-128"/>
            </a:endParaRPr>
          </a:p>
          <a:p>
            <a:pPr defTabSz="717550"/>
            <a:r>
              <a:rPr lang="en-US" altLang="zh-CN" sz="2000" b="1">
                <a:latin typeface="MS UI Gothic" panose="020B0600070205080204" pitchFamily="34" charset="-128"/>
                <a:ea typeface="MS UI Gothic" panose="020B0600070205080204" pitchFamily="34" charset="-128"/>
              </a:rPr>
              <a:t>You can go straight/turn</a:t>
            </a:r>
            <a:endParaRPr lang="en-US" altLang="zh-CN" sz="2200" b="1"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defTabSz="717550">
              <a:spcBef>
                <a:spcPct val="50000"/>
              </a:spcBef>
            </a:pPr>
            <a:endParaRPr lang="zh-CN" altLang="en-US" sz="2200" b="1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35847" name="AutoShape 8"/>
          <p:cNvSpPr>
            <a:spLocks noChangeArrowheads="1"/>
          </p:cNvSpPr>
          <p:nvPr/>
        </p:nvSpPr>
        <p:spPr bwMode="auto">
          <a:xfrm>
            <a:off x="0" y="240030"/>
            <a:ext cx="2252345" cy="1254125"/>
          </a:xfrm>
          <a:prstGeom prst="wedgeRoundRectCallout">
            <a:avLst>
              <a:gd name="adj1" fmla="val 77801"/>
              <a:gd name="adj2" fmla="val 3928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71689" tIns="35844" rIns="71689" bIns="35844"/>
          <a:lstStyle/>
          <a:p>
            <a:pPr algn="ctr" defTabSz="717550"/>
            <a:r>
              <a:rPr lang="en-US" altLang="zh-CN" sz="2200" b="1">
                <a:latin typeface="MS UI Gothic" panose="020B0600070205080204" pitchFamily="34" charset="-128"/>
                <a:ea typeface="MS UI Gothic" panose="020B0600070205080204" pitchFamily="34" charset="-128"/>
              </a:rPr>
              <a:t>Where’s the museum ?</a:t>
            </a:r>
            <a:endParaRPr lang="en-US" altLang="zh-CN" sz="2200" b="1"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ctr" defTabSz="717550"/>
            <a:r>
              <a:rPr lang="en-US" altLang="zh-CN" sz="2200" b="1">
                <a:latin typeface="MS UI Gothic" panose="020B0600070205080204" pitchFamily="34" charset="-128"/>
                <a:ea typeface="MS UI Gothic" panose="020B0600070205080204" pitchFamily="34" charset="-128"/>
              </a:rPr>
              <a:t>How can I get...?</a:t>
            </a:r>
            <a:endParaRPr lang="en-US" altLang="zh-CN" sz="2200" b="1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22537" name="WordArt 9"/>
          <p:cNvSpPr>
            <a:spLocks noChangeArrowheads="1" noChangeShapeType="1" noTextEdit="1"/>
          </p:cNvSpPr>
          <p:nvPr/>
        </p:nvSpPr>
        <p:spPr bwMode="auto">
          <a:xfrm>
            <a:off x="3098800" y="3101658"/>
            <a:ext cx="1193800" cy="407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chemeClr val="tx2"/>
                </a:solidFill>
                <a:latin typeface="Arial" panose="020B0604020202020204"/>
                <a:cs typeface="Arial" panose="020B0604020202020204"/>
              </a:rPr>
              <a:t>Park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chemeClr val="tx2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2538" name="WordArt 10"/>
          <p:cNvSpPr>
            <a:spLocks noChangeArrowheads="1" noChangeShapeType="1" noTextEdit="1"/>
          </p:cNvSpPr>
          <p:nvPr/>
        </p:nvSpPr>
        <p:spPr bwMode="auto">
          <a:xfrm>
            <a:off x="1263015" y="2097723"/>
            <a:ext cx="1373188" cy="407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chemeClr val="tx2"/>
                </a:solidFill>
                <a:latin typeface="Arial" panose="020B0604020202020204"/>
                <a:cs typeface="Arial" panose="020B0604020202020204"/>
              </a:rPr>
              <a:t>Library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chemeClr val="tx2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2539" name="WordArt 11"/>
          <p:cNvSpPr>
            <a:spLocks noChangeArrowheads="1" noChangeShapeType="1" noTextEdit="1"/>
          </p:cNvSpPr>
          <p:nvPr/>
        </p:nvSpPr>
        <p:spPr bwMode="auto">
          <a:xfrm>
            <a:off x="3287395" y="2086610"/>
            <a:ext cx="1014413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chemeClr val="tx2"/>
                </a:solidFill>
                <a:latin typeface="Arial" panose="020B0604020202020204"/>
                <a:cs typeface="Arial" panose="020B0604020202020204"/>
              </a:rPr>
              <a:t>Bookstore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chemeClr val="tx2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2540" name="WordArt 12"/>
          <p:cNvSpPr>
            <a:spLocks noChangeArrowheads="1" noChangeShapeType="1" noTextEdit="1"/>
          </p:cNvSpPr>
          <p:nvPr/>
        </p:nvSpPr>
        <p:spPr bwMode="auto">
          <a:xfrm rot="5400000">
            <a:off x="4439920" y="2533968"/>
            <a:ext cx="1492250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chemeClr val="tx2"/>
                </a:solidFill>
                <a:latin typeface="Arial" panose="020B0604020202020204"/>
                <a:cs typeface="Arial" panose="020B0604020202020204"/>
              </a:rPr>
              <a:t>Hospital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chemeClr val="tx2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1089978" y="4129088"/>
            <a:ext cx="16129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b="1" kern="10">
                <a:ln w="9525">
                  <a:solidFill>
                    <a:srgbClr val="000000"/>
                  </a:solidFill>
                  <a:round/>
                </a:ln>
                <a:solidFill>
                  <a:schemeClr val="tx2"/>
                </a:solidFill>
                <a:latin typeface="Arial" panose="020B0604020202020204"/>
                <a:cs typeface="Arial" panose="020B0604020202020204"/>
              </a:rPr>
              <a:t>Post office</a:t>
            </a:r>
            <a:endParaRPr lang="en-US" altLang="zh-CN" sz="2000" b="1" kern="10">
              <a:ln w="9525">
                <a:solidFill>
                  <a:srgbClr val="000000"/>
                </a:solidFill>
                <a:round/>
              </a:ln>
              <a:solidFill>
                <a:schemeClr val="tx2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2542" name="WordArt 14"/>
          <p:cNvSpPr>
            <a:spLocks noChangeArrowheads="1" noChangeShapeType="1" noTextEdit="1"/>
          </p:cNvSpPr>
          <p:nvPr/>
        </p:nvSpPr>
        <p:spPr bwMode="auto">
          <a:xfrm>
            <a:off x="3762058" y="4182745"/>
            <a:ext cx="1374775" cy="407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chemeClr val="tx2"/>
                </a:solidFill>
                <a:latin typeface="Arial" panose="020B0604020202020204"/>
                <a:cs typeface="Arial" panose="020B0604020202020204"/>
              </a:rPr>
              <a:t>Cinema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chemeClr val="tx2"/>
              </a:solidFill>
              <a:latin typeface="Arial" panose="020B0604020202020204"/>
              <a:cs typeface="Arial" panose="020B0604020202020204"/>
            </a:endParaRPr>
          </a:p>
        </p:txBody>
      </p:sp>
      <p:pic>
        <p:nvPicPr>
          <p:cNvPr id="35854" name="Picture 15" descr="200510172048293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635" y="220980"/>
            <a:ext cx="106616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5" name="Picture 16" descr="图片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40" y="373380"/>
            <a:ext cx="762635" cy="89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2795905" y="4918075"/>
            <a:ext cx="558165" cy="3835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you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3" name="上箭头 2"/>
          <p:cNvSpPr/>
          <p:nvPr/>
        </p:nvSpPr>
        <p:spPr>
          <a:xfrm>
            <a:off x="2999105" y="4591685"/>
            <a:ext cx="99060" cy="32639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单纯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808538" y="2760663"/>
            <a:ext cx="2144712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233363" y="246063"/>
            <a:ext cx="6210300" cy="34385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71689" tIns="35844" rIns="71689" bIns="35844" anchor="ctr"/>
          <a:lstStyle/>
          <a:p>
            <a:pPr algn="ctr" defTabSz="717550"/>
            <a:r>
              <a:rPr lang="zh-CN" altLang="zh-CN" sz="4800" b="1">
                <a:solidFill>
                  <a:srgbClr val="FF0000"/>
                </a:solidFill>
                <a:latin typeface="Arial" panose="020B0604020202020204" pitchFamily="34" charset="0"/>
              </a:rPr>
              <a:t>学习目标</a:t>
            </a:r>
            <a:endParaRPr lang="zh-CN" altLang="zh-CN" sz="4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defTabSz="717550"/>
            <a:r>
              <a:rPr lang="en-US" altLang="zh-CN" sz="2400">
                <a:latin typeface="Arial" panose="020B0604020202020204" pitchFamily="34" charset="0"/>
              </a:rPr>
              <a:t>1</a:t>
            </a:r>
            <a:r>
              <a:rPr lang="zh-CN" altLang="en-US" sz="2400">
                <a:latin typeface="Arial" panose="020B0604020202020204" pitchFamily="34" charset="0"/>
              </a:rPr>
              <a:t>、复习并掌握</a:t>
            </a:r>
            <a:r>
              <a:rPr lang="en-US" altLang="zh-CN" sz="2400">
                <a:latin typeface="Arial" panose="020B0604020202020204" pitchFamily="34" charset="0"/>
              </a:rPr>
              <a:t>Unit1</a:t>
            </a:r>
            <a:r>
              <a:rPr lang="zh-CN" altLang="en-US" sz="2400">
                <a:latin typeface="Arial" panose="020B0604020202020204" pitchFamily="34" charset="0"/>
              </a:rPr>
              <a:t>所学的单词和句子。</a:t>
            </a:r>
            <a:endParaRPr lang="zh-CN" altLang="en-US" sz="2400">
              <a:latin typeface="Arial" panose="020B0604020202020204" pitchFamily="34" charset="0"/>
            </a:endParaRPr>
          </a:p>
          <a:p>
            <a:pPr algn="ctr" defTabSz="717550"/>
            <a:r>
              <a:rPr lang="en-US" altLang="zh-CN" sz="2400">
                <a:latin typeface="Arial" panose="020B0604020202020204" pitchFamily="34" charset="0"/>
              </a:rPr>
              <a:t>2</a:t>
            </a:r>
            <a:r>
              <a:rPr lang="zh-CN" altLang="en-US" sz="2400">
                <a:latin typeface="Arial" panose="020B0604020202020204" pitchFamily="34" charset="0"/>
              </a:rPr>
              <a:t>、能正确描述场所的位置并准确指路。</a:t>
            </a:r>
            <a:endParaRPr lang="zh-CN" altLang="en-US" sz="2400">
              <a:latin typeface="Arial" panose="020B0604020202020204" pitchFamily="34" charset="0"/>
            </a:endParaRPr>
          </a:p>
          <a:p>
            <a:pPr algn="ctr" defTabSz="717550"/>
            <a:r>
              <a:rPr lang="en-US" altLang="zh-CN" sz="2400">
                <a:latin typeface="Arial" panose="020B0604020202020204" pitchFamily="34" charset="0"/>
              </a:rPr>
              <a:t>3</a:t>
            </a:r>
            <a:r>
              <a:rPr lang="zh-CN" altLang="en-US" sz="2400">
                <a:latin typeface="Arial" panose="020B0604020202020204" pitchFamily="34" charset="0"/>
              </a:rPr>
              <a:t>、完成课本中听录音画圈和填词的练习</a:t>
            </a:r>
            <a:endParaRPr lang="zh-CN" altLang="en-US" sz="2400">
              <a:latin typeface="Arial" panose="020B0604020202020204" pitchFamily="34" charset="0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784350" y="960438"/>
            <a:ext cx="3525838" cy="1792287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endParaRPr lang="zh-CN" altLang="en-US" sz="3600" kern="10">
              <a:ln w="9525">
                <a:solidFill>
                  <a:srgbClr val="008000"/>
                </a:solidFill>
                <a:round/>
              </a:ln>
              <a:gradFill rotWithShape="0">
                <a:gsLst>
                  <a:gs pos="0">
                    <a:srgbClr val="FFEBFA"/>
                  </a:gs>
                  <a:gs pos="30000">
                    <a:srgbClr val="C4D6EB"/>
                  </a:gs>
                  <a:gs pos="60001">
                    <a:srgbClr val="85C2FF"/>
                  </a:gs>
                  <a:gs pos="100000">
                    <a:srgbClr val="5E9EFF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563969" dir="14049730" sx="125000" sy="125000" algn="tl" rotWithShape="0">
                  <a:srgbClr val="C7DFD3">
                    <a:alpha val="78998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 descr="1"/>
          <p:cNvPicPr>
            <a:picLocks noChangeAspect="1" noChangeArrowheads="1"/>
          </p:cNvPicPr>
          <p:nvPr/>
        </p:nvPicPr>
        <p:blipFill>
          <a:blip r:embed="rId1" cstate="print"/>
          <a:srcRect b="5556"/>
          <a:stretch>
            <a:fillRect/>
          </a:stretch>
        </p:blipFill>
        <p:spPr bwMode="auto">
          <a:xfrm>
            <a:off x="0" y="0"/>
            <a:ext cx="7169150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-254000" y="1163638"/>
            <a:ext cx="5016500" cy="503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algn="ctr" defTabSz="717550"/>
            <a:r>
              <a:rPr lang="en-US" altLang="zh-CN" sz="2800">
                <a:ea typeface="楷体_GB2312" panose="02010609030101010101" pitchFamily="49" charset="-122"/>
              </a:rPr>
              <a:t>1.Copy the words.  </a:t>
            </a:r>
            <a:endParaRPr lang="en-US" altLang="zh-CN" sz="2800">
              <a:ea typeface="楷体_GB2312" panose="02010609030101010101" pitchFamily="49" charset="-122"/>
            </a:endParaRPr>
          </a:p>
        </p:txBody>
      </p:sp>
      <p:sp>
        <p:nvSpPr>
          <p:cNvPr id="37891" name="WordArt 4"/>
          <p:cNvSpPr>
            <a:spLocks noChangeArrowheads="1" noChangeShapeType="1" noTextEdit="1"/>
          </p:cNvSpPr>
          <p:nvPr/>
        </p:nvSpPr>
        <p:spPr bwMode="auto">
          <a:xfrm>
            <a:off x="2625725" y="319088"/>
            <a:ext cx="1731963" cy="688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48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sz="48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882650" y="2112963"/>
            <a:ext cx="5078413" cy="927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/>
            <a:r>
              <a:rPr lang="en-US" altLang="zh-CN" sz="2800">
                <a:ea typeface="楷体_GB2312" panose="02010609030101010101" pitchFamily="49" charset="-122"/>
              </a:rPr>
              <a:t>2. Make a dialogue about asking roads.</a:t>
            </a:r>
            <a:endParaRPr lang="en-US" altLang="zh-CN" sz="2800"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C:\Documents and Settings\Administrator\桌面\jiqiren .jpgjiqiren "/>
          <p:cNvPicPr>
            <a:picLocks noChangeAspect="1" noChangeArrowheads="1"/>
          </p:cNvPicPr>
          <p:nvPr/>
        </p:nvPicPr>
        <p:blipFill>
          <a:blip r:embed="rId1" cstate="print"/>
          <a:srcRect l="146" r="146"/>
          <a:stretch>
            <a:fillRect/>
          </a:stretch>
        </p:blipFill>
        <p:spPr bwMode="auto">
          <a:xfrm>
            <a:off x="298450" y="239713"/>
            <a:ext cx="4595813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79438" y="3521075"/>
            <a:ext cx="5616575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en-US" altLang="zh-CN" sz="5200" b="1">
                <a:solidFill>
                  <a:srgbClr val="A50021"/>
                </a:solidFill>
                <a:latin typeface="Arial" panose="020B0604020202020204" pitchFamily="34" charset="0"/>
              </a:rPr>
              <a:t>science </a:t>
            </a:r>
            <a:r>
              <a:rPr lang="en-US" altLang="zh-CN" sz="5200" b="1">
                <a:solidFill>
                  <a:srgbClr val="C00000"/>
                </a:solidFill>
                <a:latin typeface="Arial" panose="020B0604020202020204" pitchFamily="34" charset="0"/>
              </a:rPr>
              <a:t>museu</a:t>
            </a:r>
            <a:r>
              <a:rPr lang="en-US" altLang="zh-CN" sz="5200" b="1">
                <a:solidFill>
                  <a:srgbClr val="A50021"/>
                </a:solidFill>
                <a:latin typeface="Arial" panose="020B0604020202020204" pitchFamily="34" charset="0"/>
              </a:rPr>
              <a:t>m</a:t>
            </a:r>
            <a:endParaRPr lang="en-US" altLang="zh-CN" sz="5200" b="1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333625" y="4381500"/>
            <a:ext cx="2314575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100" b="1">
                <a:latin typeface="Comic Sans MS" panose="030F0702030302020204" pitchFamily="66" charset="0"/>
              </a:rPr>
              <a:t>科学博物馆</a:t>
            </a:r>
            <a:endParaRPr lang="zh-CN" altLang="en-US" sz="31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图片h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25450" y="841375"/>
            <a:ext cx="3189288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" descr="009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7025" y="2808288"/>
            <a:ext cx="74771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21263" y="3101975"/>
            <a:ext cx="1073150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100" b="1">
                <a:latin typeface="Comic Sans MS" panose="030F0702030302020204" pitchFamily="66" charset="0"/>
              </a:rPr>
              <a:t>邮局</a:t>
            </a:r>
            <a:endParaRPr lang="zh-CN" altLang="en-US" sz="3100" b="1">
              <a:latin typeface="Comic Sans MS" panose="030F0702030302020204" pitchFamily="66" charset="0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002088" y="1971675"/>
            <a:ext cx="2654300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endParaRPr lang="zh-CN" altLang="en-US" sz="3100" b="1">
              <a:latin typeface="Comic Sans MS" panose="030F0702030302020204" pitchFamily="66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14738" y="1971675"/>
            <a:ext cx="3846512" cy="809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en-US" altLang="zh-CN" sz="4700" b="1">
                <a:solidFill>
                  <a:srgbClr val="800000"/>
                </a:solidFill>
                <a:latin typeface="Arial" panose="020B0604020202020204" pitchFamily="34" charset="0"/>
              </a:rPr>
              <a:t>post </a:t>
            </a:r>
            <a:r>
              <a:rPr lang="en-US" altLang="zh-CN" sz="4800" b="1">
                <a:solidFill>
                  <a:srgbClr val="800000"/>
                </a:solidFill>
                <a:latin typeface="Arial" panose="020B0604020202020204" pitchFamily="34" charset="0"/>
              </a:rPr>
              <a:t>office</a:t>
            </a:r>
            <a:endParaRPr lang="en-US" altLang="zh-CN" sz="4800" b="1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图片2j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44600" y="1997075"/>
            <a:ext cx="41465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081588" y="755650"/>
            <a:ext cx="1185862" cy="619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600" b="1">
                <a:latin typeface="Comic Sans MS" panose="030F0702030302020204" pitchFamily="66" charset="0"/>
              </a:rPr>
              <a:t>书店</a:t>
            </a:r>
            <a:endParaRPr lang="zh-CN" altLang="en-US" sz="3600" b="1">
              <a:latin typeface="Comic Sans MS" panose="030F0702030302020204" pitchFamily="66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4995863" y="1898650"/>
            <a:ext cx="2003425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endParaRPr lang="zh-CN" altLang="en-US" sz="3100" b="1">
              <a:latin typeface="Comic Sans MS" panose="030F0702030302020204" pitchFamily="66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0850" y="500063"/>
            <a:ext cx="3941763" cy="985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en-US" altLang="zh-CN" sz="6000" b="1">
                <a:solidFill>
                  <a:schemeClr val="accent2"/>
                </a:solidFill>
                <a:latin typeface="Arial" panose="020B0604020202020204" pitchFamily="34" charset="0"/>
              </a:rPr>
              <a:t>bookstore</a:t>
            </a:r>
            <a:endParaRPr lang="en-US" altLang="zh-CN" sz="6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图片l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6850" y="938213"/>
            <a:ext cx="4178300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4826000" y="1954213"/>
            <a:ext cx="2146300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endParaRPr lang="zh-CN" altLang="en-US" sz="3100" b="1">
              <a:latin typeface="Comic Sans MS" panose="030F0702030302020204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00575" y="3046413"/>
            <a:ext cx="1524000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100" b="1">
                <a:latin typeface="Comic Sans MS" panose="030F0702030302020204" pitchFamily="66" charset="0"/>
              </a:rPr>
              <a:t>电影院</a:t>
            </a:r>
            <a:endParaRPr lang="zh-CN" altLang="en-US" sz="3100" b="1">
              <a:latin typeface="Comic Sans MS" panose="030F0702030302020204" pitchFamily="66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43350" y="1374775"/>
            <a:ext cx="2628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en-US" altLang="zh-CN" sz="5200" b="1">
                <a:solidFill>
                  <a:srgbClr val="0033CC"/>
                </a:solidFill>
                <a:latin typeface="Arial" panose="020B0604020202020204" pitchFamily="34" charset="0"/>
              </a:rPr>
              <a:t>cinema</a:t>
            </a:r>
            <a:r>
              <a:rPr lang="en-US" altLang="zh-CN" sz="4700" b="1">
                <a:latin typeface="Comic Sans MS" panose="030F0702030302020204" pitchFamily="66" charset="0"/>
              </a:rPr>
              <a:t> </a:t>
            </a:r>
            <a:endParaRPr lang="en-US" altLang="zh-CN" sz="47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图片---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17513" y="1195388"/>
            <a:ext cx="3644900" cy="370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00575" y="2628900"/>
            <a:ext cx="1223963" cy="71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defTabSz="717550"/>
            <a:r>
              <a:rPr lang="zh-CN" altLang="en-US" sz="4200" b="1">
                <a:latin typeface="Arial" panose="020B0604020202020204" pitchFamily="34" charset="0"/>
              </a:rPr>
              <a:t>医院</a:t>
            </a:r>
            <a:endParaRPr lang="zh-CN" altLang="en-US" sz="4200" b="1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116705" y="1195705"/>
            <a:ext cx="2965450" cy="9328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1689" tIns="35844" rIns="71689" bIns="35844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en-US" altLang="zh-CN" sz="5600" b="1">
                <a:solidFill>
                  <a:srgbClr val="A50021"/>
                </a:solidFill>
                <a:latin typeface="Arial" panose="020B0604020202020204" pitchFamily="34" charset="0"/>
              </a:rPr>
              <a:t>hospital</a:t>
            </a:r>
            <a:endParaRPr lang="en-US" altLang="zh-CN" sz="5600" b="1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竹子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4775" y="0"/>
            <a:ext cx="7064375" cy="52498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  <p:sp>
        <p:nvSpPr>
          <p:cNvPr id="24578" name="WordArt 3"/>
          <p:cNvSpPr>
            <a:spLocks noChangeArrowheads="1" noChangeShapeType="1" noTextEdit="1"/>
          </p:cNvSpPr>
          <p:nvPr/>
        </p:nvSpPr>
        <p:spPr bwMode="auto">
          <a:xfrm>
            <a:off x="415925" y="1679575"/>
            <a:ext cx="5689600" cy="24479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Where can I go?</a:t>
            </a:r>
            <a:endParaRPr lang="zh-CN" altLang="en-US" sz="3600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44488" y="930275"/>
            <a:ext cx="3136900" cy="454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2500" b="1">
                <a:solidFill>
                  <a:srgbClr val="FF0066"/>
                </a:solidFill>
              </a:rPr>
              <a:t>I want to see a doctor.</a:t>
            </a:r>
            <a:endParaRPr lang="en-US" altLang="zh-CN" sz="2500" b="1">
              <a:solidFill>
                <a:srgbClr val="FF0066"/>
              </a:solidFill>
            </a:endParaRPr>
          </a:p>
        </p:txBody>
      </p:sp>
      <p:pic>
        <p:nvPicPr>
          <p:cNvPr id="25603" name="Picture 3" descr="hospita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086225" y="587375"/>
            <a:ext cx="124301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8763" y="1898650"/>
            <a:ext cx="3135312" cy="455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2500" b="1">
                <a:solidFill>
                  <a:srgbClr val="FF3300"/>
                </a:solidFill>
              </a:rPr>
              <a:t>I want to post a letter.</a:t>
            </a:r>
            <a:endParaRPr lang="en-US" altLang="zh-CN" sz="2500" b="1">
              <a:solidFill>
                <a:srgbClr val="FF3300"/>
              </a:solidFill>
            </a:endParaRPr>
          </a:p>
        </p:txBody>
      </p:sp>
      <p:pic>
        <p:nvPicPr>
          <p:cNvPr id="25605" name="Picture 5" descr="post off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3513" y="1830388"/>
            <a:ext cx="1468437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58763" y="3027363"/>
            <a:ext cx="2798762" cy="454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2500" b="1">
                <a:solidFill>
                  <a:srgbClr val="CC00CC"/>
                </a:solidFill>
              </a:rPr>
              <a:t>I want to see a film.</a:t>
            </a:r>
            <a:endParaRPr lang="en-US" altLang="zh-CN" sz="2500" b="1">
              <a:solidFill>
                <a:srgbClr val="CC00CC"/>
              </a:solidFill>
            </a:endParaRPr>
          </a:p>
        </p:txBody>
      </p:sp>
      <p:pic>
        <p:nvPicPr>
          <p:cNvPr id="25607" name="Picture 7" descr="200866233737233778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4938" y="2816225"/>
            <a:ext cx="14954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01638" y="4260850"/>
            <a:ext cx="2513012" cy="407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1689" tIns="35844" rIns="71689" bIns="35844">
            <a:spAutoFit/>
          </a:bodyPr>
          <a:lstStyle/>
          <a:p>
            <a:pPr algn="ctr" defTabSz="717550"/>
            <a:r>
              <a:rPr lang="en-US" altLang="zh-CN" sz="2200">
                <a:solidFill>
                  <a:srgbClr val="CC0000"/>
                </a:solidFill>
              </a:rPr>
              <a:t>I want to buy a book.</a:t>
            </a:r>
            <a:endParaRPr lang="en-US" altLang="zh-CN" sz="2200">
              <a:solidFill>
                <a:srgbClr val="CC0000"/>
              </a:solidFill>
            </a:endParaRPr>
          </a:p>
        </p:txBody>
      </p:sp>
      <p:pic>
        <p:nvPicPr>
          <p:cNvPr id="25609" name="Picture 9" descr="bookstor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44938" y="4260850"/>
            <a:ext cx="1692275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/>
          <p:nvPr/>
        </p:nvGrpSpPr>
        <p:grpSpPr bwMode="auto">
          <a:xfrm>
            <a:off x="344488" y="168275"/>
            <a:ext cx="3240087" cy="962025"/>
            <a:chOff x="0" y="0"/>
            <a:chExt cx="1728" cy="773"/>
          </a:xfrm>
        </p:grpSpPr>
        <p:grpSp>
          <p:nvGrpSpPr>
            <p:cNvPr id="25610" name="Group 11"/>
            <p:cNvGrpSpPr/>
            <p:nvPr/>
          </p:nvGrpSpPr>
          <p:grpSpPr bwMode="auto">
            <a:xfrm>
              <a:off x="0" y="0"/>
              <a:ext cx="1186" cy="688"/>
              <a:chOff x="0" y="0"/>
              <a:chExt cx="1186" cy="688"/>
            </a:xfrm>
          </p:grpSpPr>
          <p:sp>
            <p:nvSpPr>
              <p:cNvPr id="25611" name="Freeform 12"/>
              <p:cNvSpPr>
                <a:spLocks noChangeArrowheads="1"/>
              </p:cNvSpPr>
              <p:nvPr/>
            </p:nvSpPr>
            <p:spPr bwMode="auto">
              <a:xfrm>
                <a:off x="1172" y="525"/>
                <a:ext cx="14" cy="163"/>
              </a:xfrm>
              <a:custGeom>
                <a:avLst/>
                <a:gdLst/>
                <a:ahLst/>
                <a:cxnLst>
                  <a:cxn ang="0">
                    <a:pos x="14" y="156"/>
                  </a:cxn>
                  <a:cxn ang="0">
                    <a:pos x="4" y="163"/>
                  </a:cxn>
                  <a:cxn ang="0">
                    <a:pos x="0" y="121"/>
                  </a:cxn>
                  <a:cxn ang="0">
                    <a:pos x="1" y="82"/>
                  </a:cxn>
                  <a:cxn ang="0">
                    <a:pos x="4" y="44"/>
                  </a:cxn>
                  <a:cxn ang="0">
                    <a:pos x="4" y="6"/>
                  </a:cxn>
                  <a:cxn ang="0">
                    <a:pos x="11" y="0"/>
                  </a:cxn>
                  <a:cxn ang="0">
                    <a:pos x="13" y="37"/>
                  </a:cxn>
                  <a:cxn ang="0">
                    <a:pos x="14" y="75"/>
                  </a:cxn>
                  <a:cxn ang="0">
                    <a:pos x="14" y="115"/>
                  </a:cxn>
                  <a:cxn ang="0">
                    <a:pos x="14" y="156"/>
                  </a:cxn>
                </a:cxnLst>
                <a:rect l="0" t="0" r="r" b="b"/>
                <a:pathLst>
                  <a:path w="14" h="163">
                    <a:moveTo>
                      <a:pt x="14" y="156"/>
                    </a:moveTo>
                    <a:lnTo>
                      <a:pt x="4" y="163"/>
                    </a:lnTo>
                    <a:lnTo>
                      <a:pt x="0" y="121"/>
                    </a:lnTo>
                    <a:lnTo>
                      <a:pt x="1" y="82"/>
                    </a:lnTo>
                    <a:lnTo>
                      <a:pt x="4" y="44"/>
                    </a:lnTo>
                    <a:lnTo>
                      <a:pt x="4" y="6"/>
                    </a:lnTo>
                    <a:lnTo>
                      <a:pt x="11" y="0"/>
                    </a:lnTo>
                    <a:lnTo>
                      <a:pt x="13" y="37"/>
                    </a:lnTo>
                    <a:lnTo>
                      <a:pt x="14" y="75"/>
                    </a:lnTo>
                    <a:lnTo>
                      <a:pt x="14" y="115"/>
                    </a:lnTo>
                    <a:lnTo>
                      <a:pt x="1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5612" name="Picture 13" descr="j0288870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0"/>
                <a:ext cx="468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288" y="96"/>
              <a:ext cx="1440" cy="6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71689" tIns="35844" rIns="71689" bIns="35844">
              <a:spAutoFit/>
            </a:bodyPr>
            <a:lstStyle/>
            <a:p>
              <a:pPr algn="ctr" defTabSz="717550">
                <a:spcBef>
                  <a:spcPct val="50000"/>
                </a:spcBef>
              </a:pPr>
              <a:r>
                <a:rPr lang="en-US" altLang="zh-CN" sz="2500" b="1" i="1">
                  <a:solidFill>
                    <a:srgbClr val="6600FF"/>
                  </a:solidFill>
                </a:rPr>
                <a:t>  I can go to the…</a:t>
              </a:r>
              <a:endParaRPr lang="en-US" altLang="zh-CN" sz="2500" b="1" i="1">
                <a:solidFill>
                  <a:srgbClr val="6600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DOC_GUID" val="{205f72b8-8509-47e5-9a36-768aaf0de1af}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1008</Words>
  <Application>WPS 演示</Application>
  <PresentationFormat>B5 (ISO) 纸张(176x250 毫米)</PresentationFormat>
  <Paragraphs>145</Paragraphs>
  <Slides>20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宋体</vt:lpstr>
      <vt:lpstr>Wingdings</vt:lpstr>
      <vt:lpstr>Times New Roman</vt:lpstr>
      <vt:lpstr>楷体_GB2312</vt:lpstr>
      <vt:lpstr>Comic Sans MS</vt:lpstr>
      <vt:lpstr>微软雅黑</vt:lpstr>
      <vt:lpstr>Arial Unicode MS</vt:lpstr>
      <vt:lpstr>Cataneo BT</vt:lpstr>
      <vt:lpstr>Courier New</vt:lpstr>
      <vt:lpstr>MS UI Gothic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青云直上</cp:lastModifiedBy>
  <cp:revision>202</cp:revision>
  <dcterms:created xsi:type="dcterms:W3CDTF">2015-09-07T08:00:00Z</dcterms:created>
  <dcterms:modified xsi:type="dcterms:W3CDTF">2019-10-28T16:00:03Z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