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657" r:id="rId3"/>
    <p:sldMasterId id="2147483703" r:id="rId4"/>
  </p:sldMasterIdLst>
  <p:notesMasterIdLst>
    <p:notesMasterId r:id="rId38"/>
  </p:notesMasterIdLst>
  <p:sldIdLst>
    <p:sldId id="293" r:id="rId5"/>
    <p:sldId id="294" r:id="rId6"/>
    <p:sldId id="391" r:id="rId7"/>
    <p:sldId id="392" r:id="rId8"/>
    <p:sldId id="344" r:id="rId9"/>
    <p:sldId id="389" r:id="rId10"/>
    <p:sldId id="298" r:id="rId11"/>
    <p:sldId id="299" r:id="rId12"/>
    <p:sldId id="304" r:id="rId13"/>
    <p:sldId id="393" r:id="rId14"/>
    <p:sldId id="300" r:id="rId15"/>
    <p:sldId id="262" r:id="rId16"/>
    <p:sldId id="305" r:id="rId17"/>
    <p:sldId id="306" r:id="rId18"/>
    <p:sldId id="307" r:id="rId19"/>
    <p:sldId id="308" r:id="rId20"/>
    <p:sldId id="309" r:id="rId21"/>
    <p:sldId id="311" r:id="rId22"/>
    <p:sldId id="310" r:id="rId23"/>
    <p:sldId id="394" r:id="rId24"/>
    <p:sldId id="312" r:id="rId25"/>
    <p:sldId id="267" r:id="rId26"/>
    <p:sldId id="313" r:id="rId27"/>
    <p:sldId id="314" r:id="rId28"/>
    <p:sldId id="315" r:id="rId29"/>
    <p:sldId id="316" r:id="rId30"/>
    <p:sldId id="317" r:id="rId31"/>
    <p:sldId id="318" r:id="rId32"/>
    <p:sldId id="322" r:id="rId33"/>
    <p:sldId id="321" r:id="rId34"/>
    <p:sldId id="395" r:id="rId35"/>
    <p:sldId id="324" r:id="rId36"/>
    <p:sldId id="325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3300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0FBA5CE-CD29-4B3C-8A7D-85D791E72CE7}" type="datetimeFigureOut">
              <a:rPr lang="zh-CN" altLang="en-US"/>
              <a:pPr>
                <a:defRPr/>
              </a:pPr>
              <a:t>2019/3/5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9566B09-3C14-4027-8C0D-33768E4FC9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10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solidFill>
                  <a:srgbClr val="4A452A"/>
                </a:solidFill>
              </a:rPr>
              <a:t>PPT</a:t>
            </a:r>
            <a:r>
              <a:rPr lang="zh-CN" altLang="en-US" smtClean="0">
                <a:solidFill>
                  <a:srgbClr val="4A452A"/>
                </a:solidFill>
              </a:rPr>
              <a:t>模板：</a:t>
            </a:r>
            <a:r>
              <a:rPr lang="en-US" altLang="zh-CN" smtClean="0">
                <a:solidFill>
                  <a:srgbClr val="4A452A"/>
                </a:solidFill>
                <a:hlinkClick r:id="rId3"/>
              </a:rPr>
              <a:t>www.1ppt.com/moban/</a:t>
            </a:r>
            <a:r>
              <a:rPr lang="en-US" altLang="zh-CN" smtClean="0">
                <a:solidFill>
                  <a:srgbClr val="4A452A"/>
                </a:solidFill>
              </a:rPr>
              <a:t>                  PPT</a:t>
            </a:r>
            <a:r>
              <a:rPr lang="zh-CN" altLang="en-US" smtClean="0">
                <a:solidFill>
                  <a:srgbClr val="4A452A"/>
                </a:solidFill>
              </a:rPr>
              <a:t>素材：</a:t>
            </a:r>
            <a:r>
              <a:rPr lang="en-US" altLang="zh-CN" smtClean="0">
                <a:solidFill>
                  <a:srgbClr val="4A452A"/>
                </a:solidFill>
                <a:hlinkClick r:id="rId4"/>
              </a:rPr>
              <a:t>www.1ppt.com/sucai/</a:t>
            </a:r>
            <a:endParaRPr lang="en-US" altLang="zh-CN" smtClean="0">
              <a:solidFill>
                <a:srgbClr val="4A452A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solidFill>
                  <a:srgbClr val="4A452A"/>
                </a:solidFill>
              </a:rPr>
              <a:t>PPT</a:t>
            </a:r>
            <a:r>
              <a:rPr lang="zh-CN" altLang="en-US" smtClean="0">
                <a:solidFill>
                  <a:srgbClr val="4A452A"/>
                </a:solidFill>
              </a:rPr>
              <a:t>背景：</a:t>
            </a:r>
            <a:r>
              <a:rPr lang="en-US" altLang="zh-CN" smtClean="0">
                <a:solidFill>
                  <a:srgbClr val="4A452A"/>
                </a:solidFill>
                <a:hlinkClick r:id="rId5"/>
              </a:rPr>
              <a:t>www.1ppt.com/beijing/</a:t>
            </a:r>
            <a:r>
              <a:rPr lang="en-US" altLang="zh-CN" smtClean="0">
                <a:solidFill>
                  <a:srgbClr val="4A452A"/>
                </a:solidFill>
              </a:rPr>
              <a:t>                   PPT</a:t>
            </a:r>
            <a:r>
              <a:rPr lang="zh-CN" altLang="en-US" smtClean="0">
                <a:solidFill>
                  <a:srgbClr val="4A452A"/>
                </a:solidFill>
              </a:rPr>
              <a:t>图表：</a:t>
            </a:r>
            <a:r>
              <a:rPr lang="en-US" altLang="zh-CN" smtClean="0">
                <a:solidFill>
                  <a:srgbClr val="4A452A"/>
                </a:solidFill>
                <a:hlinkClick r:id="rId6"/>
              </a:rPr>
              <a:t>www.1ppt.com/tubiao/</a:t>
            </a:r>
            <a:r>
              <a:rPr lang="en-US" altLang="zh-CN" smtClean="0">
                <a:solidFill>
                  <a:srgbClr val="4A452A"/>
                </a:solidFill>
              </a:rPr>
              <a:t>     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solidFill>
                  <a:srgbClr val="4A452A"/>
                </a:solidFill>
              </a:rPr>
              <a:t>PPT</a:t>
            </a:r>
            <a:r>
              <a:rPr lang="zh-CN" altLang="en-US" smtClean="0">
                <a:solidFill>
                  <a:srgbClr val="4A452A"/>
                </a:solidFill>
              </a:rPr>
              <a:t>下载：</a:t>
            </a:r>
            <a:r>
              <a:rPr lang="en-US" altLang="zh-CN" smtClean="0">
                <a:solidFill>
                  <a:srgbClr val="4A452A"/>
                </a:solidFill>
                <a:hlinkClick r:id="rId7"/>
              </a:rPr>
              <a:t>www.1ppt.com/xiazai/</a:t>
            </a:r>
            <a:r>
              <a:rPr lang="en-US" altLang="zh-CN" smtClean="0">
                <a:solidFill>
                  <a:srgbClr val="4A452A"/>
                </a:solidFill>
              </a:rPr>
              <a:t>                     PPT</a:t>
            </a:r>
            <a:r>
              <a:rPr lang="zh-CN" altLang="en-US" smtClean="0">
                <a:solidFill>
                  <a:srgbClr val="4A452A"/>
                </a:solidFill>
              </a:rPr>
              <a:t>教程： </a:t>
            </a:r>
            <a:r>
              <a:rPr lang="en-US" altLang="zh-CN" smtClean="0">
                <a:solidFill>
                  <a:srgbClr val="4A452A"/>
                </a:solidFill>
                <a:hlinkClick r:id="rId8"/>
              </a:rPr>
              <a:t>www.1ppt.com/powerpoint/</a:t>
            </a:r>
            <a:r>
              <a:rPr lang="en-US" altLang="zh-CN" smtClean="0">
                <a:solidFill>
                  <a:srgbClr val="4A452A"/>
                </a:solidFill>
              </a:rPr>
              <a:t>      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solidFill>
                  <a:srgbClr val="4A452A"/>
                </a:solidFill>
              </a:rPr>
              <a:t>资料下载：</a:t>
            </a:r>
            <a:r>
              <a:rPr lang="en-US" altLang="zh-CN" smtClean="0">
                <a:solidFill>
                  <a:srgbClr val="4A452A"/>
                </a:solidFill>
                <a:hlinkClick r:id="rId9"/>
              </a:rPr>
              <a:t>www.1ppt.com/ziliao/</a:t>
            </a:r>
            <a:r>
              <a:rPr lang="en-US" altLang="zh-CN" smtClean="0">
                <a:solidFill>
                  <a:srgbClr val="4A452A"/>
                </a:solidFill>
              </a:rPr>
              <a:t>                   </a:t>
            </a:r>
            <a:r>
              <a:rPr lang="zh-CN" altLang="en-US" smtClean="0">
                <a:solidFill>
                  <a:srgbClr val="4A452A"/>
                </a:solidFill>
              </a:rPr>
              <a:t>范文下载：</a:t>
            </a:r>
            <a:r>
              <a:rPr lang="en-US" altLang="zh-CN" smtClean="0">
                <a:solidFill>
                  <a:srgbClr val="4A452A"/>
                </a:solidFill>
                <a:hlinkClick r:id="rId10"/>
              </a:rPr>
              <a:t>www.1ppt.com/fanwen/</a:t>
            </a:r>
            <a:r>
              <a:rPr lang="en-US" altLang="zh-CN" smtClean="0">
                <a:solidFill>
                  <a:srgbClr val="4A452A"/>
                </a:solidFill>
              </a:rPr>
              <a:t>             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solidFill>
                  <a:srgbClr val="4A452A"/>
                </a:solidFill>
              </a:rPr>
              <a:t>试卷下载：</a:t>
            </a:r>
            <a:r>
              <a:rPr lang="en-US" altLang="zh-CN" smtClean="0">
                <a:solidFill>
                  <a:srgbClr val="4A452A"/>
                </a:solidFill>
                <a:hlinkClick r:id="rId11"/>
              </a:rPr>
              <a:t>www.1ppt.com/shiti/</a:t>
            </a:r>
            <a:r>
              <a:rPr lang="en-US" altLang="zh-CN" smtClean="0">
                <a:solidFill>
                  <a:srgbClr val="4A452A"/>
                </a:solidFill>
              </a:rPr>
              <a:t>                     </a:t>
            </a:r>
            <a:r>
              <a:rPr lang="zh-CN" altLang="en-US" smtClean="0">
                <a:solidFill>
                  <a:srgbClr val="4A452A"/>
                </a:solidFill>
              </a:rPr>
              <a:t>教案下载：</a:t>
            </a:r>
            <a:r>
              <a:rPr lang="en-US" altLang="zh-CN" smtClean="0">
                <a:solidFill>
                  <a:srgbClr val="4A452A"/>
                </a:solidFill>
                <a:hlinkClick r:id="rId12"/>
              </a:rPr>
              <a:t>www.1ppt.com/jiaoan/</a:t>
            </a:r>
            <a:r>
              <a:rPr lang="en-US" altLang="zh-CN" smtClean="0">
                <a:solidFill>
                  <a:srgbClr val="4A452A"/>
                </a:solidFill>
              </a:rPr>
              <a:t>              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solidFill>
                  <a:srgbClr val="4A452A"/>
                </a:solidFill>
              </a:rPr>
              <a:t>PPT</a:t>
            </a:r>
            <a:r>
              <a:rPr lang="zh-CN" altLang="en-US" smtClean="0">
                <a:solidFill>
                  <a:srgbClr val="4A452A"/>
                </a:solidFill>
              </a:rPr>
              <a:t>论坛：</a:t>
            </a:r>
            <a:r>
              <a:rPr lang="en-US" altLang="zh-CN" smtClean="0">
                <a:solidFill>
                  <a:srgbClr val="4A452A"/>
                </a:solidFill>
                <a:hlinkClick r:id="rId13"/>
              </a:rPr>
              <a:t>www.1ppt.cn</a:t>
            </a:r>
            <a:r>
              <a:rPr lang="en-US" altLang="zh-CN" smtClean="0">
                <a:solidFill>
                  <a:srgbClr val="4A452A"/>
                </a:solidFill>
              </a:rPr>
              <a:t>                                      PPT</a:t>
            </a:r>
            <a:r>
              <a:rPr lang="zh-CN" altLang="en-US" smtClean="0">
                <a:solidFill>
                  <a:srgbClr val="4A452A"/>
                </a:solidFill>
              </a:rPr>
              <a:t>课件：</a:t>
            </a:r>
            <a:r>
              <a:rPr lang="en-US" altLang="zh-CN" smtClean="0">
                <a:solidFill>
                  <a:srgbClr val="4A452A"/>
                </a:solidFill>
                <a:hlinkClick r:id="rId14"/>
              </a:rPr>
              <a:t>www.1ppt.com/kejian/</a:t>
            </a:r>
            <a:r>
              <a:rPr lang="en-US" altLang="zh-CN" smtClean="0">
                <a:solidFill>
                  <a:srgbClr val="4A452A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solidFill>
                  <a:srgbClr val="4A452A"/>
                </a:solidFill>
              </a:rPr>
              <a:t>语文课件：</a:t>
            </a:r>
            <a:r>
              <a:rPr lang="en-US" altLang="zh-CN" smtClean="0">
                <a:solidFill>
                  <a:srgbClr val="4A452A"/>
                </a:solidFill>
                <a:hlinkClick r:id="rId15"/>
              </a:rPr>
              <a:t>www.1ppt.com/kejian/yuwen/</a:t>
            </a:r>
            <a:r>
              <a:rPr lang="en-US" altLang="zh-CN" smtClean="0">
                <a:solidFill>
                  <a:srgbClr val="4A452A"/>
                </a:solidFill>
              </a:rPr>
              <a:t>    </a:t>
            </a:r>
            <a:r>
              <a:rPr lang="zh-CN" altLang="en-US" smtClean="0">
                <a:solidFill>
                  <a:srgbClr val="4A452A"/>
                </a:solidFill>
              </a:rPr>
              <a:t>数学课件：</a:t>
            </a:r>
            <a:r>
              <a:rPr lang="en-US" altLang="zh-CN" smtClean="0">
                <a:solidFill>
                  <a:srgbClr val="4A452A"/>
                </a:solidFill>
                <a:hlinkClick r:id="rId16"/>
              </a:rPr>
              <a:t>www.1ppt.com/kejian/shuxue/</a:t>
            </a:r>
            <a:r>
              <a:rPr lang="en-US" altLang="zh-CN" smtClean="0">
                <a:solidFill>
                  <a:srgbClr val="4A452A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solidFill>
                  <a:srgbClr val="4A452A"/>
                </a:solidFill>
              </a:rPr>
              <a:t>英语课件：</a:t>
            </a:r>
            <a:r>
              <a:rPr lang="en-US" altLang="zh-CN" smtClean="0">
                <a:solidFill>
                  <a:srgbClr val="4A452A"/>
                </a:solidFill>
                <a:hlinkClick r:id="rId17"/>
              </a:rPr>
              <a:t>www.1ppt.com/kejian/yingyu/</a:t>
            </a:r>
            <a:r>
              <a:rPr lang="en-US" altLang="zh-CN" smtClean="0">
                <a:solidFill>
                  <a:srgbClr val="4A452A"/>
                </a:solidFill>
              </a:rPr>
              <a:t>    </a:t>
            </a:r>
            <a:r>
              <a:rPr lang="zh-CN" altLang="en-US" smtClean="0">
                <a:solidFill>
                  <a:srgbClr val="4A452A"/>
                </a:solidFill>
              </a:rPr>
              <a:t>美术课件：</a:t>
            </a:r>
            <a:r>
              <a:rPr lang="en-US" altLang="zh-CN" smtClean="0">
                <a:solidFill>
                  <a:srgbClr val="4A452A"/>
                </a:solidFill>
                <a:hlinkClick r:id="rId18"/>
              </a:rPr>
              <a:t>www.1ppt.com/kejian/meishu/</a:t>
            </a:r>
            <a:r>
              <a:rPr lang="en-US" altLang="zh-CN" smtClean="0">
                <a:solidFill>
                  <a:srgbClr val="4A452A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solidFill>
                  <a:srgbClr val="4A452A"/>
                </a:solidFill>
              </a:rPr>
              <a:t>科学课件：</a:t>
            </a:r>
            <a:r>
              <a:rPr lang="en-US" altLang="zh-CN" smtClean="0">
                <a:solidFill>
                  <a:srgbClr val="4A452A"/>
                </a:solidFill>
                <a:hlinkClick r:id="rId19"/>
              </a:rPr>
              <a:t>www.1ppt.com/kejian/kexue/</a:t>
            </a:r>
            <a:r>
              <a:rPr lang="en-US" altLang="zh-CN" smtClean="0">
                <a:solidFill>
                  <a:srgbClr val="4A452A"/>
                </a:solidFill>
              </a:rPr>
              <a:t>     </a:t>
            </a:r>
            <a:r>
              <a:rPr lang="zh-CN" altLang="en-US" smtClean="0">
                <a:solidFill>
                  <a:srgbClr val="4A452A"/>
                </a:solidFill>
              </a:rPr>
              <a:t>物理课件：</a:t>
            </a:r>
            <a:r>
              <a:rPr lang="en-US" altLang="zh-CN" smtClean="0">
                <a:solidFill>
                  <a:srgbClr val="4A452A"/>
                </a:solidFill>
                <a:hlinkClick r:id="rId20"/>
              </a:rPr>
              <a:t>www.1ppt.com/kejian/wuli/</a:t>
            </a:r>
            <a:r>
              <a:rPr lang="en-US" altLang="zh-CN" smtClean="0">
                <a:solidFill>
                  <a:srgbClr val="4A452A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solidFill>
                  <a:srgbClr val="4A452A"/>
                </a:solidFill>
              </a:rPr>
              <a:t>化学课件：</a:t>
            </a:r>
            <a:r>
              <a:rPr lang="en-US" altLang="zh-CN" smtClean="0">
                <a:solidFill>
                  <a:srgbClr val="4A452A"/>
                </a:solidFill>
                <a:hlinkClick r:id="rId21"/>
              </a:rPr>
              <a:t>www.1ppt.com/kejian/huaxue/</a:t>
            </a:r>
            <a:r>
              <a:rPr lang="en-US" altLang="zh-CN" smtClean="0">
                <a:solidFill>
                  <a:srgbClr val="4A452A"/>
                </a:solidFill>
              </a:rPr>
              <a:t>  </a:t>
            </a:r>
            <a:r>
              <a:rPr lang="zh-CN" altLang="en-US" smtClean="0">
                <a:solidFill>
                  <a:srgbClr val="4A452A"/>
                </a:solidFill>
              </a:rPr>
              <a:t>生物课件：</a:t>
            </a:r>
            <a:r>
              <a:rPr lang="en-US" altLang="zh-CN" smtClean="0">
                <a:solidFill>
                  <a:srgbClr val="4A452A"/>
                </a:solidFill>
                <a:hlinkClick r:id="rId22"/>
              </a:rPr>
              <a:t>www.1ppt.com/kejian/shengwu/</a:t>
            </a:r>
            <a:r>
              <a:rPr lang="en-US" altLang="zh-CN" smtClean="0">
                <a:solidFill>
                  <a:srgbClr val="4A452A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solidFill>
                  <a:srgbClr val="4A452A"/>
                </a:solidFill>
              </a:rPr>
              <a:t>地理课件：</a:t>
            </a:r>
            <a:r>
              <a:rPr lang="en-US" altLang="zh-CN" smtClean="0">
                <a:solidFill>
                  <a:srgbClr val="4A452A"/>
                </a:solidFill>
                <a:hlinkClick r:id="rId23"/>
              </a:rPr>
              <a:t>www.1ppt.com/kejian/dili/</a:t>
            </a:r>
            <a:r>
              <a:rPr lang="en-US" altLang="zh-CN" smtClean="0">
                <a:solidFill>
                  <a:srgbClr val="4A452A"/>
                </a:solidFill>
              </a:rPr>
              <a:t>          </a:t>
            </a:r>
            <a:r>
              <a:rPr lang="zh-CN" altLang="en-US" smtClean="0">
                <a:solidFill>
                  <a:srgbClr val="4A452A"/>
                </a:solidFill>
              </a:rPr>
              <a:t>历史课件：</a:t>
            </a:r>
            <a:r>
              <a:rPr lang="en-US" altLang="zh-CN" smtClean="0">
                <a:solidFill>
                  <a:srgbClr val="4A452A"/>
                </a:solidFill>
                <a:hlinkClick r:id="rId24"/>
              </a:rPr>
              <a:t>www.1ppt.com/kejian/lishi/</a:t>
            </a:r>
            <a:r>
              <a:rPr lang="en-US" altLang="zh-CN" smtClean="0">
                <a:solidFill>
                  <a:srgbClr val="4A452A"/>
                </a:solidFill>
              </a:rPr>
              <a:t>       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solidFill>
                  <a:srgbClr val="4A452A"/>
                </a:solidFill>
              </a:rPr>
              <a:t>  </a:t>
            </a:r>
            <a:endParaRPr lang="zh-CN" altLang="en-US" smtClean="0">
              <a:solidFill>
                <a:srgbClr val="4A452A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6DFB2A-FCDD-43D4-9CD7-EFFC02891A61}" type="slidenum">
              <a:rPr lang="zh-CN" altLang="en-US" smtClean="0">
                <a:latin typeface="Arial" charset="0"/>
                <a:ea typeface="宋体" charset="-122"/>
              </a:rPr>
              <a:pPr/>
              <a:t>10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22B3-6B71-48A0-BBBA-7FB92145A364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D5D8-961B-43B6-BA70-CD5061F8DB33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765175"/>
            <a:ext cx="2057400" cy="5327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6725" y="765175"/>
            <a:ext cx="6021388" cy="5327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AF4A0-60E6-47DB-B3B8-61EAFAD6E6A0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66725" y="765175"/>
            <a:ext cx="8231188" cy="53276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2C8D-385A-4712-BEFC-E1B997E4CF03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68538" y="3286125"/>
            <a:ext cx="6477000" cy="1038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365625"/>
            <a:ext cx="6400800" cy="766763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E55EE-DBD7-4D19-BA76-E63433B4DEF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24700-9FEF-4057-B196-11726C04F01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EEC28-C476-4C82-813B-16C479449F8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3AA8C-954A-4ED0-8422-1F8A534BF95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C60AA-5435-4054-A5BE-3EAE8BBDD73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DD67-308D-4577-8CB8-8F1DD17B3CA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1E720-EB3B-45FF-9261-29E95111A1A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F81DB-9094-4475-B9B1-742F9FC16CA4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58033-7458-4014-8F53-FA72FA90258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BD00C-5A3F-4FE3-B2DA-A0B703282E5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4077-B0D1-4C25-BB5A-2DE5CB0BD55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7B746-EDE3-497A-95D1-89D1F695C26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1766-A5F2-4EFE-9145-89BD03FC9BF3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95B60-A78E-4771-B432-EA595FF94B09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1FDA-85B4-4D78-8D0A-47374702FF2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7732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725" y="17732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E0DE-7A7E-4791-82FA-5E42BFE733F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F2EC-193A-48EF-AB9F-C4152FD58C9F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272E7-26CD-4539-9965-F038540F1AF9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50F03-E01A-4213-B06F-B44A88FC71B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958C8-67B3-495B-ACD3-AAE5AE9AD522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AB79-8AE4-4618-9628-5A2C82598DBB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83761-CD29-412B-B58A-63961542F8FB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A698-B939-4D1A-A454-61ED0F84599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765175"/>
            <a:ext cx="2057400" cy="5327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6725" y="765175"/>
            <a:ext cx="6021388" cy="5327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2EF5A-3AC7-4897-952D-D6B64D0BC33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4B9D522-8882-4470-B8D2-3278CBAF1362}" type="datetimeFigureOut">
              <a:rPr lang="zh-CN" altLang="en-US"/>
              <a:pPr>
                <a:defRPr/>
              </a:pPr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C3627B0-617A-4E2A-AB00-22A5741DA5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E63154B-F5F3-4EED-8ECF-C826B6E78934}" type="datetimeFigureOut">
              <a:rPr lang="zh-CN" altLang="en-US"/>
              <a:pPr>
                <a:defRPr/>
              </a:pPr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8029FD6-EAF0-4596-BF7A-5D8487462A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9C4F757-DAE7-40ED-90FC-20ED0FA172D2}" type="datetimeFigureOut">
              <a:rPr lang="zh-CN" altLang="en-US"/>
              <a:pPr>
                <a:defRPr/>
              </a:pPr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5F83FCD-217F-4BC2-BB24-254F25B196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51A4201-4468-4232-A17C-E6D20E3E3D05}" type="datetimeFigureOut">
              <a:rPr lang="zh-CN" altLang="en-US"/>
              <a:pPr>
                <a:defRPr/>
              </a:pPr>
              <a:t>2019/3/5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C933892-7D8A-4EDE-8463-5593C69CD2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A5FEDC5-74D4-4220-ADFD-FD26AAFB8FFA}" type="datetimeFigureOut">
              <a:rPr lang="zh-CN" altLang="en-US"/>
              <a:pPr>
                <a:defRPr/>
              </a:pPr>
              <a:t>2019/3/5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2D47ACE-9B9B-4D10-8925-EE56E66394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7732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725" y="17732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71642-F914-40FC-849A-19E652DAEA0C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6B53531-467D-4B70-A17C-AE716D5F92CC}" type="datetimeFigureOut">
              <a:rPr lang="zh-CN" altLang="en-US"/>
              <a:pPr>
                <a:defRPr/>
              </a:pPr>
              <a:t>2019/3/5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E5F0D72-71A6-444B-B2CE-E28B42D8ED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C30D6C5-2268-4A69-A411-92BE90D77419}" type="datetimeFigureOut">
              <a:rPr lang="zh-CN" altLang="en-US"/>
              <a:pPr>
                <a:defRPr/>
              </a:pPr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61A0707-6FCC-4973-B64F-A3AC1EE25E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589580B-7743-490B-9250-D6F4199E01FC}" type="datetimeFigureOut">
              <a:rPr lang="zh-CN" altLang="en-US"/>
              <a:pPr>
                <a:defRPr/>
              </a:pPr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DF53C84-5AA4-4A82-B563-8FB2C07BD6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1973357-7BD6-4FC8-840C-F79286E6DF03}" type="datetimeFigureOut">
              <a:rPr lang="zh-CN" altLang="en-US"/>
              <a:pPr>
                <a:defRPr/>
              </a:pPr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ADDF9C9-4B06-4B04-9928-6FEEC2E4E7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E427E18-1375-4208-A95C-921373A17E67}" type="datetimeFigureOut">
              <a:rPr lang="zh-CN" altLang="en-US"/>
              <a:pPr>
                <a:defRPr/>
              </a:pPr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BC361D4-1F76-4871-8CE3-0A048ACEF8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DD672-0AAD-4E02-9B32-8297A593EC79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AB06-E19A-4379-89A8-BC170EC8C649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8EFC-BABD-4DAB-9B74-C159A475928F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CB69-B6B6-45BD-95A6-A7B8110E78BA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6D3ED-A8BA-413F-9781-458916C6AF81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73238"/>
            <a:ext cx="8229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C898425-1F02-443F-8BAF-F69CD37565B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-1副本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8C9D890-3A82-4AD3-BE41-11E731C654C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>
    <p:fade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73238"/>
            <a:ext cx="8229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7C9793F-A9DC-4A71-ACAE-6DC52A969A9B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1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488BA47C-79F2-4205-8432-7C47DA12A24E}" type="datetimeFigureOut">
              <a:rPr lang="zh-CN" altLang="en-US"/>
              <a:pPr>
                <a:defRPr/>
              </a:pPr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56F12944-51BA-4369-8C5E-935BD4A22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7a143297c5d36a78d21b70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600" smtClean="0"/>
              <a:t>1</a:t>
            </a:r>
            <a:r>
              <a:rPr lang="zh-CN" altLang="en-US" sz="3600" smtClean="0"/>
              <a:t>、桂林山水  </a:t>
            </a:r>
          </a:p>
        </p:txBody>
      </p:sp>
    </p:spTree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6000" y="3657600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www.1ppt.com/moban/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素材：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背景：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www.1ppt.com/beijing/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图表：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www.1ppt.com/xiazai/  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www.1ppt.com/ziliao/      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www.1ppt.com/fanwen/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www.1ppt.com/shiti/        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www.1ppt.com/jiaoan/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论坛：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www.1ppt.cn                  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语文课件：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www.1ppt.com/kejian/yuwen/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数学课件：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www.1ppt.com/kejian/shuxue/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英语课件：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www.1ppt.com/kejian/yingyu/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美术课件：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www.1ppt.com/kejian/meishu/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科学课件：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www.1ppt.com/kejian/kexue/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物理课件：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www.1ppt.com/kejian/wuli/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化学课件：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www.1ppt.com/kejian/huaxue/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生物课件：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www.1ppt.com/kejian/shengwu/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地理课件：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www.1ppt.com/kejian/dili/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历史课件：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/>
                <a:ea typeface="宋体"/>
              </a:rPr>
              <a:t>www.1ppt.com/kejian/lishi/        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b="1" smtClean="0"/>
              <a:t>学习第二自然：</a:t>
            </a:r>
            <a:r>
              <a:rPr lang="zh-CN" altLang="en-US" sz="4400" b="1" smtClean="0">
                <a:solidFill>
                  <a:srgbClr val="FF3300"/>
                </a:solidFill>
              </a:rPr>
              <a:t>漓江的水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829675" cy="3276600"/>
          </a:xfrm>
        </p:spPr>
        <p:txBody>
          <a:bodyPr/>
          <a:lstStyle/>
          <a:p>
            <a:r>
              <a:rPr lang="zh-CN" altLang="en-US" sz="3600" b="1" smtClean="0"/>
              <a:t>从哪些词句能看出漓江的水“甲天下”？</a:t>
            </a:r>
          </a:p>
          <a:p>
            <a:endParaRPr lang="zh-CN" altLang="en-US" sz="3600" b="1" smtClean="0"/>
          </a:p>
          <a:p>
            <a:r>
              <a:rPr lang="zh-CN" altLang="en-US" sz="3600" b="1" smtClean="0"/>
              <a:t>课文写了漓江水的哪些特点？</a:t>
            </a:r>
          </a:p>
          <a:p>
            <a:endParaRPr lang="zh-CN" altLang="en-US" sz="3600" b="1" smtClean="0"/>
          </a:p>
          <a:p>
            <a:r>
              <a:rPr lang="zh-CN" altLang="en-US" sz="3600" b="1" smtClean="0"/>
              <a:t>用什么方法来写的？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dbcfe91b34fd598e4bedbc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36004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68421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ea typeface="楷体_GB2312"/>
                <a:cs typeface="楷体_GB2312"/>
              </a:rPr>
              <a:t>波澜壮阔的大海</a:t>
            </a:r>
          </a:p>
        </p:txBody>
      </p:sp>
      <p:pic>
        <p:nvPicPr>
          <p:cNvPr id="21508" name="Picture 4" descr="f7727a3f62ffb62471cf6c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36734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451850" y="0"/>
            <a:ext cx="6921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ea typeface="楷体_GB2312"/>
                <a:cs typeface="楷体_GB2312"/>
              </a:rPr>
              <a:t>水平如镜的西湖</a:t>
            </a:r>
          </a:p>
        </p:txBody>
      </p:sp>
      <p:pic>
        <p:nvPicPr>
          <p:cNvPr id="21510" name="Picture 6" descr="f926ec7e8d0f22be2f73b3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933825"/>
            <a:ext cx="66246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512888" y="3213100"/>
            <a:ext cx="6659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ea typeface="楷体_GB2312"/>
                <a:cs typeface="楷体_GB2312"/>
              </a:rPr>
              <a:t>却从没看见过漓江这样的水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550988" y="32131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FF"/>
                </a:solidFill>
                <a:ea typeface="楷体_GB2312"/>
                <a:cs typeface="楷体_GB2312"/>
              </a:rPr>
              <a:t>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9" grpId="0" autoUpdateAnimBg="0"/>
      <p:bldP spid="21511" grpId="0" autoUpdateAnimBg="0"/>
      <p:bldP spid="2151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2007121520618247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3" descr="151141oxfou6ozfzmuuwo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3124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4" descr="20051114154831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smtClean="0"/>
              <a:t/>
            </a:r>
            <a:br>
              <a:rPr lang="zh-CN" altLang="en-US" sz="4000" smtClean="0"/>
            </a:br>
            <a:endParaRPr lang="zh-CN" altLang="en-US" sz="40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18446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4400" b="1" smtClean="0">
                <a:solidFill>
                  <a:srgbClr val="FF3300"/>
                </a:solidFill>
              </a:rPr>
              <a:t>           我看见过波澜壮阔的大海，玩赏过水平如镜的西湖，却从没有看见漓江这样的水。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403350" y="3927475"/>
            <a:ext cx="71294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b="1">
                <a:latin typeface="Times New Roman" pitchFamily="18" charset="0"/>
              </a:rPr>
              <a:t>这样写有什么好处？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  <p:bldP spid="2355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guili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a typeface="楷体_GB2312"/>
                <a:cs typeface="楷体_GB2312"/>
              </a:rPr>
              <a:t>漓江的水真静啊，静得让你感觉不到它在流动。</a:t>
            </a:r>
          </a:p>
        </p:txBody>
      </p:sp>
      <p:sp>
        <p:nvSpPr>
          <p:cNvPr id="65539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8350" y="6021388"/>
            <a:ext cx="287338" cy="2159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图片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0" y="5492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3300"/>
                </a:solidFill>
                <a:latin typeface="Times New Roman" pitchFamily="18" charset="0"/>
                <a:ea typeface="楷体_GB2312"/>
                <a:cs typeface="楷体_GB2312"/>
              </a:rPr>
              <a:t>漓江的水真清啊，清得可以看见江底的沙石。</a:t>
            </a:r>
          </a:p>
        </p:txBody>
      </p:sp>
    </p:spTree>
  </p:cSld>
  <p:clrMapOvr>
    <a:masterClrMapping/>
  </p:clrMapOvr>
  <p:transition advClick="0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20061021141336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19050" y="404813"/>
            <a:ext cx="9124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a typeface="楷体_GB2312"/>
                <a:cs typeface="楷体_GB2312"/>
              </a:rPr>
              <a:t>漓江的水真绿啊，绿得仿佛那是一块无瑕的翡翠。</a:t>
            </a:r>
          </a:p>
        </p:txBody>
      </p:sp>
      <p:sp>
        <p:nvSpPr>
          <p:cNvPr id="67587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021388"/>
            <a:ext cx="215900" cy="287337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74420cd170e96a2e9a5027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021388"/>
            <a:ext cx="215900" cy="2159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55875" y="4005263"/>
            <a:ext cx="4321175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400" b="1">
                <a:solidFill>
                  <a:srgbClr val="FF0000"/>
                </a:solidFill>
              </a:rPr>
              <a:t>               </a:t>
            </a:r>
            <a:r>
              <a:rPr lang="zh-CN" altLang="en-US" sz="4400" b="1">
                <a:solidFill>
                  <a:srgbClr val="FF0000"/>
                </a:solidFill>
              </a:rPr>
              <a:t>翡翠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132138" y="4005263"/>
            <a:ext cx="1906587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0000FF"/>
                </a:solidFill>
              </a:rPr>
              <a:t>无瑕的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 autoUpdateAnimBg="0"/>
      <p:bldP spid="2765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lijiang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468313" y="620713"/>
            <a:ext cx="88566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a typeface="楷体_GB2312"/>
                <a:cs typeface="楷体_GB2312"/>
              </a:rPr>
              <a:t>漓江的水真静啊，</a:t>
            </a:r>
            <a:r>
              <a:rPr lang="zh-CN" altLang="en-US" sz="3600" b="1">
                <a:solidFill>
                  <a:srgbClr val="FF00FF"/>
                </a:solidFill>
              </a:rPr>
              <a:t>清得______________.</a:t>
            </a:r>
            <a:r>
              <a:rPr lang="zh-CN" altLang="en-US"/>
              <a:t> </a:t>
            </a:r>
          </a:p>
        </p:txBody>
      </p:sp>
      <p:sp>
        <p:nvSpPr>
          <p:cNvPr id="69635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8350" y="6021388"/>
            <a:ext cx="287338" cy="287337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68313" y="1628775"/>
            <a:ext cx="828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FF"/>
                </a:solidFill>
                <a:ea typeface="楷体_GB2312"/>
                <a:cs typeface="楷体_GB2312"/>
              </a:rPr>
              <a:t>漓江的水真清啊，静得                                。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08000" y="2300288"/>
            <a:ext cx="9104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FF"/>
                </a:solidFill>
                <a:ea typeface="楷体_GB2312"/>
                <a:cs typeface="楷体_GB2312"/>
              </a:rPr>
              <a:t>漓江的水真绿啊，绿得                                。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4716463" y="2060575"/>
            <a:ext cx="338455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4787900" y="2708275"/>
            <a:ext cx="338455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  <p:bldP spid="28678" grpId="0" autoUpdateAnimBg="0"/>
      <p:bldP spid="28679" grpId="0" animBg="1"/>
      <p:bldP spid="286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3"/>
          <p:cNvSpPr txBox="1">
            <a:spLocks noChangeArrowheads="1"/>
          </p:cNvSpPr>
          <p:nvPr/>
        </p:nvSpPr>
        <p:spPr bwMode="auto">
          <a:xfrm>
            <a:off x="152400" y="2057400"/>
            <a:ext cx="99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CC9900"/>
                </a:solidFill>
                <a:latin typeface="Times New Roman" pitchFamily="18" charset="0"/>
                <a:ea typeface="楷体_GB2312"/>
                <a:cs typeface="楷体_GB2312"/>
              </a:rPr>
              <a:t>漓江水</a:t>
            </a:r>
          </a:p>
          <a:p>
            <a:endParaRPr lang="zh-CN" altLang="en-US" sz="3200">
              <a:solidFill>
                <a:srgbClr val="CC9900"/>
              </a:solidFill>
              <a:latin typeface="Times New Roman" pitchFamily="18" charset="0"/>
            </a:endParaRPr>
          </a:p>
          <a:p>
            <a:endParaRPr lang="zh-CN" altLang="en-US" sz="3200">
              <a:solidFill>
                <a:srgbClr val="CC9900"/>
              </a:solidFill>
              <a:latin typeface="Times New Roman" pitchFamily="18" charset="0"/>
            </a:endParaRPr>
          </a:p>
          <a:p>
            <a:endParaRPr lang="zh-CN" altLang="en-US" sz="3200">
              <a:solidFill>
                <a:srgbClr val="CC9900"/>
              </a:solidFill>
              <a:latin typeface="Times New Roman" pitchFamily="18" charset="0"/>
            </a:endParaRPr>
          </a:p>
          <a:p>
            <a:endParaRPr lang="zh-CN" altLang="en-US" sz="3200">
              <a:solidFill>
                <a:srgbClr val="CC9900"/>
              </a:solidFill>
              <a:latin typeface="Times New Roman" pitchFamily="18" charset="0"/>
            </a:endParaRPr>
          </a:p>
          <a:p>
            <a:endParaRPr lang="zh-CN" altLang="en-US" sz="3200">
              <a:latin typeface="Times New Roman" pitchFamily="18" charset="0"/>
            </a:endParaRPr>
          </a:p>
        </p:txBody>
      </p:sp>
      <p:sp>
        <p:nvSpPr>
          <p:cNvPr id="70658" name="AutoShape 4"/>
          <p:cNvSpPr>
            <a:spLocks/>
          </p:cNvSpPr>
          <p:nvPr/>
        </p:nvSpPr>
        <p:spPr bwMode="auto">
          <a:xfrm>
            <a:off x="914400" y="1371600"/>
            <a:ext cx="609600" cy="3959225"/>
          </a:xfrm>
          <a:prstGeom prst="leftBrace">
            <a:avLst>
              <a:gd name="adj1" fmla="val 54123"/>
              <a:gd name="adj2" fmla="val 50000"/>
            </a:avLst>
          </a:prstGeom>
          <a:noFill/>
          <a:ln w="12700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3200">
              <a:latin typeface="Times New Roman" pitchFamily="18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447800" y="1066800"/>
            <a:ext cx="744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Times New Roman" pitchFamily="18" charset="0"/>
              </a:rPr>
              <a:t>静</a:t>
            </a:r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2286000" y="1219200"/>
            <a:ext cx="5400675" cy="5794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itchFamily="18" charset="0"/>
              </a:rPr>
              <a:t>感觉不到它在流动。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74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FF3300"/>
                </a:solidFill>
                <a:latin typeface="Times New Roman" pitchFamily="18" charset="0"/>
              </a:rPr>
              <a:t>绿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362200" y="5105400"/>
            <a:ext cx="6048375" cy="5794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itchFamily="18" charset="0"/>
              </a:rPr>
              <a:t>仿佛那是一块无瑕的翡翠。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1447800" y="2819400"/>
            <a:ext cx="744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FF3300"/>
                </a:solidFill>
                <a:latin typeface="Times New Roman" pitchFamily="18" charset="0"/>
              </a:rPr>
              <a:t>清</a:t>
            </a:r>
          </a:p>
        </p:txBody>
      </p:sp>
      <p:sp>
        <p:nvSpPr>
          <p:cNvPr id="29705" name="Text Box 13"/>
          <p:cNvSpPr txBox="1">
            <a:spLocks noChangeArrowheads="1"/>
          </p:cNvSpPr>
          <p:nvPr/>
        </p:nvSpPr>
        <p:spPr bwMode="auto">
          <a:xfrm>
            <a:off x="2362200" y="2971800"/>
            <a:ext cx="5688013" cy="5794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itchFamily="18" charset="0"/>
              </a:rPr>
              <a:t>可以看见江底的沙石。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1" grpId="0" bldLvl="0" animBg="1" autoUpdateAnimBg="0"/>
      <p:bldP spid="29702" grpId="0" autoUpdateAnimBg="0"/>
      <p:bldP spid="29703" grpId="0" bldLvl="0" animBg="1" autoUpdateAnimBg="0"/>
      <p:bldP spid="29704" grpId="0" autoUpdateAnimBg="0"/>
      <p:bldP spid="29705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9e170e1c15fc67bf19d5766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b="1" smtClean="0"/>
              <a:t>学习第三自然：</a:t>
            </a:r>
            <a:r>
              <a:rPr lang="zh-CN" altLang="en-US" sz="4400" b="1" smtClean="0">
                <a:solidFill>
                  <a:srgbClr val="FF3300"/>
                </a:solidFill>
              </a:rPr>
              <a:t>桂林的山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829675" cy="4319588"/>
          </a:xfrm>
        </p:spPr>
        <p:txBody>
          <a:bodyPr/>
          <a:lstStyle/>
          <a:p>
            <a:r>
              <a:rPr lang="zh-CN" altLang="en-US" sz="3600" b="1" smtClean="0"/>
              <a:t>从哪些词句能看出桂林的山“甲天下”？</a:t>
            </a:r>
          </a:p>
          <a:p>
            <a:endParaRPr lang="zh-CN" altLang="en-US" sz="3600" b="1" smtClean="0"/>
          </a:p>
          <a:p>
            <a:r>
              <a:rPr lang="zh-CN" altLang="en-US" sz="3600" b="1" smtClean="0"/>
              <a:t>课文写了桂林的山的哪些特点？</a:t>
            </a:r>
          </a:p>
          <a:p>
            <a:endParaRPr lang="zh-CN" altLang="en-US" sz="3600" b="1" smtClean="0"/>
          </a:p>
          <a:p>
            <a:r>
              <a:rPr lang="zh-CN" altLang="en-US" sz="3600" b="1" smtClean="0"/>
              <a:t>用什么方法来写的？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a70cb8511dbe925a377abe6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827088" y="692150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Times New Roman" pitchFamily="18" charset="0"/>
              </a:rPr>
              <a:t>我攀登过峰峦雄伟的泰山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200792915141412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12313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380163" y="1511300"/>
            <a:ext cx="9159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4800">
                <a:solidFill>
                  <a:srgbClr val="FF9933"/>
                </a:solidFill>
                <a:ea typeface="华文隶书"/>
                <a:cs typeface="华文隶书"/>
              </a:rPr>
              <a:t>香山</a:t>
            </a: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5257800" y="533400"/>
            <a:ext cx="793750" cy="59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游览过红叶似火的香山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2412591181804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88"/>
            <a:ext cx="3736975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410200" y="0"/>
            <a:ext cx="1431925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sz="3600" b="1">
                <a:solidFill>
                  <a:srgbClr val="CC3300"/>
                </a:solidFill>
                <a:latin typeface="Times New Roman" pitchFamily="18" charset="0"/>
                <a:ea typeface="楷体_GB2312" pitchFamily="1" charset="-122"/>
              </a:rPr>
              <a:t>香山</a:t>
            </a:r>
          </a:p>
        </p:txBody>
      </p:sp>
      <p:pic>
        <p:nvPicPr>
          <p:cNvPr id="74755" name="Picture 4" descr="泰山154[1]"/>
          <p:cNvPicPr>
            <a:picLocks noChangeAspect="1" noChangeArrowheads="1"/>
          </p:cNvPicPr>
          <p:nvPr/>
        </p:nvPicPr>
        <p:blipFill>
          <a:blip r:embed="rId3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3960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323850" y="404813"/>
            <a:ext cx="8359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4000" b="1">
              <a:solidFill>
                <a:schemeClr val="accent1"/>
              </a:solidFill>
              <a:latin typeface="Times New Roman" pitchFamily="18" charset="0"/>
              <a:ea typeface="楷体_GB2312"/>
              <a:cs typeface="楷体_GB2312"/>
            </a:endParaRPr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2514600" y="0"/>
            <a:ext cx="1368425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</a:rPr>
              <a:t>泰山</a:t>
            </a:r>
          </a:p>
        </p:txBody>
      </p:sp>
      <p:sp>
        <p:nvSpPr>
          <p:cNvPr id="74758" name="Text Box 7"/>
          <p:cNvSpPr txBox="1">
            <a:spLocks noChangeArrowheads="1"/>
          </p:cNvSpPr>
          <p:nvPr/>
        </p:nvSpPr>
        <p:spPr bwMode="auto">
          <a:xfrm>
            <a:off x="4038600" y="76200"/>
            <a:ext cx="1006475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</a:rPr>
              <a:t>却</a:t>
            </a:r>
            <a:r>
              <a:rPr lang="zh-CN" altLang="en-US" sz="3600" b="1">
                <a:solidFill>
                  <a:srgbClr val="0000FF"/>
                </a:solidFill>
              </a:rPr>
              <a:t>从没有看见过桂林这一带的山。</a:t>
            </a:r>
          </a:p>
          <a:p>
            <a:endParaRPr lang="zh-CN" altLang="zh-CN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SC2006082314234034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179388" y="0"/>
            <a:ext cx="75961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Times New Roman" pitchFamily="18" charset="0"/>
              </a:rPr>
              <a:t>桂林的山真</a:t>
            </a: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</a:rPr>
              <a:t>奇</a:t>
            </a:r>
            <a:r>
              <a:rPr lang="zh-CN" altLang="en-US" sz="3600" b="1">
                <a:latin typeface="Times New Roman" pitchFamily="18" charset="0"/>
              </a:rPr>
              <a:t>啊，一座座拔地而起，各不相连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2007111213542643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0"/>
            <a:ext cx="4211638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3" descr="ufDB1sLmzdXJvQ==_9o6soCc65AoJ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0"/>
            <a:ext cx="3348037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4" descr="192098670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43213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76200" y="5029200"/>
            <a:ext cx="867568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Times New Roman" pitchFamily="18" charset="0"/>
              </a:rPr>
              <a:t>像老人、像巨象、像骆驼，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latin typeface="Times New Roman" pitchFamily="18" charset="0"/>
              </a:rPr>
              <a:t>奇峰罗列，形态万千；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0b8e1a2c4b7f3b2f359bf72d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1619250" y="5229225"/>
            <a:ext cx="7235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</a:rPr>
              <a:t>桂林的山真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秀</a:t>
            </a:r>
            <a:r>
              <a:rPr lang="zh-CN" altLang="en-US" sz="3200" b="1">
                <a:latin typeface="Times New Roman" pitchFamily="18" charset="0"/>
              </a:rPr>
              <a:t>啊，像翠绿的屏障，像新生的竹笋，色彩明丽，倒映水中。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1251803436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3" descr="1251803436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23850" y="260350"/>
            <a:ext cx="8497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ea typeface="楷体_GB2312"/>
                <a:cs typeface="楷体_GB2312"/>
              </a:rPr>
              <a:t>桂林的山真</a:t>
            </a:r>
            <a:r>
              <a:rPr lang="zh-CN" altLang="en-US" sz="4000" b="1">
                <a:solidFill>
                  <a:srgbClr val="0000FF"/>
                </a:solidFill>
                <a:ea typeface="楷体_GB2312"/>
                <a:cs typeface="楷体_GB2312"/>
              </a:rPr>
              <a:t>险</a:t>
            </a:r>
            <a:r>
              <a:rPr lang="zh-CN" altLang="en-US" sz="4000" b="1">
                <a:solidFill>
                  <a:srgbClr val="FF0000"/>
                </a:solidFill>
                <a:ea typeface="楷体_GB2312"/>
                <a:cs typeface="楷体_GB2312"/>
              </a:rPr>
              <a:t>啊，危峰兀立，怪石嶙峋，好像一不小心就会栽倒下来。</a:t>
            </a:r>
          </a:p>
        </p:txBody>
      </p:sp>
      <p:sp>
        <p:nvSpPr>
          <p:cNvPr id="78852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8350" y="6337300"/>
            <a:ext cx="360363" cy="404813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7950" y="2511425"/>
            <a:ext cx="690563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rgbClr val="66FF33"/>
                </a:solidFill>
                <a:latin typeface="Times New Roman" pitchFamily="18" charset="0"/>
                <a:ea typeface="黑体" pitchFamily="49" charset="-122"/>
              </a:rPr>
              <a:t>桂</a:t>
            </a:r>
          </a:p>
          <a:p>
            <a:pPr>
              <a:defRPr/>
            </a:pPr>
            <a:r>
              <a:rPr lang="zh-CN" altLang="en-US" sz="4000" b="1">
                <a:solidFill>
                  <a:srgbClr val="66FF33"/>
                </a:solidFill>
                <a:latin typeface="Times New Roman" pitchFamily="18" charset="0"/>
                <a:ea typeface="黑体" pitchFamily="49" charset="-122"/>
              </a:rPr>
              <a:t>林</a:t>
            </a:r>
          </a:p>
          <a:p>
            <a:pPr>
              <a:defRPr/>
            </a:pPr>
            <a:r>
              <a:rPr lang="zh-CN" altLang="en-US" sz="4000" b="1">
                <a:solidFill>
                  <a:srgbClr val="66FF33"/>
                </a:solidFill>
                <a:latin typeface="Times New Roman" pitchFamily="18" charset="0"/>
                <a:ea typeface="黑体" pitchFamily="49" charset="-122"/>
              </a:rPr>
              <a:t>山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133600" y="1600200"/>
            <a:ext cx="6626225" cy="639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sz="3600" b="1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</a:rPr>
              <a:t>奇峰罗列，形态万千。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133600" y="3276600"/>
            <a:ext cx="7019925" cy="639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sz="3600" b="1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</a:rPr>
              <a:t>色彩明丽，倒映水中。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209800" y="5181600"/>
            <a:ext cx="6985000" cy="639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sz="3600" b="1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</a:rPr>
              <a:t>危峰兀立，怪石嶙峋。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219200" y="1600200"/>
            <a:ext cx="701675" cy="692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40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奇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219200" y="3200400"/>
            <a:ext cx="69373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40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秀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258888" y="5157788"/>
            <a:ext cx="693737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40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险</a:t>
            </a:r>
          </a:p>
        </p:txBody>
      </p:sp>
      <p:sp>
        <p:nvSpPr>
          <p:cNvPr id="79880" name="AutoShape 9"/>
          <p:cNvSpPr>
            <a:spLocks/>
          </p:cNvSpPr>
          <p:nvPr/>
        </p:nvSpPr>
        <p:spPr bwMode="auto">
          <a:xfrm>
            <a:off x="685800" y="1905000"/>
            <a:ext cx="457200" cy="3581400"/>
          </a:xfrm>
          <a:prstGeom prst="leftBrace">
            <a:avLst>
              <a:gd name="adj1" fmla="val 57118"/>
              <a:gd name="adj2" fmla="val 4022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32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autoUpdateAnimBg="0"/>
      <p:bldP spid="38917" grpId="0" autoUpdateAnimBg="0"/>
      <p:bldP spid="38918" grpId="0" autoUpdateAnimBg="0"/>
      <p:bldP spid="38919" grpId="0" autoUpdateAnimBg="0"/>
      <p:bldP spid="3892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1_100303103409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720725"/>
          </a:xfrm>
        </p:spPr>
        <p:txBody>
          <a:bodyPr/>
          <a:lstStyle/>
          <a:p>
            <a:r>
              <a:rPr lang="zh-CN" altLang="en-US" i="1" smtClean="0"/>
              <a:t>最后一段描写的山水相映的景象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Grp="1" noChangeArrowheads="1"/>
          </p:cNvSpPr>
          <p:nvPr/>
        </p:nvSpPr>
        <p:spPr bwMode="auto">
          <a:xfrm>
            <a:off x="76200" y="990600"/>
            <a:ext cx="8785225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3600" b="1">
                <a:ea typeface="黑体" pitchFamily="49" charset="-122"/>
              </a:rPr>
              <a:t>初读课文整体感知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4000">
                <a:ea typeface="黑体" pitchFamily="49" charset="-122"/>
              </a:rPr>
              <a:t>我还知道课文的总起句是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4000" u="sng">
                <a:ea typeface="黑体" pitchFamily="49" charset="-122"/>
              </a:rPr>
              <a:t>                                             </a:t>
            </a:r>
            <a:r>
              <a:rPr lang="zh-CN" altLang="en-US" sz="4000">
                <a:ea typeface="黑体" pitchFamily="49" charset="-122"/>
              </a:rPr>
              <a:t>，它的意思是</a:t>
            </a:r>
            <a:r>
              <a:rPr lang="zh-CN" altLang="en-US" sz="4000" u="sng">
                <a:ea typeface="黑体" pitchFamily="49" charset="-122"/>
              </a:rPr>
              <a:t>                                               </a:t>
            </a:r>
            <a:r>
              <a:rPr lang="zh-CN" altLang="en-US" sz="4000">
                <a:ea typeface="黑体" pitchFamily="49" charset="-122"/>
              </a:rPr>
              <a:t>。课文围绕这个总起句写了 </a:t>
            </a:r>
            <a:r>
              <a:rPr lang="zh-CN" altLang="en-US" sz="4000" u="sng">
                <a:ea typeface="黑体" pitchFamily="49" charset="-122"/>
              </a:rPr>
              <a:t>              ，</a:t>
            </a:r>
            <a:r>
              <a:rPr lang="zh-CN" altLang="en-US" sz="4000">
                <a:ea typeface="黑体" pitchFamily="49" charset="-122"/>
              </a:rPr>
              <a:t>以及</a:t>
            </a:r>
            <a:r>
              <a:rPr lang="zh-CN" altLang="en-US" sz="4000" u="sng">
                <a:ea typeface="黑体" pitchFamily="49" charset="-122"/>
              </a:rPr>
              <a:t>                  </a:t>
            </a:r>
            <a:r>
              <a:rPr lang="zh-CN" altLang="en-US" sz="4000">
                <a:ea typeface="黑体" pitchFamily="49" charset="-122"/>
              </a:rPr>
              <a:t>，第二自然段写＿，第三自然段写</a:t>
            </a:r>
            <a:r>
              <a:rPr lang="zh-CN" altLang="en-US" sz="4000" u="sng">
                <a:ea typeface="黑体" pitchFamily="49" charset="-122"/>
              </a:rPr>
              <a:t>      </a:t>
            </a:r>
            <a:r>
              <a:rPr lang="zh-CN" altLang="en-US" sz="4000">
                <a:ea typeface="黑体" pitchFamily="49" charset="-122"/>
              </a:rPr>
              <a:t>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guili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04800" y="5486400"/>
            <a:ext cx="5518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</a:rPr>
              <a:t>舟行碧波上，人在画中游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143000" y="1524000"/>
            <a:ext cx="64023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黑体" pitchFamily="49" charset="-122"/>
              </a:rPr>
              <a:t>“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舟行碧波上，人在画中游。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黑体" pitchFamily="49" charset="-122"/>
              </a:rPr>
              <a:t>”</a:t>
            </a: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395288" y="549275"/>
            <a:ext cx="8305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ea typeface="黑体" pitchFamily="49" charset="-122"/>
              </a:rPr>
              <a:t>请你说说下面这句诗的意思：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9750" y="2708275"/>
            <a:ext cx="79248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>
                <a:solidFill>
                  <a:schemeClr val="tx2"/>
                </a:solidFill>
                <a:ea typeface="楷体_GB2312"/>
                <a:cs typeface="楷体_GB2312"/>
              </a:rPr>
              <a:t>　　 </a:t>
            </a:r>
            <a:r>
              <a:rPr lang="zh-CN" altLang="en-US" sz="3600" b="1">
                <a:solidFill>
                  <a:srgbClr val="FF3300"/>
                </a:solidFill>
                <a:ea typeface="黑体" pitchFamily="49" charset="-122"/>
              </a:rPr>
              <a:t>游船航行在碧绿的江水上，船上的游人就像在一幅美丽的画卷中游玩、观赏。</a:t>
            </a:r>
            <a:endParaRPr lang="zh-CN" altLang="en-US" sz="3600" b="1">
              <a:solidFill>
                <a:srgbClr val="0000FF"/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457200"/>
            <a:ext cx="9144000" cy="4627563"/>
          </a:xfrm>
        </p:spPr>
        <p:txBody>
          <a:bodyPr/>
          <a:lstStyle/>
          <a:p>
            <a:r>
              <a:rPr lang="en-US" altLang="zh-CN" smtClean="0"/>
              <a:t>1</a:t>
            </a:r>
            <a:r>
              <a:rPr lang="zh-CN" altLang="en-US" smtClean="0"/>
              <a:t>、这样的山是指什么样的山？</a:t>
            </a:r>
          </a:p>
          <a:p>
            <a:r>
              <a:rPr lang="en-US" altLang="zh-CN" smtClean="0"/>
              <a:t>2</a:t>
            </a:r>
            <a:r>
              <a:rPr lang="zh-CN" altLang="en-US" smtClean="0"/>
              <a:t>、这样的水是指什么样的水？</a:t>
            </a:r>
          </a:p>
          <a:p>
            <a:r>
              <a:rPr lang="en-US" altLang="zh-CN" smtClean="0"/>
              <a:t>3</a:t>
            </a:r>
            <a:r>
              <a:rPr lang="zh-CN" altLang="en-US" smtClean="0"/>
              <a:t>、这段话中用什么词语把山和水联系起来？</a:t>
            </a:r>
          </a:p>
          <a:p>
            <a:r>
              <a:rPr lang="zh-CN" altLang="en-US" b="1" smtClean="0">
                <a:solidFill>
                  <a:schemeClr val="accent2"/>
                </a:solidFill>
              </a:rPr>
              <a:t>围绕着、倒映着</a:t>
            </a:r>
            <a:endParaRPr lang="zh-CN" altLang="en-US" sz="4000" smtClean="0"/>
          </a:p>
          <a:p>
            <a:r>
              <a:rPr lang="zh-CN" altLang="en-US" b="1" smtClean="0">
                <a:solidFill>
                  <a:schemeClr val="accent2"/>
                </a:solidFill>
              </a:rPr>
              <a:t>舟行碧波上，人在画中游</a:t>
            </a:r>
          </a:p>
          <a:p>
            <a:r>
              <a:rPr lang="zh-CN" altLang="en-US" b="1" smtClean="0"/>
              <a:t>画的主体是</a:t>
            </a:r>
            <a:r>
              <a:rPr lang="zh-CN" altLang="en-US" b="1" u="sng" smtClean="0"/>
              <a:t> </a:t>
            </a:r>
            <a:r>
              <a:rPr lang="zh-CN" altLang="en-US" b="1" smtClean="0"/>
              <a:t>（      ）和（      ），再加上（          </a:t>
            </a:r>
          </a:p>
          <a:p>
            <a:r>
              <a:rPr lang="zh-CN" altLang="en-US" b="1" smtClean="0"/>
              <a:t>     ），（                  ），（                ），使人觉得走进了（                  ）的画卷。</a:t>
            </a:r>
            <a:r>
              <a:rPr lang="zh-CN" altLang="en-US" b="1" u="sng" smtClean="0"/>
              <a:t>      </a:t>
            </a:r>
          </a:p>
          <a:p>
            <a:r>
              <a:rPr lang="en-US" altLang="zh-CN" b="1" smtClean="0"/>
              <a:t>5 </a:t>
            </a:r>
            <a:r>
              <a:rPr lang="zh-CN" altLang="en-US" b="1" smtClean="0"/>
              <a:t>、与“桂林山水天下 ”相呼应的句子是</a:t>
            </a:r>
            <a:r>
              <a:rPr lang="en-US" altLang="zh-CN" b="1" smtClean="0"/>
              <a:t>?</a:t>
            </a:r>
            <a:endParaRPr lang="zh-CN" altLang="en-US" b="1" u="sng" smtClean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895600" y="2971800"/>
            <a:ext cx="86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66"/>
                </a:solidFill>
                <a:latin typeface="Times New Roman" pitchFamily="18" charset="0"/>
              </a:rPr>
              <a:t>山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72000" y="2971800"/>
            <a:ext cx="58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Times New Roman" pitchFamily="18" charset="0"/>
              </a:rPr>
              <a:t>水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239000" y="2971800"/>
            <a:ext cx="1808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Times New Roman" pitchFamily="18" charset="0"/>
              </a:rPr>
              <a:t>云雾迷蒙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133600" y="34290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Times New Roman" pitchFamily="18" charset="0"/>
              </a:rPr>
              <a:t>绿树红花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029200" y="3505200"/>
            <a:ext cx="1808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Times New Roman" pitchFamily="18" charset="0"/>
              </a:rPr>
              <a:t>竹筏小舟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676400" y="3962400"/>
            <a:ext cx="1808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Times New Roman" pitchFamily="18" charset="0"/>
              </a:rPr>
              <a:t>连绵不断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331913" y="5084763"/>
            <a:ext cx="568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3300"/>
                </a:solidFill>
                <a:latin typeface="Times New Roman" pitchFamily="18" charset="0"/>
              </a:rPr>
              <a:t>舟行碧波上，人在画中游。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autoUpdateAnimBg="0"/>
      <p:bldP spid="43013" grpId="0" autoUpdateAnimBg="0"/>
      <p:bldP spid="43014" grpId="0" autoUpdateAnimBg="0"/>
      <p:bldP spid="43015" grpId="0" autoUpdateAnimBg="0"/>
      <p:bldP spid="43016" grpId="0" autoUpdateAnimBg="0"/>
      <p:bldP spid="4301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smtClean="0">
                <a:solidFill>
                  <a:schemeClr val="accent2"/>
                </a:solidFill>
              </a:rPr>
              <a:t>仿写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1939925"/>
            <a:ext cx="7773987" cy="4124325"/>
          </a:xfrm>
        </p:spPr>
        <p:txBody>
          <a:bodyPr/>
          <a:lstStyle/>
          <a:p>
            <a:r>
              <a:rPr lang="en-US" altLang="zh-CN" b="1" smtClean="0"/>
              <a:t>1</a:t>
            </a:r>
            <a:r>
              <a:rPr lang="zh-CN" altLang="en-US" b="1" smtClean="0"/>
              <a:t>、我看见过高大挺拔的松树，观赏过傲然耸立的白杨树，却从没见过原始森林。原始森林里树的叶子非常茂盛，一片片的重叠在一起，没有一点缝隙</a:t>
            </a:r>
            <a:r>
              <a:rPr lang="en-US" altLang="zh-CN" b="1" smtClean="0"/>
              <a:t>;</a:t>
            </a:r>
            <a:r>
              <a:rPr lang="zh-CN" altLang="en-US" b="1" smtClean="0"/>
              <a:t>原始森林里的树干很粗，三四个人手拉手才能围过来，留下树桩可以在上面下围棋；原始树林里的树真高，走进树林里抬头看也看不见树梢。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408737"/>
          </a:xfrm>
        </p:spPr>
        <p:txBody>
          <a:bodyPr/>
          <a:lstStyle/>
          <a:p>
            <a:r>
              <a:rPr lang="zh-CN" altLang="en-US" sz="3600" b="1" smtClean="0"/>
              <a:t>初读课文整体感知</a:t>
            </a:r>
          </a:p>
          <a:p>
            <a:endParaRPr lang="zh-CN" altLang="en-US" sz="3600" b="1" smtClean="0"/>
          </a:p>
          <a:p>
            <a:r>
              <a:rPr lang="zh-CN" altLang="en-US" sz="4000" smtClean="0"/>
              <a:t>我还知道课文的总起句是 </a:t>
            </a:r>
          </a:p>
          <a:p>
            <a:pPr>
              <a:buFontTx/>
              <a:buNone/>
            </a:pPr>
            <a:r>
              <a:rPr lang="zh-CN" altLang="en-US" sz="4000" u="sng" smtClean="0"/>
              <a:t>                                             </a:t>
            </a:r>
            <a:r>
              <a:rPr lang="zh-CN" altLang="en-US" sz="4000" smtClean="0"/>
              <a:t>，它的意思是</a:t>
            </a:r>
            <a:r>
              <a:rPr lang="zh-CN" altLang="en-US" sz="4000" u="sng" smtClean="0"/>
              <a:t>                                               </a:t>
            </a:r>
            <a:r>
              <a:rPr lang="zh-CN" altLang="en-US" sz="4000" smtClean="0"/>
              <a:t>。课文围绕这个总起句写了 </a:t>
            </a:r>
            <a:r>
              <a:rPr lang="zh-CN" altLang="en-US" sz="4000" u="sng" smtClean="0"/>
              <a:t>              ，</a:t>
            </a:r>
            <a:r>
              <a:rPr lang="zh-CN" altLang="en-US" sz="4000" smtClean="0"/>
              <a:t>以及</a:t>
            </a:r>
            <a:r>
              <a:rPr lang="zh-CN" altLang="en-US" sz="4000" u="sng" smtClean="0"/>
              <a:t>                  </a:t>
            </a:r>
            <a:r>
              <a:rPr lang="zh-CN" altLang="en-US" sz="4000" smtClean="0"/>
              <a:t>，第二自然段写＿，第三自然段写</a:t>
            </a:r>
            <a:r>
              <a:rPr lang="zh-CN" altLang="en-US" sz="4000" u="sng" smtClean="0"/>
              <a:t>      </a:t>
            </a:r>
            <a:r>
              <a:rPr lang="zh-CN" altLang="en-US" sz="4000" smtClean="0"/>
              <a:t>。</a:t>
            </a:r>
          </a:p>
          <a:p>
            <a:endParaRPr lang="zh-CN" altLang="en-US" sz="4000" smtClean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2133600"/>
            <a:ext cx="662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3300"/>
                </a:solidFill>
              </a:rPr>
              <a:t>人们都说“桂林山水甲天下”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52600" y="39624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3300"/>
                </a:solidFill>
              </a:rPr>
              <a:t>桂林的山</a:t>
            </a:r>
            <a:endParaRPr lang="zh-CN" alt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09800" y="2819400"/>
            <a:ext cx="6642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3300"/>
                </a:solidFill>
              </a:rPr>
              <a:t>桂林山水的美居天下第一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172200" y="34290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3300"/>
                </a:solidFill>
              </a:rPr>
              <a:t>漓江的水</a:t>
            </a:r>
            <a:endParaRPr lang="zh-CN" alt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620000" y="4038600"/>
            <a:ext cx="563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3300"/>
                </a:solidFill>
              </a:rPr>
              <a:t>水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3810000" y="4724400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3300"/>
                </a:solidFill>
              </a:rPr>
              <a:t>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utoUpdateAnimBg="0"/>
      <p:bldP spid="14340" grpId="0" bldLvl="0" autoUpdateAnimBg="0"/>
      <p:bldP spid="14341" grpId="0" bldLvl="0" autoUpdateAnimBg="0"/>
      <p:bldP spid="14342" grpId="0" bldLvl="0" autoUpdateAnimBg="0"/>
      <p:bldP spid="14343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1_100606220109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1325"/>
            <a:ext cx="9137650" cy="729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304800" y="2565400"/>
            <a:ext cx="88392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chemeClr val="tx2"/>
                </a:solidFill>
                <a:latin typeface="Times New Roman" pitchFamily="18" charset="0"/>
              </a:rPr>
              <a:t>漾      镜       暇      峦         览</a:t>
            </a:r>
          </a:p>
          <a:p>
            <a:pPr>
              <a:spcBef>
                <a:spcPct val="50000"/>
              </a:spcBef>
            </a:pPr>
            <a:endParaRPr lang="zh-CN" altLang="en-US" sz="5400" b="1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chemeClr val="tx2"/>
                </a:solidFill>
                <a:latin typeface="Times New Roman" pitchFamily="18" charset="0"/>
              </a:rPr>
              <a:t>骆      驼       罗      障</a:t>
            </a:r>
            <a:r>
              <a:rPr lang="zh-CN" altLang="en-US" sz="540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8534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yàng</a:t>
            </a:r>
            <a:r>
              <a:rPr lang="en-US" altLang="zh-CN" sz="4000" b="1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altLang="zh-CN" sz="3600" b="1">
                <a:solidFill>
                  <a:srgbClr val="0000FF"/>
                </a:solidFill>
              </a:rPr>
              <a:t>jìng </a:t>
            </a:r>
            <a:r>
              <a:rPr lang="en-US" altLang="zh-CN" sz="4000" b="1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altLang="zh-CN" sz="3600" b="1">
                <a:solidFill>
                  <a:srgbClr val="0000FF"/>
                </a:solidFill>
              </a:rPr>
              <a:t>xiá </a:t>
            </a:r>
            <a:r>
              <a:rPr lang="en-US" altLang="zh-CN" sz="4000" b="1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altLang="zh-CN" sz="3600" b="1">
                <a:solidFill>
                  <a:srgbClr val="0000FF"/>
                </a:solidFill>
              </a:rPr>
              <a:t>luán</a:t>
            </a:r>
            <a:r>
              <a:rPr lang="en-US" altLang="zh-CN" sz="4000" b="1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r>
              <a:rPr lang="en-US" altLang="zh-CN" sz="3600" b="1">
                <a:solidFill>
                  <a:srgbClr val="0000FF"/>
                </a:solidFill>
              </a:rPr>
              <a:t> lǎn</a:t>
            </a:r>
          </a:p>
          <a:p>
            <a:pPr>
              <a:spcBef>
                <a:spcPct val="50000"/>
              </a:spcBef>
            </a:pPr>
            <a:endParaRPr lang="en-US" altLang="zh-CN" sz="4000" b="1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4400" b="1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luò         tuó         </a:t>
            </a:r>
            <a:r>
              <a:rPr lang="en-US" altLang="zh-CN" sz="3600" b="1">
                <a:solidFill>
                  <a:srgbClr val="0000FF"/>
                </a:solidFill>
                <a:ea typeface="黑体" pitchFamily="49" charset="-122"/>
              </a:rPr>
              <a:t>luó       zh</a:t>
            </a:r>
            <a:r>
              <a:rPr lang="en-US" altLang="zh-CN" sz="3600" b="1">
                <a:solidFill>
                  <a:srgbClr val="0000FF"/>
                </a:solidFill>
              </a:rPr>
              <a:t>à</a:t>
            </a:r>
            <a:r>
              <a:rPr lang="en-US" altLang="zh-CN" sz="3600" b="1">
                <a:solidFill>
                  <a:srgbClr val="0000FF"/>
                </a:solidFill>
                <a:ea typeface="黑体" pitchFamily="49" charset="-122"/>
              </a:rPr>
              <a:t>ng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268413"/>
            <a:ext cx="504031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  <a:ea typeface="黑体" pitchFamily="49" charset="-122"/>
              </a:rPr>
              <a:t>漾</a:t>
            </a:r>
          </a:p>
          <a:p>
            <a:pPr eaLnBrk="0" hangingPunct="0">
              <a:spcBef>
                <a:spcPct val="2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  <a:ea typeface="黑体" pitchFamily="49" charset="-122"/>
              </a:rPr>
              <a:t>镜</a:t>
            </a:r>
          </a:p>
          <a:p>
            <a:pPr eaLnBrk="0" hangingPunct="0">
              <a:spcBef>
                <a:spcPct val="2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  <a:ea typeface="黑体" pitchFamily="49" charset="-122"/>
              </a:rPr>
              <a:t>瑕</a:t>
            </a:r>
          </a:p>
          <a:p>
            <a:pPr eaLnBrk="0" hangingPunct="0">
              <a:spcBef>
                <a:spcPct val="2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  <a:ea typeface="黑体" pitchFamily="49" charset="-122"/>
              </a:rPr>
              <a:t>峦</a:t>
            </a:r>
          </a:p>
          <a:p>
            <a:pPr eaLnBrk="0" hangingPunct="0">
              <a:spcBef>
                <a:spcPct val="2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  <a:ea typeface="黑体" pitchFamily="49" charset="-122"/>
              </a:rPr>
              <a:t>览</a:t>
            </a:r>
          </a:p>
          <a:p>
            <a:pPr eaLnBrk="0" hangingPunct="0">
              <a:spcBef>
                <a:spcPct val="2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  <a:ea typeface="黑体" pitchFamily="49" charset="-122"/>
              </a:rPr>
              <a:t>骆</a:t>
            </a:r>
          </a:p>
          <a:p>
            <a:pPr eaLnBrk="0" hangingPunct="0">
              <a:spcBef>
                <a:spcPct val="2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  <a:ea typeface="黑体" pitchFamily="49" charset="-122"/>
              </a:rPr>
              <a:t>驼</a:t>
            </a:r>
          </a:p>
          <a:p>
            <a:pPr eaLnBrk="0" hangingPunct="0">
              <a:spcBef>
                <a:spcPct val="2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  <a:ea typeface="黑体" pitchFamily="49" charset="-122"/>
              </a:rPr>
              <a:t>罗</a:t>
            </a:r>
          </a:p>
          <a:p>
            <a:pPr eaLnBrk="0" hangingPunct="0">
              <a:spcBef>
                <a:spcPct val="2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  <a:ea typeface="黑体" pitchFamily="49" charset="-122"/>
              </a:rPr>
              <a:t>障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（ </a:t>
            </a:r>
            <a:r>
              <a:rPr lang="en-US" sz="2400" b="1">
                <a:solidFill>
                  <a:srgbClr val="FF0066"/>
                </a:solidFill>
              </a:rPr>
              <a:t> </a:t>
            </a:r>
            <a:r>
              <a:rPr lang="en-US" altLang="zh-CN" sz="2400" b="1">
                <a:solidFill>
                  <a:srgbClr val="FF0066"/>
                </a:solidFill>
              </a:rPr>
              <a:t>jìng </a:t>
            </a: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）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126841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（ </a:t>
            </a:r>
            <a:r>
              <a:rPr lang="en-US" altLang="zh-CN" sz="2400" b="1">
                <a:solidFill>
                  <a:srgbClr val="FF0066"/>
                </a:solidFill>
              </a:rPr>
              <a:t>yàng</a:t>
            </a:r>
            <a:r>
              <a:rPr lang="zh-CN" altLang="en-US" sz="2400">
                <a:solidFill>
                  <a:srgbClr val="FF0066"/>
                </a:solidFill>
              </a:rPr>
              <a:t> </a:t>
            </a: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）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09800" y="1268413"/>
            <a:ext cx="3176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</a:rPr>
              <a:t>荡漾 碧波荡漾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11388" y="1773238"/>
            <a:ext cx="6856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</a:rPr>
              <a:t>镜子 眼镜 镜头 镜框 水平如镜 镜花水月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1000" y="289560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（ </a:t>
            </a:r>
            <a:r>
              <a:rPr lang="en-US" altLang="zh-CN" sz="2400" b="1">
                <a:solidFill>
                  <a:srgbClr val="FF0066"/>
                </a:solidFill>
              </a:rPr>
              <a:t>luán </a:t>
            </a:r>
            <a:r>
              <a:rPr lang="zh-CN" altLang="en-US" sz="240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）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81000" y="236220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（ </a:t>
            </a:r>
            <a:r>
              <a:rPr lang="en-US" altLang="zh-CN" sz="2400" b="1">
                <a:solidFill>
                  <a:srgbClr val="FF0066"/>
                </a:solidFill>
              </a:rPr>
              <a:t>xiá</a:t>
            </a:r>
            <a:r>
              <a:rPr lang="zh-CN" altLang="en-US" sz="240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）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209800" y="2276475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</a:rPr>
              <a:t>无暇 瑕疵 瑕不掩瑜 瑕瑜互见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209800" y="278130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</a:rPr>
              <a:t>山峦 峰峦 峦峰 冈峦 层峦叠嶂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81000" y="33528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（ </a:t>
            </a:r>
            <a:r>
              <a:rPr lang="en-US" altLang="zh-CN" sz="2400" b="1">
                <a:solidFill>
                  <a:srgbClr val="FF0066"/>
                </a:solidFill>
              </a:rPr>
              <a:t>lǎn</a:t>
            </a: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）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209800" y="3284538"/>
            <a:ext cx="6351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</a:rPr>
              <a:t>浏览 展览 游览 一览无余 博览会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209800" y="38608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</a:rPr>
              <a:t>骆驼 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209800" y="4365625"/>
            <a:ext cx="3557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</a:rPr>
              <a:t>骆驼 驼峰 驼背 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209800" y="4868863"/>
            <a:ext cx="6122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</a:rPr>
              <a:t>罗列 星罗棋布 门可罗雀 天罗地网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95288" y="38608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（ </a:t>
            </a:r>
            <a:r>
              <a:rPr lang="en-US" altLang="zh-CN" sz="2400" b="1">
                <a:solidFill>
                  <a:srgbClr val="FF0066"/>
                </a:solidFill>
              </a:rPr>
              <a:t>luò </a:t>
            </a:r>
            <a:r>
              <a:rPr lang="zh-CN" altLang="en-US" sz="2400" b="1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）</a:t>
            </a:r>
          </a:p>
        </p:txBody>
      </p:sp>
      <p:pic>
        <p:nvPicPr>
          <p:cNvPr id="56336" name="Picture 17" descr="00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37" name="Group 18"/>
          <p:cNvGrpSpPr>
            <a:grpSpLocks/>
          </p:cNvGrpSpPr>
          <p:nvPr/>
        </p:nvGrpSpPr>
        <p:grpSpPr bwMode="auto">
          <a:xfrm>
            <a:off x="1116013" y="0"/>
            <a:ext cx="4248150" cy="1152525"/>
            <a:chOff x="0" y="0"/>
            <a:chExt cx="2676" cy="726"/>
          </a:xfrm>
        </p:grpSpPr>
        <p:sp>
          <p:nvSpPr>
            <p:cNvPr id="56342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2676" cy="726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43" name="Text Box 20"/>
            <p:cNvSpPr txBox="1">
              <a:spLocks noChangeArrowheads="1"/>
            </p:cNvSpPr>
            <p:nvPr/>
          </p:nvSpPr>
          <p:spPr bwMode="auto">
            <a:xfrm>
              <a:off x="272" y="136"/>
              <a:ext cx="2177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zh-CN" altLang="en-US" sz="4000" b="1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我会写的字</a:t>
              </a:r>
            </a:p>
          </p:txBody>
        </p:sp>
      </p:grp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395288" y="436562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（ </a:t>
            </a:r>
            <a:r>
              <a:rPr lang="en-US" altLang="zh-CN" sz="2400" b="1">
                <a:solidFill>
                  <a:srgbClr val="FF0066"/>
                </a:solidFill>
              </a:rPr>
              <a:t>tuó</a:t>
            </a:r>
            <a:r>
              <a:rPr lang="zh-CN" altLang="en-US" sz="240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）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381000" y="48768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（ </a:t>
            </a:r>
            <a:r>
              <a:rPr lang="en-US" altLang="zh-CN" sz="2400" b="1">
                <a:solidFill>
                  <a:srgbClr val="FF0066"/>
                </a:solidFill>
              </a:rPr>
              <a:t>luó</a:t>
            </a:r>
            <a:r>
              <a:rPr lang="en-US" altLang="zh-CN" sz="2400">
                <a:solidFill>
                  <a:srgbClr val="FF0066"/>
                </a:solidFill>
              </a:rPr>
              <a:t> </a:t>
            </a: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）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81000" y="541020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（ </a:t>
            </a:r>
            <a:r>
              <a:rPr lang="en-US" altLang="zh-CN" sz="2400" b="1">
                <a:solidFill>
                  <a:srgbClr val="FF0066"/>
                </a:solidFill>
              </a:rPr>
              <a:t>zhàng</a:t>
            </a:r>
            <a:r>
              <a:rPr lang="zh-CN" altLang="en-US" sz="2400" b="1">
                <a:solidFill>
                  <a:srgbClr val="FF0066"/>
                </a:solidFill>
                <a:latin typeface="宋体" charset="-122"/>
              </a:rPr>
              <a:t>）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182813" y="5373688"/>
            <a:ext cx="5894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FF"/>
                </a:solidFill>
                <a:latin typeface="宋体" charset="-122"/>
              </a:rPr>
              <a:t>屏障 障碍 障壁 路障 一叶障目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 decel="100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 decel="100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 decel="100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400" decel="100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" decel="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decel="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 decel="100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decel="100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400" decel="100000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decel="100000" fill="hold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400" decel="100000"/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decel="100000" fill="hold"/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decel="100000" fill="hold"/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400" decel="10000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00" decel="100000" fill="hold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decel="100000" fill="hold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decel="100000" fill="hold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400" decel="100000"/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400" decel="100000" fill="hold"/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decel="100000" fill="hold"/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 decel="100000" fill="hold"/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400" decel="1000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400" decel="100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 decel="100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 decel="100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400" decel="100000"/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400" decel="100000" fill="hold"/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00" decel="100000" fill="hold"/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00" decel="100000" fill="hold"/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400" decel="100000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400" decel="1000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00" decel="1000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00" decel="1000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  <p:bldP spid="16388" grpId="0" autoUpdateAnimBg="0"/>
      <p:bldP spid="16389" grpId="0" autoUpdateAnimBg="0"/>
      <p:bldP spid="16390" grpId="0" autoUpdateAnimBg="0"/>
      <p:bldP spid="16391" grpId="0" autoUpdateAnimBg="0"/>
      <p:bldP spid="16392" grpId="0" autoUpdateAnimBg="0"/>
      <p:bldP spid="16393" grpId="0" autoUpdateAnimBg="0"/>
      <p:bldP spid="16394" grpId="0" autoUpdateAnimBg="0"/>
      <p:bldP spid="16395" grpId="0" autoUpdateAnimBg="0"/>
      <p:bldP spid="16396" grpId="0" autoUpdateAnimBg="0"/>
      <p:bldP spid="1640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20080424_6c2db3dd0e7a916d91d4qMy1PSfvqAF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611188" y="5516563"/>
            <a:ext cx="7921625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latin typeface="Times New Roman" pitchFamily="18" charset="0"/>
                <a:ea typeface="黑体" pitchFamily="49" charset="-122"/>
              </a:rPr>
              <a:t>我看见过波澜壮阔的大海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7727a3f62ffb62471cf6c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1116013" y="5589588"/>
            <a:ext cx="70739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5400" b="1">
                <a:latin typeface="Times New Roman" pitchFamily="18" charset="0"/>
              </a:rPr>
              <a:t>玩赏过水平如镜的西湖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151141oxfou6ozfzmuuwo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漓江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简约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简约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简约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第一PPT模板网-WWW.1PPT.COM  ">
  <a:themeElements>
    <a:clrScheme name="蓝调晶格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蓝调晶格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蓝调晶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第一PPT模板网-WWW.1PPT.COM    ">
  <a:themeElements>
    <a:clrScheme name="简约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简约绿_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简约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 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Pages>0</Pages>
  <Words>1255</Words>
  <Characters>0</Characters>
  <Application>Microsoft Office PowerPoint</Application>
  <DocSecurity>0</DocSecurity>
  <PresentationFormat>全屏显示(4:3)</PresentationFormat>
  <Lines>0</Lines>
  <Paragraphs>155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15</vt:i4>
      </vt:variant>
      <vt:variant>
        <vt:lpstr>幻灯片标题</vt:lpstr>
      </vt:variant>
      <vt:variant>
        <vt:i4>33</vt:i4>
      </vt:variant>
    </vt:vector>
  </HeadingPairs>
  <TitlesOfParts>
    <vt:vector size="55" baseType="lpstr">
      <vt:lpstr>Arial</vt:lpstr>
      <vt:lpstr>宋体</vt:lpstr>
      <vt:lpstr>黑体</vt:lpstr>
      <vt:lpstr>Calibri</vt:lpstr>
      <vt:lpstr>Times New Roman</vt:lpstr>
      <vt:lpstr>楷体_GB2312</vt:lpstr>
      <vt:lpstr>华文隶书</vt:lpstr>
      <vt:lpstr>第一PPT模板网-WWW.1PPT.COM</vt:lpstr>
      <vt:lpstr>第一PPT模板网-WWW.1PPT.COM  </vt:lpstr>
      <vt:lpstr>第一PPT模板网-WWW.1PPT.COM    </vt:lpstr>
      <vt:lpstr> 第一PPT模板网-WWW.1PPT.COM</vt:lpstr>
      <vt:lpstr>第一PPT模板网-WWW.1PPT.COM  </vt:lpstr>
      <vt:lpstr> 第一PPT模板网-WWW.1PPT.COM</vt:lpstr>
      <vt:lpstr> 第一PPT模板网-WWW.1PPT.COM</vt:lpstr>
      <vt:lpstr> 第一PPT模板网-WWW.1PPT.COM</vt:lpstr>
      <vt:lpstr> 第一PPT模板网-WWW.1PPT.COM</vt:lpstr>
      <vt:lpstr> 第一PPT模板网-WWW.1PPT.COM</vt:lpstr>
      <vt:lpstr> 第一PPT模板网-WWW.1PPT.COM</vt:lpstr>
      <vt:lpstr> 第一PPT模板网-WWW.1PPT.COM</vt:lpstr>
      <vt:lpstr> 第一PPT模板网-WWW.1PPT.COM</vt:lpstr>
      <vt:lpstr> 第一PPT模板网-WWW.1PPT.COM</vt:lpstr>
      <vt:lpstr> 第一PPT模板网-WWW.1PPT.COM</vt:lpstr>
      <vt:lpstr>1、桂林山水 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漓江</vt:lpstr>
      <vt:lpstr>学习第二自然：漓江的水</vt:lpstr>
      <vt:lpstr>幻灯片 11</vt:lpstr>
      <vt:lpstr> 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学习第三自然：桂林的山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最后一段描写的山水相映的景象</vt:lpstr>
      <vt:lpstr>幻灯片 30</vt:lpstr>
      <vt:lpstr>幻灯片 31</vt:lpstr>
      <vt:lpstr>幻灯片 32</vt:lpstr>
      <vt:lpstr>仿写</vt:lpstr>
    </vt:vector>
  </TitlesOfParts>
  <Manager>第一PPT模板网-WWW.1PPT.COM</Manager>
  <Company>第一PPT模板网-WWW.1PPT.COM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dc:description>第一PPT模板网-WWW.1PPT.COM</dc:description>
  <cp:lastModifiedBy>Windows 用户</cp:lastModifiedBy>
  <cp:revision>18</cp:revision>
  <cp:lastPrinted>1601-01-01T00:00:00Z</cp:lastPrinted>
  <dcterms:created xsi:type="dcterms:W3CDTF">1601-01-01T00:00:00Z</dcterms:created>
  <dcterms:modified xsi:type="dcterms:W3CDTF">2019-03-05T09:29:53Z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2052-8.1.0.3166</vt:lpwstr>
  </property>
</Properties>
</file>