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</p:sldMasterIdLst>
  <p:notesMasterIdLst>
    <p:notesMasterId r:id="rId14"/>
  </p:notesMasterIdLst>
  <p:sldIdLst>
    <p:sldId id="564" r:id="rId13"/>
    <p:sldId id="591" r:id="rId15"/>
    <p:sldId id="553" r:id="rId16"/>
    <p:sldId id="554" r:id="rId17"/>
    <p:sldId id="555" r:id="rId18"/>
    <p:sldId id="556" r:id="rId19"/>
    <p:sldId id="557" r:id="rId20"/>
    <p:sldId id="559" r:id="rId21"/>
    <p:sldId id="560" r:id="rId22"/>
    <p:sldId id="435" r:id="rId23"/>
    <p:sldId id="262" r:id="rId24"/>
    <p:sldId id="349" r:id="rId25"/>
    <p:sldId id="350" r:id="rId26"/>
    <p:sldId id="272" r:id="rId27"/>
    <p:sldId id="273" r:id="rId28"/>
    <p:sldId id="543" r:id="rId29"/>
    <p:sldId id="450" r:id="rId30"/>
    <p:sldId id="484" r:id="rId31"/>
    <p:sldId id="468" r:id="rId32"/>
    <p:sldId id="476" r:id="rId33"/>
    <p:sldId id="274" r:id="rId34"/>
    <p:sldId id="361" r:id="rId35"/>
    <p:sldId id="565" r:id="rId36"/>
    <p:sldId id="562" r:id="rId37"/>
    <p:sldId id="523" r:id="rId38"/>
    <p:sldId id="364" r:id="rId39"/>
    <p:sldId id="566" r:id="rId40"/>
    <p:sldId id="567" r:id="rId4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ingLiU-ExtB" panose="02020500000000000000" pitchFamily="18" charset="-12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ingLiU-ExtB" panose="02020500000000000000" pitchFamily="18" charset="-12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ingLiU-ExtB" panose="02020500000000000000" pitchFamily="18" charset="-12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ingLiU-ExtB" panose="02020500000000000000" pitchFamily="18" charset="-12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ingLiU-ExtB" panose="02020500000000000000" pitchFamily="18" charset="-12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ingLiU-ExtB" panose="02020500000000000000" pitchFamily="18" charset="-12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ingLiU-ExtB" panose="02020500000000000000" pitchFamily="18" charset="-12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ingLiU-ExtB" panose="02020500000000000000" pitchFamily="18" charset="-12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MingLiU-ExtB" panose="02020500000000000000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00"/>
    <a:srgbClr val="FFFF00"/>
    <a:srgbClr val="800000"/>
    <a:srgbClr val="0033CC"/>
    <a:srgbClr val="990033"/>
    <a:srgbClr val="0000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-924" y="-108"/>
      </p:cViewPr>
      <p:guideLst>
        <p:guide orient="horz" pos="20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28.xml"/><Relationship Id="rId40" Type="http://schemas.openxmlformats.org/officeDocument/2006/relationships/slide" Target="slides/slide27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6.xml"/><Relationship Id="rId38" Type="http://schemas.openxmlformats.org/officeDocument/2006/relationships/slide" Target="slides/slide25.xml"/><Relationship Id="rId37" Type="http://schemas.openxmlformats.org/officeDocument/2006/relationships/slide" Target="slides/slide24.xml"/><Relationship Id="rId36" Type="http://schemas.openxmlformats.org/officeDocument/2006/relationships/slide" Target="slides/slide23.xml"/><Relationship Id="rId35" Type="http://schemas.openxmlformats.org/officeDocument/2006/relationships/slide" Target="slides/slide22.xml"/><Relationship Id="rId34" Type="http://schemas.openxmlformats.org/officeDocument/2006/relationships/slide" Target="slides/slide21.xml"/><Relationship Id="rId33" Type="http://schemas.openxmlformats.org/officeDocument/2006/relationships/slide" Target="slides/slide20.xml"/><Relationship Id="rId32" Type="http://schemas.openxmlformats.org/officeDocument/2006/relationships/slide" Target="slides/slide19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0" Type="http://schemas.openxmlformats.org/officeDocument/2006/relationships/slide" Target="slides/slide7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5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en-US" altLang="x-none" sz="1200" b="0" dirty="0">
              <a:ea typeface="宋体" panose="02010600030101010101" pitchFamily="2" charset="-122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endParaRPr lang="en-US" altLang="x-none" sz="1200" b="0" dirty="0">
              <a:ea typeface="宋体" panose="02010600030101010101" pitchFamily="2" charset="-122"/>
            </a:endParaRPr>
          </a:p>
        </p:txBody>
      </p:sp>
      <p:sp>
        <p:nvSpPr>
          <p:cNvPr id="14340" name="Rectangle 4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4341" name="Rectangle 5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4342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en-US" altLang="x-none" sz="1200" b="0" dirty="0">
              <a:ea typeface="宋体" panose="02010600030101010101" pitchFamily="2" charset="-122"/>
            </a:endParaRPr>
          </a:p>
        </p:txBody>
      </p:sp>
      <p:sp>
        <p:nvSpPr>
          <p:cNvPr id="14343" name="Rectangle 7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ea typeface="宋体" panose="02010600030101010101" pitchFamily="2" charset="-122"/>
              </a:rPr>
            </a:fld>
            <a:endParaRPr lang="en-US" altLang="zh-CN" sz="1200" b="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8294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8294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8089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80900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14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9650"/>
            <a:ext cx="9144000" cy="347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标题 13314"/>
          <p:cNvSpPr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buClrTx/>
              <a:buSzTx/>
              <a:buFontTx/>
              <a:defRPr sz="400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3316" name="副标题 13315"/>
          <p:cNvSpPr/>
          <p:nvPr>
            <p:ph type="subTitle" idx="1"/>
          </p:nvPr>
        </p:nvSpPr>
        <p:spPr>
          <a:xfrm>
            <a:off x="1371600" y="3789363"/>
            <a:ext cx="6400800" cy="10556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lvl="0" algn="ctr">
              <a:buClrTx/>
              <a:buSzTx/>
              <a:buFont typeface="Arial" panose="020B0604020202020204" pitchFamily="34" charset="0"/>
              <a:buNone/>
              <a:defRPr sz="3000"/>
            </a:lvl1pPr>
            <a:lvl2pPr lvl="1" algn="l">
              <a:buClrTx/>
              <a:buSzTx/>
              <a:buFont typeface="Arial" panose="020B0604020202020204" pitchFamily="34" charset="0"/>
              <a:buNone/>
              <a:defRPr sz="1600"/>
            </a:lvl2pPr>
            <a:lvl3pPr lvl="2" algn="l">
              <a:buClrTx/>
              <a:buSzTx/>
              <a:buFont typeface="Arial" panose="020B0604020202020204" pitchFamily="34" charset="0"/>
              <a:buNone/>
              <a:defRPr sz="1600"/>
            </a:lvl3pPr>
            <a:lvl4pPr lvl="3" algn="l">
              <a:buClrTx/>
              <a:buSzTx/>
              <a:buFont typeface="Arial" panose="020B0604020202020204" pitchFamily="34" charset="0"/>
              <a:buNone/>
              <a:defRPr sz="1600"/>
            </a:lvl4pPr>
            <a:lvl5pPr lvl="4" algn="l">
              <a:buClrTx/>
              <a:buSzTx/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4" Type="http://schemas.openxmlformats.org/officeDocument/2006/relationships/theme" Target="../theme/theme11.xml"/><Relationship Id="rId13" Type="http://schemas.openxmlformats.org/officeDocument/2006/relationships/image" Target="../media/image4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3" Type="http://schemas.openxmlformats.org/officeDocument/2006/relationships/theme" Target="../theme/theme9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6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26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126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127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cover dir="rd"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6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 b="0">
                <a:solidFill>
                  <a:srgbClr val="898989"/>
                </a:solidFill>
              </a:defRPr>
            </a:lvl1pPr>
          </a:lstStyle>
          <a:p>
            <a:pPr lvl="0"/>
            <a:endParaRPr>
              <a:latin typeface="Arial" panose="020B0604020202020204" pitchFamily="34" charset="0"/>
            </a:endParaRPr>
          </a:p>
        </p:txBody>
      </p:sp>
      <p:pic>
        <p:nvPicPr>
          <p:cNvPr id="12291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009650"/>
            <a:ext cx="9144000" cy="347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标题 12291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293" name="文本占位符 1229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marL="914400" lvl="0" indent="-914400" algn="r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  <a:sym typeface="Calibri" panose="020F0502020204030204" pitchFamily="34" charset="0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  <a:sym typeface="Calibri" panose="020F0502020204030204" pitchFamily="34" charset="0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  <a:sym typeface="Calibri" panose="020F0502020204030204" pitchFamily="34" charset="0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6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d"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6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077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rd"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6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00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102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over dir="rd"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6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124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12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12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6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4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14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15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6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172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173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17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6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196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197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19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cover dir="rd"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6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220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221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222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6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1" i="0" u="none" kern="1200" baseline="0">
          <a:solidFill>
            <a:schemeClr val="tx1"/>
          </a:solidFill>
          <a:latin typeface="Arial" panose="020B0604020202020204" pitchFamily="34" charset="0"/>
          <a:ea typeface="MingLiU-ExtB" panose="02020500000000000000" pitchFamily="18" charset="-12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01.xml"/><Relationship Id="rId3" Type="http://schemas.openxmlformats.org/officeDocument/2006/relationships/audio" Target="../media/audio1.wav"/><Relationship Id="rId2" Type="http://schemas.openxmlformats.org/officeDocument/2006/relationships/image" Target="../media/image7.GIF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6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9.xml"/><Relationship Id="rId2" Type="http://schemas.openxmlformats.org/officeDocument/2006/relationships/audio" Target="../media/audio3.wav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4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2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7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2" name="Rectangle 2"/>
          <p:cNvSpPr>
            <a:spLocks noGrp="1" noRot="1"/>
          </p:cNvSpPr>
          <p:nvPr>
            <p:ph idx="1"/>
          </p:nvPr>
        </p:nvSpPr>
        <p:spPr>
          <a:xfrm>
            <a:off x="762000" y="333375"/>
            <a:ext cx="8382000" cy="4114800"/>
          </a:xfr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4800" b="1" dirty="0"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4800" b="1" dirty="0">
                <a:ea typeface="黑体" panose="02010609060101010101" pitchFamily="2" charset="-122"/>
              </a:rPr>
              <a:t>      </a:t>
            </a:r>
            <a:r>
              <a:rPr lang="zh-CN" altLang="en-US" sz="4800" b="1" dirty="0">
                <a:ea typeface="方正硬笔楷书简体" pitchFamily="65" charset="-122"/>
              </a:rPr>
              <a:t>哺育子女是动物也有的本能，赡养父母才是人类的文化之举。</a:t>
            </a:r>
            <a:endParaRPr lang="zh-CN" altLang="en-US" sz="4800" b="1" dirty="0">
              <a:ea typeface="方正硬笔楷书简体" pitchFamily="65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4800" b="1" dirty="0">
                <a:ea typeface="方正硬笔楷书简体" pitchFamily="65" charset="-122"/>
              </a:rPr>
              <a:t>                                 </a:t>
            </a:r>
            <a:endParaRPr lang="zh-CN" altLang="en-US" sz="4800" b="1" dirty="0">
              <a:ea typeface="方正硬笔楷书简体" pitchFamily="65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4800" b="1" dirty="0">
                <a:ea typeface="方正硬笔楷书简体" pitchFamily="65" charset="-122"/>
              </a:rPr>
              <a:t>                                英国 培根</a:t>
            </a:r>
            <a:endParaRPr lang="zh-CN" altLang="en-US" sz="4800" b="1" dirty="0">
              <a:ea typeface="方正硬笔楷书简体" pitchFamily="65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CN" altLang="en-US" sz="4800" b="1" dirty="0">
                <a:ea typeface="华文行楷" panose="02010800040101010101" pitchFamily="2" charset="-122"/>
              </a:rPr>
              <a:t>                               </a:t>
            </a:r>
            <a:r>
              <a:rPr lang="zh-CN" altLang="en-US" sz="4800" b="1" u="sng" dirty="0">
                <a:ea typeface="华文行楷" panose="02010800040101010101" pitchFamily="2" charset="-122"/>
              </a:rPr>
              <a:t>  </a:t>
            </a:r>
            <a:endParaRPr lang="zh-CN" altLang="en-US" sz="4800" b="1" u="sng" dirty="0">
              <a:ea typeface="华文行楷" panose="02010800040101010101" pitchFamily="2" charset="-122"/>
            </a:endParaRPr>
          </a:p>
        </p:txBody>
      </p:sp>
      <p:pic>
        <p:nvPicPr>
          <p:cNvPr id="59395" name="Picture 3" descr="7465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933825"/>
            <a:ext cx="2443163" cy="292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6" name="Picture 4" descr="gj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4437063"/>
            <a:ext cx="1295400" cy="1214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 dir="vert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charRg st="1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22">
                                            <p:txEl>
                                              <p:charRg st="1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charRg st="69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22">
                                            <p:txEl>
                                              <p:charRg st="69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22">
                                            <p:txEl>
                                              <p:charRg st="69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22">
                                            <p:txEl>
                                              <p:charRg st="69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22">
                                            <p:txEl>
                                              <p:charRg st="69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22">
                                            <p:txEl>
                                              <p:charRg st="69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79705" y="909955"/>
            <a:ext cx="8539480" cy="1143000"/>
          </a:xfrm>
        </p:spPr>
        <p:txBody>
          <a:bodyPr vert="horz" wrap="square" anchor="ctr"/>
          <a:p>
            <a:pPr eaLnBrk="1" hangingPunct="1"/>
            <a:r>
              <a:rPr lang="en-US" altLang="zh-CN" sz="5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 </a:t>
            </a:r>
            <a:r>
              <a:rPr lang="zh-CN" altLang="en-US" sz="5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说说自己对人物的感觉</a:t>
            </a:r>
            <a:endParaRPr lang="zh-CN" altLang="en-US" sz="5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/>
          </p:nvPr>
        </p:nvSpPr>
        <p:spPr>
          <a:xfrm>
            <a:off x="457200" y="1417955"/>
            <a:ext cx="8229600" cy="5219700"/>
          </a:xfrm>
        </p:spPr>
        <p:txBody>
          <a:bodyPr vert="horz" wrap="square" anchor="t"/>
          <a:p>
            <a:pPr eaLnBrk="1" hangingPunct="1"/>
            <a:endParaRPr lang="en-US" altLang="zh-CN" sz="4400"/>
          </a:p>
          <a:p>
            <a:pPr eaLnBrk="1" hangingPunct="1"/>
            <a:r>
              <a:rPr lang="en-US" altLang="zh-CN" sz="4800" b="1">
                <a:solidFill>
                  <a:srgbClr val="3333FF"/>
                </a:solidFill>
                <a:sym typeface="Arial" panose="020B0604020202020204" pitchFamily="34" charset="0"/>
              </a:rPr>
              <a:t>“</a:t>
            </a:r>
            <a:r>
              <a:rPr lang="zh-CN" altLang="en-US" sz="4800" b="1">
                <a:solidFill>
                  <a:srgbClr val="3333FF"/>
                </a:solidFill>
                <a:sym typeface="Arial" panose="020B0604020202020204" pitchFamily="34" charset="0"/>
              </a:rPr>
              <a:t>我” </a:t>
            </a:r>
            <a:r>
              <a:rPr lang="en-US" altLang="zh-CN" sz="4800" b="1">
                <a:solidFill>
                  <a:srgbClr val="3333FF"/>
                </a:solidFill>
                <a:sym typeface="Arial" panose="020B0604020202020204" pitchFamily="34" charset="0"/>
              </a:rPr>
              <a:t>-</a:t>
            </a:r>
            <a:r>
              <a:rPr lang="en-US" altLang="zh-CN" sz="4800" b="1">
                <a:solidFill>
                  <a:srgbClr val="3333FF"/>
                </a:solidFill>
              </a:rPr>
              <a:t>--------</a:t>
            </a:r>
            <a:r>
              <a:rPr lang="zh-CN" altLang="en-US" sz="4800" b="1">
                <a:solidFill>
                  <a:srgbClr val="3333FF"/>
                </a:solidFill>
              </a:rPr>
              <a:t>善良、孝敬</a:t>
            </a:r>
            <a:endParaRPr lang="zh-CN" altLang="en-US" sz="4800" b="1">
              <a:solidFill>
                <a:srgbClr val="3333FF"/>
              </a:solidFill>
            </a:endParaRPr>
          </a:p>
          <a:p>
            <a:pPr eaLnBrk="1" hangingPunct="1"/>
            <a:r>
              <a:rPr lang="zh-CN" altLang="en-US" sz="4800" b="1">
                <a:solidFill>
                  <a:srgbClr val="3333FF"/>
                </a:solidFill>
              </a:rPr>
              <a:t>妻子 </a:t>
            </a:r>
            <a:r>
              <a:rPr lang="en-US" altLang="zh-CN" sz="4800" b="1">
                <a:solidFill>
                  <a:srgbClr val="3333FF"/>
                </a:solidFill>
              </a:rPr>
              <a:t>----------</a:t>
            </a:r>
            <a:r>
              <a:rPr lang="zh-CN" altLang="en-US" sz="4800" b="1">
                <a:solidFill>
                  <a:srgbClr val="3333FF"/>
                </a:solidFill>
              </a:rPr>
              <a:t>温柔、贤惠</a:t>
            </a:r>
            <a:endParaRPr lang="zh-CN" altLang="en-US" sz="4800" b="1">
              <a:solidFill>
                <a:srgbClr val="3333FF"/>
              </a:solidFill>
            </a:endParaRPr>
          </a:p>
          <a:p>
            <a:pPr eaLnBrk="1" hangingPunct="1"/>
            <a:r>
              <a:rPr lang="zh-CN" altLang="en-US" sz="4800" b="1">
                <a:solidFill>
                  <a:srgbClr val="3333FF"/>
                </a:solidFill>
              </a:rPr>
              <a:t>母亲 </a:t>
            </a:r>
            <a:r>
              <a:rPr lang="en-US" altLang="zh-CN" sz="4800" b="1">
                <a:solidFill>
                  <a:srgbClr val="3333FF"/>
                </a:solidFill>
              </a:rPr>
              <a:t>----------</a:t>
            </a:r>
            <a:r>
              <a:rPr lang="zh-CN" altLang="en-US" sz="4800" b="1">
                <a:solidFill>
                  <a:srgbClr val="3333FF"/>
                </a:solidFill>
              </a:rPr>
              <a:t>慈爱、亲切</a:t>
            </a:r>
            <a:endParaRPr lang="zh-CN" altLang="en-US" sz="4800" b="1">
              <a:solidFill>
                <a:srgbClr val="3333FF"/>
              </a:solidFill>
            </a:endParaRPr>
          </a:p>
          <a:p>
            <a:pPr eaLnBrk="1" hangingPunct="1"/>
            <a:r>
              <a:rPr lang="zh-CN" altLang="en-US" sz="4800" b="1">
                <a:solidFill>
                  <a:srgbClr val="3333FF"/>
                </a:solidFill>
              </a:rPr>
              <a:t>儿子 </a:t>
            </a:r>
            <a:r>
              <a:rPr lang="en-US" altLang="zh-CN" sz="4800" b="1">
                <a:solidFill>
                  <a:srgbClr val="3333FF"/>
                </a:solidFill>
              </a:rPr>
              <a:t>----------</a:t>
            </a:r>
            <a:r>
              <a:rPr lang="zh-CN" altLang="en-US" sz="4800" b="1">
                <a:solidFill>
                  <a:srgbClr val="3333FF"/>
                </a:solidFill>
              </a:rPr>
              <a:t>聪明、乖巧</a:t>
            </a:r>
            <a:endParaRPr lang="zh-CN" altLang="en-US" sz="4800" b="1">
              <a:solidFill>
                <a:srgbClr val="3333FF"/>
              </a:solidFill>
            </a:endParaRPr>
          </a:p>
        </p:txBody>
      </p:sp>
      <p:sp>
        <p:nvSpPr>
          <p:cNvPr id="44040" name="矩形 44039"/>
          <p:cNvSpPr/>
          <p:nvPr/>
        </p:nvSpPr>
        <p:spPr>
          <a:xfrm>
            <a:off x="179388" y="563054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ctr"/>
            <a:r>
              <a:rPr lang="zh-CN" altLang="en-US" dirty="0">
                <a:solidFill>
                  <a:srgbClr val="FF3300"/>
                </a:solidFill>
                <a:ea typeface="黑体" panose="02010609060101010101" pitchFamily="2" charset="-122"/>
              </a:rPr>
              <a:t>形象美</a:t>
            </a:r>
            <a:endParaRPr lang="zh-CN" altLang="en-US" dirty="0">
              <a:solidFill>
                <a:srgbClr val="FF3300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charRg st="1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charRg st="1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2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charRg st="2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charRg st="2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39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charRg st="39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charRg st="39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58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charRg st="58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charRg st="58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/>
          <p:nvPr/>
        </p:nvSpPr>
        <p:spPr>
          <a:xfrm>
            <a:off x="4738688" y="482600"/>
            <a:ext cx="43703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endParaRPr lang="en-US" altLang="zh-CN" sz="24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21507" name="Picture 3" descr="02-01-02"/>
          <p:cNvPicPr>
            <a:picLocks noChangeAspect="1"/>
          </p:cNvPicPr>
          <p:nvPr/>
        </p:nvPicPr>
        <p:blipFill>
          <a:blip r:embed="rId1"/>
          <a:srcRect r="-1987" b="46404"/>
          <a:stretch>
            <a:fillRect/>
          </a:stretch>
        </p:blipFill>
        <p:spPr>
          <a:xfrm>
            <a:off x="107950" y="333375"/>
            <a:ext cx="6840538" cy="604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Rectangle 4"/>
          <p:cNvSpPr/>
          <p:nvPr/>
        </p:nvSpPr>
        <p:spPr>
          <a:xfrm>
            <a:off x="6852920" y="476250"/>
            <a:ext cx="199136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3 </a:t>
            </a:r>
            <a:r>
              <a:rPr lang="zh-CN" altLang="en-US" sz="4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分歧</a:t>
            </a:r>
            <a:r>
              <a:rPr lang="zh-CN" altLang="en-US" sz="2800" b="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2800" b="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2800" b="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母亲要走大路，大路平坦；              </a:t>
            </a:r>
            <a:endParaRPr lang="zh-CN" altLang="en-US" sz="2800" dirty="0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dirty="0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dirty="0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我的儿子要走小路，小路有意思。</a:t>
            </a:r>
            <a:endParaRPr lang="zh-CN" altLang="en-US" sz="2800" dirty="0">
              <a:solidFill>
                <a:srgbClr val="8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dirty="0">
              <a:solidFill>
                <a:srgbClr val="8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charRg st="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charRg st="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charRg st="7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0" name="Text Box 3"/>
          <p:cNvSpPr txBox="1"/>
          <p:nvPr/>
        </p:nvSpPr>
        <p:spPr>
          <a:xfrm>
            <a:off x="36513" y="333375"/>
            <a:ext cx="309562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6000" dirty="0">
                <a:solidFill>
                  <a:srgbClr val="0033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想一想：</a:t>
            </a:r>
            <a:endParaRPr lang="zh-CN" altLang="en-US" sz="6000" dirty="0">
              <a:solidFill>
                <a:srgbClr val="0033CC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2531" name="Rectangle 4"/>
          <p:cNvSpPr/>
          <p:nvPr/>
        </p:nvSpPr>
        <p:spPr>
          <a:xfrm>
            <a:off x="762000" y="1343025"/>
            <a:ext cx="589756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 “</a:t>
            </a:r>
            <a:r>
              <a:rPr lang="zh-CN" altLang="en-US" sz="3600" dirty="0">
                <a:solidFill>
                  <a:srgbClr val="FF0066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我</a:t>
            </a:r>
            <a:r>
              <a:rPr lang="zh-CN" alt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en-US" sz="3600" dirty="0">
                <a:solidFill>
                  <a:srgbClr val="FF0066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为什么会选择走大路？</a:t>
            </a:r>
            <a:endParaRPr lang="zh-CN" altLang="en-US" sz="3600" dirty="0">
              <a:solidFill>
                <a:srgbClr val="FF0066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Text Box 5"/>
          <p:cNvSpPr txBox="1"/>
          <p:nvPr/>
        </p:nvSpPr>
        <p:spPr>
          <a:xfrm>
            <a:off x="762000" y="3438525"/>
            <a:ext cx="755491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 “</a:t>
            </a:r>
            <a:r>
              <a:rPr lang="zh-CN" alt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母亲”又为什么改变主意，决定走小路？</a:t>
            </a:r>
            <a:endParaRPr lang="zh-CN" altLang="en-US" sz="3600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3" name="Text Box 6"/>
          <p:cNvSpPr txBox="1"/>
          <p:nvPr/>
        </p:nvSpPr>
        <p:spPr>
          <a:xfrm>
            <a:off x="1219200" y="2028825"/>
            <a:ext cx="57150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因为我伴同儿子的时日还长</a:t>
            </a:r>
            <a:endParaRPr lang="zh-CN" altLang="en-US" sz="3200" dirty="0">
              <a:solidFill>
                <a:srgbClr val="0D0D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4" name="Text Box 7"/>
          <p:cNvSpPr txBox="1"/>
          <p:nvPr/>
        </p:nvSpPr>
        <p:spPr>
          <a:xfrm>
            <a:off x="1371600" y="4619625"/>
            <a:ext cx="57912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疼爱孙子，满足他的想法</a:t>
            </a:r>
            <a:endParaRPr lang="zh-CN" altLang="en-US" sz="3200" dirty="0">
              <a:solidFill>
                <a:srgbClr val="0D0D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5" name="Text Box 8"/>
          <p:cNvSpPr txBox="1"/>
          <p:nvPr/>
        </p:nvSpPr>
        <p:spPr>
          <a:xfrm>
            <a:off x="1371600" y="5381625"/>
            <a:ext cx="56388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相信儿子，能够背她过去</a:t>
            </a:r>
            <a:endParaRPr lang="zh-CN" altLang="en-US" sz="3200" dirty="0">
              <a:solidFill>
                <a:srgbClr val="0D0D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6" name="Text Box 9"/>
          <p:cNvSpPr txBox="1"/>
          <p:nvPr/>
        </p:nvSpPr>
        <p:spPr>
          <a:xfrm>
            <a:off x="1295400" y="2790825"/>
            <a:ext cx="52578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我要尽可能多的孝顺母亲</a:t>
            </a:r>
            <a:endParaRPr lang="zh-CN" altLang="en-US" sz="3200" dirty="0">
              <a:solidFill>
                <a:srgbClr val="0D0D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5" grpId="0"/>
      <p:bldP spid="225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3554" name="Picture 6" descr="dd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2571750"/>
            <a:ext cx="5715000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 Box 3"/>
          <p:cNvSpPr txBox="1"/>
          <p:nvPr/>
        </p:nvSpPr>
        <p:spPr>
          <a:xfrm>
            <a:off x="539750" y="117475"/>
            <a:ext cx="2303463" cy="914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dirty="0">
                <a:solidFill>
                  <a:srgbClr val="66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议一议</a:t>
            </a:r>
            <a:endParaRPr lang="zh-CN" altLang="en-US" sz="5400" dirty="0">
              <a:solidFill>
                <a:srgbClr val="6633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675005" y="1137603"/>
            <a:ext cx="75247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600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 </a:t>
            </a:r>
            <a:r>
              <a:rPr lang="zh-CN" altLang="en-US" sz="3600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从他们的选择中，你体会到了什么？</a:t>
            </a:r>
            <a:endParaRPr lang="zh-CN" altLang="en-US" sz="3600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7" name="Text Box 5"/>
          <p:cNvSpPr txBox="1"/>
          <p:nvPr/>
        </p:nvSpPr>
        <p:spPr>
          <a:xfrm>
            <a:off x="838200" y="1875790"/>
            <a:ext cx="8135938" cy="11890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尊老爱幼的浓浓的亲情，家庭的温馨和睦！</a:t>
            </a:r>
            <a:endParaRPr lang="zh-CN" altLang="en-US" sz="3600" dirty="0">
              <a:solidFill>
                <a:srgbClr val="0D0D0D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2"/>
          <p:cNvSpPr txBox="1"/>
          <p:nvPr/>
        </p:nvSpPr>
        <p:spPr>
          <a:xfrm>
            <a:off x="1219200" y="1558925"/>
            <a:ext cx="7772400" cy="5089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40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3600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散步是多么平凡的生活小事，而作者却抓住了瞬间的美丽，感受了特有的温馨和美好。你有发现美的眼睛吗？</a:t>
            </a:r>
            <a:endParaRPr lang="zh-CN" altLang="en-US" sz="36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3600" dirty="0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800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华文隶书" panose="02010800040101010101" pitchFamily="2" charset="-122"/>
              </a:rPr>
              <a:t>     找出文中你最欣赏、感触最深、含义深刻的词语、句子、段落。</a:t>
            </a:r>
            <a:endParaRPr lang="zh-CN" altLang="en-US" sz="4800" b="0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79" name="WordArt 3"/>
          <p:cNvSpPr/>
          <p:nvPr/>
        </p:nvSpPr>
        <p:spPr>
          <a:xfrm>
            <a:off x="2418398" y="408623"/>
            <a:ext cx="18288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小组讨论</a:t>
            </a:r>
            <a:endParaRPr lang="zh-CN" alt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2"/>
          <p:cNvSpPr txBox="1"/>
          <p:nvPr/>
        </p:nvSpPr>
        <p:spPr>
          <a:xfrm>
            <a:off x="1898650" y="1485900"/>
            <a:ext cx="6265863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1304DA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 “</a:t>
            </a:r>
            <a:r>
              <a:rPr lang="zh-CN" altLang="en-US" sz="3600" dirty="0">
                <a:solidFill>
                  <a:srgbClr val="1304DA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我的母亲又</a:t>
            </a:r>
            <a:r>
              <a:rPr lang="zh-CN" altLang="en-US" sz="36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熬</a:t>
            </a:r>
            <a:r>
              <a:rPr lang="zh-CN" altLang="en-US" sz="3600" dirty="0">
                <a:solidFill>
                  <a:srgbClr val="1304DA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过了一个严冬</a:t>
            </a:r>
            <a:r>
              <a:rPr lang="zh-CN" altLang="en-US" sz="3600" dirty="0">
                <a:solidFill>
                  <a:srgbClr val="1304DA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lang="zh-CN" altLang="en-US" sz="3600" dirty="0">
                <a:solidFill>
                  <a:srgbClr val="1304DA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r>
              <a:rPr lang="zh-CN" altLang="en-US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2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3" name="Text Box 3"/>
          <p:cNvSpPr txBox="1"/>
          <p:nvPr/>
        </p:nvSpPr>
        <p:spPr>
          <a:xfrm>
            <a:off x="529590" y="2729230"/>
            <a:ext cx="88328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熬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5604" name="Text Box 4"/>
          <p:cNvSpPr txBox="1"/>
          <p:nvPr/>
        </p:nvSpPr>
        <p:spPr>
          <a:xfrm>
            <a:off x="1725613" y="2728913"/>
            <a:ext cx="6172200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6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）突出身体不好的母亲度过这个冬天的艰难。</a:t>
            </a:r>
            <a:endParaRPr lang="zh-CN" altLang="en-US" sz="3600" dirty="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5" name="Text Box 5"/>
          <p:cNvSpPr txBox="1"/>
          <p:nvPr/>
        </p:nvSpPr>
        <p:spPr>
          <a:xfrm>
            <a:off x="1764030" y="4157663"/>
            <a:ext cx="6400800" cy="11890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6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）写出了“我”为母亲安然度过这个严冬而庆幸。</a:t>
            </a:r>
            <a:endParaRPr lang="zh-CN" altLang="en-US" sz="3600" dirty="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6" name="Text Box 6"/>
          <p:cNvSpPr txBox="1"/>
          <p:nvPr/>
        </p:nvSpPr>
        <p:spPr>
          <a:xfrm>
            <a:off x="1763713" y="5498465"/>
            <a:ext cx="6096000" cy="11890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600" dirty="0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）与前文“太迟太迟”与“总算来了”相照应。</a:t>
            </a:r>
            <a:endParaRPr lang="zh-CN" altLang="en-US" sz="3600" dirty="0">
              <a:solidFill>
                <a:srgbClr val="0066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41880" y="140970"/>
            <a:ext cx="43948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/>
              <a:t>精读词句：</a:t>
            </a:r>
            <a:endParaRPr lang="zh-CN" altLang="en-US" sz="6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/>
          <p:nvPr>
            <p:ph type="title"/>
          </p:nvPr>
        </p:nvSpPr>
        <p:spPr>
          <a:xfrm>
            <a:off x="252413" y="-381000"/>
            <a:ext cx="3384550" cy="2297113"/>
          </a:xfrm>
        </p:spPr>
        <p:txBody>
          <a:bodyPr anchor="ctr"/>
          <a:p>
            <a:r>
              <a:rPr lang="zh-CN" altLang="en-US" sz="6000" dirty="0">
                <a:solidFill>
                  <a:srgbClr val="800000"/>
                </a:solidFill>
                <a:ea typeface="黑体" panose="02010609060101010101" pitchFamily="2" charset="-122"/>
              </a:rPr>
              <a:t>仔细体味</a:t>
            </a:r>
            <a:endParaRPr lang="zh-CN" altLang="en-US" sz="6000" dirty="0">
              <a:solidFill>
                <a:srgbClr val="800000"/>
              </a:solidFill>
              <a:ea typeface="黑体" panose="02010609060101010101" pitchFamily="2" charset="-122"/>
            </a:endParaRPr>
          </a:p>
        </p:txBody>
      </p:sp>
      <p:sp>
        <p:nvSpPr>
          <p:cNvPr id="26627" name="文本占位符 26626"/>
          <p:cNvSpPr/>
          <p:nvPr>
            <p:ph type="body" idx="1"/>
          </p:nvPr>
        </p:nvSpPr>
        <p:spPr>
          <a:xfrm>
            <a:off x="457200" y="1773238"/>
            <a:ext cx="8147050" cy="4354512"/>
          </a:xfrm>
        </p:spPr>
        <p:txBody>
          <a:bodyPr/>
          <a:p>
            <a:pPr>
              <a:buNone/>
            </a:pPr>
            <a:r>
              <a:rPr lang="zh-CN" altLang="en-US" sz="4000" b="1" dirty="0">
                <a:solidFill>
                  <a:srgbClr val="0033CC"/>
                </a:solidFill>
              </a:rPr>
              <a:t>    这南方初春的田野，大块小块</a:t>
            </a:r>
            <a:endParaRPr lang="zh-CN" altLang="en-US" sz="4000" b="1" dirty="0">
              <a:solidFill>
                <a:srgbClr val="0033CC"/>
              </a:solidFill>
            </a:endParaRPr>
          </a:p>
          <a:p>
            <a:pPr>
              <a:buNone/>
            </a:pPr>
            <a:r>
              <a:rPr lang="zh-CN" altLang="en-US" sz="4000" b="1" dirty="0">
                <a:solidFill>
                  <a:srgbClr val="0033CC"/>
                </a:solidFill>
              </a:rPr>
              <a:t>的新绿随意地铺着，有的浓，有的</a:t>
            </a:r>
            <a:endParaRPr lang="zh-CN" altLang="en-US" sz="4000" b="1" dirty="0">
              <a:solidFill>
                <a:srgbClr val="0033CC"/>
              </a:solidFill>
            </a:endParaRPr>
          </a:p>
          <a:p>
            <a:pPr>
              <a:buNone/>
            </a:pPr>
            <a:r>
              <a:rPr lang="zh-CN" altLang="en-US" sz="4000" b="1" dirty="0">
                <a:solidFill>
                  <a:srgbClr val="0033CC"/>
                </a:solidFill>
              </a:rPr>
              <a:t>淡；树上的嫩芽也密了；田里的冬</a:t>
            </a:r>
            <a:endParaRPr lang="zh-CN" altLang="en-US" sz="4000" b="1" dirty="0">
              <a:solidFill>
                <a:srgbClr val="0033CC"/>
              </a:solidFill>
            </a:endParaRPr>
          </a:p>
          <a:p>
            <a:pPr>
              <a:buNone/>
            </a:pPr>
            <a:r>
              <a:rPr lang="zh-CN" altLang="en-US" sz="4000" b="1" dirty="0">
                <a:solidFill>
                  <a:srgbClr val="0033CC"/>
                </a:solidFill>
              </a:rPr>
              <a:t>水也咕咕地起着水泡。这一切都使</a:t>
            </a:r>
            <a:endParaRPr lang="zh-CN" altLang="en-US" sz="4000" b="1" dirty="0">
              <a:solidFill>
                <a:srgbClr val="0033CC"/>
              </a:solidFill>
            </a:endParaRPr>
          </a:p>
          <a:p>
            <a:pPr>
              <a:buNone/>
            </a:pPr>
            <a:r>
              <a:rPr lang="zh-CN" altLang="en-US" sz="4000" b="1" dirty="0">
                <a:solidFill>
                  <a:srgbClr val="0033CC"/>
                </a:solidFill>
              </a:rPr>
              <a:t>人想着一样东西</a:t>
            </a:r>
            <a:r>
              <a:rPr lang="en-US" altLang="zh-CN" sz="4000" b="1">
                <a:solidFill>
                  <a:srgbClr val="0033CC"/>
                </a:solidFill>
                <a:latin typeface="Arial" panose="020B0604020202020204" pitchFamily="34" charset="0"/>
              </a:rPr>
              <a:t>——</a:t>
            </a:r>
            <a:r>
              <a:rPr lang="zh-CN" altLang="en-US" sz="4000" b="1" dirty="0">
                <a:solidFill>
                  <a:srgbClr val="0033CC"/>
                </a:solidFill>
              </a:rPr>
              <a:t>生命。</a:t>
            </a:r>
            <a:endParaRPr lang="zh-CN" altLang="en-US" sz="4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2"/>
          <p:cNvSpPr txBox="1"/>
          <p:nvPr/>
        </p:nvSpPr>
        <p:spPr>
          <a:xfrm>
            <a:off x="4572000" y="3717925"/>
            <a:ext cx="1079500" cy="228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我”怎么会看见这田野美丽的春景就想起“生命”来了？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7651" name="Picture 3" descr="Wallpap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0"/>
            <a:ext cx="8964613" cy="6980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Text Box 4"/>
          <p:cNvSpPr txBox="1"/>
          <p:nvPr/>
        </p:nvSpPr>
        <p:spPr>
          <a:xfrm>
            <a:off x="119380" y="260350"/>
            <a:ext cx="1290320" cy="640873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我”怎么会看见这田野美丽的春景就想起</a:t>
            </a:r>
            <a:r>
              <a:rPr lang="zh-CN" altLang="en-US" sz="3600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“生命”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来了？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 flipV="1">
            <a:off x="687388" y="-307975"/>
            <a:ext cx="7775575" cy="142875"/>
          </a:xfrm>
        </p:spPr>
        <p:txBody>
          <a:bodyPr vert="horz" wrap="square" anchor="ctr"/>
          <a:p>
            <a:pPr algn="l" eaLnBrk="1" hangingPunct="1"/>
            <a:r>
              <a:rPr lang="en-US" altLang="zh-CN" b="1" dirty="0">
                <a:solidFill>
                  <a:schemeClr val="tx1"/>
                </a:solidFill>
              </a:rPr>
              <a:t>  </a:t>
            </a:r>
            <a:r>
              <a:rPr lang="en-US" altLang="zh-CN" b="1" dirty="0">
                <a:solidFill>
                  <a:srgbClr val="0033CC"/>
                </a:solidFill>
              </a:rPr>
              <a:t>     </a:t>
            </a:r>
            <a:endParaRPr lang="en-US" altLang="zh-CN" sz="4800" b="1" dirty="0">
              <a:solidFill>
                <a:srgbClr val="0033CC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/>
          </p:nvPr>
        </p:nvSpPr>
        <p:spPr>
          <a:xfrm>
            <a:off x="457200" y="2492375"/>
            <a:ext cx="8229600" cy="3633788"/>
          </a:xfrm>
        </p:spPr>
        <p:txBody>
          <a:bodyPr vert="horz" wrap="square" anchor="t"/>
          <a:p>
            <a:pPr eaLnBrk="1" hangingPunct="1">
              <a:buNone/>
            </a:pPr>
            <a:r>
              <a:rPr lang="en-US" altLang="zh-CN" dirty="0"/>
              <a:t> 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3171825" y="5587365"/>
            <a:ext cx="2533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rgbClr val="FF0000"/>
                </a:solidFill>
              </a:rPr>
              <a:t>意境美</a:t>
            </a:r>
            <a:endParaRPr lang="zh-CN" altLang="en-US" sz="48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0545" y="509905"/>
            <a:ext cx="777621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   </a:t>
            </a:r>
            <a:r>
              <a:rPr lang="zh-CN" altLang="en-US" sz="3600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这是对初春田野的景物描写，表现了春天蓬勃的生机。由</a:t>
            </a:r>
            <a:r>
              <a:rPr lang="zh-CN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“</a:t>
            </a:r>
            <a:r>
              <a:rPr lang="zh-CN" altLang="en-US" sz="3600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铺</a:t>
            </a:r>
            <a:r>
              <a:rPr lang="zh-CN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”</a:t>
            </a:r>
            <a:r>
              <a:rPr lang="zh-CN" altLang="en-US" sz="3600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字我们会想到铺地毯，地毯踩上去柔柔的，软软的。说明这草是新生的芽，很嫩。由</a:t>
            </a:r>
            <a:r>
              <a:rPr lang="zh-CN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“</a:t>
            </a:r>
            <a:r>
              <a:rPr lang="zh-CN" altLang="en-US" sz="3600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密</a:t>
            </a:r>
            <a:r>
              <a:rPr lang="zh-CN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”</a:t>
            </a:r>
            <a:r>
              <a:rPr lang="zh-CN" altLang="en-US" sz="3600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字让人感觉春的气息正越来越浓。</a:t>
            </a:r>
            <a:r>
              <a:rPr lang="zh-CN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“</a:t>
            </a:r>
            <a:r>
              <a:rPr lang="zh-CN" altLang="en-US" sz="3600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咕咕地</a:t>
            </a:r>
            <a:r>
              <a:rPr lang="zh-CN" altLang="en-US" sz="3600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”</a:t>
            </a:r>
            <a:r>
              <a:rPr lang="zh-CN" altLang="en-US" sz="3600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拟声词，让人似乎听到了春的动人旋律。</a:t>
            </a:r>
            <a:r>
              <a:rPr lang="zh-CN" altLang="en-US" sz="3600" dirty="0">
                <a:solidFill>
                  <a:srgbClr val="990033"/>
                </a:solidFill>
                <a:latin typeface="Times New Roman" panose="02020603050405020304" pitchFamily="18" charset="0"/>
                <a:sym typeface="+mn-ea"/>
              </a:rPr>
              <a:t>春回大地，万物复苏，暗示“生命”的活力。这是对生命的高歌，对生命的礼赞。</a:t>
            </a:r>
            <a:r>
              <a:rPr lang="zh-CN" altLang="en-US" dirty="0">
                <a:solidFill>
                  <a:srgbClr val="990033"/>
                </a:solidFill>
                <a:latin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 descr="图片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1750" y="-22225"/>
            <a:ext cx="9571038" cy="6781800"/>
          </a:xfrm>
        </p:spPr>
      </p:pic>
      <p:sp>
        <p:nvSpPr>
          <p:cNvPr id="29699" name="Rectangle 3"/>
          <p:cNvSpPr/>
          <p:nvPr/>
        </p:nvSpPr>
        <p:spPr>
          <a:xfrm>
            <a:off x="4932363" y="333375"/>
            <a:ext cx="4211637" cy="24301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“</a:t>
            </a:r>
            <a:r>
              <a:rPr lang="zh-CN" altLang="en-US" sz="3600" dirty="0">
                <a:solidFill>
                  <a:srgbClr val="66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好像我背上的同她背上的加起来，就是整个世界。</a:t>
            </a:r>
            <a:r>
              <a:rPr lang="zh-CN" altLang="en-US" sz="3200" dirty="0">
                <a:solidFill>
                  <a:srgbClr val="66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en-US" sz="4400" b="0" dirty="0">
                <a:solidFill>
                  <a:srgbClr val="FF33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怎么理解？</a:t>
            </a:r>
            <a:endParaRPr lang="zh-CN" altLang="en-US" sz="4400" b="0" dirty="0">
              <a:solidFill>
                <a:srgbClr val="FF33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8" name="图片 55297" descr="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矩形 55298"/>
          <p:cNvSpPr/>
          <p:nvPr/>
        </p:nvSpPr>
        <p:spPr>
          <a:xfrm>
            <a:off x="5638800" y="457200"/>
            <a:ext cx="3505200" cy="3962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游 子 吟</a:t>
            </a:r>
            <a:endParaRPr lang="zh-CN" altLang="en-US" sz="40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孟 郊</a:t>
            </a:r>
            <a:endParaRPr lang="zh-CN" altLang="en-US" sz="32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慈 母 手 中 线，</a:t>
            </a:r>
            <a:endParaRPr lang="zh-CN" altLang="en-US" sz="32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 eaLnBrk="0" hangingPunct="0"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游 子 身 上 衣。</a:t>
            </a:r>
            <a:endParaRPr lang="zh-CN" altLang="en-US" sz="32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 eaLnBrk="0" hangingPunct="0"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临 行 密 密 缝，</a:t>
            </a:r>
            <a:endParaRPr lang="zh-CN" altLang="en-US" sz="32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 eaLnBrk="0" hangingPunct="0"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意 恐 迟 迟 归。</a:t>
            </a:r>
            <a:endParaRPr lang="zh-CN" altLang="en-US" sz="32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 eaLnBrk="0" hangingPunct="0"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谁 言 寸 草 心，</a:t>
            </a:r>
            <a:endParaRPr lang="zh-CN" altLang="en-US" sz="32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 eaLnBrk="0" hangingPunct="0"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报 得 三 春 晖。</a:t>
            </a:r>
            <a:endParaRPr lang="zh-CN" altLang="en-US" sz="32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 eaLnBrk="0" hangingPunct="0">
              <a:buFont typeface="Arial" panose="020B0604020202020204" pitchFamily="34" charset="0"/>
            </a:pPr>
            <a:endParaRPr lang="zh-CN" altLang="en-US" sz="32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68313" y="-1104900"/>
            <a:ext cx="8229600" cy="1104900"/>
          </a:xfrm>
        </p:spPr>
        <p:txBody>
          <a:bodyPr vert="horz" wrap="square" anchor="ctr"/>
          <a:p/>
        </p:txBody>
      </p:sp>
      <p:sp>
        <p:nvSpPr>
          <p:cNvPr id="30723" name="Rectangle 3"/>
          <p:cNvSpPr>
            <a:spLocks noGrp="1"/>
          </p:cNvSpPr>
          <p:nvPr>
            <p:ph type="body"/>
          </p:nvPr>
        </p:nvSpPr>
        <p:spPr>
          <a:xfrm>
            <a:off x="457200" y="477838"/>
            <a:ext cx="8229600" cy="5649912"/>
          </a:xfrm>
        </p:spPr>
        <p:txBody>
          <a:bodyPr vert="horz" wrap="square" anchor="t"/>
          <a:p>
            <a:pPr>
              <a:spcBef>
                <a:spcPct val="0"/>
              </a:spcBef>
              <a:buNone/>
            </a:pPr>
            <a:r>
              <a:rPr lang="zh-CN" altLang="en-US" sz="5400" b="1" dirty="0">
                <a:solidFill>
                  <a:srgbClr val="800000"/>
                </a:solidFill>
                <a:latin typeface="黑体" panose="02010609060101010101" pitchFamily="2" charset="-122"/>
                <a:ea typeface="隶书" panose="02010509060101010101" pitchFamily="49" charset="-122"/>
              </a:rPr>
              <a:t>这句话表达文章主旨</a:t>
            </a:r>
            <a:endParaRPr lang="zh-CN" altLang="en-US" sz="5400" b="1" dirty="0">
              <a:solidFill>
                <a:srgbClr val="800000"/>
              </a:solidFill>
              <a:latin typeface="黑体" panose="02010609060101010101" pitchFamily="2" charset="-122"/>
              <a:ea typeface="隶书" panose="02010509060101010101" pitchFamily="49" charset="-122"/>
            </a:endParaRPr>
          </a:p>
          <a:p>
            <a:pPr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008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endParaRPr lang="zh-CN" altLang="en-US" sz="4000" b="1" dirty="0">
              <a:solidFill>
                <a:srgbClr val="008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008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3600" b="1" dirty="0">
                <a:solidFill>
                  <a:srgbClr val="008000"/>
                </a:solidFill>
                <a:latin typeface="新宋体" panose="02010609030101010101" charset="-122"/>
                <a:ea typeface="黑体" panose="02010609060101010101" pitchFamily="2" charset="-122"/>
              </a:rPr>
              <a:t>“</a:t>
            </a:r>
            <a:r>
              <a:rPr lang="zh-CN" altLang="en-US" sz="3600" b="1" dirty="0">
                <a:solidFill>
                  <a:srgbClr val="008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我</a:t>
            </a:r>
            <a:r>
              <a:rPr lang="zh-CN" altLang="en-US" sz="3600" b="1" dirty="0">
                <a:solidFill>
                  <a:srgbClr val="008000"/>
                </a:solidFill>
                <a:latin typeface="新宋体" panose="02010609030101010101" charset="-122"/>
                <a:ea typeface="黑体" panose="02010609060101010101" pitchFamily="2" charset="-122"/>
              </a:rPr>
              <a:t>”</a:t>
            </a:r>
            <a:r>
              <a:rPr lang="zh-CN" altLang="en-US" sz="3600" b="1" dirty="0">
                <a:solidFill>
                  <a:srgbClr val="008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背母亲，妻背儿子，从表面上看，这是形容他们走得小心，其实这一形象很有象征意义，中年人的责任，既要赡养老一辈，又要抚养下一代。一个家庭是这样，一个民族、一个国家又何尝不是这样？所以说背起的是整个世界。</a:t>
            </a:r>
            <a:endParaRPr lang="zh-CN" altLang="en-US" sz="3600" b="1" dirty="0">
              <a:solidFill>
                <a:srgbClr val="008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endParaRPr lang="zh-CN" altLang="en-US" sz="3600" dirty="0"/>
          </a:p>
        </p:txBody>
      </p:sp>
    </p:spTree>
  </p:cSld>
  <p:clrMapOvr>
    <a:masterClrMapping/>
  </p:clrMapOvr>
  <p:transition>
    <p:cover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 Box 2"/>
          <p:cNvSpPr txBox="1"/>
          <p:nvPr/>
        </p:nvSpPr>
        <p:spPr>
          <a:xfrm>
            <a:off x="2268538" y="622300"/>
            <a:ext cx="4535487" cy="1968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endParaRPr lang="en-US" altLang="zh-CN" sz="3200" dirty="0">
              <a:solidFill>
                <a:srgbClr val="0066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珍惜生命的美好                                 ----------- (使命感) </a:t>
            </a:r>
            <a:endParaRPr lang="zh-CN" altLang="en-US" sz="3600" dirty="0">
              <a:solidFill>
                <a:srgbClr val="A5002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1747" name="Text Box 3"/>
          <p:cNvSpPr txBox="1"/>
          <p:nvPr/>
        </p:nvSpPr>
        <p:spPr>
          <a:xfrm>
            <a:off x="2197100" y="2925763"/>
            <a:ext cx="3411538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990033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承担责任                                      ---------（责任感）</a:t>
            </a:r>
            <a:endParaRPr lang="zh-CN" altLang="en-US" sz="3600" dirty="0">
              <a:solidFill>
                <a:srgbClr val="990033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1979613" y="3717925"/>
            <a:ext cx="5329237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990033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990033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理解孝敬老人、关爱孩子</a:t>
            </a:r>
            <a:endParaRPr lang="zh-CN" altLang="en-US" sz="3600" dirty="0">
              <a:solidFill>
                <a:srgbClr val="990033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990033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------------（尊老爱幼 ）                                      </a:t>
            </a:r>
            <a:endParaRPr lang="zh-CN" altLang="en-US" sz="3600" dirty="0">
              <a:solidFill>
                <a:srgbClr val="990033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2770" name="Text Box 2"/>
          <p:cNvSpPr txBox="1"/>
          <p:nvPr/>
        </p:nvSpPr>
        <p:spPr>
          <a:xfrm>
            <a:off x="976313" y="3484563"/>
            <a:ext cx="27432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dirty="0">
                <a:latin typeface="Times New Roman" panose="02020603050405020304" pitchFamily="18" charset="0"/>
                <a:ea typeface="华文行楷" panose="02010800040101010101" pitchFamily="2" charset="-122"/>
              </a:rPr>
              <a:t>小  事</a:t>
            </a:r>
            <a:endParaRPr lang="zh-CN" altLang="en-US" sz="4800" dirty="0"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32771" name="Text Box 3"/>
          <p:cNvSpPr txBox="1"/>
          <p:nvPr/>
        </p:nvSpPr>
        <p:spPr>
          <a:xfrm>
            <a:off x="5446713" y="3332163"/>
            <a:ext cx="29718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0D0D0D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中   心</a:t>
            </a:r>
            <a:endParaRPr lang="zh-CN" altLang="en-US" sz="4800" dirty="0">
              <a:solidFill>
                <a:srgbClr val="0D0D0D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32772" name="Text Box 4"/>
          <p:cNvSpPr txBox="1"/>
          <p:nvPr/>
        </p:nvSpPr>
        <p:spPr>
          <a:xfrm>
            <a:off x="1187450" y="838200"/>
            <a:ext cx="3673475" cy="2149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5400" dirty="0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表现手法：</a:t>
            </a:r>
            <a:r>
              <a:rPr lang="zh-CN" altLang="en-US" sz="4800" dirty="0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    </a:t>
            </a:r>
            <a:endParaRPr lang="zh-CN" altLang="en-US" sz="4800" dirty="0">
              <a:solidFill>
                <a:srgbClr val="FF0066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5400" dirty="0">
                <a:solidFill>
                  <a:srgbClr val="FF0066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  </a:t>
            </a:r>
            <a:r>
              <a:rPr lang="zh-CN" altLang="en-US" sz="5400" dirty="0">
                <a:solidFill>
                  <a:srgbClr val="660066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</a:t>
            </a:r>
            <a:r>
              <a:rPr lang="zh-CN" altLang="en-US" sz="5400" dirty="0">
                <a:solidFill>
                  <a:srgbClr val="660066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以小见大</a:t>
            </a:r>
            <a:endParaRPr lang="zh-CN" altLang="en-US" sz="5400" dirty="0">
              <a:solidFill>
                <a:srgbClr val="660066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2773" name="AutoShape 5"/>
          <p:cNvSpPr/>
          <p:nvPr/>
        </p:nvSpPr>
        <p:spPr>
          <a:xfrm>
            <a:off x="3419475" y="3644900"/>
            <a:ext cx="1447800" cy="533400"/>
          </a:xfrm>
          <a:prstGeom prst="rightArrow">
            <a:avLst>
              <a:gd name="adj1" fmla="val 50000"/>
              <a:gd name="adj2" fmla="val 67857"/>
            </a:avLst>
          </a:prstGeom>
          <a:gradFill rotWithShape="0">
            <a:gsLst>
              <a:gs pos="0">
                <a:srgbClr val="576869"/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4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4" name="Text Box 6"/>
          <p:cNvSpPr txBox="1"/>
          <p:nvPr/>
        </p:nvSpPr>
        <p:spPr>
          <a:xfrm>
            <a:off x="976313" y="5327650"/>
            <a:ext cx="29718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0D0D0D"/>
                </a:solidFill>
                <a:latin typeface="Verdana" panose="020B0604030504040204" pitchFamily="34" charset="0"/>
                <a:ea typeface="楷体_GB2312" pitchFamily="49" charset="-122"/>
              </a:rPr>
              <a:t>散  步</a:t>
            </a:r>
            <a:endParaRPr lang="zh-CN" altLang="en-US" sz="4800" dirty="0">
              <a:solidFill>
                <a:srgbClr val="0D0D0D"/>
              </a:solidFill>
              <a:latin typeface="Verdana" panose="020B0604030504040204" pitchFamily="34" charset="0"/>
              <a:ea typeface="楷体_GB2312" pitchFamily="49" charset="-122"/>
            </a:endParaRPr>
          </a:p>
        </p:txBody>
      </p:sp>
      <p:sp>
        <p:nvSpPr>
          <p:cNvPr id="32775" name="Text Box 7"/>
          <p:cNvSpPr txBox="1"/>
          <p:nvPr/>
        </p:nvSpPr>
        <p:spPr>
          <a:xfrm>
            <a:off x="5294313" y="5327650"/>
            <a:ext cx="3886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0D0D0D"/>
                </a:solidFill>
                <a:latin typeface="Verdana" panose="020B0604030504040204" pitchFamily="34" charset="0"/>
                <a:ea typeface="楷体_GB2312" pitchFamily="49" charset="-122"/>
              </a:rPr>
              <a:t>尊老爱幼</a:t>
            </a:r>
            <a:endParaRPr lang="zh-CN" altLang="en-US" sz="4800" dirty="0">
              <a:solidFill>
                <a:srgbClr val="0D0D0D"/>
              </a:solidFill>
              <a:latin typeface="Verdana" panose="020B0604030504040204" pitchFamily="34" charset="0"/>
              <a:ea typeface="楷体_GB2312" pitchFamily="49" charset="-122"/>
            </a:endParaRPr>
          </a:p>
        </p:txBody>
      </p:sp>
      <p:sp>
        <p:nvSpPr>
          <p:cNvPr id="32776" name="AutoShape 8"/>
          <p:cNvSpPr/>
          <p:nvPr/>
        </p:nvSpPr>
        <p:spPr>
          <a:xfrm>
            <a:off x="3348038" y="5516563"/>
            <a:ext cx="1447800" cy="533400"/>
          </a:xfrm>
          <a:prstGeom prst="rightArrow">
            <a:avLst>
              <a:gd name="adj1" fmla="val 50000"/>
              <a:gd name="adj2" fmla="val 67857"/>
            </a:avLst>
          </a:prstGeom>
          <a:gradFill rotWithShape="0">
            <a:gsLst>
              <a:gs pos="0">
                <a:srgbClr val="576869"/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4800" b="0" dirty="0">
              <a:solidFill>
                <a:srgbClr val="0D0D0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7" name="AutoShape 9"/>
          <p:cNvSpPr/>
          <p:nvPr/>
        </p:nvSpPr>
        <p:spPr>
          <a:xfrm>
            <a:off x="1763713" y="4221163"/>
            <a:ext cx="485775" cy="1281112"/>
          </a:xfrm>
          <a:prstGeom prst="downArrow">
            <a:avLst>
              <a:gd name="adj1" fmla="val 50000"/>
              <a:gd name="adj2" fmla="val 6593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4800" b="0" dirty="0">
              <a:solidFill>
                <a:srgbClr val="0D0D0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8" name="AutoShape 10"/>
          <p:cNvSpPr/>
          <p:nvPr/>
        </p:nvSpPr>
        <p:spPr>
          <a:xfrm>
            <a:off x="6443663" y="4149725"/>
            <a:ext cx="485775" cy="1281113"/>
          </a:xfrm>
          <a:prstGeom prst="downArrow">
            <a:avLst>
              <a:gd name="adj1" fmla="val 50000"/>
              <a:gd name="adj2" fmla="val 6593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4800" b="0" dirty="0">
              <a:solidFill>
                <a:srgbClr val="0D0D0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9" name="WordArt 12"/>
          <p:cNvSpPr>
            <a:spLocks noTextEdit="1"/>
          </p:cNvSpPr>
          <p:nvPr/>
        </p:nvSpPr>
        <p:spPr>
          <a:xfrm flipV="1">
            <a:off x="900113" y="-1058862"/>
            <a:ext cx="3124200" cy="1444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800" b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53882" dir="2699999" algn="ctr" rotWithShape="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教你一招：</a:t>
            </a:r>
            <a:endParaRPr lang="zh-CN" altLang="en-US" sz="4800" b="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D0D0D"/>
              </a:solidFill>
              <a:effectLst>
                <a:outerShdw dist="53882" dir="2699999" algn="ctr" rotWithShape="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4" grpId="0"/>
      <p:bldP spid="327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矩形 60417"/>
          <p:cNvSpPr/>
          <p:nvPr/>
        </p:nvSpPr>
        <p:spPr>
          <a:xfrm>
            <a:off x="76200" y="533400"/>
            <a:ext cx="8991600" cy="436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有的浓，有的淡。</a:t>
            </a:r>
            <a:r>
              <a:rPr lang="en-US" altLang="zh-CN" sz="2800" b="1" dirty="0">
                <a:latin typeface="Times New Roman" panose="02020603050405020304" pitchFamily="18" charset="0"/>
              </a:rPr>
              <a:t> 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just" eaLnBrk="0" hangingPunct="0"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我和母亲在前面，我的妻子和儿子走在后面。</a:t>
            </a:r>
            <a:r>
              <a:rPr lang="en-US" altLang="zh-CN" sz="2800" b="1" dirty="0">
                <a:latin typeface="Times New Roman" panose="02020603050405020304" pitchFamily="18" charset="0"/>
              </a:rPr>
              <a:t> 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just" eaLnBrk="0" hangingPunct="0"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前面也是妈妈和儿子，后面也是妈妈和儿子。</a:t>
            </a:r>
            <a:r>
              <a:rPr lang="en-US" altLang="zh-CN" sz="2800" b="1" dirty="0">
                <a:latin typeface="Times New Roman" panose="02020603050405020304" pitchFamily="18" charset="0"/>
              </a:rPr>
              <a:t> 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just" eaLnBrk="0" hangingPunct="0"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母亲要走大路，大路平顺；我的儿子要走小路，小路有意思。 </a:t>
            </a:r>
            <a:r>
              <a:rPr lang="en-US" altLang="zh-CN" sz="2800" b="1" dirty="0">
                <a:latin typeface="Times New Roman" panose="02020603050405020304" pitchFamily="18" charset="0"/>
              </a:rPr>
              <a:t> 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just" eaLnBrk="0" hangingPunct="0"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我的母亲老了，她早已习惯听从她强壮的儿子；我的儿子还小，他还习惯听从他高大的父亲。</a:t>
            </a:r>
            <a:r>
              <a:rPr lang="en-US" altLang="zh-CN" sz="2800" b="1" dirty="0">
                <a:latin typeface="Times New Roman" panose="02020603050405020304" pitchFamily="18" charset="0"/>
              </a:rPr>
              <a:t> 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just" eaLnBrk="0" hangingPunct="0"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我蹲下来，背起了母亲，妻子也蹲下来，背起了儿子。</a:t>
            </a:r>
            <a:r>
              <a:rPr lang="en-US" altLang="zh-CN" sz="2800" b="1" dirty="0">
                <a:latin typeface="Times New Roman" panose="02020603050405020304" pitchFamily="18" charset="0"/>
              </a:rPr>
              <a:t> 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just" eaLnBrk="0" hangingPunct="0"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我的母亲虽然高大，然而很瘦，自然不算重；儿子虽然很胖，毕竟幼小，自然也轻。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60419" name="矩形 60418"/>
          <p:cNvSpPr/>
          <p:nvPr/>
        </p:nvSpPr>
        <p:spPr>
          <a:xfrm>
            <a:off x="76200" y="5105400"/>
            <a:ext cx="9051925" cy="1382713"/>
          </a:xfrm>
          <a:prstGeom prst="rect">
            <a:avLst/>
          </a:prstGeom>
          <a:noFill/>
          <a:ln w="9525" cap="flat" cmpd="sng">
            <a:solidFill>
              <a:srgbClr val="99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事物都是成双成对的，把两个方面集中在一起说，力求把句子写得整齐一点，就可以构成这样对称的句子。对称的句子有对称美，互相映衬，很有情趣。</a:t>
            </a:r>
            <a:r>
              <a:rPr lang="zh-CN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1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8">
                                            <p:txEl>
                                              <p:charRg st="1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32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charRg st="32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54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18">
                                            <p:txEl>
                                              <p:charRg st="54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84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18">
                                            <p:txEl>
                                              <p:charRg st="84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127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418">
                                            <p:txEl>
                                              <p:charRg st="127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153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18">
                                            <p:txEl>
                                              <p:charRg st="153" end="1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  <p:bldP spid="6041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2"/>
          <p:cNvSpPr/>
          <p:nvPr/>
        </p:nvSpPr>
        <p:spPr>
          <a:xfrm>
            <a:off x="3924300" y="1844675"/>
            <a:ext cx="1008063" cy="5762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79" name="Rectangle 3"/>
          <p:cNvSpPr/>
          <p:nvPr/>
        </p:nvSpPr>
        <p:spPr>
          <a:xfrm>
            <a:off x="6877050" y="3573463"/>
            <a:ext cx="1008063" cy="5762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80" name="Rectangle 4"/>
          <p:cNvSpPr/>
          <p:nvPr/>
        </p:nvSpPr>
        <p:spPr>
          <a:xfrm>
            <a:off x="3851275" y="3500438"/>
            <a:ext cx="1081088" cy="647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81" name="Rectangle 5"/>
          <p:cNvSpPr/>
          <p:nvPr/>
        </p:nvSpPr>
        <p:spPr>
          <a:xfrm>
            <a:off x="1042988" y="3500438"/>
            <a:ext cx="936625" cy="6492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82" name="Rectangle 6"/>
          <p:cNvSpPr/>
          <p:nvPr/>
        </p:nvSpPr>
        <p:spPr>
          <a:xfrm>
            <a:off x="6732588" y="620713"/>
            <a:ext cx="1008062" cy="647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83" name="Rectangle 7"/>
          <p:cNvSpPr/>
          <p:nvPr/>
        </p:nvSpPr>
        <p:spPr>
          <a:xfrm>
            <a:off x="4211638" y="549275"/>
            <a:ext cx="576262" cy="5762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84" name="Rectangle 8"/>
          <p:cNvSpPr/>
          <p:nvPr/>
        </p:nvSpPr>
        <p:spPr>
          <a:xfrm>
            <a:off x="1187450" y="549275"/>
            <a:ext cx="1152525" cy="647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7465" name="Text Box 9"/>
          <p:cNvSpPr txBox="1"/>
          <p:nvPr/>
        </p:nvSpPr>
        <p:spPr>
          <a:xfrm>
            <a:off x="1116013" y="549275"/>
            <a:ext cx="1368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Verdana" panose="020B0604030504040204" pitchFamily="34" charset="0"/>
                <a:ea typeface="仿宋_GB2312" pitchFamily="49" charset="-122"/>
              </a:rPr>
              <a:t>母亲</a:t>
            </a:r>
            <a:endParaRPr lang="zh-CN" altLang="en-US" sz="3600" b="1" dirty="0">
              <a:latin typeface="Verdana" panose="020B0604030504040204" pitchFamily="34" charset="0"/>
              <a:ea typeface="仿宋_GB2312" pitchFamily="49" charset="-122"/>
            </a:endParaRPr>
          </a:p>
        </p:txBody>
      </p:sp>
      <p:sp>
        <p:nvSpPr>
          <p:cNvPr id="50186" name="Line 10"/>
          <p:cNvSpPr/>
          <p:nvPr/>
        </p:nvSpPr>
        <p:spPr>
          <a:xfrm>
            <a:off x="1547813" y="1700213"/>
            <a:ext cx="0" cy="18002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147467" name="Text Box 11"/>
          <p:cNvSpPr txBox="1"/>
          <p:nvPr/>
        </p:nvSpPr>
        <p:spPr>
          <a:xfrm>
            <a:off x="6659563" y="549275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Verdana" panose="020B0604030504040204" pitchFamily="34" charset="0"/>
                <a:ea typeface="幼圆" panose="02010509060101010101" pitchFamily="49" charset="-122"/>
              </a:rPr>
              <a:t>儿子</a:t>
            </a:r>
            <a:endParaRPr lang="zh-CN" altLang="en-US" sz="3600" b="1" dirty="0">
              <a:latin typeface="Verdana" panose="020B0604030504040204" pitchFamily="34" charset="0"/>
              <a:ea typeface="幼圆" panose="02010509060101010101" pitchFamily="49" charset="-122"/>
            </a:endParaRPr>
          </a:p>
        </p:txBody>
      </p:sp>
      <p:sp>
        <p:nvSpPr>
          <p:cNvPr id="50188" name="Line 12"/>
          <p:cNvSpPr/>
          <p:nvPr/>
        </p:nvSpPr>
        <p:spPr>
          <a:xfrm>
            <a:off x="7380288" y="1773238"/>
            <a:ext cx="0" cy="172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147469" name="Text Box 13"/>
          <p:cNvSpPr txBox="1"/>
          <p:nvPr/>
        </p:nvSpPr>
        <p:spPr>
          <a:xfrm>
            <a:off x="6804025" y="3500438"/>
            <a:ext cx="12255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FF"/>
                </a:solidFill>
                <a:latin typeface="Verdana" panose="020B0604030504040204" pitchFamily="34" charset="0"/>
                <a:ea typeface="幼圆" panose="02010509060101010101" pitchFamily="49" charset="-122"/>
              </a:rPr>
              <a:t>小路</a:t>
            </a:r>
            <a:endParaRPr lang="zh-CN" altLang="en-US" sz="3600" b="1" dirty="0">
              <a:solidFill>
                <a:srgbClr val="FF00FF"/>
              </a:solidFill>
              <a:latin typeface="Verdana" panose="020B0604030504040204" pitchFamily="34" charset="0"/>
              <a:ea typeface="幼圆" panose="02010509060101010101" pitchFamily="49" charset="-122"/>
            </a:endParaRPr>
          </a:p>
        </p:txBody>
      </p:sp>
      <p:sp>
        <p:nvSpPr>
          <p:cNvPr id="50190" name="Line 14"/>
          <p:cNvSpPr/>
          <p:nvPr/>
        </p:nvSpPr>
        <p:spPr>
          <a:xfrm flipH="1">
            <a:off x="4932363" y="3789363"/>
            <a:ext cx="18716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147471" name="Text Box 15"/>
          <p:cNvSpPr txBox="1"/>
          <p:nvPr/>
        </p:nvSpPr>
        <p:spPr>
          <a:xfrm>
            <a:off x="3779838" y="3500438"/>
            <a:ext cx="15128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chemeClr val="accent2"/>
                </a:solidFill>
                <a:latin typeface="Verdana" panose="020B0604030504040204" pitchFamily="34" charset="0"/>
                <a:ea typeface="隶书" panose="02010509060101010101" pitchFamily="49" charset="-122"/>
              </a:rPr>
              <a:t>分歧 </a:t>
            </a:r>
            <a:endParaRPr lang="zh-CN" altLang="en-US" sz="4000" b="1" dirty="0">
              <a:solidFill>
                <a:schemeClr val="accent2"/>
              </a:solidFill>
              <a:latin typeface="Verdan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147472" name="Text Box 16"/>
          <p:cNvSpPr txBox="1"/>
          <p:nvPr/>
        </p:nvSpPr>
        <p:spPr>
          <a:xfrm>
            <a:off x="4140200" y="476250"/>
            <a:ext cx="9350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Verdana" panose="020B0604030504040204" pitchFamily="34" charset="0"/>
                <a:ea typeface="幼圆" panose="02010509060101010101" pitchFamily="49" charset="-122"/>
              </a:rPr>
              <a:t>我</a:t>
            </a:r>
            <a:endParaRPr lang="zh-CN" altLang="en-US" sz="3600" b="1" dirty="0">
              <a:latin typeface="Verdana" panose="020B0604030504040204" pitchFamily="34" charset="0"/>
              <a:ea typeface="幼圆" panose="02010509060101010101" pitchFamily="49" charset="-122"/>
            </a:endParaRPr>
          </a:p>
        </p:txBody>
      </p:sp>
      <p:sp>
        <p:nvSpPr>
          <p:cNvPr id="50193" name="Line 17"/>
          <p:cNvSpPr/>
          <p:nvPr/>
        </p:nvSpPr>
        <p:spPr>
          <a:xfrm>
            <a:off x="2339975" y="908050"/>
            <a:ext cx="18732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50194" name="Text Box 18"/>
          <p:cNvSpPr txBox="1"/>
          <p:nvPr/>
        </p:nvSpPr>
        <p:spPr>
          <a:xfrm>
            <a:off x="2627313" y="333375"/>
            <a:ext cx="11525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  <a:ea typeface="幼圆" panose="02010509060101010101" pitchFamily="49" charset="-122"/>
              </a:rPr>
              <a:t>听从</a:t>
            </a:r>
            <a:endParaRPr lang="zh-CN" altLang="en-US" sz="3200" b="1" dirty="0">
              <a:latin typeface="Verdana" panose="020B0604030504040204" pitchFamily="34" charset="0"/>
              <a:ea typeface="幼圆" panose="02010509060101010101" pitchFamily="49" charset="-122"/>
            </a:endParaRPr>
          </a:p>
        </p:txBody>
      </p:sp>
      <p:sp>
        <p:nvSpPr>
          <p:cNvPr id="50195" name="Line 19"/>
          <p:cNvSpPr/>
          <p:nvPr/>
        </p:nvSpPr>
        <p:spPr>
          <a:xfrm flipH="1">
            <a:off x="4787900" y="908050"/>
            <a:ext cx="19431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50196" name="Text Box 20"/>
          <p:cNvSpPr txBox="1"/>
          <p:nvPr/>
        </p:nvSpPr>
        <p:spPr>
          <a:xfrm>
            <a:off x="5508625" y="333375"/>
            <a:ext cx="11525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  <a:ea typeface="幼圆" panose="02010509060101010101" pitchFamily="49" charset="-122"/>
              </a:rPr>
              <a:t>听从</a:t>
            </a:r>
            <a:endParaRPr lang="zh-CN" altLang="en-US" sz="3200" b="1" dirty="0">
              <a:latin typeface="Verdana" panose="020B0604030504040204" pitchFamily="34" charset="0"/>
              <a:ea typeface="幼圆" panose="02010509060101010101" pitchFamily="49" charset="-122"/>
            </a:endParaRPr>
          </a:p>
        </p:txBody>
      </p:sp>
      <p:sp>
        <p:nvSpPr>
          <p:cNvPr id="147477" name="Text Box 21"/>
          <p:cNvSpPr txBox="1"/>
          <p:nvPr/>
        </p:nvSpPr>
        <p:spPr>
          <a:xfrm>
            <a:off x="3924300" y="1844675"/>
            <a:ext cx="12239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  <a:ea typeface="幼圆" panose="02010509060101010101" pitchFamily="49" charset="-122"/>
              </a:rPr>
              <a:t>妻子</a:t>
            </a:r>
            <a:endParaRPr lang="zh-CN" altLang="en-US" sz="3200" b="1" dirty="0">
              <a:latin typeface="Verdana" panose="020B0604030504040204" pitchFamily="34" charset="0"/>
              <a:ea typeface="幼圆" panose="02010509060101010101" pitchFamily="49" charset="-122"/>
            </a:endParaRPr>
          </a:p>
        </p:txBody>
      </p:sp>
      <p:sp>
        <p:nvSpPr>
          <p:cNvPr id="147478" name="Text Box 22"/>
          <p:cNvSpPr txBox="1"/>
          <p:nvPr/>
        </p:nvSpPr>
        <p:spPr>
          <a:xfrm>
            <a:off x="539750" y="1125538"/>
            <a:ext cx="32400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（慈祥和蔼）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47479" name="Text Box 23"/>
          <p:cNvSpPr txBox="1"/>
          <p:nvPr/>
        </p:nvSpPr>
        <p:spPr>
          <a:xfrm>
            <a:off x="6084888" y="1196975"/>
            <a:ext cx="26638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（聪明乖巧）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47480" name="Text Box 24"/>
          <p:cNvSpPr txBox="1"/>
          <p:nvPr/>
        </p:nvSpPr>
        <p:spPr>
          <a:xfrm>
            <a:off x="3419475" y="0"/>
            <a:ext cx="26638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（孝顺爱幼）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47481" name="Text Box 25"/>
          <p:cNvSpPr txBox="1"/>
          <p:nvPr/>
        </p:nvSpPr>
        <p:spPr>
          <a:xfrm>
            <a:off x="4643438" y="1844675"/>
            <a:ext cx="33115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（温柔贤惠）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47482" name="Rectangle 26" descr="白色大理石"/>
          <p:cNvSpPr/>
          <p:nvPr/>
        </p:nvSpPr>
        <p:spPr>
          <a:xfrm>
            <a:off x="0" y="4329113"/>
            <a:ext cx="9144000" cy="2289175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>
            <a:spAutoFit/>
          </a:bodyPr>
          <a:p>
            <a:r>
              <a:rPr lang="en-US" altLang="zh-CN" sz="3600" b="1" i="1" dirty="0">
                <a:solidFill>
                  <a:schemeClr val="tx2"/>
                </a:solidFill>
                <a:latin typeface="Verdana" panose="020B0604030504040204" pitchFamily="34" charset="0"/>
                <a:ea typeface="华文行楷" panose="02010800040101010101" pitchFamily="2" charset="-122"/>
              </a:rPr>
              <a:t>     </a:t>
            </a:r>
            <a:r>
              <a:rPr lang="zh-CN" altLang="en-US" sz="3600" b="1" dirty="0">
                <a:solidFill>
                  <a:srgbClr val="990000"/>
                </a:solidFill>
                <a:latin typeface="Verdana" panose="020B0604030504040204" pitchFamily="34" charset="0"/>
                <a:ea typeface="方正行楷简体" pitchFamily="65" charset="-122"/>
              </a:rPr>
              <a:t>这是一个由三代人组成的四口之家，在这个家庭中， 长爱幼，幼尊长，一家人和睦相处，相亲相爱，相互理解谦让，温馨和谐，幸福美满，充满浓浓的亲情。</a:t>
            </a:r>
            <a:endParaRPr lang="zh-CN" altLang="en-US" sz="3600" b="1" dirty="0">
              <a:solidFill>
                <a:srgbClr val="990000"/>
              </a:solidFill>
              <a:latin typeface="Verdana" panose="020B0604030504040204" pitchFamily="34" charset="0"/>
              <a:ea typeface="方正行楷简体" pitchFamily="65" charset="-122"/>
            </a:endParaRPr>
          </a:p>
        </p:txBody>
      </p:sp>
      <p:sp>
        <p:nvSpPr>
          <p:cNvPr id="147483" name="Text Box 27"/>
          <p:cNvSpPr txBox="1"/>
          <p:nvPr/>
        </p:nvSpPr>
        <p:spPr>
          <a:xfrm>
            <a:off x="1042988" y="3500438"/>
            <a:ext cx="10810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FF"/>
                </a:solidFill>
                <a:latin typeface="Verdana" panose="020B0604030504040204" pitchFamily="34" charset="0"/>
                <a:ea typeface="幼圆" panose="02010509060101010101" pitchFamily="49" charset="-122"/>
              </a:rPr>
              <a:t>大路</a:t>
            </a:r>
            <a:endParaRPr lang="zh-CN" altLang="en-US" sz="3200" b="1" dirty="0">
              <a:solidFill>
                <a:srgbClr val="FF00FF"/>
              </a:solidFill>
              <a:latin typeface="Verdana" panose="020B0604030504040204" pitchFamily="34" charset="0"/>
              <a:ea typeface="幼圆" panose="02010509060101010101" pitchFamily="49" charset="-122"/>
            </a:endParaRPr>
          </a:p>
        </p:txBody>
      </p:sp>
      <p:sp>
        <p:nvSpPr>
          <p:cNvPr id="50204" name="Line 28"/>
          <p:cNvSpPr/>
          <p:nvPr/>
        </p:nvSpPr>
        <p:spPr>
          <a:xfrm>
            <a:off x="2051050" y="3789363"/>
            <a:ext cx="18002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205" name="Line 29"/>
          <p:cNvSpPr/>
          <p:nvPr/>
        </p:nvSpPr>
        <p:spPr>
          <a:xfrm flipV="1">
            <a:off x="4427538" y="2420938"/>
            <a:ext cx="0" cy="1008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0206" name="Line 30"/>
          <p:cNvSpPr/>
          <p:nvPr/>
        </p:nvSpPr>
        <p:spPr>
          <a:xfrm flipV="1">
            <a:off x="4500563" y="1125538"/>
            <a:ext cx="0" cy="647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47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6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6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746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747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747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747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747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748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748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748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4747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746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746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746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746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747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747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4747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47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748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748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748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747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747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4747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47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748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748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748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748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748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2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47482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7482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7482">
                                            <p:txEl>
                                              <p:charRg st="0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3794" name="Rectangle 3"/>
          <p:cNvSpPr>
            <a:spLocks noGrp="1"/>
          </p:cNvSpPr>
          <p:nvPr>
            <p:ph type="body"/>
          </p:nvPr>
        </p:nvSpPr>
        <p:spPr>
          <a:xfrm>
            <a:off x="663575" y="1384300"/>
            <a:ext cx="8229600" cy="4525963"/>
          </a:xfrm>
        </p:spPr>
        <p:txBody>
          <a:bodyPr vert="horz" wrap="square" anchor="t"/>
          <a:p>
            <a:pPr eaLnBrk="1" hangingPunct="1">
              <a:lnSpc>
                <a:spcPct val="80000"/>
              </a:lnSpc>
              <a:buNone/>
            </a:pPr>
            <a:r>
              <a:rPr lang="zh-CN" altLang="en-US" sz="4000" b="1" i="1" dirty="0">
                <a:solidFill>
                  <a:srgbClr val="660066"/>
                </a:solidFill>
              </a:rPr>
              <a:t>以</a:t>
            </a:r>
            <a:r>
              <a:rPr lang="zh-CN" altLang="en-US" sz="4000" b="1" i="1" dirty="0">
                <a:solidFill>
                  <a:srgbClr val="660066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4000" b="1" i="1" dirty="0">
                <a:solidFill>
                  <a:srgbClr val="660066"/>
                </a:solidFill>
              </a:rPr>
              <a:t>亲情</a:t>
            </a:r>
            <a:r>
              <a:rPr lang="zh-CN" altLang="en-US" sz="4000" b="1" i="1" dirty="0">
                <a:solidFill>
                  <a:srgbClr val="660066"/>
                </a:solidFill>
                <a:latin typeface="Comic Sans MS" panose="030F0702030302020204" pitchFamily="66" charset="0"/>
              </a:rPr>
              <a:t>”</a:t>
            </a:r>
            <a:r>
              <a:rPr lang="zh-CN" altLang="en-US" sz="4000" b="1" i="1" dirty="0">
                <a:solidFill>
                  <a:srgbClr val="660066"/>
                </a:solidFill>
              </a:rPr>
              <a:t>为话题，仿照示例写话</a:t>
            </a:r>
            <a:endParaRPr lang="zh-CN" altLang="en-US" sz="4000" b="1" i="1" dirty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1800" dirty="0">
                <a:solidFill>
                  <a:srgbClr val="0D0D0D"/>
                </a:solidFill>
              </a:rPr>
              <a:t>  </a:t>
            </a:r>
            <a:endParaRPr lang="zh-CN" altLang="en-US" sz="1800" dirty="0">
              <a:solidFill>
                <a:srgbClr val="0D0D0D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1800" dirty="0">
                <a:solidFill>
                  <a:srgbClr val="0D0D0D"/>
                </a:solidFill>
              </a:rPr>
              <a:t>      </a:t>
            </a:r>
            <a:r>
              <a:rPr lang="zh-CN" altLang="en-US" sz="2400" b="1" dirty="0">
                <a:solidFill>
                  <a:srgbClr val="FF0066"/>
                </a:solidFill>
              </a:rPr>
              <a:t>示例</a:t>
            </a:r>
            <a:r>
              <a:rPr lang="en-US" altLang="zh-CN" sz="2400" b="1" dirty="0">
                <a:solidFill>
                  <a:srgbClr val="FF0066"/>
                </a:solidFill>
              </a:rPr>
              <a:t>1:</a:t>
            </a:r>
            <a:r>
              <a:rPr lang="zh-CN" altLang="en-US" sz="2400" b="1" dirty="0">
                <a:solidFill>
                  <a:srgbClr val="FF0066"/>
                </a:solidFill>
              </a:rPr>
              <a:t>　亲情是受伤时，父母那温暖的怀抱。</a:t>
            </a:r>
            <a:endParaRPr lang="zh-CN" altLang="en-US" sz="24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FF0066"/>
                </a:solidFill>
              </a:rPr>
              <a:t>                   </a:t>
            </a:r>
            <a:endParaRPr lang="zh-CN" altLang="en-US" sz="24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FF0066"/>
                </a:solidFill>
              </a:rPr>
              <a:t>             亲情</a:t>
            </a:r>
            <a:r>
              <a:rPr lang="en-US" altLang="zh-CN" sz="2400" b="1" dirty="0">
                <a:solidFill>
                  <a:srgbClr val="FF0066"/>
                </a:solidFill>
              </a:rPr>
              <a:t>_____________________ </a:t>
            </a:r>
            <a:r>
              <a:rPr lang="en-US" altLang="zh-CN" sz="2400" b="1" u="sng" dirty="0">
                <a:solidFill>
                  <a:srgbClr val="FF0066"/>
                </a:solidFill>
              </a:rPr>
              <a:t>                          </a:t>
            </a:r>
            <a:endParaRPr lang="en-US" altLang="zh-CN" sz="2400" b="1" u="sng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sz="2400" b="1" dirty="0">
                <a:solidFill>
                  <a:srgbClr val="FF0066"/>
                </a:solidFill>
              </a:rPr>
              <a:t>                  </a:t>
            </a:r>
            <a:endParaRPr lang="en-US" altLang="zh-CN" sz="24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sz="2400" b="1" dirty="0">
                <a:solidFill>
                  <a:srgbClr val="FF0066"/>
                </a:solidFill>
              </a:rPr>
              <a:t>             </a:t>
            </a:r>
            <a:r>
              <a:rPr lang="zh-CN" altLang="en-US" sz="2400" b="1" dirty="0">
                <a:solidFill>
                  <a:srgbClr val="FF0066"/>
                </a:solidFill>
              </a:rPr>
              <a:t>亲情</a:t>
            </a:r>
            <a:r>
              <a:rPr lang="en-US" altLang="zh-CN" sz="2400" b="1" dirty="0">
                <a:solidFill>
                  <a:srgbClr val="FF0066"/>
                </a:solidFill>
              </a:rPr>
              <a:t>_____________________</a:t>
            </a:r>
            <a:r>
              <a:rPr lang="en-US" altLang="zh-CN" sz="2400" b="1" u="sng" dirty="0">
                <a:solidFill>
                  <a:srgbClr val="FF0066"/>
                </a:solidFill>
              </a:rPr>
              <a:t> </a:t>
            </a:r>
            <a:r>
              <a:rPr lang="en-US" altLang="zh-CN" sz="2400" b="1" dirty="0">
                <a:solidFill>
                  <a:srgbClr val="FF0066"/>
                </a:solidFill>
              </a:rPr>
              <a:t>        </a:t>
            </a:r>
            <a:r>
              <a:rPr lang="en-US" altLang="zh-CN" sz="2400" b="1" u="sng" dirty="0">
                <a:solidFill>
                  <a:srgbClr val="FF0066"/>
                </a:solidFill>
              </a:rPr>
              <a:t>                                                                                                      </a:t>
            </a:r>
            <a:endParaRPr lang="en-US" altLang="zh-CN" sz="2400" b="1" u="sng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4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sz="2400" b="1" dirty="0">
                <a:solidFill>
                  <a:srgbClr val="FF0066"/>
                </a:solidFill>
              </a:rPr>
              <a:t>                  </a:t>
            </a:r>
            <a:r>
              <a:rPr lang="en-US" altLang="zh-CN" sz="2400" b="1" u="sng" dirty="0">
                <a:solidFill>
                  <a:srgbClr val="FF0066"/>
                </a:solidFill>
              </a:rPr>
              <a:t>                                                            </a:t>
            </a:r>
            <a:endParaRPr lang="en-US" altLang="zh-CN" sz="2400" b="1" u="sng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sz="2400" b="1" dirty="0">
                <a:solidFill>
                  <a:srgbClr val="FF0066"/>
                </a:solidFill>
              </a:rPr>
              <a:t>     </a:t>
            </a:r>
            <a:r>
              <a:rPr lang="zh-CN" altLang="en-US" sz="2400" b="1" dirty="0">
                <a:solidFill>
                  <a:srgbClr val="FF0066"/>
                </a:solidFill>
              </a:rPr>
              <a:t>示例</a:t>
            </a:r>
            <a:r>
              <a:rPr lang="en-US" altLang="zh-CN" sz="2400" b="1" dirty="0">
                <a:solidFill>
                  <a:srgbClr val="FF0066"/>
                </a:solidFill>
              </a:rPr>
              <a:t>2:</a:t>
            </a:r>
            <a:r>
              <a:rPr lang="zh-CN" altLang="en-US" sz="2400" b="1" dirty="0">
                <a:solidFill>
                  <a:srgbClr val="FF0066"/>
                </a:solidFill>
              </a:rPr>
              <a:t>　那回荡着欢声与笑语的餐桌上充满着亲情。 </a:t>
            </a:r>
            <a:endParaRPr lang="zh-CN" altLang="en-US" sz="24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FF0066"/>
                </a:solidFill>
              </a:rPr>
              <a:t>              </a:t>
            </a:r>
            <a:endParaRPr lang="zh-CN" altLang="en-US" sz="24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FF0066"/>
                </a:solidFill>
              </a:rPr>
              <a:t>                    </a:t>
            </a:r>
            <a:r>
              <a:rPr lang="en-US" altLang="zh-CN" sz="2400" b="1" dirty="0">
                <a:solidFill>
                  <a:srgbClr val="FF0066"/>
                </a:solidFill>
              </a:rPr>
              <a:t>_________________________</a:t>
            </a:r>
            <a:r>
              <a:rPr lang="zh-CN" altLang="en-US" sz="2400" b="1" dirty="0">
                <a:solidFill>
                  <a:srgbClr val="FF0066"/>
                </a:solidFill>
              </a:rPr>
              <a:t>亲情。 </a:t>
            </a:r>
            <a:endParaRPr lang="zh-CN" altLang="en-US" sz="24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FF0066"/>
                </a:solidFill>
              </a:rPr>
              <a:t>              </a:t>
            </a:r>
            <a:endParaRPr lang="zh-CN" altLang="en-US" sz="24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FF0066"/>
                </a:solidFill>
              </a:rPr>
              <a:t>                    </a:t>
            </a:r>
            <a:r>
              <a:rPr lang="en-US" altLang="zh-CN" sz="2400" b="1" dirty="0">
                <a:solidFill>
                  <a:srgbClr val="FF0066"/>
                </a:solidFill>
              </a:rPr>
              <a:t>_________________________</a:t>
            </a:r>
            <a:r>
              <a:rPr lang="zh-CN" altLang="en-US" sz="2400" b="1" dirty="0">
                <a:solidFill>
                  <a:srgbClr val="FF0066"/>
                </a:solidFill>
              </a:rPr>
              <a:t>亲情。 </a:t>
            </a:r>
            <a:endParaRPr lang="zh-CN" altLang="en-US" sz="24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4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1800" b="1" dirty="0">
              <a:solidFill>
                <a:srgbClr val="030218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16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794">
                                            <p:txEl>
                                              <p:charRg st="16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19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794">
                                            <p:txEl>
                                              <p:charRg st="19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47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794">
                                            <p:txEl>
                                              <p:charRg st="47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67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794">
                                            <p:txEl>
                                              <p:charRg st="67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131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4">
                                            <p:txEl>
                                              <p:charRg st="131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150" end="2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794">
                                            <p:txEl>
                                              <p:charRg st="150" end="2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299" end="3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794">
                                            <p:txEl>
                                              <p:charRg st="299" end="3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378" end="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794">
                                            <p:txEl>
                                              <p:charRg st="378" end="4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409" end="4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794">
                                            <p:txEl>
                                              <p:charRg st="409" end="4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424" end="4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794">
                                            <p:txEl>
                                              <p:charRg st="424" end="4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474" end="4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794">
                                            <p:txEl>
                                              <p:charRg st="474" end="4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489" end="5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3794">
                                            <p:txEl>
                                              <p:charRg st="489" end="5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dvAuto="100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4819" name="Text Box 3"/>
          <p:cNvSpPr txBox="1"/>
          <p:nvPr/>
        </p:nvSpPr>
        <p:spPr>
          <a:xfrm>
            <a:off x="1981200" y="477838"/>
            <a:ext cx="5334000" cy="3657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7200" dirty="0">
                <a:solidFill>
                  <a:srgbClr val="8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拓展思考：</a:t>
            </a:r>
            <a:r>
              <a:rPr lang="zh-CN" altLang="en-US" sz="5400" dirty="0">
                <a:solidFill>
                  <a:srgbClr val="0D0D0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             怎样做才能</a:t>
            </a:r>
            <a:r>
              <a:rPr lang="zh-CN" altLang="en-US" sz="5400" dirty="0">
                <a:solidFill>
                  <a:srgbClr val="0D0D0D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孝敬</a:t>
            </a:r>
            <a:r>
              <a:rPr lang="zh-CN" altLang="en-US" sz="5400" dirty="0">
                <a:solidFill>
                  <a:srgbClr val="0D0D0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父母、</a:t>
            </a:r>
            <a:r>
              <a:rPr lang="zh-CN" altLang="en-US" sz="5400" dirty="0">
                <a:solidFill>
                  <a:srgbClr val="0D0D0D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回报</a:t>
            </a:r>
            <a:r>
              <a:rPr lang="zh-CN" altLang="en-US" sz="5400" dirty="0">
                <a:solidFill>
                  <a:srgbClr val="0D0D0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父母的爱</a:t>
            </a:r>
            <a:r>
              <a:rPr lang="en-US" altLang="zh-CN" sz="5400" dirty="0">
                <a:solidFill>
                  <a:srgbClr val="0D0D0D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?</a:t>
            </a:r>
            <a:endParaRPr lang="en-US" altLang="zh-CN" sz="5400" dirty="0">
              <a:solidFill>
                <a:srgbClr val="0D0D0D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34820" name="WordArt 4"/>
          <p:cNvSpPr>
            <a:spLocks noTextEdit="1"/>
          </p:cNvSpPr>
          <p:nvPr/>
        </p:nvSpPr>
        <p:spPr>
          <a:xfrm>
            <a:off x="827088" y="908050"/>
            <a:ext cx="1077912" cy="1149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755"/>
              </a:avLst>
            </a:prstTxWarp>
            <a:normAutofit/>
          </a:bodyPr>
          <a:p>
            <a:pPr algn="ctr" eaLnBrk="0" hangingPunct="0"/>
            <a:r>
              <a:rPr lang="zh-CN" altLang="en-US" sz="3600" b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/>
                  </a:outerShdw>
                </a:effectLst>
                <a:latin typeface="Arial Unicode MS" charset="0"/>
                <a:ea typeface="Arial Unicode MS" charset="0"/>
              </a:rPr>
              <a:t>?</a:t>
            </a:r>
            <a:endParaRPr lang="zh-CN" altLang="en-US" sz="3600" b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Arial Unicode MS" charset="0"/>
              <a:ea typeface="Arial Unicode MS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70" name="图片 58369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0"/>
            <a:ext cx="8686800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1" name="文本框 58370"/>
          <p:cNvSpPr txBox="1"/>
          <p:nvPr/>
        </p:nvSpPr>
        <p:spPr>
          <a:xfrm>
            <a:off x="7013575" y="801688"/>
            <a:ext cx="847725" cy="5867400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lIns="90000" tIns="46800" rIns="90000" bIns="46800">
            <a:spAutoFit/>
          </a:bodyPr>
          <a:p>
            <a:pPr>
              <a:spcBef>
                <a:spcPct val="50000"/>
              </a:spcBef>
              <a:buSzPct val="100000"/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全家四口早春散步互谦让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372" name="文本框 58371"/>
          <p:cNvSpPr txBox="1"/>
          <p:nvPr/>
        </p:nvSpPr>
        <p:spPr>
          <a:xfrm>
            <a:off x="1835150" y="801688"/>
            <a:ext cx="847725" cy="5867400"/>
          </a:xfrm>
          <a:prstGeom prst="rect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lIns="90000" tIns="46800" rIns="90000" bIns="46800">
            <a:spAutoFit/>
          </a:bodyPr>
          <a:p>
            <a:pPr>
              <a:spcBef>
                <a:spcPct val="50000"/>
              </a:spcBef>
              <a:buSzPct val="100000"/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楷体_GB2312" pitchFamily="49" charset="-122"/>
              </a:rPr>
              <a:t>祖孙三代风雨人生相依偎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373" name="文本框 58372"/>
          <p:cNvSpPr txBox="1"/>
          <p:nvPr/>
        </p:nvSpPr>
        <p:spPr>
          <a:xfrm>
            <a:off x="3708400" y="142875"/>
            <a:ext cx="2520950" cy="838200"/>
          </a:xfrm>
          <a:prstGeom prst="rect">
            <a:avLst/>
          </a:prstGeom>
          <a:solidFill>
            <a:srgbClr val="FF0000"/>
          </a:solidFill>
          <a:ln w="76200" cap="flat" cmpd="tri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>
            <a:spAutoFit/>
          </a:bodyPr>
          <a:p>
            <a:pPr>
              <a:spcBef>
                <a:spcPct val="50000"/>
              </a:spcBef>
              <a:buSzPct val="100000"/>
              <a:buFont typeface="Arial" panose="020B0604020202020204" pitchFamily="34" charset="0"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相亲相爱</a:t>
            </a:r>
            <a:endParaRPr lang="zh-CN" altLang="en-US" sz="4400" b="1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ldLvl="0" animBg="1"/>
      <p:bldP spid="58372" grpId="0" bldLvl="0" animBg="1"/>
      <p:bldP spid="5837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ext Box 2"/>
          <p:cNvSpPr txBox="1"/>
          <p:nvPr/>
        </p:nvSpPr>
        <p:spPr>
          <a:xfrm>
            <a:off x="1042988" y="549275"/>
            <a:ext cx="24193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lang="zh-CN" altLang="en-US" sz="44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教师寄语</a:t>
            </a:r>
            <a:endParaRPr lang="zh-CN" altLang="en-US" sz="44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3011" name="Text Box 3"/>
          <p:cNvSpPr txBox="1"/>
          <p:nvPr/>
        </p:nvSpPr>
        <p:spPr>
          <a:xfrm>
            <a:off x="0" y="1557338"/>
            <a:ext cx="60848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rgbClr val="00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endParaRPr lang="en-US" altLang="zh-CN" sz="2800" b="1" dirty="0">
              <a:solidFill>
                <a:srgbClr val="0033CC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3012" name="图片 6" descr="Hydrangea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TextBox 7"/>
          <p:cNvSpPr txBox="1"/>
          <p:nvPr/>
        </p:nvSpPr>
        <p:spPr>
          <a:xfrm>
            <a:off x="0" y="1412875"/>
            <a:ext cx="9144000" cy="5048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en-US" sz="44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　　亲情不单靠今天课堂上片刻的时间来体会，它更需要我们用一生的光阴来感悟。</a:t>
            </a:r>
            <a:endParaRPr lang="zh-CN" altLang="en-US" sz="44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44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亲情不单是父母无条件的付出，它更应该是儿女们无言的回报。</a:t>
            </a:r>
            <a:endParaRPr lang="zh-CN" altLang="en-US" sz="44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44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让我们的家永远洋溢着亲情，让我们的家永远充满爱！</a:t>
            </a:r>
            <a:endParaRPr lang="zh-CN" altLang="en-US" sz="44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3014" name="TextBox 8"/>
          <p:cNvSpPr txBox="1"/>
          <p:nvPr/>
        </p:nvSpPr>
        <p:spPr>
          <a:xfrm>
            <a:off x="285750" y="142875"/>
            <a:ext cx="3643313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教师寄语</a:t>
            </a:r>
            <a:endParaRPr lang="zh-CN" altLang="en-US" sz="6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c43ee654905247764e1c5ed90cb943c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9144000" cy="68573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835" y="1488123"/>
            <a:ext cx="8229600" cy="1143000"/>
          </a:xfrm>
        </p:spPr>
        <p:txBody>
          <a:bodyPr/>
          <a:p>
            <a:pPr algn="ctr"/>
            <a:r>
              <a:rPr lang="zh-CN" altLang="en-US" sz="8000"/>
              <a:t>散步</a:t>
            </a:r>
            <a:endParaRPr lang="zh-CN" altLang="en-US" sz="8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/>
          <a:p>
            <a:endParaRPr dirty="0"/>
          </a:p>
        </p:txBody>
      </p:sp>
      <p:pic>
        <p:nvPicPr>
          <p:cNvPr id="27651" name="Picture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Rectangle 5"/>
          <p:cNvSpPr/>
          <p:nvPr/>
        </p:nvSpPr>
        <p:spPr>
          <a:xfrm>
            <a:off x="3995738" y="981075"/>
            <a:ext cx="4929187" cy="5077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latin typeface="Arial" panose="020B0604020202020204" pitchFamily="34" charset="0"/>
              </a:rPr>
              <a:t>1. </a:t>
            </a:r>
            <a:r>
              <a:rPr lang="zh-CN" altLang="en-US" sz="3600" b="1" dirty="0">
                <a:latin typeface="Arial" panose="020B0604020202020204" pitchFamily="34" charset="0"/>
              </a:rPr>
              <a:t>学习运用精巧的细节描写表现主题的方法，体会人物形象美。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r>
              <a:rPr lang="en-US" altLang="zh-CN" sz="3600" b="1" dirty="0">
                <a:latin typeface="Arial" panose="020B0604020202020204" pitchFamily="34" charset="0"/>
              </a:rPr>
              <a:t>2.</a:t>
            </a:r>
            <a:r>
              <a:rPr lang="zh-CN" altLang="en-US" sz="3600" b="1" dirty="0">
                <a:latin typeface="Arial" panose="020B0604020202020204" pitchFamily="34" charset="0"/>
              </a:rPr>
              <a:t>品味揣摩语句，感悟语言对称之美。（重点）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r>
              <a:rPr lang="en-US" altLang="zh-CN" sz="3600" b="1" dirty="0">
                <a:latin typeface="Arial" panose="020B0604020202020204" pitchFamily="34" charset="0"/>
              </a:rPr>
              <a:t>3.</a:t>
            </a:r>
            <a:r>
              <a:rPr lang="zh-CN" altLang="en-US" sz="3600" b="1" dirty="0">
                <a:latin typeface="Arial" panose="020B0604020202020204" pitchFamily="34" charset="0"/>
              </a:rPr>
              <a:t>把握文章主旨，体会尊老爱幼的传统美德及对生活的高度使命感。（难点）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27655" name="文本框 27654"/>
          <p:cNvSpPr txBox="1"/>
          <p:nvPr/>
        </p:nvSpPr>
        <p:spPr>
          <a:xfrm>
            <a:off x="179388" y="2276475"/>
            <a:ext cx="367347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学习目标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2946083" y="719455"/>
            <a:ext cx="5473700" cy="1844675"/>
          </a:xfrm>
        </p:spPr>
        <p:txBody>
          <a:bodyPr vert="horz" wrap="square" anchor="ctr"/>
          <a:p>
            <a:r>
              <a:rPr lang="zh-CN" altLang="en-US" sz="7000">
                <a:solidFill>
                  <a:schemeClr val="folHlink"/>
                </a:solidFill>
              </a:rPr>
              <a:t>作者简介</a:t>
            </a:r>
            <a:endParaRPr lang="zh-CN" altLang="en-US" sz="7000">
              <a:solidFill>
                <a:schemeClr val="folHlink"/>
              </a:solidFill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0" y="2979420"/>
            <a:ext cx="9144000" cy="4481830"/>
          </a:xfrm>
        </p:spPr>
        <p:txBody>
          <a:bodyPr vert="horz" wrap="square" anchor="t"/>
          <a:p>
            <a:pPr>
              <a:buNone/>
            </a:pPr>
            <a:r>
              <a:rPr lang="zh-CN" altLang="en-US" sz="2400" dirty="0"/>
              <a:t>                 </a:t>
            </a:r>
            <a:r>
              <a:rPr lang="zh-CN" altLang="en-US" sz="3600" b="1" dirty="0"/>
              <a:t>莫怀戚</a:t>
            </a:r>
            <a:r>
              <a:rPr lang="en-US" altLang="zh-CN" sz="3600" b="1"/>
              <a:t>: 1951</a:t>
            </a:r>
            <a:r>
              <a:rPr lang="zh-CN" altLang="en-US" sz="3600" b="1" dirty="0"/>
              <a:t>年出生于重庆，当代作家，笔名周平安、章大明。中国作家协会会员。现为重庆师范大学新闻学院教授。散文</a:t>
            </a:r>
            <a:r>
              <a:rPr lang="en-US" altLang="zh-CN" sz="3600" b="1"/>
              <a:t>《</a:t>
            </a:r>
            <a:r>
              <a:rPr lang="zh-CN" altLang="en-US" sz="3600" b="1" dirty="0"/>
              <a:t>散步</a:t>
            </a:r>
            <a:r>
              <a:rPr lang="en-US" altLang="zh-CN" sz="3600" b="1"/>
              <a:t>》</a:t>
            </a:r>
            <a:r>
              <a:rPr lang="zh-CN" altLang="en-US" sz="3600" b="1" dirty="0"/>
              <a:t>和</a:t>
            </a:r>
            <a:r>
              <a:rPr lang="en-US" altLang="zh-CN" sz="3600" b="1"/>
              <a:t>《</a:t>
            </a:r>
            <a:r>
              <a:rPr lang="zh-CN" altLang="en-US" sz="3600" b="1" dirty="0"/>
              <a:t>家园落日</a:t>
            </a:r>
            <a:r>
              <a:rPr lang="en-US" altLang="zh-CN" sz="3600" b="1"/>
              <a:t>》</a:t>
            </a:r>
            <a:r>
              <a:rPr lang="zh-CN" altLang="en-US" sz="3600" b="1" dirty="0"/>
              <a:t>被选入中学语文课本。其散文精美，玲珑剔透、秀美隽永、蕴籍丰厚。</a:t>
            </a:r>
            <a:endParaRPr lang="en-US" altLang="zh-CN" sz="800"/>
          </a:p>
        </p:txBody>
      </p:sp>
      <p:pic>
        <p:nvPicPr>
          <p:cNvPr id="47108" name="Picture 4" descr="莫怀戚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47035" cy="2979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charRg st="0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charRg st="0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Text Box 3"/>
          <p:cNvSpPr txBox="1"/>
          <p:nvPr/>
        </p:nvSpPr>
        <p:spPr>
          <a:xfrm>
            <a:off x="2155825" y="181610"/>
            <a:ext cx="50609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方正黑体简体" pitchFamily="2" charset="-122"/>
              </a:rPr>
              <a:t>请给下列括号里的字注音：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方正黑体简体" pitchFamily="2" charset="-122"/>
            </a:endParaRP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2950" y="3414713"/>
            <a:ext cx="38100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2950" y="3414713"/>
            <a:ext cx="38100" cy="2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6" name="Rectangle 6"/>
          <p:cNvSpPr>
            <a:spLocks noGrp="1" noRot="1"/>
          </p:cNvSpPr>
          <p:nvPr>
            <p:ph type="title" idx="4294967295"/>
          </p:nvPr>
        </p:nvSpPr>
        <p:spPr>
          <a:xfrm>
            <a:off x="0" y="609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buNone/>
            </a:pPr>
            <a:r>
              <a:rPr lang="en-US" altLang="zh-CN" sz="3500" b="1" dirty="0">
                <a:solidFill>
                  <a:srgbClr val="A38B73"/>
                </a:solidFill>
                <a:ea typeface="方正硬笔行书简体" pitchFamily="65" charset="-122"/>
              </a:rPr>
              <a:t>     </a:t>
            </a:r>
            <a:endParaRPr lang="en-US" altLang="zh-CN" b="1" dirty="0">
              <a:solidFill>
                <a:srgbClr val="A38B73"/>
              </a:solidFill>
              <a:ea typeface="方正硬笔行书简体" pitchFamily="65" charset="-122"/>
            </a:endParaRPr>
          </a:p>
        </p:txBody>
      </p:sp>
      <p:sp>
        <p:nvSpPr>
          <p:cNvPr id="25607" name="Text Box 7"/>
          <p:cNvSpPr txBox="1"/>
          <p:nvPr/>
        </p:nvSpPr>
        <p:spPr>
          <a:xfrm>
            <a:off x="838200" y="1172845"/>
            <a:ext cx="2514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散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    ）步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8" name="Text Box 8"/>
          <p:cNvSpPr txBox="1"/>
          <p:nvPr/>
        </p:nvSpPr>
        <p:spPr>
          <a:xfrm>
            <a:off x="3352800" y="1172845"/>
            <a:ext cx="2667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莫怀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戚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（   ）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9" name="Text Box 9"/>
          <p:cNvSpPr txBox="1"/>
          <p:nvPr/>
        </p:nvSpPr>
        <p:spPr>
          <a:xfrm>
            <a:off x="6178550" y="1172845"/>
            <a:ext cx="2362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很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累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    ）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0" name="Text Box 10"/>
          <p:cNvSpPr txBox="1"/>
          <p:nvPr/>
        </p:nvSpPr>
        <p:spPr>
          <a:xfrm>
            <a:off x="3429000" y="2057400"/>
            <a:ext cx="228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咕咕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    ）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1" name="Text Box 11"/>
          <p:cNvSpPr txBox="1"/>
          <p:nvPr/>
        </p:nvSpPr>
        <p:spPr>
          <a:xfrm>
            <a:off x="6254750" y="2057400"/>
            <a:ext cx="228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分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歧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    ）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2" name="Text Box 12"/>
          <p:cNvSpPr txBox="1"/>
          <p:nvPr/>
        </p:nvSpPr>
        <p:spPr>
          <a:xfrm>
            <a:off x="762318" y="2955925"/>
            <a:ext cx="23749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一</a:t>
            </a: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霎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      )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时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3" name="Text Box 13"/>
          <p:cNvSpPr txBox="1"/>
          <p:nvPr/>
        </p:nvSpPr>
        <p:spPr>
          <a:xfrm>
            <a:off x="762635" y="2057400"/>
            <a:ext cx="2514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熬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    ）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03225" y="3853180"/>
            <a:ext cx="8027988" cy="28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1" lang="zh-CN" altLang="en-US" sz="3200" b="1" kern="1200" cap="none" spc="0" normalizeH="0" baseline="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水波</a:t>
            </a:r>
            <a:r>
              <a:rPr kumimoji="1" lang="zh-CN" altLang="en-US" sz="3200" b="1" u="sng" kern="1200" cap="none" spc="0" normalizeH="0" baseline="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粼粼</a:t>
            </a:r>
            <a:r>
              <a:rPr kumimoji="1" lang="en-US" altLang="zh-CN" sz="3200" b="1" kern="1200" cap="none" spc="0" normalizeH="0" baseline="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      )    </a:t>
            </a:r>
            <a:r>
              <a:rPr kumimoji="0" lang="zh-CN" altLang="en-US" sz="2800" b="1" u="sng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拆散</a:t>
            </a:r>
            <a:r>
              <a:rPr kumimoji="0" lang="zh-CN" altLang="en-US" sz="28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      ）</a:t>
            </a:r>
            <a:r>
              <a:rPr kumimoji="0" lang="zh-CN" altLang="en-US" sz="2800" b="1" u="sng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信服</a:t>
            </a:r>
            <a:r>
              <a:rPr kumimoji="0" lang="zh-CN" altLang="en-US" sz="28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         ）</a:t>
            </a:r>
            <a:endParaRPr kumimoji="0" lang="zh-CN" altLang="en-US" sz="2800" b="1" i="1" kern="1200" cap="none" spc="0" normalizeH="0" baseline="0" noProof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algn="ctr" defTabSz="914400">
              <a:buClrTx/>
              <a:buSzTx/>
              <a:buFontTx/>
              <a:defRPr/>
            </a:pPr>
            <a:endParaRPr kumimoji="0" lang="zh-CN" altLang="en-US" sz="2800" b="1" u="sng" kern="1200" cap="none" spc="0" normalizeH="0" baseline="0" noProof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2800" b="1" u="sng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嫩</a:t>
            </a:r>
            <a:r>
              <a:rPr kumimoji="0" lang="zh-CN" altLang="en-US" sz="28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 </a:t>
            </a:r>
            <a:r>
              <a:rPr kumimoji="0" lang="zh-CN" sz="28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）芽           讷</a:t>
            </a:r>
            <a:r>
              <a:rPr kumimoji="0" lang="zh-CN" altLang="en-US" sz="2800" b="1" u="sng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讷</a:t>
            </a:r>
            <a:r>
              <a:rPr kumimoji="0" lang="zh-CN" altLang="en-US" sz="28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（      </a:t>
            </a:r>
            <a:r>
              <a:rPr kumimoji="0" lang="en-US" altLang="zh-CN" sz="2800" b="1" i="1" kern="1200" cap="none" spc="0" normalizeH="0" baseline="0" noProof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)</a:t>
            </a:r>
            <a:endParaRPr kumimoji="0" lang="en-US" altLang="zh-CN" sz="2400" b="1" kern="1200" cap="none" spc="0" normalizeH="0" baseline="0" noProof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algn="ctr" defTabSz="914400">
              <a:buClrTx/>
              <a:buSzTx/>
              <a:buFontTx/>
              <a:defRPr/>
            </a:pPr>
            <a:endParaRPr kumimoji="0" lang="en-US" altLang="zh-CN" sz="2400" b="1" kern="1200" cap="none" spc="0" normalizeH="0" baseline="0" noProof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algn="ctr" defTabSz="914400">
              <a:buClrTx/>
              <a:buSzTx/>
              <a:buFontTx/>
              <a:defRPr/>
            </a:pPr>
            <a:endParaRPr kumimoji="0" lang="en-US" altLang="zh-CN" sz="2400" b="1" kern="1200" cap="none" spc="0" normalizeH="0" baseline="0" noProof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35000"/>
              </a:lnSpc>
              <a:buClrTx/>
              <a:buSzTx/>
              <a:buFontTx/>
              <a:defRPr/>
            </a:pPr>
            <a:endParaRPr kumimoji="1" lang="en-US" altLang="zh-CN" sz="3200" b="1" kern="1200" cap="none" spc="0" normalizeH="0" baseline="0" noProof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79" name="Text Box 15"/>
          <p:cNvSpPr txBox="1"/>
          <p:nvPr/>
        </p:nvSpPr>
        <p:spPr>
          <a:xfrm>
            <a:off x="1515745" y="1172845"/>
            <a:ext cx="2514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sàn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1280" name="Text Box 16"/>
          <p:cNvSpPr txBox="1"/>
          <p:nvPr/>
        </p:nvSpPr>
        <p:spPr>
          <a:xfrm>
            <a:off x="4989830" y="1172845"/>
            <a:ext cx="2514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qī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1281" name="Text Box 17"/>
          <p:cNvSpPr txBox="1"/>
          <p:nvPr/>
        </p:nvSpPr>
        <p:spPr>
          <a:xfrm>
            <a:off x="7473950" y="1172845"/>
            <a:ext cx="106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lèi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1282" name="Text Box 18"/>
          <p:cNvSpPr txBox="1"/>
          <p:nvPr/>
        </p:nvSpPr>
        <p:spPr>
          <a:xfrm>
            <a:off x="1562735" y="2057400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áo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1283" name="Text Box 19"/>
          <p:cNvSpPr txBox="1"/>
          <p:nvPr/>
        </p:nvSpPr>
        <p:spPr>
          <a:xfrm>
            <a:off x="4591050" y="2057400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gū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1284" name="Text Box 20"/>
          <p:cNvSpPr txBox="1"/>
          <p:nvPr/>
        </p:nvSpPr>
        <p:spPr>
          <a:xfrm>
            <a:off x="7504430" y="2057400"/>
            <a:ext cx="533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qí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1285" name="Text Box 21"/>
          <p:cNvSpPr txBox="1"/>
          <p:nvPr/>
        </p:nvSpPr>
        <p:spPr>
          <a:xfrm>
            <a:off x="1744345" y="2955925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shà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1286" name="Text Box 22"/>
          <p:cNvSpPr txBox="1"/>
          <p:nvPr/>
        </p:nvSpPr>
        <p:spPr>
          <a:xfrm>
            <a:off x="2661603" y="3852863"/>
            <a:ext cx="13684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lín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4727258" y="3913823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chāi</a:t>
            </a:r>
            <a:endParaRPr kumimoji="0" lang="en-US" altLang="zh-CN" sz="24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677343" y="3852863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altLang="zh-CN" sz="2400" b="1" i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xìn  fú</a:t>
            </a:r>
            <a:endParaRPr kumimoji="0" lang="en-US" altLang="zh-CN" sz="2400" b="1" i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661603" y="4806315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2400" b="1" i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nèn</a:t>
            </a:r>
            <a:endParaRPr kumimoji="0" lang="en-US" altLang="zh-CN" sz="2400" b="1" i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019800" y="480631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zh-CN" sz="2400" b="1" i="1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nè</a:t>
            </a:r>
            <a:endParaRPr kumimoji="0" lang="en-US" altLang="zh-CN" sz="2400" b="1" i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9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9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9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9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  <p:bldP spid="11280" grpId="0"/>
      <p:bldP spid="11281" grpId="0"/>
      <p:bldP spid="11282" grpId="0"/>
      <p:bldP spid="11283" grpId="0"/>
      <p:bldP spid="11284" grpId="0"/>
      <p:bldP spid="11285" grpId="0"/>
      <p:bldP spid="11288" grpId="0" bldLvl="0" animBg="1"/>
      <p:bldP spid="1128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.asdc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127000"/>
            <a:ext cx="9143365" cy="6858000"/>
          </a:xfrm>
          <a:prstGeom prst="rect">
            <a:avLst/>
          </a:prstGeom>
        </p:spPr>
      </p:pic>
      <p:pic>
        <p:nvPicPr>
          <p:cNvPr id="50178" name="图片 50177" descr="02-01-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953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矩形 50178"/>
          <p:cNvSpPr/>
          <p:nvPr/>
        </p:nvSpPr>
        <p:spPr>
          <a:xfrm>
            <a:off x="76200" y="922020"/>
            <a:ext cx="4114800" cy="2061210"/>
          </a:xfrm>
          <a:prstGeom prst="rect">
            <a:avLst/>
          </a:prstGeom>
          <a:noFill/>
          <a:ln w="9525">
            <a:noFill/>
          </a:ln>
          <a:scene3d>
            <a:camera prst="legacyPerspectiveFront">
              <a:rot lat="20520000" lon="1080000" rev="0"/>
            </a:camera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>
            <a:spAutoFit/>
            <a:flatTx/>
          </a:bodyPr>
          <a:p>
            <a:pPr algn="just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朗读并思考：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</a:pP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0181" name="图片 50180" descr="02-01-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127000"/>
            <a:ext cx="4953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66750" y="0"/>
            <a:ext cx="31210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阅读课文</a:t>
            </a:r>
            <a:endParaRPr lang="zh-CN" altLang="en-US" sz="5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66750" y="1953895"/>
            <a:ext cx="35242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kumimoji="1" lang="en-US" altLang="zh-CN" sz="2800" b="1" u="sng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</a:t>
            </a:r>
            <a:r>
              <a:rPr kumimoji="1" lang="zh-CN" altLang="en-US" sz="2800" b="1" u="sng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散步的季节？</a:t>
            </a:r>
            <a:endParaRPr kumimoji="1" lang="zh-CN" altLang="en-US" sz="2800" b="1" u="sng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1" lang="en-US" altLang="zh-CN" sz="2800" b="1" u="sng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2.</a:t>
            </a:r>
            <a:r>
              <a:rPr kumimoji="1" lang="zh-CN" altLang="en-US" sz="2800" b="1" u="sng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散步的地点？</a:t>
            </a:r>
            <a:endParaRPr kumimoji="1" lang="zh-CN" altLang="en-US" sz="2800" b="1" u="sng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1" lang="en-US" altLang="zh-CN" sz="2800" b="1" u="sng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3.</a:t>
            </a:r>
            <a:r>
              <a:rPr kumimoji="1" lang="zh-CN" altLang="en-US" sz="2800" b="1" u="sng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课文中出现了哪几个人物？</a:t>
            </a:r>
            <a:endParaRPr kumimoji="1" lang="zh-CN" altLang="en-US" sz="2800" b="1" u="sng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1" lang="en-US" altLang="zh-CN" sz="2800" b="1" u="sng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4.</a:t>
            </a:r>
            <a:r>
              <a:rPr kumimoji="1" lang="zh-CN" altLang="en-US" sz="2800" b="1" u="sng" kern="1200" cap="none" spc="0" normalizeH="0" baseline="0" noProof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在散步过程中发生了什么事？结果如何？</a:t>
            </a:r>
            <a:endParaRPr kumimoji="1" lang="zh-CN" altLang="en-US" sz="2800" b="1" u="sng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1433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.asdc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</p:spPr>
      </p:pic>
      <p:sp>
        <p:nvSpPr>
          <p:cNvPr id="28676" name="Text Box 4"/>
          <p:cNvSpPr txBox="1"/>
          <p:nvPr/>
        </p:nvSpPr>
        <p:spPr>
          <a:xfrm>
            <a:off x="684213" y="836613"/>
            <a:ext cx="8064500" cy="529272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1.</a:t>
            </a:r>
            <a:r>
              <a:rPr lang="zh-CN" altLang="en-US" sz="3200" b="1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散步的时间是</a:t>
            </a:r>
            <a:r>
              <a:rPr lang="zh-CN" altLang="en-US" sz="3200" b="1" u="sng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 </a:t>
            </a:r>
            <a:r>
              <a:rPr lang="zh-CN" alt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初春 </a:t>
            </a:r>
            <a:r>
              <a:rPr lang="zh-CN" altLang="en-US" sz="3200" b="1" u="sng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                </a:t>
            </a:r>
            <a:r>
              <a:rPr lang="zh-CN" altLang="en-US" sz="3200" b="1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。</a:t>
            </a:r>
            <a:endParaRPr lang="zh-CN" altLang="en-US" sz="3200" b="1" dirty="0">
              <a:solidFill>
                <a:srgbClr val="BC0098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2.</a:t>
            </a:r>
            <a:r>
              <a:rPr lang="zh-CN" altLang="en-US" sz="2800" b="1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散步的地点是</a:t>
            </a:r>
            <a:r>
              <a:rPr lang="zh-CN" altLang="en-US" sz="2800" b="1" u="sng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 </a:t>
            </a:r>
            <a:r>
              <a:rPr lang="zh-CN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田野</a:t>
            </a:r>
            <a:r>
              <a:rPr lang="zh-CN" altLang="en-US" sz="2800" b="1" u="sng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       </a:t>
            </a:r>
            <a:r>
              <a:rPr lang="zh-CN" altLang="en-US" sz="2800" b="1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。 </a:t>
            </a:r>
            <a:endParaRPr lang="zh-CN" altLang="en-US" sz="2800" b="1" dirty="0">
              <a:solidFill>
                <a:srgbClr val="BC0098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3.</a:t>
            </a:r>
            <a:r>
              <a:rPr lang="zh-CN" altLang="en-US" sz="2800" b="1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散步的人有</a:t>
            </a:r>
            <a:r>
              <a:rPr lang="zh-CN" altLang="en-US" sz="2800" b="1" u="sng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  </a:t>
            </a:r>
            <a:r>
              <a:rPr lang="zh-CN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我 </a:t>
            </a:r>
            <a:r>
              <a:rPr lang="zh-CN" altLang="en-US" sz="3600" b="1" u="sng" dirty="0">
                <a:solidFill>
                  <a:srgbClr val="00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、</a:t>
            </a:r>
            <a:r>
              <a:rPr lang="zh-CN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母亲</a:t>
            </a:r>
            <a:r>
              <a:rPr lang="zh-CN" altLang="en-US" sz="3600" b="1" u="sng" dirty="0">
                <a:solidFill>
                  <a:srgbClr val="00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、</a:t>
            </a:r>
            <a:r>
              <a:rPr lang="zh-CN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妻子</a:t>
            </a:r>
            <a:r>
              <a:rPr lang="zh-CN" altLang="en-US" sz="3600" b="1" u="sng" dirty="0">
                <a:solidFill>
                  <a:srgbClr val="00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、</a:t>
            </a:r>
            <a:r>
              <a:rPr lang="zh-CN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儿子 </a:t>
            </a:r>
            <a:r>
              <a:rPr lang="zh-CN" altLang="en-US" sz="2800" b="1" u="sng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            </a:t>
            </a:r>
            <a:r>
              <a:rPr lang="zh-CN" altLang="en-US" sz="2800" b="1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。</a:t>
            </a:r>
            <a:endParaRPr lang="zh-CN" altLang="en-US" sz="2800" b="1" dirty="0">
              <a:solidFill>
                <a:srgbClr val="BC0098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4.</a:t>
            </a:r>
            <a:r>
              <a:rPr lang="zh-CN" altLang="en-US" sz="2800" b="1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散步过程中发生了</a:t>
            </a:r>
            <a:r>
              <a:rPr lang="zh-CN" altLang="en-US" sz="2800" b="1" u="sng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 </a:t>
            </a:r>
            <a:r>
              <a:rPr lang="zh-CN" altLang="en-US" sz="2800" b="1" u="sng" dirty="0">
                <a:solidFill>
                  <a:srgbClr val="0033CC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分歧 </a:t>
            </a:r>
            <a:r>
              <a:rPr lang="zh-CN" altLang="en-US" sz="2800" b="1" u="sng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         </a:t>
            </a:r>
            <a:r>
              <a:rPr lang="zh-CN" altLang="en-US" sz="2800" b="1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。</a:t>
            </a:r>
            <a:endParaRPr lang="zh-CN" altLang="en-US" sz="2800" b="1" dirty="0">
              <a:solidFill>
                <a:srgbClr val="BC0098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    （用原文中的一个词来回答）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  </a:t>
            </a:r>
            <a:r>
              <a:rPr lang="zh-CN" altLang="en-US" sz="2800" b="1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结局如何？</a:t>
            </a:r>
            <a:endParaRPr lang="zh-CN" altLang="en-US" sz="2800" b="1" dirty="0">
              <a:solidFill>
                <a:srgbClr val="BC0098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BC0098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      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一家人在田野里温馨地散步。</a:t>
            </a:r>
            <a:endParaRPr lang="zh-CN" altLang="en-US" sz="2800" b="1" dirty="0">
              <a:solidFill>
                <a:srgbClr val="BC0098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2800" b="1" dirty="0">
              <a:solidFill>
                <a:srgbClr val="BC0098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2"/>
          <p:cNvSpPr txBox="1"/>
          <p:nvPr/>
        </p:nvSpPr>
        <p:spPr>
          <a:xfrm>
            <a:off x="1143000" y="1600200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       </a:t>
            </a:r>
            <a:endParaRPr lang="en-US" altLang="zh-CN" sz="4000" b="1" dirty="0">
              <a:solidFill>
                <a:schemeClr val="accent2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9699" name="Text Box 3"/>
          <p:cNvSpPr txBox="1"/>
          <p:nvPr/>
        </p:nvSpPr>
        <p:spPr>
          <a:xfrm>
            <a:off x="1619250" y="1052513"/>
            <a:ext cx="4175125" cy="530225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p>
            <a:pPr algn="just">
              <a:lnSpc>
                <a:spcPct val="90000"/>
              </a:lnSpc>
              <a:spcBef>
                <a:spcPct val="50000"/>
              </a:spcBef>
            </a:pPr>
            <a:endParaRPr lang="zh-CN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25605" name="Text Box 5"/>
          <p:cNvSpPr txBox="1"/>
          <p:nvPr/>
        </p:nvSpPr>
        <p:spPr>
          <a:xfrm>
            <a:off x="1476375" y="2981643"/>
            <a:ext cx="7667625" cy="22875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dirty="0">
                <a:latin typeface="Times New Roman" panose="02020603050405020304" pitchFamily="18" charset="0"/>
                <a:ea typeface="隶书" panose="02010509060101010101" pitchFamily="49" charset="-122"/>
              </a:rPr>
              <a:t>        </a:t>
            </a:r>
            <a:r>
              <a:rPr lang="zh-CN" altLang="en-US" sz="4800" b="1" dirty="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文章记叙了一家祖孙三代四口人在南方初春的田野散步的事情。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5606" name="Text Box 6"/>
          <p:cNvSpPr txBox="1"/>
          <p:nvPr/>
        </p:nvSpPr>
        <p:spPr>
          <a:xfrm>
            <a:off x="2088833" y="1450340"/>
            <a:ext cx="669607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这篇文章记叙了一件什么样的事情？（用一句话概括）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15515" y="140970"/>
            <a:ext cx="41484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ea typeface="宋体" panose="02010600030101010101" pitchFamily="2" charset="-122"/>
              </a:rPr>
              <a:t>整体感知</a:t>
            </a:r>
            <a:endParaRPr lang="zh-CN" altLang="en-US" sz="60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</p:bldLst>
  </p:timing>
</p:sld>
</file>

<file path=ppt/theme/theme1.xml><?xml version="1.0" encoding="utf-8"?>
<a:theme xmlns:a="http://schemas.openxmlformats.org/drawingml/2006/main" name="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默认设计模板_1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复活节模板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_5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_6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默认设计模板_8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默认设计模板_9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默认设计模板_1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默认设计模板_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默认设计模板_10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3085</Words>
  <Application>WPS 演示</Application>
  <PresentationFormat/>
  <Paragraphs>283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28</vt:i4>
      </vt:variant>
    </vt:vector>
  </HeadingPairs>
  <TitlesOfParts>
    <vt:vector size="65" baseType="lpstr">
      <vt:lpstr>Arial</vt:lpstr>
      <vt:lpstr>宋体</vt:lpstr>
      <vt:lpstr>Wingdings</vt:lpstr>
      <vt:lpstr>MingLiU-ExtB</vt:lpstr>
      <vt:lpstr>Calibri</vt:lpstr>
      <vt:lpstr>黑体</vt:lpstr>
      <vt:lpstr>方正硬笔楷书简体</vt:lpstr>
      <vt:lpstr>华文行楷</vt:lpstr>
      <vt:lpstr>华文中宋</vt:lpstr>
      <vt:lpstr>Times New Roman</vt:lpstr>
      <vt:lpstr>方正黑体简体</vt:lpstr>
      <vt:lpstr>微软雅黑</vt:lpstr>
      <vt:lpstr>方正硬笔行书简体</vt:lpstr>
      <vt:lpstr>隶书</vt:lpstr>
      <vt:lpstr>楷体</vt:lpstr>
      <vt:lpstr>Arial Unicode MS</vt:lpstr>
      <vt:lpstr>楷体_GB2312</vt:lpstr>
      <vt:lpstr>新宋体</vt:lpstr>
      <vt:lpstr>Tahoma</vt:lpstr>
      <vt:lpstr>华文隶书</vt:lpstr>
      <vt:lpstr>Verdana</vt:lpstr>
      <vt:lpstr>仿宋_GB2312</vt:lpstr>
      <vt:lpstr>仿宋</vt:lpstr>
      <vt:lpstr>幼圆</vt:lpstr>
      <vt:lpstr>方正行楷简体</vt:lpstr>
      <vt:lpstr>Comic Sans MS</vt:lpstr>
      <vt:lpstr>默认设计模板_2</vt:lpstr>
      <vt:lpstr>默认设计模板_4</vt:lpstr>
      <vt:lpstr>默认设计模板_5</vt:lpstr>
      <vt:lpstr>默认设计模板_6</vt:lpstr>
      <vt:lpstr>默认设计模板_8</vt:lpstr>
      <vt:lpstr>默认设计模板_9</vt:lpstr>
      <vt:lpstr>默认设计模板_11</vt:lpstr>
      <vt:lpstr>默认设计模板_3</vt:lpstr>
      <vt:lpstr>默认设计模板_10</vt:lpstr>
      <vt:lpstr>默认设计模板_12</vt:lpstr>
      <vt:lpstr>复活节模板</vt:lpstr>
      <vt:lpstr>PowerPoint 演示文稿</vt:lpstr>
      <vt:lpstr>PowerPoint 演示文稿</vt:lpstr>
      <vt:lpstr>散步</vt:lpstr>
      <vt:lpstr>PowerPoint 演示文稿</vt:lpstr>
      <vt:lpstr>作者简介</vt:lpstr>
      <vt:lpstr>     </vt:lpstr>
      <vt:lpstr>PowerPoint 演示文稿</vt:lpstr>
      <vt:lpstr>PowerPoint 演示文稿</vt:lpstr>
      <vt:lpstr>PowerPoint 演示文稿</vt:lpstr>
      <vt:lpstr>2 说说自己对人物的感觉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仔细体味</vt:lpstr>
      <vt:lpstr>PowerPoint 演示文稿</vt:lpstr>
      <vt:lpstr>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语文备课大师【全免费】</dc:title>
  <dc:creator>语文备课大师【全免费】</dc:creator>
  <dc:description>语文备课大师【全免费】</dc:description>
  <cp:lastModifiedBy>言言</cp:lastModifiedBy>
  <cp:revision>4</cp:revision>
  <dcterms:created xsi:type="dcterms:W3CDTF">2020-01-07T14:16:00Z</dcterms:created>
  <dcterms:modified xsi:type="dcterms:W3CDTF">2020-01-08T06:20:55Z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