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131" r:id="rId3"/>
    <p:sldId id="1089" r:id="rId4"/>
    <p:sldId id="1116" r:id="rId5"/>
    <p:sldId id="1118" r:id="rId6"/>
    <p:sldId id="1130" r:id="rId7"/>
    <p:sldId id="1117" r:id="rId8"/>
    <p:sldId id="1119" r:id="rId9"/>
    <p:sldId id="1129" r:id="rId10"/>
    <p:sldId id="1121" r:id="rId11"/>
    <p:sldId id="1122" r:id="rId12"/>
    <p:sldId id="1123" r:id="rId13"/>
    <p:sldId id="1124" r:id="rId14"/>
    <p:sldId id="1125" r:id="rId15"/>
    <p:sldId id="1126" r:id="rId16"/>
    <p:sldId id="1128" r:id="rId17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23"/>
    </p:embeddedFont>
    <p:embeddedFont>
      <p:font typeface="华文新魏" panose="02010800040101010101" pitchFamily="2" charset="-122"/>
      <p:regular r:id="rId24"/>
    </p:embeddedFont>
    <p:embeddedFont>
      <p:font typeface="方正姚体" panose="02010601030101010101" pitchFamily="2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华文细黑" panose="02010600040101010101" pitchFamily="2" charset="-122"/>
      <p:regular r:id="rId27"/>
    </p:embeddedFont>
    <p:embeddedFont>
      <p:font typeface="汉语拼音" panose="000B0604020202020204" pitchFamily="34" charset="0"/>
      <p:regular r:id="rId28"/>
    </p:embeddedFont>
    <p:embeddedFont>
      <p:font typeface="微软雅黑" panose="020B0503020204020204" charset="-122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FF"/>
    <a:srgbClr val="A38302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94705" autoAdjust="0"/>
  </p:normalViewPr>
  <p:slideViewPr>
    <p:cSldViewPr>
      <p:cViewPr varScale="1">
        <p:scale>
          <a:sx n="144" d="100"/>
          <a:sy n="144" d="100"/>
        </p:scale>
        <p:origin x="-684" y="-90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.xml"/><Relationship Id="rId33" Type="http://schemas.openxmlformats.org/officeDocument/2006/relationships/font" Target="fonts/font11.fntdata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58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14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普罗米修斯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05" y="496570"/>
            <a:ext cx="5762625" cy="447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68" y="627534"/>
            <a:ext cx="7128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普罗米修斯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是个真正的英雄，他很有正义感，认为是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的事，就义无返顾地去做，不怕受到宙斯的惩罚。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5617" y="2636267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读出</a:t>
            </a:r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普罗米修斯的坚定和无畏。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Picture 6" descr="Img22586443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7654"/>
            <a:ext cx="2088231" cy="29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7584" y="699542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普罗米修斯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是一个勇敢的神，任凭宙斯用残忍的手段折磨他，他也不屈服。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5" descr="2928450_0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9662"/>
            <a:ext cx="244827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403648" y="257175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勇敢的神</a:t>
            </a:r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928450_0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0080"/>
            <a:ext cx="3164839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15" y="850080"/>
            <a:ext cx="4095675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1560" y="843558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普罗米修斯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还是一个善良的神，当他看到人类吃生东西，在无边的黑夜中度过了一个又一个长夜，他很同情人类，就决定为人类盗取火种。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6" descr="W02010082761449882127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59440"/>
            <a:ext cx="2120012" cy="22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C:\Users\apple\Desktop\新建文件夹 (3)\slide0018_image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9560"/>
            <a:ext cx="36004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82657" y="33638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善良的神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7584" y="84355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普罗米修斯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是一个值得敬佩的神，他的行为让执行惩罚的火神都敬佩。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5" descr="sdOhbCY8YEaPMyd47DL4YNSgWHGAH5QG0hXBAv5lhnfqAQAAWgEAAEpQ_480x33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7694"/>
            <a:ext cx="3671714" cy="258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331640" y="300379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值得敬佩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1522" y="1203598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普罗米修斯</a:t>
            </a:r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为人类盗取了火种。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523" y="2014529"/>
            <a:ext cx="83889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宙斯</a:t>
            </a:r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知道后，用残忍的手段严厉地惩罚了普罗米修斯。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1522" y="3256347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大力神</a:t>
            </a:r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赫拉克勒斯救了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普罗米修斯。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3979" y="473904"/>
            <a:ext cx="23391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课文主要内容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1732" y="411510"/>
            <a:ext cx="518457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14.</a:t>
            </a:r>
            <a:r>
              <a:rPr lang="zh-CN" altLang="en-US" sz="5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普罗米修斯</a:t>
            </a:r>
            <a:endParaRPr lang="zh-CN" altLang="en-US" sz="5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>
            <a:off x="2395800" y="1400242"/>
            <a:ext cx="4176464" cy="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07" y="2211710"/>
            <a:ext cx="4046157" cy="2332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3661700" y="15636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第一课时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544" y="411510"/>
            <a:ext cx="26981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希腊神话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的特点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520" y="1059582"/>
            <a:ext cx="8712968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希腊神话具有人神同姓同形的特点。人和神同样具有喜怒哀乐、七情六欲。希腊神话中的神实际上是人化了的神，希腊神话中的人实际上是神化了的人，显示了希腊神话的进步性、现实性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2.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希腊神话还以艺术和哲理的方式反映希腊氏族社会最本质的面貌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。希腊神话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的艺术性与哲理性表现特别充分。在艺术手法上既有浪漫主义的夸张和幻想，又有现实主义的真实描写。其哲理性显示了古代希腊人征服自然、改造自然的理想和愿望，是一种高层次、高水平的神话思维。</a:t>
            </a:r>
            <a:endParaRPr lang="zh-CN" altLang="en-US" sz="2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21"/>
          <p:cNvCxnSpPr/>
          <p:nvPr/>
        </p:nvCxnSpPr>
        <p:spPr bwMode="auto">
          <a:xfrm flipV="1">
            <a:off x="67370" y="1047080"/>
            <a:ext cx="225583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同侧圆角矩形 2"/>
          <p:cNvSpPr/>
          <p:nvPr/>
        </p:nvSpPr>
        <p:spPr bwMode="auto">
          <a:xfrm>
            <a:off x="251520" y="483518"/>
            <a:ext cx="2000250" cy="515937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学习字词</a:t>
            </a:r>
            <a:endParaRPr lang="zh-CN" altLang="en-US" sz="3000" b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7874810" y="843438"/>
            <a:ext cx="1089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FF66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我</a:t>
            </a:r>
            <a:r>
              <a:rPr lang="zh-CN" altLang="en-US" sz="4000" b="1" dirty="0" smtClean="0">
                <a:solidFill>
                  <a:srgbClr val="FF66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会读</a:t>
            </a:r>
            <a:endParaRPr lang="zh-CN" altLang="en-US" sz="4000" b="1" dirty="0">
              <a:solidFill>
                <a:srgbClr val="FF66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615633" y="173280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斯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421124" y="1228159"/>
            <a:ext cx="171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   </a:t>
            </a:r>
            <a:r>
              <a:rPr lang="en-US" altLang="zh-CN" sz="32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sī</a:t>
            </a:r>
            <a:endParaRPr lang="en-US" altLang="zh-CN" sz="32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76" name="TextBox 23"/>
          <p:cNvSpPr txBox="1"/>
          <p:nvPr/>
        </p:nvSpPr>
        <p:spPr>
          <a:xfrm>
            <a:off x="1793613" y="173280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惨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TextBox 24"/>
          <p:cNvSpPr txBox="1"/>
          <p:nvPr/>
        </p:nvSpPr>
        <p:spPr>
          <a:xfrm>
            <a:off x="1752115" y="1228158"/>
            <a:ext cx="132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cǎn</a:t>
            </a:r>
            <a:endParaRPr lang="en-US" altLang="zh-CN" sz="32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78" name="TextBox 23"/>
          <p:cNvSpPr txBox="1"/>
          <p:nvPr/>
        </p:nvSpPr>
        <p:spPr>
          <a:xfrm>
            <a:off x="2993591" y="173280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败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TextBox 24"/>
          <p:cNvSpPr txBox="1"/>
          <p:nvPr/>
        </p:nvSpPr>
        <p:spPr>
          <a:xfrm>
            <a:off x="3004973" y="1228158"/>
            <a:ext cx="132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bài</a:t>
            </a:r>
            <a:endParaRPr lang="en-US" altLang="zh-CN" sz="32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82" name="TextBox 23"/>
          <p:cNvSpPr txBox="1"/>
          <p:nvPr/>
        </p:nvSpPr>
        <p:spPr>
          <a:xfrm>
            <a:off x="4130072" y="173280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惩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TextBox 24"/>
          <p:cNvSpPr txBox="1"/>
          <p:nvPr/>
        </p:nvSpPr>
        <p:spPr>
          <a:xfrm>
            <a:off x="3925339" y="1228158"/>
            <a:ext cx="184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chéng</a:t>
            </a:r>
            <a:endParaRPr lang="en-US" altLang="zh-CN" sz="32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5263186" y="173280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佩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5280737" y="1228158"/>
            <a:ext cx="10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pèi</a:t>
            </a:r>
            <a:endParaRPr lang="en-US" altLang="zh-CN" sz="32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1938760" y="307639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锁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1918627" y="2571750"/>
            <a:ext cx="171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suǒ</a:t>
            </a:r>
            <a:endParaRPr lang="en-US" altLang="zh-CN" sz="32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3220515" y="308261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遭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3268676" y="2588545"/>
            <a:ext cx="123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zāo</a:t>
            </a:r>
            <a:endParaRPr lang="en-US" altLang="zh-CN" sz="32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3" name="TextBox 23"/>
          <p:cNvSpPr txBox="1"/>
          <p:nvPr/>
        </p:nvSpPr>
        <p:spPr>
          <a:xfrm>
            <a:off x="4190082" y="308261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TextBox 24"/>
          <p:cNvSpPr txBox="1"/>
          <p:nvPr/>
        </p:nvSpPr>
        <p:spPr>
          <a:xfrm>
            <a:off x="4347267" y="2588545"/>
            <a:ext cx="65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è</a:t>
            </a:r>
            <a:endParaRPr lang="en-US" altLang="zh-CN" sz="32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5" name="TextBox 23"/>
          <p:cNvSpPr txBox="1"/>
          <p:nvPr/>
        </p:nvSpPr>
        <p:spPr>
          <a:xfrm>
            <a:off x="5198194" y="308261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愤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6" name="TextBox 24"/>
          <p:cNvSpPr txBox="1"/>
          <p:nvPr/>
        </p:nvSpPr>
        <p:spPr>
          <a:xfrm>
            <a:off x="5231726" y="2577973"/>
            <a:ext cx="171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fèn</a:t>
            </a:r>
            <a:endParaRPr lang="en-US" altLang="zh-CN" sz="32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6324993" y="165267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恕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8" name="TextBox 24"/>
          <p:cNvSpPr txBox="1"/>
          <p:nvPr/>
        </p:nvSpPr>
        <p:spPr>
          <a:xfrm>
            <a:off x="6275929" y="1148029"/>
            <a:ext cx="123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shù</a:t>
            </a:r>
            <a:endParaRPr lang="en-US" altLang="zh-CN" sz="32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5402" y="4159010"/>
            <a:ext cx="461243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斯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、惨、锁、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遭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都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舌尖音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539321" y="3105987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490257" y="2601342"/>
            <a:ext cx="123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汉语拼音" panose="000B0604020202020204" pitchFamily="34" charset="0"/>
              </a:rPr>
              <a:t>Jiān</a:t>
            </a:r>
            <a:endParaRPr lang="en-US" altLang="zh-CN" sz="32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汉语拼音" panose="00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6" grpId="0"/>
      <p:bldP spid="77" grpId="0"/>
      <p:bldP spid="78" grpId="0"/>
      <p:bldP spid="81" grpId="0"/>
      <p:bldP spid="82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3" grpId="0"/>
      <p:bldP spid="94" grpId="0"/>
      <p:bldP spid="95" grpId="0"/>
      <p:bldP spid="96" grpId="0"/>
      <p:bldP spid="97" grpId="0"/>
      <p:bldP spid="98" grpId="0"/>
      <p:bldP spid="4" grpId="0" animBg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21"/>
          <p:cNvCxnSpPr/>
          <p:nvPr/>
        </p:nvCxnSpPr>
        <p:spPr bwMode="auto">
          <a:xfrm flipV="1">
            <a:off x="67370" y="1047080"/>
            <a:ext cx="225583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同侧圆角矩形 2"/>
          <p:cNvSpPr/>
          <p:nvPr/>
        </p:nvSpPr>
        <p:spPr bwMode="auto">
          <a:xfrm>
            <a:off x="251520" y="483518"/>
            <a:ext cx="2000250" cy="515937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学习字词</a:t>
            </a:r>
            <a:endParaRPr lang="zh-CN" altLang="en-US" sz="3000" b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8020514" y="843438"/>
            <a:ext cx="1089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FF66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我</a:t>
            </a:r>
            <a:r>
              <a:rPr lang="zh-CN" altLang="en-US" sz="4000" b="1" dirty="0" smtClean="0">
                <a:solidFill>
                  <a:srgbClr val="FF66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会写</a:t>
            </a:r>
            <a:endParaRPr lang="zh-CN" altLang="en-US" sz="4000" b="1" dirty="0">
              <a:solidFill>
                <a:srgbClr val="FF66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602037" y="1347614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悲、惨、兽、佩、坚、违、抗、环、锁、既、狠、著、愤、获</a:t>
            </a:r>
            <a:endParaRPr lang="zh-CN" altLang="en-US" sz="4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5402" y="3712311"/>
            <a:ext cx="785503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“惨”最后三撇要匀称；</a:t>
            </a:r>
            <a:r>
              <a:rPr lang="zh-CN" altLang="en-US" sz="2800" dirty="0" smtClean="0"/>
              <a:t>“佩</a:t>
            </a:r>
            <a:r>
              <a:rPr lang="zh-CN" altLang="en-US" sz="2800" dirty="0"/>
              <a:t>、抗、环、锁、狠、愤”都是左右结构，书写时都是左窄右宽。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843558"/>
            <a:ext cx="806489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气急败坏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上气不接下气，狼狈不堪。形容十分慌张或恼怒。本文指宙斯十分恼怒。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惩罚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严厉地处罚。本文中指宙斯对普罗米修斯采取了一些残忍的手段</a:t>
            </a:r>
            <a:r>
              <a:rPr lang="zh-CN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1600" y="3867894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</a:t>
            </a:r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词用联系上下文的方法进行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理解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62753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默读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课文，思考：课文中讲述了普罗米修斯干了一件什么事？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5616" y="1584067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普罗米修斯为人类盗取了火种。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5578" y="210728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然后呢？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536" y="269660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宙斯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知道后，用残忍的手段严厉地惩罚了普罗米修斯。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8205" y="36440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最后呢</a:t>
            </a:r>
            <a:r>
              <a:rPr lang="zh-CN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5615" y="4208770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大力神赫拉克勒斯救了</a:t>
            </a:r>
            <a:r>
              <a:rPr lang="zh-CN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普罗米修斯。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1732" y="411510"/>
            <a:ext cx="518457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14.</a:t>
            </a:r>
            <a:r>
              <a:rPr lang="zh-CN" altLang="en-US" sz="5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普罗米修斯</a:t>
            </a:r>
            <a:endParaRPr lang="zh-CN" altLang="en-US" sz="5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>
            <a:off x="2395800" y="1400242"/>
            <a:ext cx="4176464" cy="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07" y="2211710"/>
            <a:ext cx="4046157" cy="2332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3661700" y="15636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课时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544" y="62753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普罗米修斯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很勇敢，他是冒着生命危险，到太阳神阿波罗那里去拿取火种。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6" descr="bee91756td768c14c676e&amp;69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7614"/>
            <a:ext cx="1959892" cy="31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5576" y="2067694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这一句</a:t>
            </a:r>
            <a:r>
              <a:rPr lang="zh-CN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要读出普罗米修斯盗火的决心。因为从一开始，他就已经看到了盗火的后果——冒生命危险，但他还是毅然决定去为人类盗火。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p="http://schemas.openxmlformats.org/presentationml/2006/main">
  <p:tag name="KSO_WM_DOC_GUID" val="{05db431f-320b-4e4d-92ed-59e531a6e936}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WPS 演示</Application>
  <PresentationFormat>全屏显示(16:9)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华文新魏</vt:lpstr>
      <vt:lpstr>方正姚体</vt:lpstr>
      <vt:lpstr>楷体</vt:lpstr>
      <vt:lpstr>华文细黑</vt:lpstr>
      <vt:lpstr>汉语拼音</vt:lpstr>
      <vt:lpstr>Times New Roman</vt:lpstr>
      <vt:lpstr>微软雅黑</vt:lpstr>
      <vt:lpstr>Arial Unicode MS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腹有诗书气自华丶</cp:lastModifiedBy>
  <cp:revision>102</cp:revision>
  <dcterms:created xsi:type="dcterms:W3CDTF">2017-03-17T02:28:00Z</dcterms:created>
  <dcterms:modified xsi:type="dcterms:W3CDTF">2019-07-03T10:17:04Z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