
<file path=[Content_Types].xml><?xml version="1.0" encoding="utf-8"?>
<Types xmlns="http://schemas.openxmlformats.org/package/2006/content-types">
  <Default Extension="jpeg" ContentType="image/jpe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3"/>
    <p:sldId id="260" r:id="rId4"/>
    <p:sldId id="263" r:id="rId5"/>
    <p:sldId id="262" r:id="rId6"/>
    <p:sldId id="257" r:id="rId7"/>
    <p:sldId id="264" r:id="rId9"/>
    <p:sldId id="261" r:id="rId10"/>
    <p:sldId id="266" r:id="rId11"/>
    <p:sldId id="267" r:id="rId12"/>
    <p:sldId id="285" r:id="rId13"/>
    <p:sldId id="271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72" r:id="rId22"/>
    <p:sldId id="274" r:id="rId23"/>
    <p:sldId id="284" r:id="rId24"/>
    <p:sldId id="259" r:id="rId25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sz="4000" b="1" kern="1200">
        <a:solidFill>
          <a:schemeClr val="accent2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000" b="1" kern="1200">
        <a:solidFill>
          <a:schemeClr val="accent2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000" b="1" kern="1200">
        <a:solidFill>
          <a:schemeClr val="accent2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000" b="1" kern="1200">
        <a:solidFill>
          <a:schemeClr val="accent2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000" b="1" kern="1200">
        <a:solidFill>
          <a:schemeClr val="accent2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4000" b="1" kern="1200">
        <a:solidFill>
          <a:schemeClr val="accent2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4000" b="1" kern="1200">
        <a:solidFill>
          <a:schemeClr val="accent2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4000" b="1" kern="1200">
        <a:solidFill>
          <a:schemeClr val="accent2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4000" b="1" kern="1200">
        <a:solidFill>
          <a:schemeClr val="accent2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CC0099"/>
    <a:srgbClr val="FFFFFF"/>
    <a:srgbClr val="FF00FF"/>
    <a:srgbClr val="FFFF00"/>
    <a:srgbClr val="333300"/>
    <a:srgbClr val="000066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3"/>
        <p:guide pos="290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 b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 b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662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 smtClean="0"/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 b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 b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9FC49E80-E1E6-4B2D-B687-F2E2DDEA657A}" type="slidenum">
              <a:rPr lang="en-US" altLang="zh-CN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9" Type="http://schemas.openxmlformats.org/officeDocument/2006/relationships/hyperlink" Target="http://www.1ppt.com/ziliao/" TargetMode="External"/><Relationship Id="rId8" Type="http://schemas.openxmlformats.org/officeDocument/2006/relationships/hyperlink" Target="http://www.1ppt.com/powerpoint/" TargetMode="External"/><Relationship Id="rId7" Type="http://schemas.openxmlformats.org/officeDocument/2006/relationships/hyperlink" Target="http://www.1ppt.com/xiazai/" TargetMode="External"/><Relationship Id="rId6" Type="http://schemas.openxmlformats.org/officeDocument/2006/relationships/hyperlink" Target="http://www.1ppt.com/tubiao/" TargetMode="External"/><Relationship Id="rId5" Type="http://schemas.openxmlformats.org/officeDocument/2006/relationships/hyperlink" Target="http://www.1ppt.com/beijing/" TargetMode="External"/><Relationship Id="rId4" Type="http://schemas.openxmlformats.org/officeDocument/2006/relationships/hyperlink" Target="http://www.1ppt.com/sucai/" TargetMode="External"/><Relationship Id="rId3" Type="http://schemas.openxmlformats.org/officeDocument/2006/relationships/hyperlink" Target="http://www.1ppt.com/moban/" TargetMode="External"/><Relationship Id="rId24" Type="http://schemas.openxmlformats.org/officeDocument/2006/relationships/hyperlink" Target="http://www.1ppt.com/kejian/lishi/" TargetMode="External"/><Relationship Id="rId23" Type="http://schemas.openxmlformats.org/officeDocument/2006/relationships/hyperlink" Target="http://www.1ppt.com/kejian/dili/" TargetMode="External"/><Relationship Id="rId22" Type="http://schemas.openxmlformats.org/officeDocument/2006/relationships/hyperlink" Target="http://www.1ppt.com/kejian/shengwu/" TargetMode="External"/><Relationship Id="rId21" Type="http://schemas.openxmlformats.org/officeDocument/2006/relationships/hyperlink" Target="http://www.1ppt.com/kejian/huaxue/" TargetMode="External"/><Relationship Id="rId20" Type="http://schemas.openxmlformats.org/officeDocument/2006/relationships/hyperlink" Target="http://www.1ppt.com/kejian/wuli/" TargetMode="External"/><Relationship Id="rId2" Type="http://schemas.openxmlformats.org/officeDocument/2006/relationships/notesMaster" Target="../notesMasters/notesMaster1.xml"/><Relationship Id="rId19" Type="http://schemas.openxmlformats.org/officeDocument/2006/relationships/hyperlink" Target="http://www.1ppt.com/kejian/kexue/" TargetMode="External"/><Relationship Id="rId18" Type="http://schemas.openxmlformats.org/officeDocument/2006/relationships/hyperlink" Target="http://www.1ppt.com/kejian/meishu/" TargetMode="External"/><Relationship Id="rId17" Type="http://schemas.openxmlformats.org/officeDocument/2006/relationships/hyperlink" Target="http://www.1ppt.com/kejian/yingyu/" TargetMode="External"/><Relationship Id="rId16" Type="http://schemas.openxmlformats.org/officeDocument/2006/relationships/hyperlink" Target="http://www.1ppt.com/kejian/shuxue/" TargetMode="External"/><Relationship Id="rId15" Type="http://schemas.openxmlformats.org/officeDocument/2006/relationships/hyperlink" Target="http://www.1ppt.com/kejian/yuwen/" TargetMode="External"/><Relationship Id="rId14" Type="http://schemas.openxmlformats.org/officeDocument/2006/relationships/hyperlink" Target="http://www.1ppt.com/kejian/" TargetMode="External"/><Relationship Id="rId13" Type="http://schemas.openxmlformats.org/officeDocument/2006/relationships/hyperlink" Target="http://www.1ppt.cn/" TargetMode="External"/><Relationship Id="rId12" Type="http://schemas.openxmlformats.org/officeDocument/2006/relationships/hyperlink" Target="http://www.1ppt.com/jiaoan/" TargetMode="External"/><Relationship Id="rId11" Type="http://schemas.openxmlformats.org/officeDocument/2006/relationships/hyperlink" Target="http://www.1ppt.com/shiti/" TargetMode="External"/><Relationship Id="rId10" Type="http://schemas.openxmlformats.org/officeDocument/2006/relationships/hyperlink" Target="http://www.1ppt.com/fanwen/" TargetMode="Externa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模板：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3"/>
              </a:rPr>
              <a:t>www.1ppt.com/moban/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素材：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4"/>
              </a:rPr>
              <a:t>www.1ppt.com/sucai/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背景：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5"/>
              </a:rPr>
              <a:t>www.1ppt.com/beijing/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图表：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6"/>
              </a:rPr>
              <a:t>www.1ppt.com/tubiao/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7"/>
              </a:rPr>
              <a:t>www.1ppt.com/xiazai/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教程： 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8"/>
              </a:rPr>
              <a:t>www.1ppt.com/powerpoint/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资料下载：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9"/>
              </a:rPr>
              <a:t>www.1ppt.com/ziliao/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范文下载：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0"/>
              </a:rPr>
              <a:t>www.1ppt.com/fanwen/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试卷下载：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1"/>
              </a:rPr>
              <a:t>www.1ppt.com/shiti/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教案下载：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2"/>
              </a:rPr>
              <a:t>www.1ppt.com/jiaoan/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论坛：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3"/>
              </a:rPr>
              <a:t>www.1ppt.cn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4"/>
              </a:rPr>
              <a:t>www.1ppt.com/kejian/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语文课件：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5"/>
              </a:rPr>
              <a:t>www.1ppt.com/kejian/yuwen/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数学课件：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6"/>
              </a:rPr>
              <a:t>www.1ppt.com/kejian/shuxue/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英语课件：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7"/>
              </a:rPr>
              <a:t>www.1ppt.com/kejian/yingyu/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美术课件：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8"/>
              </a:rPr>
              <a:t>www.1ppt.com/kejian/meishu/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科学课件：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9"/>
              </a:rPr>
              <a:t>www.1ppt.com/kejian/kexue/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物理课件：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0"/>
              </a:rPr>
              <a:t>www.1ppt.com/kejian/wuli/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化学课件：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1"/>
              </a:rPr>
              <a:t>www.1ppt.com/kejian/huaxue/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生物课件：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2"/>
              </a:rPr>
              <a:t>www.1ppt.com/kejian/shengwu/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地理课件：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3"/>
              </a:rPr>
              <a:t>www.1ppt.com/kejian/dili/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历史课件：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4"/>
              </a:rPr>
              <a:t>www.1ppt.com/kejian/lishi/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C49E80-E1E6-4B2D-B687-F2E2DDEA657A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1200" y="3636963"/>
            <a:ext cx="7772400" cy="1195387"/>
          </a:xfrm>
        </p:spPr>
        <p:txBody>
          <a:bodyPr/>
          <a:lstStyle>
            <a:lvl1pPr algn="ctr">
              <a:defRPr sz="37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3188" y="4940300"/>
            <a:ext cx="6402387" cy="892175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3000"/>
            </a:lvl1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6225"/>
            <a:ext cx="2057400" cy="58499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6225"/>
            <a:ext cx="6019800" cy="58499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zh-CN" alt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8F8634-CCFE-423E-A119-2D5663E59441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矩形 1"/>
          <p:cNvSpPr>
            <a:spLocks noChangeArrowheads="1"/>
          </p:cNvSpPr>
          <p:nvPr/>
        </p:nvSpPr>
        <p:spPr bwMode="auto">
          <a:xfrm>
            <a:off x="0" y="0"/>
            <a:ext cx="9153525" cy="6480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86545" tIns="43273" rIns="86545" bIns="43273" anchor="ctr"/>
          <a:lstStyle/>
          <a:p>
            <a:pPr algn="ctr">
              <a:defRPr/>
            </a:pPr>
            <a:endParaRPr lang="zh-CN" altLang="en-US" sz="1700">
              <a:solidFill>
                <a:srgbClr val="FFFFFF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6387" name="矩形 7"/>
          <p:cNvSpPr>
            <a:spLocks noChangeArrowheads="1"/>
          </p:cNvSpPr>
          <p:nvPr/>
        </p:nvSpPr>
        <p:spPr bwMode="auto">
          <a:xfrm>
            <a:off x="3263900" y="6443662"/>
            <a:ext cx="5889625" cy="414338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</a:ln>
        </p:spPr>
        <p:txBody>
          <a:bodyPr lIns="86545" tIns="43273" rIns="86545" bIns="43273" anchor="ctr"/>
          <a:lstStyle/>
          <a:p>
            <a:pPr algn="ctr">
              <a:defRPr/>
            </a:pPr>
            <a:endParaRPr lang="zh-CN" altLang="en-US" sz="1700">
              <a:solidFill>
                <a:srgbClr val="FFFFFF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6388" name="矩形 6"/>
          <p:cNvSpPr>
            <a:spLocks noChangeArrowheads="1"/>
          </p:cNvSpPr>
          <p:nvPr/>
        </p:nvSpPr>
        <p:spPr bwMode="auto">
          <a:xfrm>
            <a:off x="0" y="6443662"/>
            <a:ext cx="6588125" cy="414338"/>
          </a:xfrm>
          <a:prstGeom prst="rect">
            <a:avLst/>
          </a:prstGeom>
          <a:solidFill>
            <a:srgbClr val="43BBE1"/>
          </a:solidFill>
          <a:ln w="9525">
            <a:noFill/>
            <a:miter lim="800000"/>
          </a:ln>
        </p:spPr>
        <p:txBody>
          <a:bodyPr lIns="86545" tIns="43273" rIns="86545" bIns="43273" anchor="ctr"/>
          <a:lstStyle/>
          <a:p>
            <a:pPr algn="ctr">
              <a:defRPr/>
            </a:pPr>
            <a:endParaRPr lang="zh-CN" altLang="en-US" sz="1700">
              <a:solidFill>
                <a:srgbClr val="FFFFFF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622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6545" tIns="43273" rIns="86545" bIns="43273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6545" tIns="43273" rIns="86545" bIns="43273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wipe dir="r"/>
  </p:transition>
  <p:txStyles>
    <p:titleStyle>
      <a:lvl1pPr algn="l" defTabSz="865505" rtl="0" eaLnBrk="1" fontAlgn="base" hangingPunct="1">
        <a:spcBef>
          <a:spcPct val="0"/>
        </a:spcBef>
        <a:spcAft>
          <a:spcPct val="0"/>
        </a:spcAft>
        <a:defRPr sz="3000">
          <a:solidFill>
            <a:srgbClr val="716F70"/>
          </a:solidFill>
          <a:latin typeface="+mj-lt"/>
          <a:ea typeface="+mj-ea"/>
          <a:cs typeface="+mj-cs"/>
        </a:defRPr>
      </a:lvl1pPr>
      <a:lvl2pPr algn="l" defTabSz="865505" rtl="0" eaLnBrk="1" fontAlgn="base" hangingPunct="1">
        <a:spcBef>
          <a:spcPct val="0"/>
        </a:spcBef>
        <a:spcAft>
          <a:spcPct val="0"/>
        </a:spcAft>
        <a:defRPr sz="3000">
          <a:solidFill>
            <a:srgbClr val="716F70"/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algn="l" defTabSz="865505" rtl="0" eaLnBrk="1" fontAlgn="base" hangingPunct="1">
        <a:spcBef>
          <a:spcPct val="0"/>
        </a:spcBef>
        <a:spcAft>
          <a:spcPct val="0"/>
        </a:spcAft>
        <a:defRPr sz="3000">
          <a:solidFill>
            <a:srgbClr val="716F70"/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algn="l" defTabSz="865505" rtl="0" eaLnBrk="1" fontAlgn="base" hangingPunct="1">
        <a:spcBef>
          <a:spcPct val="0"/>
        </a:spcBef>
        <a:spcAft>
          <a:spcPct val="0"/>
        </a:spcAft>
        <a:defRPr sz="3000">
          <a:solidFill>
            <a:srgbClr val="716F70"/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algn="l" defTabSz="865505" rtl="0" eaLnBrk="1" fontAlgn="base" hangingPunct="1">
        <a:spcBef>
          <a:spcPct val="0"/>
        </a:spcBef>
        <a:spcAft>
          <a:spcPct val="0"/>
        </a:spcAft>
        <a:defRPr sz="3000">
          <a:solidFill>
            <a:srgbClr val="716F70"/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457200" algn="l" defTabSz="865505" rtl="0" eaLnBrk="1" fontAlgn="base" hangingPunct="1">
        <a:spcBef>
          <a:spcPct val="0"/>
        </a:spcBef>
        <a:spcAft>
          <a:spcPct val="0"/>
        </a:spcAft>
        <a:defRPr sz="3000">
          <a:solidFill>
            <a:srgbClr val="716F70"/>
          </a:solidFill>
          <a:latin typeface="微软雅黑" panose="020B0503020204020204" pitchFamily="34" charset="-122"/>
          <a:ea typeface="微软雅黑" panose="020B0503020204020204" pitchFamily="34" charset="-122"/>
        </a:defRPr>
      </a:lvl6pPr>
      <a:lvl7pPr marL="914400" algn="l" defTabSz="865505" rtl="0" eaLnBrk="1" fontAlgn="base" hangingPunct="1">
        <a:spcBef>
          <a:spcPct val="0"/>
        </a:spcBef>
        <a:spcAft>
          <a:spcPct val="0"/>
        </a:spcAft>
        <a:defRPr sz="3000">
          <a:solidFill>
            <a:srgbClr val="716F70"/>
          </a:solidFill>
          <a:latin typeface="微软雅黑" panose="020B0503020204020204" pitchFamily="34" charset="-122"/>
          <a:ea typeface="微软雅黑" panose="020B0503020204020204" pitchFamily="34" charset="-122"/>
        </a:defRPr>
      </a:lvl7pPr>
      <a:lvl8pPr marL="1371600" algn="l" defTabSz="865505" rtl="0" eaLnBrk="1" fontAlgn="base" hangingPunct="1">
        <a:spcBef>
          <a:spcPct val="0"/>
        </a:spcBef>
        <a:spcAft>
          <a:spcPct val="0"/>
        </a:spcAft>
        <a:defRPr sz="3000">
          <a:solidFill>
            <a:srgbClr val="716F70"/>
          </a:solidFill>
          <a:latin typeface="微软雅黑" panose="020B0503020204020204" pitchFamily="34" charset="-122"/>
          <a:ea typeface="微软雅黑" panose="020B0503020204020204" pitchFamily="34" charset="-122"/>
        </a:defRPr>
      </a:lvl8pPr>
      <a:lvl9pPr marL="1828800" algn="l" defTabSz="865505" rtl="0" eaLnBrk="1" fontAlgn="base" hangingPunct="1">
        <a:spcBef>
          <a:spcPct val="0"/>
        </a:spcBef>
        <a:spcAft>
          <a:spcPct val="0"/>
        </a:spcAft>
        <a:defRPr sz="3000">
          <a:solidFill>
            <a:srgbClr val="716F70"/>
          </a:solidFill>
          <a:latin typeface="微软雅黑" panose="020B0503020204020204" pitchFamily="34" charset="-122"/>
          <a:ea typeface="微软雅黑" panose="020B0503020204020204" pitchFamily="34" charset="-122"/>
        </a:defRPr>
      </a:lvl9pPr>
    </p:titleStyle>
    <p:bodyStyle>
      <a:lvl1pPr marL="323850" indent="-323850" algn="l" defTabSz="865505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200">
          <a:solidFill>
            <a:srgbClr val="716F70"/>
          </a:solidFill>
          <a:latin typeface="+mn-lt"/>
          <a:ea typeface="+mn-ea"/>
          <a:cs typeface="+mn-cs"/>
        </a:defRPr>
      </a:lvl1pPr>
      <a:lvl2pPr marL="703580" indent="-271780" algn="l" defTabSz="865505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>
          <a:solidFill>
            <a:srgbClr val="716F70"/>
          </a:solidFill>
          <a:latin typeface="+mn-lt"/>
          <a:ea typeface="+mn-ea"/>
        </a:defRPr>
      </a:lvl2pPr>
      <a:lvl3pPr marL="1082675" indent="-217805" algn="l" defTabSz="865505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700">
          <a:solidFill>
            <a:srgbClr val="716F70"/>
          </a:solidFill>
          <a:latin typeface="+mn-lt"/>
          <a:ea typeface="+mn-ea"/>
        </a:defRPr>
      </a:lvl3pPr>
      <a:lvl4pPr marL="1514475" indent="-215900" algn="l" defTabSz="865505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700">
          <a:solidFill>
            <a:srgbClr val="716F70"/>
          </a:solidFill>
          <a:latin typeface="+mn-lt"/>
          <a:ea typeface="+mn-ea"/>
        </a:defRPr>
      </a:lvl4pPr>
      <a:lvl5pPr marL="1948180" indent="-217805" algn="l" defTabSz="865505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700">
          <a:solidFill>
            <a:srgbClr val="716F70"/>
          </a:solidFill>
          <a:latin typeface="+mn-lt"/>
          <a:ea typeface="+mn-ea"/>
        </a:defRPr>
      </a:lvl5pPr>
      <a:lvl6pPr marL="2405380" indent="-217805" algn="l" defTabSz="865505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700">
          <a:solidFill>
            <a:srgbClr val="716F70"/>
          </a:solidFill>
          <a:latin typeface="+mn-lt"/>
          <a:ea typeface="+mn-ea"/>
        </a:defRPr>
      </a:lvl6pPr>
      <a:lvl7pPr marL="2862580" indent="-217805" algn="l" defTabSz="865505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700">
          <a:solidFill>
            <a:srgbClr val="716F70"/>
          </a:solidFill>
          <a:latin typeface="+mn-lt"/>
          <a:ea typeface="+mn-ea"/>
        </a:defRPr>
      </a:lvl7pPr>
      <a:lvl8pPr marL="3319780" indent="-217805" algn="l" defTabSz="865505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700">
          <a:solidFill>
            <a:srgbClr val="716F70"/>
          </a:solidFill>
          <a:latin typeface="+mn-lt"/>
          <a:ea typeface="+mn-ea"/>
        </a:defRPr>
      </a:lvl8pPr>
      <a:lvl9pPr marL="3776980" indent="-217805" algn="l" defTabSz="865505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700">
          <a:solidFill>
            <a:srgbClr val="716F70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6.png"/><Relationship Id="rId2" Type="http://schemas.microsoft.com/office/2007/relationships/media" Target="file:///C:\Documents%20and%20Settings\Administrator\&#26700;&#38754;\Unit4%20Topic1\&#35838;&#20214;\Unit4%20Topic1%20SectionA%20&#31934;&#21697;&#35838;&#20214;\p81-1a.mp3" TargetMode="External"/><Relationship Id="rId1" Type="http://schemas.openxmlformats.org/officeDocument/2006/relationships/audio" Target="file:///C:\Documents%20and%20Settings\Administrator\&#26700;&#38754;\Unit4%20Topic1\&#35838;&#20214;\Unit4%20Topic1%20SectionA%20&#31934;&#21697;&#35838;&#20214;\p81-1a.mp3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hyperlink" Target="file:///C:\Documents%20and%20Settings\Administrator\&#26700;&#38754;\Unit4%20Topic1\&#35838;&#20214;\Unit4%20Topic1%20SectionA%20&#31934;&#21697;&#35838;&#20214;\p81-1a.wmv" TargetMode="Externa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microsoft.com/office/2007/relationships/media" Target="file:///C:\Documents%20and%20Settings\Administrator\&#26700;&#38754;\Unit4%20Topic1\&#35838;&#20214;\Unit4%20Topic1%20SectionA%20&#31934;&#21697;&#35838;&#20214;\p82-3a-A.mp3" TargetMode="External"/><Relationship Id="rId4" Type="http://schemas.openxmlformats.org/officeDocument/2006/relationships/audio" Target="file:///C:\Documents%20and%20Settings\Administrator\&#26700;&#38754;\Unit4%20Topic1\&#35838;&#20214;\Unit4%20Topic1%20SectionA%20&#31934;&#21697;&#35838;&#20214;\p82-3a-A.mp3" TargetMode="External"/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26.png"/><Relationship Id="rId2" Type="http://schemas.microsoft.com/office/2007/relationships/media" Target="file:///C:\Documents%20and%20Settings\Administrator\&#26700;&#38754;\Unit4%20Topic1\&#35838;&#20214;\Unit4%20Topic1%20SectionA%20&#31934;&#21697;&#35838;&#20214;\p82-3a-B.mp3" TargetMode="External"/><Relationship Id="rId1" Type="http://schemas.openxmlformats.org/officeDocument/2006/relationships/audio" Target="file:///C:\Documents%20and%20Settings\Administrator\&#26700;&#38754;\Unit4%20Topic1\&#35838;&#20214;\Unit4%20Topic1%20SectionA%20&#31934;&#21697;&#35838;&#20214;\p82-3a-B.mp3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GIF"/><Relationship Id="rId1" Type="http://schemas.openxmlformats.org/officeDocument/2006/relationships/slide" Target="slide20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4.png"/><Relationship Id="rId3" Type="http://schemas.microsoft.com/office/2007/relationships/media" Target="file:///C:\Documents%20and%20Settings\Administrator\&#26700;&#38754;\Unit4%20Topic1\&#35838;&#20214;\Unit4%20Topic1%20SectionA%20&#31934;&#21697;&#35838;&#20214;\p81-1a.mp3" TargetMode="External"/><Relationship Id="rId2" Type="http://schemas.openxmlformats.org/officeDocument/2006/relationships/audio" Target="file:///C:\Documents%20and%20Settings\Administrator\&#26700;&#38754;\Unit4%20Topic1\&#35838;&#20214;\Unit4%20Topic1%20SectionA%20&#31934;&#21697;&#35838;&#20214;\p81-1a.mp3" TargetMode="External"/><Relationship Id="rId1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3356992"/>
            <a:ext cx="7772400" cy="1885950"/>
          </a:xfrm>
        </p:spPr>
        <p:txBody>
          <a:bodyPr/>
          <a:lstStyle/>
          <a:p>
            <a:pPr eaLnBrk="1" hangingPunct="1"/>
            <a:r>
              <a:rPr lang="en-US" altLang="zh-C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4  </a:t>
            </a:r>
            <a:r>
              <a:rPr lang="en-US" altLang="zh-C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Topic 1</a:t>
            </a:r>
            <a:br>
              <a:rPr lang="en-US" altLang="zh-C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</a:t>
            </a:r>
            <a:r>
              <a:rPr lang="en-US" altLang="zh-CN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 it </a:t>
            </a:r>
            <a:r>
              <a:rPr lang="en-US" altLang="zh-CN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invented?</a:t>
            </a:r>
            <a:endParaRPr lang="en-US" altLang="zh-CN" sz="4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1720" y="5085184"/>
            <a:ext cx="4700587" cy="838200"/>
          </a:xfrm>
        </p:spPr>
        <p:txBody>
          <a:bodyPr/>
          <a:lstStyle/>
          <a:p>
            <a:pPr eaLnBrk="1" hangingPunct="1"/>
            <a:r>
              <a:rPr lang="en-US" altLang="zh-CN" sz="3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Section A</a:t>
            </a:r>
            <a:r>
              <a:rPr lang="en-US" altLang="zh-C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Why is Jane unhappy?</a:t>
            </a:r>
            <a:endParaRPr lang="en-US" altLang="zh-CN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Because Jane </a:t>
            </a:r>
            <a:r>
              <a:rPr lang="en-US" altLang="zh-CN" b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not</a:t>
            </a:r>
            <a:r>
              <a:rPr lang="en-US" altLang="zh-CN" b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allowed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play computer games last night. </a:t>
            </a:r>
            <a:endParaRPr lang="en-US" altLang="zh-CN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580" name="Picture 4" descr="u=1760502018,2532857601&amp;fm=21&amp;gp=0_副本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7F9F6"/>
              </a:clrFrom>
              <a:clrTo>
                <a:srgbClr val="F7F9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850" y="3141663"/>
            <a:ext cx="157162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3924300" y="3068638"/>
            <a:ext cx="446405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allow    </a:t>
            </a:r>
            <a:r>
              <a:rPr lang="en-US" altLang="zh-CN" sz="28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v.</a:t>
            </a:r>
            <a:r>
              <a:rPr lang="en-US" altLang="zh-CN" sz="28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8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允许</a:t>
            </a:r>
            <a:endParaRPr lang="zh-CN" altLang="en-US" sz="2800" dirty="0">
              <a:solidFill>
                <a:srgbClr val="CC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allow sb. to do </a:t>
            </a:r>
            <a:r>
              <a:rPr lang="en-US" altLang="zh-C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sth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允许某人做某事</a:t>
            </a:r>
            <a:endParaRPr lang="zh-CN" alt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allow  doing </a:t>
            </a:r>
            <a:r>
              <a:rPr lang="en-US" altLang="zh-C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sth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</a:t>
            </a:r>
            <a:endParaRPr lang="en-US" altLang="zh-C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允许做某事</a:t>
            </a:r>
            <a:endParaRPr lang="zh-CN" alt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be  allowed to do </a:t>
            </a:r>
            <a:r>
              <a:rPr lang="en-US" altLang="zh-C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sth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被允许做某事</a:t>
            </a:r>
            <a:endParaRPr lang="zh-CN" alt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zh-C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457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214313" y="1412875"/>
            <a:ext cx="8929687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聚焦一般过去时的被动语态</a:t>
            </a:r>
            <a:endParaRPr lang="zh-CN" alt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zh-CN" alt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结构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zh-CN" altLang="en-US" sz="24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助动词</a:t>
            </a:r>
            <a:r>
              <a:rPr lang="en-US" altLang="zh-CN" sz="24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(was/were)+</a:t>
            </a:r>
            <a:r>
              <a:rPr lang="zh-CN" altLang="en-US" sz="24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及物动词的过去分词</a:t>
            </a:r>
            <a:endParaRPr lang="zh-CN" altLang="en-US" sz="2400" dirty="0">
              <a:solidFill>
                <a:srgbClr val="CC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zh-CN" alt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肯定句式 ：</a:t>
            </a:r>
            <a:r>
              <a:rPr lang="zh-CN" altLang="en-US" sz="24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主语</a:t>
            </a:r>
            <a:r>
              <a:rPr lang="en-US" altLang="zh-CN" sz="24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+was /</a:t>
            </a:r>
            <a:r>
              <a:rPr lang="en-US" altLang="zh-CN" sz="2400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were+v</a:t>
            </a:r>
            <a:r>
              <a:rPr lang="en-US" altLang="zh-CN" sz="24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.-</a:t>
            </a:r>
            <a:r>
              <a:rPr lang="en-US" altLang="zh-CN" sz="2400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</a:t>
            </a:r>
            <a:endParaRPr lang="en-US" altLang="zh-CN" sz="2400" dirty="0">
              <a:solidFill>
                <a:srgbClr val="CC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否定句式 ：</a:t>
            </a:r>
            <a:r>
              <a:rPr lang="zh-CN" alt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主语</a:t>
            </a:r>
            <a:r>
              <a:rPr lang="en-US" altLang="zh-CN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+was/were + </a:t>
            </a:r>
            <a:r>
              <a:rPr lang="en-US" altLang="zh-CN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not+v</a:t>
            </a:r>
            <a:r>
              <a:rPr lang="en-US" altLang="zh-CN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.-</a:t>
            </a:r>
            <a:r>
              <a:rPr lang="en-US" altLang="zh-CN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</a:t>
            </a:r>
            <a:endParaRPr lang="en-US" altLang="zh-CN" sz="24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一般疑问句式：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 /Were+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主语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vt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.-</a:t>
            </a:r>
            <a:r>
              <a:rPr lang="en-US" altLang="zh-CN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</a:t>
            </a:r>
            <a:endParaRPr lang="en-US" altLang="zh-CN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特殊疑问句式：</a:t>
            </a:r>
            <a:r>
              <a:rPr lang="zh-CN" altLang="en-US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疑问词</a:t>
            </a:r>
            <a:r>
              <a:rPr lang="en-US" altLang="zh-CN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W/</a:t>
            </a:r>
            <a:r>
              <a:rPr lang="en-US" altLang="zh-CN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H+was</a:t>
            </a:r>
            <a:r>
              <a:rPr lang="en-US" altLang="zh-CN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/were+</a:t>
            </a:r>
            <a:r>
              <a:rPr lang="zh-CN" altLang="en-US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主语</a:t>
            </a:r>
            <a:r>
              <a:rPr lang="en-US" altLang="zh-CN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+v.-</a:t>
            </a:r>
            <a:r>
              <a:rPr lang="en-US" altLang="zh-CN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</a:t>
            </a:r>
            <a:endParaRPr lang="en-US" altLang="zh-CN" sz="240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E.g. </a:t>
            </a:r>
            <a:r>
              <a:rPr lang="en-US" altLang="zh-CN" sz="24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e-mail was sent to her friend by Jane yesterday.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zh-CN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e-mail wasn’t sent to her friend by Jane yesterday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zh-C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 an e-mail sent to her friend by Jane yesterday?</a:t>
            </a:r>
            <a:endParaRPr lang="en-US" altLang="zh-CN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zh-CN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was the e-mail sent to by Jane yesterday?</a:t>
            </a:r>
            <a:endParaRPr lang="en-US" altLang="zh-CN" sz="240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1476375" y="476250"/>
            <a:ext cx="47513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zh-CN" altLang="zh-CN" sz="4400" i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611188" y="476250"/>
            <a:ext cx="5316537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4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 sum up together.</a:t>
            </a:r>
            <a:endParaRPr lang="en-US" altLang="zh-CN" sz="4400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9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94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94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94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45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945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94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94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945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945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857250" y="285750"/>
            <a:ext cx="8072438" cy="1143000"/>
          </a:xfrm>
        </p:spPr>
        <p:txBody>
          <a:bodyPr/>
          <a:lstStyle/>
          <a:p>
            <a:pPr algn="l" eaLnBrk="1" hangingPunct="1"/>
            <a:r>
              <a:rPr lang="en-US" altLang="zh-CN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1b   Listen to 1a and mark T (True) or F (False).</a:t>
            </a:r>
            <a:endParaRPr lang="en-US" altLang="zh-CN" sz="3600" b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altLang="zh-CN" smtClean="0">
                <a:solidFill>
                  <a:srgbClr val="000066"/>
                </a:solidFill>
              </a:rPr>
              <a:t>Jane is unhappy because she was not allowed to go to a party last night.(     )</a:t>
            </a:r>
            <a:endParaRPr lang="en-US" altLang="zh-CN" smtClean="0">
              <a:solidFill>
                <a:srgbClr val="000066"/>
              </a:solidFill>
            </a:endParaRPr>
          </a:p>
          <a:p>
            <a:pPr marL="609600" indent="-609600" eaLnBrk="1" hangingPunct="1">
              <a:buFontTx/>
              <a:buAutoNum type="arabicPeriod"/>
            </a:pPr>
            <a:r>
              <a:rPr lang="en-US" altLang="zh-CN" smtClean="0">
                <a:solidFill>
                  <a:srgbClr val="000066"/>
                </a:solidFill>
              </a:rPr>
              <a:t>Kangkang’s father made a model rocket for him.                                          (     )</a:t>
            </a:r>
            <a:endParaRPr lang="en-US" altLang="zh-CN" smtClean="0">
              <a:solidFill>
                <a:srgbClr val="000066"/>
              </a:solidFill>
            </a:endParaRPr>
          </a:p>
          <a:p>
            <a:pPr marL="609600" indent="-609600" eaLnBrk="1" hangingPunct="1">
              <a:buFontTx/>
              <a:buAutoNum type="arabicPeriod"/>
            </a:pPr>
            <a:r>
              <a:rPr lang="en-US" altLang="zh-CN" smtClean="0">
                <a:solidFill>
                  <a:srgbClr val="000066"/>
                </a:solidFill>
              </a:rPr>
              <a:t>The rocket is made of metal.         (     )</a:t>
            </a:r>
            <a:endParaRPr lang="en-US" altLang="zh-CN" smtClean="0">
              <a:solidFill>
                <a:srgbClr val="000066"/>
              </a:solidFill>
            </a:endParaRPr>
          </a:p>
          <a:p>
            <a:pPr marL="609600" indent="-609600" eaLnBrk="1" hangingPunct="1">
              <a:buFontTx/>
              <a:buAutoNum type="arabicPeriod"/>
            </a:pPr>
            <a:r>
              <a:rPr lang="en-US" altLang="zh-CN" smtClean="0">
                <a:solidFill>
                  <a:srgbClr val="000066"/>
                </a:solidFill>
              </a:rPr>
              <a:t>A rocket is used for sending satellites or spaceships into space.                  (     )</a:t>
            </a:r>
            <a:endParaRPr lang="en-US" altLang="zh-CN" smtClean="0">
              <a:solidFill>
                <a:srgbClr val="000066"/>
              </a:solidFill>
            </a:endParaRP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7380288" y="1989138"/>
            <a:ext cx="433387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800">
                <a:solidFill>
                  <a:srgbClr val="FF0000"/>
                </a:solidFill>
              </a:rPr>
              <a:t>F</a:t>
            </a:r>
            <a:endParaRPr lang="en-US" altLang="zh-CN" sz="4800">
              <a:solidFill>
                <a:srgbClr val="FF0000"/>
              </a:solidFill>
            </a:endParaRP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7380288" y="2997200"/>
            <a:ext cx="433387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800">
                <a:solidFill>
                  <a:srgbClr val="FF0000"/>
                </a:solidFill>
              </a:rPr>
              <a:t>F</a:t>
            </a:r>
            <a:endParaRPr lang="en-US" altLang="zh-CN" sz="4800">
              <a:solidFill>
                <a:srgbClr val="FF0000"/>
              </a:solidFill>
            </a:endParaRP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7380288" y="3716338"/>
            <a:ext cx="6477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400">
                <a:solidFill>
                  <a:srgbClr val="FF0000"/>
                </a:solidFill>
              </a:rPr>
              <a:t>T</a:t>
            </a:r>
            <a:endParaRPr lang="en-US" altLang="zh-CN" sz="4400">
              <a:solidFill>
                <a:srgbClr val="FF0000"/>
              </a:solidFill>
            </a:endParaRPr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7524750" y="4724400"/>
            <a:ext cx="6477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400">
                <a:solidFill>
                  <a:srgbClr val="FF0000"/>
                </a:solidFill>
              </a:rPr>
              <a:t>T</a:t>
            </a:r>
            <a:endParaRPr lang="en-US" altLang="zh-CN" sz="4400">
              <a:solidFill>
                <a:srgbClr val="FF0000"/>
              </a:solidFill>
            </a:endParaRPr>
          </a:p>
        </p:txBody>
      </p:sp>
      <p:pic>
        <p:nvPicPr>
          <p:cNvPr id="10" name="p81-1a.mp3">
            <a:hlinkClick r:id="" action="ppaction://media"/>
          </p:cNvPr>
          <p:cNvPicPr>
            <a:picLocks noRot="1"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428625"/>
            <a:ext cx="509588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5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5156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5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5602" grpId="0"/>
      <p:bldP spid="25603" grpId="0" build="p"/>
      <p:bldP spid="2560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动作按钮: 影片 6">
            <a:hlinkClick r:id="rId1" action="ppaction://hlinkfile" highlightClick="1"/>
          </p:cNvPr>
          <p:cNvSpPr/>
          <p:nvPr/>
        </p:nvSpPr>
        <p:spPr bwMode="auto">
          <a:xfrm>
            <a:off x="2643188" y="1928813"/>
            <a:ext cx="2000250" cy="857250"/>
          </a:xfrm>
          <a:prstGeom prst="actionButtonMovie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defRPr/>
            </a:pPr>
            <a:r>
              <a:rPr lang="zh-CN" altLang="en-US" dirty="0">
                <a:ea typeface="宋体" panose="02010600030101010101" pitchFamily="2" charset="-122"/>
              </a:rPr>
              <a:t>动画</a:t>
            </a:r>
            <a:r>
              <a:rPr lang="en-US" altLang="zh-CN" dirty="0">
                <a:ea typeface="宋体" panose="02010600030101010101" pitchFamily="2" charset="-122"/>
              </a:rPr>
              <a:t>1a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13" y="357188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altLang="zh-CN" b="1" smtClean="0"/>
              <a:t>1a Listen , look and say</a:t>
            </a:r>
            <a:r>
              <a:rPr lang="en-US" altLang="zh-CN" smtClean="0"/>
              <a:t> </a:t>
            </a:r>
            <a:endParaRPr lang="en-US" altLang="zh-CN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285750"/>
            <a:ext cx="8858250" cy="1143000"/>
          </a:xfrm>
        </p:spPr>
        <p:txBody>
          <a:bodyPr/>
          <a:lstStyle/>
          <a:p>
            <a:pPr algn="l" eaLnBrk="1" hangingPunct="1"/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1c Read 1a and answer the following questions.</a:t>
            </a:r>
            <a:r>
              <a:rPr lang="en-US" altLang="zh-CN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sz="3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CN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Why did </a:t>
            </a:r>
            <a:r>
              <a:rPr lang="en-US" altLang="zh-CN" b="1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Kankang</a:t>
            </a:r>
            <a:r>
              <a:rPr lang="en-US" altLang="zh-CN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ask Jane not to spend too much time on computer games ? </a:t>
            </a:r>
            <a:endParaRPr lang="en-US" altLang="zh-CN" b="1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611188" y="2781300"/>
            <a:ext cx="7962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It’s bad for her health if she </a:t>
            </a:r>
            <a:r>
              <a:rPr lang="en-US" altLang="zh-CN" sz="2400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spends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too much time </a:t>
            </a:r>
            <a:r>
              <a:rPr lang="en-US" altLang="zh-CN" sz="2400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them.</a:t>
            </a:r>
            <a:endParaRPr lang="en-US" altLang="zh-C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653" name="Picture 5" descr="9-4-1-15 副本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827088" y="3357563"/>
            <a:ext cx="1951037" cy="184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971550" y="5589588"/>
            <a:ext cx="12985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too tired</a:t>
            </a:r>
            <a:endParaRPr lang="en-US" altLang="zh-CN" sz="240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655" name="Picture 7" descr="9-4-1-14 副本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03575" y="3429000"/>
            <a:ext cx="1951038" cy="179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3492500" y="5589588"/>
            <a:ext cx="14160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headache</a:t>
            </a:r>
            <a:endParaRPr lang="en-US" altLang="zh-CN" sz="240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657" name="Picture 9" descr="9-4-1-16 副本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95963" y="3429000"/>
            <a:ext cx="1951037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6227763" y="5516563"/>
            <a:ext cx="13493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sore eyes</a:t>
            </a:r>
            <a:endParaRPr lang="en-US" altLang="zh-CN" sz="240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2765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2765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1" dur="1" fill="hold"/>
                                        <p:tgtEl>
                                          <p:spTgt spid="2765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27651" grpId="0" build="p"/>
      <p:bldP spid="27652" grpId="0"/>
      <p:bldP spid="27654" grpId="0" bldLvl="0" autoUpdateAnimBg="0"/>
      <p:bldP spid="27656" grpId="0" bldLvl="0" autoUpdateAnimBg="0"/>
      <p:bldP spid="27658" grpId="0" bldLvl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Rectangle 5"/>
          <p:cNvSpPr>
            <a:spLocks noGrp="1" noChangeArrowheads="1"/>
          </p:cNvSpPr>
          <p:nvPr>
            <p:ph idx="1"/>
          </p:nvPr>
        </p:nvSpPr>
        <p:spPr>
          <a:xfrm>
            <a:off x="71438" y="785813"/>
            <a:ext cx="9072562" cy="172878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CN" sz="36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What’s a rocket used for?</a:t>
            </a:r>
            <a:r>
              <a:rPr lang="en-US" altLang="zh-CN" b="1" dirty="0" smtClean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b="1" dirty="0" smtClean="0">
              <a:solidFill>
                <a:srgbClr val="33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It’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used for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sending satellites or spaceships into space . </a:t>
            </a:r>
            <a:endParaRPr lang="en-US" altLang="zh-CN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en-US" altLang="zh-CN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684213" y="2781300"/>
            <a:ext cx="6121400" cy="308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used for   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被用来做</a:t>
            </a:r>
            <a:endParaRPr lang="zh-CN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used to do  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被用来做</a:t>
            </a:r>
            <a:endParaRPr lang="zh-CN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used as   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被用作</a:t>
            </a:r>
            <a:endParaRPr lang="zh-CN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used to do </a:t>
            </a:r>
            <a:r>
              <a:rPr lang="en-US" altLang="zh-CN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sth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过去常做</a:t>
            </a:r>
            <a:endParaRPr lang="zh-CN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used to doing </a:t>
            </a:r>
            <a:r>
              <a:rPr lang="en-US" altLang="zh-CN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sth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习惯于做</a:t>
            </a:r>
            <a:endParaRPr lang="zh-CN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8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7" grpId="0" build="p"/>
      <p:bldP spid="2867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333375"/>
            <a:ext cx="8229600" cy="2590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CN" sz="2800" b="1" smtClean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Who taught Kangkang some knowledge about spaceships?</a:t>
            </a:r>
            <a:r>
              <a:rPr lang="en-US" altLang="zh-CN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sz="28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en-US" altLang="zh-CN" sz="2800" b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Mr. Brown</a:t>
            </a:r>
            <a:r>
              <a:rPr lang="en-US" altLang="zh-CN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zh-CN" sz="28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en-US" altLang="zh-CN" sz="2800" b="1" smtClean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What’s Kangkang’s dream? </a:t>
            </a:r>
            <a:endParaRPr lang="en-US" altLang="zh-CN" sz="2800" b="1" smtClean="0">
              <a:solidFill>
                <a:srgbClr val="33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en-US" altLang="zh-CN" sz="2800" b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He wishes he could go into space</a:t>
            </a:r>
            <a:r>
              <a:rPr lang="en-US" altLang="zh-CN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 day.</a:t>
            </a:r>
            <a:r>
              <a:rPr lang="en-US" altLang="zh-CN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sz="28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468313" y="2997200"/>
            <a:ext cx="7777162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 day----</a:t>
            </a:r>
            <a:r>
              <a:rPr lang="zh-CN" altLang="zh-C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某一天</a:t>
            </a: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，总有一天(将来)</a:t>
            </a:r>
            <a:endParaRPr lang="zh-CN" alt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80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e.g. I wish I  could have my own house</a:t>
            </a:r>
            <a:r>
              <a:rPr lang="en-US" altLang="zh-CN" sz="280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some day</a:t>
            </a:r>
            <a:r>
              <a:rPr lang="zh-CN" altLang="en-US" sz="280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280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26" name="Picture 6" descr="u=3622270675,2877183241&amp;fm=21&amp;gp=0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2F4F3"/>
              </a:clrFrom>
              <a:clrTo>
                <a:srgbClr val="F2F4F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375" y="4762500"/>
            <a:ext cx="147637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7" name="AutoShape 7"/>
          <p:cNvSpPr>
            <a:spLocks noChangeArrowheads="1"/>
          </p:cNvSpPr>
          <p:nvPr/>
        </p:nvSpPr>
        <p:spPr bwMode="auto">
          <a:xfrm>
            <a:off x="1042988" y="4365625"/>
            <a:ext cx="6049962" cy="1063625"/>
          </a:xfrm>
          <a:prstGeom prst="cloudCallout">
            <a:avLst>
              <a:gd name="adj1" fmla="val 49792"/>
              <a:gd name="adj2" fmla="val 16773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 algn="ctr">
              <a:defRPr/>
            </a:pPr>
            <a:r>
              <a:rPr lang="en-US" altLang="zh-CN" sz="2800" dirty="0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 hope his dream will come true</a:t>
            </a: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.</a:t>
            </a:r>
            <a:r>
              <a:rPr lang="en-US" altLang="zh-CN" sz="2800" b="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endParaRPr lang="en-US" altLang="zh-CN" sz="2800" b="0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0729" name="Rectangle 9"/>
          <p:cNvSpPr>
            <a:spLocks noChangeArrowheads="1"/>
          </p:cNvSpPr>
          <p:nvPr/>
        </p:nvSpPr>
        <p:spPr bwMode="auto">
          <a:xfrm>
            <a:off x="900113" y="5589588"/>
            <a:ext cx="61198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come true----变成真的,实现</a:t>
            </a:r>
            <a:endParaRPr lang="zh-CN" altLang="en-US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240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realize/achieve---make sth. come true</a:t>
            </a:r>
            <a:endParaRPr lang="zh-CN" altLang="en-US" sz="240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30" name="Picture 10" descr="6-1-3a 副本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72388" y="857250"/>
            <a:ext cx="1471612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2000"/>
                                        <p:tgtEl>
                                          <p:spTgt spid="307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  <p:bldP spid="30725" grpId="0"/>
      <p:bldP spid="3072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altLang="zh-CN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3a A. Listen to the conversations and number the following pictures.</a:t>
            </a:r>
            <a:endParaRPr lang="en-US" altLang="zh-CN" sz="36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772" name="Picture 4" descr="ibm"/>
          <p:cNvPicPr>
            <a:picLocks noChangeAspect="1" noChangeArrowheads="1"/>
          </p:cNvPicPr>
          <p:nvPr/>
        </p:nvPicPr>
        <p:blipFill>
          <a:blip r:embed="rId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4213" y="1700213"/>
            <a:ext cx="2592387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5" descr="9-4-2-1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3663" y="1844675"/>
            <a:ext cx="2081212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6" descr="82-3a-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40200" y="1773238"/>
            <a:ext cx="1179513" cy="199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5" name="Oval 7"/>
          <p:cNvSpPr>
            <a:spLocks noChangeArrowheads="1"/>
          </p:cNvSpPr>
          <p:nvPr/>
        </p:nvSpPr>
        <p:spPr bwMode="auto">
          <a:xfrm>
            <a:off x="1403350" y="4437063"/>
            <a:ext cx="863600" cy="8636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780" name="Oval 12"/>
          <p:cNvSpPr>
            <a:spLocks noChangeArrowheads="1"/>
          </p:cNvSpPr>
          <p:nvPr/>
        </p:nvSpPr>
        <p:spPr bwMode="auto">
          <a:xfrm>
            <a:off x="7019925" y="4365625"/>
            <a:ext cx="863600" cy="8636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781" name="Oval 13"/>
          <p:cNvSpPr>
            <a:spLocks noChangeArrowheads="1"/>
          </p:cNvSpPr>
          <p:nvPr/>
        </p:nvSpPr>
        <p:spPr bwMode="auto">
          <a:xfrm>
            <a:off x="4211638" y="4437063"/>
            <a:ext cx="863600" cy="8636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784" name="Text Box 16"/>
          <p:cNvSpPr txBox="1">
            <a:spLocks noChangeArrowheads="1"/>
          </p:cNvSpPr>
          <p:nvPr/>
        </p:nvSpPr>
        <p:spPr bwMode="auto">
          <a:xfrm>
            <a:off x="1619250" y="4508500"/>
            <a:ext cx="6492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zh-CN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785" name="Text Box 17"/>
          <p:cNvSpPr txBox="1">
            <a:spLocks noChangeArrowheads="1"/>
          </p:cNvSpPr>
          <p:nvPr/>
        </p:nvSpPr>
        <p:spPr bwMode="auto">
          <a:xfrm>
            <a:off x="4427538" y="4581525"/>
            <a:ext cx="6492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altLang="zh-CN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786" name="Text Box 18"/>
          <p:cNvSpPr txBox="1">
            <a:spLocks noChangeArrowheads="1"/>
          </p:cNvSpPr>
          <p:nvPr/>
        </p:nvSpPr>
        <p:spPr bwMode="auto">
          <a:xfrm>
            <a:off x="7308850" y="4508500"/>
            <a:ext cx="5762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altLang="zh-CN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82-3a-A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571500"/>
            <a:ext cx="652462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27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27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2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2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2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10574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7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32770" grpId="0"/>
      <p:bldP spid="32775" grpId="0" animBg="1"/>
      <p:bldP spid="32780" grpId="0" animBg="1"/>
      <p:bldP spid="32781" grpId="0" animBg="1"/>
      <p:bldP spid="32784" grpId="0"/>
      <p:bldP spid="32785" grpId="0"/>
      <p:bldP spid="3278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zh-CN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3a B. Listen again and complete the table .</a:t>
            </a:r>
            <a:r>
              <a:rPr lang="en-US" altLang="zh-CN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sz="40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3847" name="Group 55"/>
          <p:cNvGraphicFramePr>
            <a:graphicFrameLocks noGrp="1"/>
          </p:cNvGraphicFramePr>
          <p:nvPr>
            <p:ph type="tbl" idx="1"/>
          </p:nvPr>
        </p:nvGraphicFramePr>
        <p:xfrm>
          <a:off x="468313" y="1628775"/>
          <a:ext cx="8229600" cy="4525963"/>
        </p:xfrm>
        <a:graphic>
          <a:graphicData uri="http://schemas.openxmlformats.org/drawingml/2006/table">
            <a:tbl>
              <a:tblPr/>
              <a:tblGrid>
                <a:gridCol w="2057400"/>
                <a:gridCol w="2057400"/>
                <a:gridCol w="2220912"/>
                <a:gridCol w="1893888"/>
              </a:tblGrid>
              <a:tr h="904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       </a:t>
                      </a: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Invention</a:t>
                      </a:r>
                      <a:endParaRPr kumimoji="0" lang="en-US" alt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Item</a:t>
                      </a:r>
                      <a:endParaRPr kumimoji="0" lang="en-US" alt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solidFill>
                      <a:schemeClr val="accent5">
                        <a:lumMod val="9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laptop</a:t>
                      </a:r>
                      <a:endParaRPr kumimoji="0" lang="en-US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9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cell phone</a:t>
                      </a:r>
                      <a:endParaRPr kumimoji="0" lang="en-US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9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digital camera</a:t>
                      </a:r>
                      <a:endParaRPr kumimoji="0" lang="en-US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90000"/>
                        <a:alpha val="28000"/>
                      </a:schemeClr>
                    </a:solidFill>
                  </a:tcPr>
                </a:tc>
              </a:tr>
              <a:tr h="904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Material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9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9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9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90000"/>
                        <a:alpha val="28000"/>
                      </a:schemeClr>
                    </a:solidFill>
                  </a:tcPr>
                </a:tc>
              </a:tr>
              <a:tr h="906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Usage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9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9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9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90000"/>
                        <a:alpha val="28000"/>
                      </a:schemeClr>
                    </a:solidFill>
                  </a:tcPr>
                </a:tc>
              </a:tr>
              <a:tr h="904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Year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9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9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9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90000"/>
                        <a:alpha val="28000"/>
                      </a:schemeClr>
                    </a:solidFill>
                  </a:tcPr>
                </a:tc>
              </a:tr>
              <a:tr h="904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country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9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9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9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90000"/>
                        <a:alpha val="28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3841" name="Text Box 49"/>
          <p:cNvSpPr txBox="1">
            <a:spLocks noChangeArrowheads="1"/>
          </p:cNvSpPr>
          <p:nvPr/>
        </p:nvSpPr>
        <p:spPr bwMode="auto">
          <a:xfrm>
            <a:off x="2700338" y="2708275"/>
            <a:ext cx="172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>
                <a:solidFill>
                  <a:srgbClr val="FF0000"/>
                </a:solidFill>
              </a:rPr>
              <a:t>plastic</a:t>
            </a:r>
            <a:endParaRPr lang="en-US" altLang="zh-CN" sz="2800">
              <a:solidFill>
                <a:srgbClr val="FF0000"/>
              </a:solidFill>
            </a:endParaRPr>
          </a:p>
        </p:txBody>
      </p:sp>
      <p:sp>
        <p:nvSpPr>
          <p:cNvPr id="33842" name="Text Box 50"/>
          <p:cNvSpPr txBox="1">
            <a:spLocks noChangeArrowheads="1"/>
          </p:cNvSpPr>
          <p:nvPr/>
        </p:nvSpPr>
        <p:spPr bwMode="auto">
          <a:xfrm>
            <a:off x="4716463" y="2781300"/>
            <a:ext cx="1800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>
                <a:solidFill>
                  <a:srgbClr val="FF0000"/>
                </a:solidFill>
              </a:rPr>
              <a:t>plastic</a:t>
            </a:r>
            <a:endParaRPr lang="en-US" altLang="zh-CN" sz="2400">
              <a:solidFill>
                <a:srgbClr val="FF0000"/>
              </a:solidFill>
            </a:endParaRPr>
          </a:p>
        </p:txBody>
      </p:sp>
      <p:sp>
        <p:nvSpPr>
          <p:cNvPr id="33843" name="Text Box 51"/>
          <p:cNvSpPr txBox="1">
            <a:spLocks noChangeArrowheads="1"/>
          </p:cNvSpPr>
          <p:nvPr/>
        </p:nvSpPr>
        <p:spPr bwMode="auto">
          <a:xfrm>
            <a:off x="6804025" y="2636838"/>
            <a:ext cx="16573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>
                <a:solidFill>
                  <a:srgbClr val="FF0000"/>
                </a:solidFill>
              </a:rPr>
              <a:t>metal and plastic</a:t>
            </a:r>
            <a:endParaRPr lang="en-US" altLang="zh-CN" sz="2400">
              <a:solidFill>
                <a:srgbClr val="FF0000"/>
              </a:solidFill>
            </a:endParaRPr>
          </a:p>
        </p:txBody>
      </p:sp>
      <p:sp>
        <p:nvSpPr>
          <p:cNvPr id="33845" name="Text Box 53"/>
          <p:cNvSpPr txBox="1">
            <a:spLocks noChangeArrowheads="1"/>
          </p:cNvSpPr>
          <p:nvPr/>
        </p:nvSpPr>
        <p:spPr bwMode="auto">
          <a:xfrm>
            <a:off x="2484438" y="3500438"/>
            <a:ext cx="208756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>
                <a:solidFill>
                  <a:srgbClr val="FF0000"/>
                </a:solidFill>
              </a:rPr>
              <a:t>study, work and play </a:t>
            </a:r>
            <a:endParaRPr lang="en-US" altLang="zh-CN" sz="2400">
              <a:solidFill>
                <a:srgbClr val="FF0000"/>
              </a:solidFill>
            </a:endParaRPr>
          </a:p>
        </p:txBody>
      </p:sp>
      <p:sp>
        <p:nvSpPr>
          <p:cNvPr id="33846" name="Text Box 54"/>
          <p:cNvSpPr txBox="1">
            <a:spLocks noChangeArrowheads="1"/>
          </p:cNvSpPr>
          <p:nvPr/>
        </p:nvSpPr>
        <p:spPr bwMode="auto">
          <a:xfrm>
            <a:off x="4572000" y="3644900"/>
            <a:ext cx="21605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>
                <a:solidFill>
                  <a:srgbClr val="FF0000"/>
                </a:solidFill>
              </a:rPr>
              <a:t>communicate</a:t>
            </a:r>
            <a:endParaRPr lang="en-US" altLang="zh-CN" sz="2400">
              <a:solidFill>
                <a:srgbClr val="FF0000"/>
              </a:solidFill>
            </a:endParaRPr>
          </a:p>
        </p:txBody>
      </p:sp>
      <p:sp>
        <p:nvSpPr>
          <p:cNvPr id="33848" name="Text Box 56"/>
          <p:cNvSpPr txBox="1">
            <a:spLocks noChangeArrowheads="1"/>
          </p:cNvSpPr>
          <p:nvPr/>
        </p:nvSpPr>
        <p:spPr bwMode="auto">
          <a:xfrm>
            <a:off x="6877050" y="3716338"/>
            <a:ext cx="20875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>
                <a:solidFill>
                  <a:srgbClr val="FF0000"/>
                </a:solidFill>
              </a:rPr>
              <a:t>take photos</a:t>
            </a:r>
            <a:endParaRPr lang="en-US" altLang="zh-CN" sz="2400">
              <a:solidFill>
                <a:srgbClr val="FF0000"/>
              </a:solidFill>
            </a:endParaRPr>
          </a:p>
        </p:txBody>
      </p:sp>
      <p:sp>
        <p:nvSpPr>
          <p:cNvPr id="33849" name="Text Box 57"/>
          <p:cNvSpPr txBox="1">
            <a:spLocks noChangeArrowheads="1"/>
          </p:cNvSpPr>
          <p:nvPr/>
        </p:nvSpPr>
        <p:spPr bwMode="auto">
          <a:xfrm>
            <a:off x="2555875" y="4508500"/>
            <a:ext cx="21605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>
                <a:solidFill>
                  <a:srgbClr val="FF0000"/>
                </a:solidFill>
              </a:rPr>
              <a:t>around 1985</a:t>
            </a:r>
            <a:endParaRPr lang="en-US" altLang="zh-CN" sz="2400">
              <a:solidFill>
                <a:srgbClr val="FF0000"/>
              </a:solidFill>
            </a:endParaRPr>
          </a:p>
        </p:txBody>
      </p:sp>
      <p:sp>
        <p:nvSpPr>
          <p:cNvPr id="33850" name="Text Box 58"/>
          <p:cNvSpPr txBox="1">
            <a:spLocks noChangeArrowheads="1"/>
          </p:cNvSpPr>
          <p:nvPr/>
        </p:nvSpPr>
        <p:spPr bwMode="auto">
          <a:xfrm>
            <a:off x="4716463" y="4581525"/>
            <a:ext cx="172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>
                <a:solidFill>
                  <a:srgbClr val="FF0000"/>
                </a:solidFill>
              </a:rPr>
              <a:t>1973</a:t>
            </a:r>
            <a:endParaRPr lang="en-US" altLang="zh-CN" sz="2400">
              <a:solidFill>
                <a:srgbClr val="FF0000"/>
              </a:solidFill>
            </a:endParaRPr>
          </a:p>
        </p:txBody>
      </p:sp>
      <p:sp>
        <p:nvSpPr>
          <p:cNvPr id="33851" name="Text Box 59"/>
          <p:cNvSpPr txBox="1">
            <a:spLocks noChangeArrowheads="1"/>
          </p:cNvSpPr>
          <p:nvPr/>
        </p:nvSpPr>
        <p:spPr bwMode="auto">
          <a:xfrm>
            <a:off x="6732588" y="4508500"/>
            <a:ext cx="21955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>
                <a:solidFill>
                  <a:srgbClr val="FF0000"/>
                </a:solidFill>
              </a:rPr>
              <a:t>around 1975</a:t>
            </a:r>
            <a:endParaRPr lang="en-US" altLang="zh-CN" sz="2400">
              <a:solidFill>
                <a:srgbClr val="FF0000"/>
              </a:solidFill>
            </a:endParaRPr>
          </a:p>
        </p:txBody>
      </p:sp>
      <p:sp>
        <p:nvSpPr>
          <p:cNvPr id="33852" name="Text Box 60"/>
          <p:cNvSpPr txBox="1">
            <a:spLocks noChangeArrowheads="1"/>
          </p:cNvSpPr>
          <p:nvPr/>
        </p:nvSpPr>
        <p:spPr bwMode="auto">
          <a:xfrm>
            <a:off x="2771775" y="5589588"/>
            <a:ext cx="1512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>
                <a:solidFill>
                  <a:srgbClr val="FF0000"/>
                </a:solidFill>
              </a:rPr>
              <a:t>Japan</a:t>
            </a:r>
            <a:endParaRPr lang="en-US" altLang="zh-CN" sz="2400">
              <a:solidFill>
                <a:srgbClr val="FF0000"/>
              </a:solidFill>
            </a:endParaRPr>
          </a:p>
        </p:txBody>
      </p:sp>
      <p:sp>
        <p:nvSpPr>
          <p:cNvPr id="33853" name="Text Box 61"/>
          <p:cNvSpPr txBox="1">
            <a:spLocks noChangeArrowheads="1"/>
          </p:cNvSpPr>
          <p:nvPr/>
        </p:nvSpPr>
        <p:spPr bwMode="auto">
          <a:xfrm>
            <a:off x="4716463" y="5516563"/>
            <a:ext cx="18716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>
                <a:solidFill>
                  <a:srgbClr val="FF0000"/>
                </a:solidFill>
              </a:rPr>
              <a:t>America</a:t>
            </a:r>
            <a:endParaRPr lang="en-US" altLang="zh-CN" sz="2400">
              <a:solidFill>
                <a:srgbClr val="FF0000"/>
              </a:solidFill>
            </a:endParaRPr>
          </a:p>
        </p:txBody>
      </p:sp>
      <p:sp>
        <p:nvSpPr>
          <p:cNvPr id="33854" name="Text Box 62"/>
          <p:cNvSpPr txBox="1">
            <a:spLocks noChangeArrowheads="1"/>
          </p:cNvSpPr>
          <p:nvPr/>
        </p:nvSpPr>
        <p:spPr bwMode="auto">
          <a:xfrm>
            <a:off x="6877050" y="5516563"/>
            <a:ext cx="17986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>
                <a:solidFill>
                  <a:srgbClr val="FF0000"/>
                </a:solidFill>
              </a:rPr>
              <a:t>America</a:t>
            </a:r>
            <a:endParaRPr lang="en-US" altLang="zh-CN" sz="2400">
              <a:solidFill>
                <a:srgbClr val="FF0000"/>
              </a:solidFill>
            </a:endParaRPr>
          </a:p>
        </p:txBody>
      </p:sp>
      <p:pic>
        <p:nvPicPr>
          <p:cNvPr id="50" name="p82-3a-B.mp3">
            <a:hlinkClick r:id="" action="ppaction://media"/>
          </p:cNvPr>
          <p:cNvPicPr>
            <a:picLocks noRot="1"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25" y="428625"/>
            <a:ext cx="5810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3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8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8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8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8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8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8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8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8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8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8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8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8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8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8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8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8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8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8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8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8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8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8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8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8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8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8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8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8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8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8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8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8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8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8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8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33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33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33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33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3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3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38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38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38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33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38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38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38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3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38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38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38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33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9" dur="105587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audio>
              <p:cMediaNode>
                <p:cTn id="14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33794" grpId="0"/>
      <p:bldP spid="33841" grpId="0"/>
      <p:bldP spid="33842" grpId="0"/>
      <p:bldP spid="33843" grpId="0"/>
      <p:bldP spid="33845" grpId="0"/>
      <p:bldP spid="33846" grpId="0"/>
      <p:bldP spid="33848" grpId="0"/>
      <p:bldP spid="33849" grpId="0"/>
      <p:bldP spid="33850" grpId="0"/>
      <p:bldP spid="33851" grpId="0"/>
      <p:bldP spid="33852" grpId="0"/>
      <p:bldP spid="33853" grpId="0"/>
      <p:bldP spid="3385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323850" y="549275"/>
            <a:ext cx="820896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i="1">
                <a:solidFill>
                  <a:srgbClr val="660066"/>
                </a:solidFill>
                <a:latin typeface="Times New Roman" panose="02020603050405020304" pitchFamily="18" charset="0"/>
              </a:rPr>
              <a:t>3b Work in pairs. Ask and answer questions based on the table in 3a with passive voice. </a:t>
            </a:r>
            <a:endParaRPr lang="en-US" altLang="zh-CN" sz="32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539750" y="2708275"/>
            <a:ext cx="7777163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b="0">
                <a:solidFill>
                  <a:schemeClr val="tx1"/>
                </a:solidFill>
                <a:latin typeface="Times New Roman" panose="02020603050405020304" pitchFamily="18" charset="0"/>
              </a:rPr>
              <a:t>A: What is a laptop made of?</a:t>
            </a:r>
            <a:endParaRPr lang="en-US" altLang="zh-CN" sz="3200" b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b="0">
                <a:solidFill>
                  <a:srgbClr val="FF0000"/>
                </a:solidFill>
                <a:latin typeface="Times New Roman" panose="02020603050405020304" pitchFamily="18" charset="0"/>
              </a:rPr>
              <a:t>B: It is made of plastic.</a:t>
            </a:r>
            <a:r>
              <a:rPr lang="en-US" altLang="zh-CN" sz="3200" b="0">
                <a:solidFill>
                  <a:srgbClr val="660033"/>
                </a:solidFill>
                <a:latin typeface="Times New Roman" panose="02020603050405020304" pitchFamily="18" charset="0"/>
              </a:rPr>
              <a:t> </a:t>
            </a:r>
            <a:endParaRPr lang="en-US" altLang="zh-CN" sz="3200" b="0">
              <a:solidFill>
                <a:srgbClr val="660033"/>
              </a:solidFill>
              <a:latin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b="0">
                <a:solidFill>
                  <a:schemeClr val="tx1"/>
                </a:solidFill>
                <a:latin typeface="Times New Roman" panose="02020603050405020304" pitchFamily="18" charset="0"/>
              </a:rPr>
              <a:t>A: What’s it used for?</a:t>
            </a:r>
            <a:endParaRPr lang="en-US" altLang="zh-CN" sz="3200" b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b="0">
                <a:solidFill>
                  <a:srgbClr val="FF0000"/>
                </a:solidFill>
                <a:latin typeface="Times New Roman" panose="02020603050405020304" pitchFamily="18" charset="0"/>
              </a:rPr>
              <a:t>B: It is used for studying</a:t>
            </a:r>
            <a:r>
              <a:rPr lang="en-US" altLang="zh-CN" sz="3200" b="0">
                <a:solidFill>
                  <a:srgbClr val="660033"/>
                </a:solidFill>
                <a:latin typeface="Times New Roman" panose="02020603050405020304" pitchFamily="18" charset="0"/>
              </a:rPr>
              <a:t>. </a:t>
            </a:r>
            <a:endParaRPr lang="en-US" altLang="zh-CN" sz="3200" b="0">
              <a:solidFill>
                <a:srgbClr val="660033"/>
              </a:solidFill>
              <a:latin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b="0">
                <a:solidFill>
                  <a:schemeClr val="tx1"/>
                </a:solidFill>
                <a:latin typeface="Times New Roman" panose="02020603050405020304" pitchFamily="18" charset="0"/>
              </a:rPr>
              <a:t>A: When and where was it developed?</a:t>
            </a:r>
            <a:endParaRPr lang="en-US" altLang="zh-CN" sz="3200" b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b="0">
                <a:solidFill>
                  <a:srgbClr val="FF0000"/>
                </a:solidFill>
                <a:latin typeface="Times New Roman" panose="02020603050405020304" pitchFamily="18" charset="0"/>
              </a:rPr>
              <a:t>B:</a:t>
            </a:r>
            <a:r>
              <a:rPr lang="en-US" altLang="zh-CN" sz="3200" b="0">
                <a:solidFill>
                  <a:srgbClr val="660033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200" b="0">
                <a:solidFill>
                  <a:srgbClr val="FF0000"/>
                </a:solidFill>
                <a:latin typeface="Times New Roman" panose="02020603050405020304" pitchFamily="18" charset="0"/>
              </a:rPr>
              <a:t>It was developed in Japan in 1985.</a:t>
            </a:r>
            <a:endParaRPr lang="en-US" altLang="zh-CN" sz="3200" b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395288" y="1989138"/>
            <a:ext cx="171926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b="0" i="1">
                <a:solidFill>
                  <a:srgbClr val="660033"/>
                </a:solidFill>
                <a:latin typeface="Times New Roman" panose="02020603050405020304" pitchFamily="18" charset="0"/>
              </a:rPr>
              <a:t>Example</a:t>
            </a:r>
            <a:r>
              <a:rPr lang="en-US" altLang="zh-CN" sz="3200" b="0">
                <a:solidFill>
                  <a:schemeClr val="tx1"/>
                </a:solidFill>
                <a:latin typeface="Times New Roman" panose="02020603050405020304" pitchFamily="18" charset="0"/>
              </a:rPr>
              <a:t>:</a:t>
            </a:r>
            <a:endParaRPr lang="en-US" altLang="zh-CN" sz="32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0485" name="Picture 5" descr="TIP7"/>
          <p:cNvPicPr>
            <a:picLocks noChangeAspect="1" noChangeArrowheads="1"/>
          </p:cNvPicPr>
          <p:nvPr/>
        </p:nvPicPr>
        <p:blipFill>
          <a:blip r:embed="rId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8625" y="1125538"/>
            <a:ext cx="3635375" cy="273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5795963" y="2276475"/>
            <a:ext cx="266382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800">
                <a:solidFill>
                  <a:srgbClr val="FF0000"/>
                </a:solidFill>
              </a:rPr>
              <a:t>Focus on the meaning in communication. Don’t be afraid of making mistakes.</a:t>
            </a:r>
            <a:r>
              <a:rPr lang="en-US" altLang="zh-CN" sz="1800" b="0">
                <a:solidFill>
                  <a:schemeClr val="tx1"/>
                </a:solidFill>
              </a:rPr>
              <a:t> </a:t>
            </a:r>
            <a:endParaRPr lang="en-US" altLang="zh-CN" sz="1800" b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4" grpId="0"/>
      <p:bldP spid="2048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2743200" y="3962400"/>
            <a:ext cx="27352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spoken</a:t>
            </a:r>
            <a:r>
              <a:rPr lang="en-US" altLang="zh-CN"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by</a:t>
            </a:r>
            <a:endParaRPr lang="en-US" altLang="zh-CN"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2133600" y="2971800"/>
            <a:ext cx="4356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</a:t>
            </a: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speaks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Chinese.</a:t>
            </a:r>
            <a:endParaRPr lang="en-US" altLang="zh-CN"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971800" y="2286000"/>
            <a:ext cx="3097213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altLang="zh-CN" sz="24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is spoken </a:t>
            </a:r>
            <a:r>
              <a:rPr lang="en-US" altLang="zh-CN" sz="2400" dirty="0">
                <a:solidFill>
                  <a:schemeClr val="hlin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by </a:t>
            </a:r>
            <a:endParaRPr lang="en-US" altLang="zh-CN" sz="2400" dirty="0">
              <a:solidFill>
                <a:srgbClr val="CC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2667000" y="1219200"/>
            <a:ext cx="22415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altLang="zh-CN" sz="20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speaks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English.</a:t>
            </a:r>
            <a:endParaRPr lang="en-US" altLang="zh-CN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1752600" y="2209800"/>
            <a:ext cx="1190625" cy="457200"/>
          </a:xfrm>
          <a:prstGeom prst="rect">
            <a:avLst/>
          </a:prstGeom>
          <a:solidFill>
            <a:schemeClr val="accent5">
              <a:lumMod val="90000"/>
            </a:schemeClr>
          </a:solidFill>
          <a:ln w="9525" algn="ctr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English</a:t>
            </a:r>
            <a:endParaRPr lang="en-US" altLang="zh-CN" sz="2400" dirty="0">
              <a:solidFill>
                <a:schemeClr val="tx2"/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4067175" y="1196975"/>
            <a:ext cx="1087438" cy="461963"/>
          </a:xfrm>
          <a:prstGeom prst="rect">
            <a:avLst/>
          </a:prstGeom>
          <a:solidFill>
            <a:schemeClr val="accent5">
              <a:lumMod val="90000"/>
            </a:schemeClr>
          </a:solidFill>
          <a:ln w="9525" algn="ctr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>
                <a:solidFill>
                  <a:schemeClr val="tx2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English</a:t>
            </a:r>
            <a:r>
              <a:rPr lang="en-US" altLang="zh-CN" sz="2400">
                <a:solidFill>
                  <a:schemeClr val="tx2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.</a:t>
            </a:r>
            <a:endParaRPr lang="en-US" altLang="zh-CN" sz="2400">
              <a:solidFill>
                <a:schemeClr val="tx2"/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2555875" y="1268413"/>
            <a:ext cx="509588" cy="3968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He</a:t>
            </a:r>
            <a:endParaRPr lang="en-US" altLang="zh-CN" sz="2000">
              <a:solidFill>
                <a:schemeClr val="tx1"/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5181600" y="2209800"/>
            <a:ext cx="774700" cy="4619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him.</a:t>
            </a:r>
            <a:endParaRPr lang="en-US" altLang="zh-CN" sz="2400">
              <a:solidFill>
                <a:srgbClr val="FF0000"/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1447800" y="3886200"/>
            <a:ext cx="1228725" cy="461963"/>
          </a:xfrm>
          <a:prstGeom prst="rect">
            <a:avLst/>
          </a:prstGeom>
          <a:solidFill>
            <a:schemeClr val="accent5">
              <a:lumMod val="90000"/>
            </a:schemeClr>
          </a:solidFill>
          <a:ln w="9525" algn="ctr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Chinese</a:t>
            </a:r>
            <a:endParaRPr lang="en-US" altLang="zh-CN" sz="2400" dirty="0">
              <a:solidFill>
                <a:schemeClr val="tx2"/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3995738" y="2997200"/>
            <a:ext cx="1584325" cy="457200"/>
          </a:xfrm>
          <a:prstGeom prst="rect">
            <a:avLst/>
          </a:prstGeom>
          <a:solidFill>
            <a:schemeClr val="accent5">
              <a:lumMod val="90000"/>
            </a:schemeClr>
          </a:solidFill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Chinese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.</a:t>
            </a:r>
            <a:endParaRPr lang="en-US" altLang="zh-CN" sz="2400" dirty="0">
              <a:solidFill>
                <a:schemeClr val="tx1"/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2057400" y="2971800"/>
            <a:ext cx="663575" cy="4619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She</a:t>
            </a:r>
            <a:endParaRPr lang="en-US" altLang="zh-CN" sz="2400">
              <a:solidFill>
                <a:schemeClr val="tx1"/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4876800" y="3962400"/>
            <a:ext cx="677863" cy="4619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her.</a:t>
            </a:r>
            <a:endParaRPr lang="en-US" altLang="zh-CN" sz="2400">
              <a:solidFill>
                <a:srgbClr val="FF0000"/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785813" y="381000"/>
            <a:ext cx="65722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被动语态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(Passive Voice ) be + done </a:t>
            </a:r>
            <a:endParaRPr lang="en-US" altLang="zh-C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59" name="Text Box 15"/>
          <p:cNvSpPr txBox="1">
            <a:spLocks noChangeArrowheads="1"/>
          </p:cNvSpPr>
          <p:nvPr/>
        </p:nvSpPr>
        <p:spPr bwMode="auto">
          <a:xfrm>
            <a:off x="609600" y="4876800"/>
            <a:ext cx="7348538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主动语态：  主语        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+         </a:t>
            </a:r>
            <a:r>
              <a:rPr lang="zh-CN" alt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动词         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+         </a:t>
            </a:r>
            <a:r>
              <a:rPr lang="zh-CN" alt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宾语</a:t>
            </a:r>
            <a:endParaRPr lang="zh-CN" altLang="en-US" sz="1800" dirty="0">
              <a:solidFill>
                <a:schemeClr val="tx1"/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  <a:p>
            <a:pPr eaLnBrk="1" hangingPunct="1"/>
            <a:endParaRPr lang="zh-CN" altLang="en-US" sz="1800" dirty="0">
              <a:solidFill>
                <a:schemeClr val="tx1"/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  <a:p>
            <a:pPr eaLnBrk="1" hangingPunct="1"/>
            <a:endParaRPr lang="zh-CN" altLang="en-US" sz="1800" dirty="0">
              <a:solidFill>
                <a:schemeClr val="tx1"/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  <a:p>
            <a:pPr eaLnBrk="1" hangingPunct="1"/>
            <a:br>
              <a:rPr lang="zh-CN" alt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</a:br>
            <a:r>
              <a:rPr lang="zh-CN" alt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被动语态：  主语      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+      </a:t>
            </a:r>
            <a:r>
              <a:rPr lang="en-US" altLang="zh-CN" sz="1800" u="sng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be + </a:t>
            </a:r>
            <a:r>
              <a:rPr lang="zh-CN" altLang="en-US" sz="1800" u="sng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过去分词</a:t>
            </a:r>
            <a:r>
              <a:rPr lang="zh-CN" alt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    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+     </a:t>
            </a:r>
            <a:r>
              <a:rPr lang="en-US" altLang="zh-CN" sz="1800" u="sng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by + </a:t>
            </a:r>
            <a:r>
              <a:rPr lang="zh-CN" altLang="en-US" sz="1800" u="sng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宾语</a:t>
            </a:r>
            <a:endParaRPr lang="zh-CN" altLang="en-US" sz="1800" dirty="0">
              <a:solidFill>
                <a:schemeClr val="tx1"/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  <a:p>
            <a:pPr eaLnBrk="1" hangingPunct="1"/>
            <a:endParaRPr lang="en-US" altLang="zh-CN" sz="1800" b="0" dirty="0">
              <a:solidFill>
                <a:schemeClr val="tx1"/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160" name="Line 16"/>
          <p:cNvSpPr>
            <a:spLocks noChangeShapeType="1"/>
          </p:cNvSpPr>
          <p:nvPr/>
        </p:nvSpPr>
        <p:spPr bwMode="auto">
          <a:xfrm flipH="1">
            <a:off x="2362200" y="5334000"/>
            <a:ext cx="4953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161" name="Line 17"/>
          <p:cNvSpPr>
            <a:spLocks noChangeShapeType="1"/>
          </p:cNvSpPr>
          <p:nvPr/>
        </p:nvSpPr>
        <p:spPr bwMode="auto">
          <a:xfrm>
            <a:off x="49530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162" name="Line 18"/>
          <p:cNvSpPr>
            <a:spLocks noChangeShapeType="1"/>
          </p:cNvSpPr>
          <p:nvPr/>
        </p:nvSpPr>
        <p:spPr bwMode="auto">
          <a:xfrm>
            <a:off x="2590800" y="5181600"/>
            <a:ext cx="4572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/>
      <p:bldP spid="6148" grpId="0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57" grpId="0" animBg="1"/>
      <p:bldP spid="6159" grpId="0"/>
      <p:bldP spid="6160" grpId="0" animBg="1"/>
      <p:bldP spid="6161" grpId="0" animBg="1"/>
      <p:bldP spid="616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323850" y="836613"/>
            <a:ext cx="7632700" cy="502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6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Change the following sentences.</a:t>
            </a:r>
            <a:endParaRPr lang="en-US" altLang="zh-CN" sz="3600" i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1.My mother allows me to use her cellphone.(</a:t>
            </a:r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改为被动语态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)</a:t>
            </a:r>
            <a:endParaRPr lang="en-US" altLang="zh-CN" sz="240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I  _____   ______   _____  use my mother’s  cellphone.</a:t>
            </a:r>
            <a:endParaRPr lang="en-US" altLang="zh-CN" sz="240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2.A rocket is used for </a:t>
            </a:r>
            <a:r>
              <a:rPr lang="en-US" altLang="zh-CN" sz="2400" u="sng" dirty="0">
                <a:solidFill>
                  <a:schemeClr val="tx1"/>
                </a:solidFill>
                <a:latin typeface="Times New Roman" panose="02020603050405020304" pitchFamily="18" charset="0"/>
              </a:rPr>
              <a:t>launching satellites and spaceships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.</a:t>
            </a:r>
            <a:endParaRPr lang="en-US" altLang="zh-CN" sz="240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4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 (</a:t>
            </a:r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就画线部分提问</a:t>
            </a:r>
            <a:r>
              <a:rPr lang="en-US" altLang="zh-CN" sz="24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)</a:t>
            </a:r>
            <a:endParaRPr lang="en-US" altLang="zh-CN" sz="2400" b="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 ____   ___  a rocket  ___  ___?</a:t>
            </a:r>
            <a:endParaRPr lang="en-US" altLang="zh-CN" sz="240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3.The digital camera was invented </a:t>
            </a:r>
            <a:r>
              <a:rPr lang="en-US" altLang="zh-CN" sz="2400" u="sng" dirty="0">
                <a:solidFill>
                  <a:schemeClr val="tx1"/>
                </a:solidFill>
                <a:latin typeface="Times New Roman" panose="02020603050405020304" pitchFamily="18" charset="0"/>
              </a:rPr>
              <a:t>in 1975. </a:t>
            </a:r>
            <a:r>
              <a:rPr lang="en-US" altLang="zh-CN" sz="24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(</a:t>
            </a:r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就划线部分提问</a:t>
            </a:r>
            <a:r>
              <a:rPr lang="en-US" altLang="zh-CN" sz="24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)</a:t>
            </a:r>
            <a:endParaRPr lang="en-US" altLang="zh-CN" sz="2400" b="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____   ____ the digital camera  _______ ?</a:t>
            </a:r>
            <a:endParaRPr lang="en-US" altLang="zh-CN" sz="240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4. Maybe he is an inventor. (</a:t>
            </a:r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改为同义句</a:t>
            </a:r>
            <a:r>
              <a:rPr lang="en-US" altLang="zh-CN" sz="24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)</a:t>
            </a:r>
            <a:endParaRPr lang="en-US" altLang="zh-CN" sz="2400" b="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sz="24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He ____ ____ an inventor.</a:t>
            </a:r>
            <a:endParaRPr lang="en-US" altLang="zh-CN" sz="240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zh-CN" sz="24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684213" y="2133600"/>
            <a:ext cx="29098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FF3300"/>
                </a:solidFill>
                <a:latin typeface="Times New Roman" panose="02020603050405020304" pitchFamily="18" charset="0"/>
              </a:rPr>
              <a:t>a</a:t>
            </a:r>
            <a:r>
              <a:rPr lang="zh-CN" altLang="en-US" sz="2400">
                <a:solidFill>
                  <a:srgbClr val="FF3300"/>
                </a:solidFill>
                <a:latin typeface="Times New Roman" panose="02020603050405020304" pitchFamily="18" charset="0"/>
              </a:rPr>
              <a:t>m  </a:t>
            </a:r>
            <a:r>
              <a:rPr lang="en-US" altLang="zh-CN" sz="2400">
                <a:solidFill>
                  <a:srgbClr val="FF3300"/>
                </a:solidFill>
                <a:latin typeface="Times New Roman" panose="02020603050405020304" pitchFamily="18" charset="0"/>
              </a:rPr>
              <a:t>    </a:t>
            </a:r>
            <a:r>
              <a:rPr lang="zh-CN" altLang="en-US" sz="2400">
                <a:solidFill>
                  <a:srgbClr val="FF3300"/>
                </a:solidFill>
                <a:latin typeface="Times New Roman" panose="02020603050405020304" pitchFamily="18" charset="0"/>
              </a:rPr>
              <a:t>allowed  </a:t>
            </a:r>
            <a:r>
              <a:rPr lang="en-US" altLang="zh-CN" sz="2400">
                <a:solidFill>
                  <a:srgbClr val="FF3300"/>
                </a:solidFill>
                <a:latin typeface="Times New Roman" panose="02020603050405020304" pitchFamily="18" charset="0"/>
              </a:rPr>
              <a:t>    </a:t>
            </a:r>
            <a:r>
              <a:rPr lang="zh-CN" altLang="en-US" sz="2400">
                <a:solidFill>
                  <a:srgbClr val="FF3300"/>
                </a:solidFill>
                <a:latin typeface="Times New Roman" panose="02020603050405020304" pitchFamily="18" charset="0"/>
              </a:rPr>
              <a:t>to</a:t>
            </a:r>
            <a:r>
              <a:rPr lang="zh-CN" altLang="en-US" sz="2400" b="0">
                <a:solidFill>
                  <a:schemeClr val="tx1"/>
                </a:solidFill>
                <a:latin typeface="Times New Roman" panose="02020603050405020304" pitchFamily="18" charset="0"/>
              </a:rPr>
              <a:t>  </a:t>
            </a:r>
            <a:endParaRPr lang="zh-CN" altLang="en-US" sz="2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468313" y="3235325"/>
            <a:ext cx="1420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FF3300"/>
                </a:solidFill>
                <a:latin typeface="Times New Roman" panose="02020603050405020304" pitchFamily="18" charset="0"/>
              </a:rPr>
              <a:t>What    is</a:t>
            </a:r>
            <a:endParaRPr lang="en-US" altLang="zh-CN" sz="240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3059113" y="3213100"/>
            <a:ext cx="1944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FF3300"/>
                </a:solidFill>
                <a:latin typeface="Times New Roman" panose="02020603050405020304" pitchFamily="18" charset="0"/>
              </a:rPr>
              <a:t>used   for</a:t>
            </a:r>
            <a:endParaRPr lang="en-US" altLang="zh-CN" sz="240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395288" y="4316413"/>
            <a:ext cx="16081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FF3300"/>
                </a:solidFill>
                <a:latin typeface="Times New Roman" panose="02020603050405020304" pitchFamily="18" charset="0"/>
              </a:rPr>
              <a:t>When  was</a:t>
            </a:r>
            <a:endParaRPr lang="en-US" altLang="zh-CN" sz="240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4284663" y="4316413"/>
            <a:ext cx="1377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FF3300"/>
                </a:solidFill>
                <a:latin typeface="Times New Roman" panose="02020603050405020304" pitchFamily="18" charset="0"/>
              </a:rPr>
              <a:t> invented</a:t>
            </a:r>
            <a:endParaRPr lang="en-US" altLang="zh-CN" sz="240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900113" y="4941888"/>
            <a:ext cx="13779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FF3300"/>
                </a:solidFill>
                <a:latin typeface="Times New Roman" panose="02020603050405020304" pitchFamily="18" charset="0"/>
              </a:rPr>
              <a:t>may   be</a:t>
            </a:r>
            <a:r>
              <a:rPr lang="en-US" altLang="zh-CN" sz="3200" b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endParaRPr lang="en-US" altLang="zh-CN" sz="32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40" name="WordArt 12"/>
          <p:cNvSpPr>
            <a:spLocks noChangeArrowheads="1" noChangeShapeType="1" noTextEdit="1"/>
          </p:cNvSpPr>
          <p:nvPr/>
        </p:nvSpPr>
        <p:spPr bwMode="auto">
          <a:xfrm>
            <a:off x="6429375" y="214313"/>
            <a:ext cx="2343150" cy="642937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/>
            <a:r>
              <a:rPr lang="en-US" altLang="zh-CN" sz="6000" kern="10" dirty="0">
                <a:ln w="12700">
                  <a:solidFill>
                    <a:srgbClr val="B2B2B2"/>
                  </a:solidFill>
                  <a:round/>
                </a:ln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Exercises</a:t>
            </a:r>
            <a:endParaRPr lang="zh-CN" altLang="en-US" sz="6000" kern="10" dirty="0">
              <a:ln w="12700">
                <a:solidFill>
                  <a:srgbClr val="B2B2B2"/>
                </a:solidFill>
                <a:round/>
              </a:ln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225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5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5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5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5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5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5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25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25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 autoUpdateAnimBg="0"/>
      <p:bldP spid="22534" grpId="0" autoUpdateAnimBg="0"/>
      <p:bldP spid="22535" grpId="0" autoUpdateAnimBg="0"/>
      <p:bldP spid="22536" grpId="0" autoUpdateAnimBg="0"/>
      <p:bldP spid="2254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5400" b="1" dirty="0" smtClean="0">
                <a:solidFill>
                  <a:srgbClr val="FF0000"/>
                </a:solidFill>
              </a:rPr>
              <a:t>Summary</a:t>
            </a:r>
            <a:endParaRPr lang="en-US" altLang="zh-CN" sz="5400" b="1" dirty="0" smtClean="0">
              <a:solidFill>
                <a:srgbClr val="FF0000"/>
              </a:solidFill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zh-CN" b="1" dirty="0" smtClean="0">
                <a:solidFill>
                  <a:srgbClr val="FF0000"/>
                </a:solidFill>
              </a:rPr>
              <a:t>We learn:</a:t>
            </a:r>
            <a:r>
              <a:rPr lang="en-US" altLang="zh-CN" sz="2400" dirty="0" smtClean="0"/>
              <a:t> </a:t>
            </a:r>
            <a:r>
              <a:rPr lang="en-US" altLang="zh-CN" sz="2400" dirty="0" smtClean="0">
                <a:solidFill>
                  <a:srgbClr val="000066"/>
                </a:solidFill>
              </a:rPr>
              <a:t>1.Some words:</a:t>
            </a:r>
            <a:r>
              <a:rPr lang="en-US" altLang="zh-CN" sz="2400" dirty="0" smtClean="0"/>
              <a:t> </a:t>
            </a:r>
            <a:r>
              <a:rPr lang="en-US" altLang="zh-CN" sz="2400" dirty="0" smtClean="0">
                <a:solidFill>
                  <a:srgbClr val="FF00FF"/>
                </a:solidFill>
              </a:rPr>
              <a:t>lock, rocket, metal, satellite, </a:t>
            </a:r>
            <a:endParaRPr lang="en-US" altLang="zh-CN" sz="2400" dirty="0" smtClean="0">
              <a:solidFill>
                <a:srgbClr val="FF00FF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zh-CN" sz="2400" dirty="0" smtClean="0">
                <a:solidFill>
                  <a:srgbClr val="FF00FF"/>
                </a:solidFill>
              </a:rPr>
              <a:t>                                                spaceship</a:t>
            </a:r>
            <a:endParaRPr lang="en-US" altLang="zh-CN" sz="2400" dirty="0" smtClean="0">
              <a:solidFill>
                <a:srgbClr val="FF00FF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zh-CN" sz="2400" dirty="0" smtClean="0"/>
              <a:t>                       </a:t>
            </a:r>
            <a:r>
              <a:rPr lang="en-US" altLang="zh-CN" sz="2400" dirty="0" smtClean="0">
                <a:solidFill>
                  <a:srgbClr val="000066"/>
                </a:solidFill>
              </a:rPr>
              <a:t>2. Some phrases:</a:t>
            </a:r>
            <a:r>
              <a:rPr lang="en-US" altLang="zh-CN" sz="2400" dirty="0" smtClean="0"/>
              <a:t> </a:t>
            </a:r>
            <a:r>
              <a:rPr lang="en-US" altLang="zh-CN" sz="2400" dirty="0" smtClean="0">
                <a:solidFill>
                  <a:srgbClr val="FF00FF"/>
                </a:solidFill>
              </a:rPr>
              <a:t>be made of, be used of,</a:t>
            </a:r>
            <a:endParaRPr lang="en-US" altLang="zh-CN" sz="2400" dirty="0" smtClean="0">
              <a:solidFill>
                <a:srgbClr val="FF00FF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zh-CN" sz="2400" dirty="0" smtClean="0">
                <a:solidFill>
                  <a:srgbClr val="FF00FF"/>
                </a:solidFill>
              </a:rPr>
              <a:t>                                                 some day, come true </a:t>
            </a:r>
            <a:endParaRPr lang="en-US" altLang="zh-CN" sz="2400" dirty="0" smtClean="0">
              <a:solidFill>
                <a:srgbClr val="FF00FF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zh-CN" sz="2400" dirty="0" smtClean="0"/>
              <a:t>                       </a:t>
            </a:r>
            <a:r>
              <a:rPr lang="en-US" altLang="zh-CN" sz="2400" dirty="0" smtClean="0">
                <a:solidFill>
                  <a:srgbClr val="000066"/>
                </a:solidFill>
              </a:rPr>
              <a:t>3. Some sentences:</a:t>
            </a:r>
            <a:r>
              <a:rPr lang="en-US" altLang="zh-CN" sz="2400" dirty="0" smtClean="0"/>
              <a:t> </a:t>
            </a:r>
            <a:endParaRPr lang="en-US" altLang="zh-CN" sz="24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zh-CN" sz="2400" dirty="0" smtClean="0">
                <a:solidFill>
                  <a:srgbClr val="FF00FF"/>
                </a:solidFill>
              </a:rPr>
              <a:t>                       (1) I wish I could go into space some day. </a:t>
            </a:r>
            <a:endParaRPr lang="en-US" altLang="zh-CN" sz="2400" dirty="0" smtClean="0">
              <a:solidFill>
                <a:srgbClr val="FF00FF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zh-CN" sz="2400" dirty="0" smtClean="0">
                <a:solidFill>
                  <a:srgbClr val="FF00FF"/>
                </a:solidFill>
              </a:rPr>
              <a:t>                       (2) I hope your dream will come true. </a:t>
            </a:r>
            <a:endParaRPr lang="en-US" altLang="zh-CN" sz="2400" dirty="0" smtClean="0">
              <a:solidFill>
                <a:srgbClr val="FF00FF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zh-CN" sz="2400" dirty="0" smtClean="0">
                <a:solidFill>
                  <a:srgbClr val="FF00FF"/>
                </a:solidFill>
              </a:rPr>
              <a:t>                       (3) -What is a rocket used for?</a:t>
            </a:r>
            <a:endParaRPr lang="en-US" altLang="zh-CN" sz="2400" dirty="0" smtClean="0">
              <a:solidFill>
                <a:srgbClr val="FF00FF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zh-CN" sz="2400" dirty="0" smtClean="0">
                <a:solidFill>
                  <a:srgbClr val="FF00FF"/>
                </a:solidFill>
              </a:rPr>
              <a:t>                             -It’s used for sending satellites or </a:t>
            </a:r>
            <a:endParaRPr lang="en-US" altLang="zh-CN" sz="2400" dirty="0" smtClean="0">
              <a:solidFill>
                <a:srgbClr val="FF00FF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zh-CN" sz="2400" dirty="0" smtClean="0">
                <a:solidFill>
                  <a:srgbClr val="FF00FF"/>
                </a:solidFill>
              </a:rPr>
              <a:t>                              spaceships into space.</a:t>
            </a:r>
            <a:r>
              <a:rPr lang="en-US" altLang="zh-CN" sz="2400" dirty="0" smtClean="0"/>
              <a:t> </a:t>
            </a:r>
            <a:endParaRPr lang="en-US" altLang="zh-CN" sz="24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zh-CN" b="1" dirty="0" smtClean="0">
                <a:solidFill>
                  <a:srgbClr val="FF0000"/>
                </a:solidFill>
              </a:rPr>
              <a:t>We can</a:t>
            </a:r>
            <a:r>
              <a:rPr lang="en-US" altLang="zh-CN" sz="2400" dirty="0" smtClean="0"/>
              <a:t>: </a:t>
            </a:r>
            <a:r>
              <a:rPr lang="en-US" altLang="zh-CN" sz="2400" dirty="0" smtClean="0">
                <a:solidFill>
                  <a:srgbClr val="000066"/>
                </a:solidFill>
              </a:rPr>
              <a:t>Use the passive voice. </a:t>
            </a:r>
            <a:endParaRPr lang="en-US" altLang="zh-CN" sz="2400" dirty="0" smtClean="0">
              <a:solidFill>
                <a:srgbClr val="000066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zh-CN" sz="2400" dirty="0" smtClean="0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WordArt 4"/>
          <p:cNvSpPr>
            <a:spLocks noChangeArrowheads="1" noChangeShapeType="1" noTextEdit="1"/>
          </p:cNvSpPr>
          <p:nvPr/>
        </p:nvSpPr>
        <p:spPr bwMode="auto">
          <a:xfrm>
            <a:off x="2928938" y="571500"/>
            <a:ext cx="3443287" cy="846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kern="10" dirty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Assignment</a:t>
            </a:r>
            <a:endParaRPr lang="zh-CN" altLang="en-US" sz="3600" kern="10" dirty="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3555" name="Text Box 5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zh-CN" b="1" dirty="0" smtClean="0"/>
              <a:t>Read 1a.</a:t>
            </a:r>
            <a:endParaRPr lang="en-US" altLang="zh-CN" b="1" dirty="0" smtClean="0"/>
          </a:p>
          <a:p>
            <a:pPr eaLnBrk="1" hangingPunct="1"/>
            <a:r>
              <a:rPr lang="en-US" altLang="zh-CN" b="1" dirty="0" smtClean="0"/>
              <a:t>Memorize the useful expressions  and key sentences that we learn today.</a:t>
            </a:r>
            <a:endParaRPr lang="en-US" altLang="zh-CN" b="1" dirty="0" smtClean="0"/>
          </a:p>
          <a:p>
            <a:pPr eaLnBrk="1" hangingPunct="1"/>
            <a:r>
              <a:rPr lang="en-US" altLang="zh-CN" b="1" dirty="0" smtClean="0"/>
              <a:t>Finish Section A in your workbook.</a:t>
            </a:r>
            <a:endParaRPr lang="en-US" altLang="zh-CN" b="1" dirty="0" smtClean="0"/>
          </a:p>
          <a:p>
            <a:pPr eaLnBrk="1" hangingPunct="1"/>
            <a:r>
              <a:rPr lang="en-US" altLang="zh-CN" b="1" dirty="0" smtClean="0"/>
              <a:t>Preview Section B</a:t>
            </a:r>
            <a:r>
              <a:rPr lang="en-US" altLang="zh-CN" b="1" dirty="0" smtClean="0"/>
              <a:t>. </a:t>
            </a:r>
            <a:endParaRPr lang="en-US" altLang="zh-CN" b="1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4286250" y="785813"/>
            <a:ext cx="434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Many people use computers.</a:t>
            </a:r>
            <a:endParaRPr lang="en-US" altLang="zh-C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4953000" y="1371600"/>
            <a:ext cx="4191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Computers _____ ________</a:t>
            </a:r>
            <a:endParaRPr lang="en-US" altLang="zh-C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by _______ _________.</a:t>
            </a:r>
            <a:endParaRPr lang="en-US" altLang="zh-C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0" y="3284538"/>
            <a:ext cx="45720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workers plant trees in the garden.</a:t>
            </a:r>
            <a:endParaRPr lang="en-US" altLang="zh-C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0" y="4076700"/>
            <a:ext cx="42672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Trees _____ _______ in the </a:t>
            </a:r>
            <a:endParaRPr lang="en-US" altLang="zh-C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garden ____ the workers.</a:t>
            </a:r>
            <a:endParaRPr lang="en-US" altLang="zh-C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6705600" y="1387475"/>
            <a:ext cx="243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     used</a:t>
            </a:r>
            <a:endParaRPr lang="en-US" altLang="zh-CN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5715000" y="18923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many    people</a:t>
            </a:r>
            <a:endParaRPr lang="en-US" altLang="zh-CN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971550" y="4051300"/>
            <a:ext cx="243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     planted</a:t>
            </a:r>
            <a:endParaRPr lang="en-US" altLang="zh-CN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1116013" y="4581525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endParaRPr lang="en-US" altLang="zh-CN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29" name="Picture 13" descr="u=918490576,733040985&amp;fm=23&amp;gp=0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95288" y="333375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1" name="Picture 15" descr="u=1930247171,3507986934&amp;fm=21&amp;gp=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781300"/>
            <a:ext cx="4151313" cy="276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3" name="Picture 17" descr="u=596107955,3008358646&amp;fm=23&amp;gp=0_副本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084763"/>
            <a:ext cx="1319213" cy="152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4" name="AutoShape 18"/>
          <p:cNvSpPr>
            <a:spLocks noChangeArrowheads="1"/>
          </p:cNvSpPr>
          <p:nvPr/>
        </p:nvSpPr>
        <p:spPr bwMode="auto">
          <a:xfrm>
            <a:off x="2339975" y="5516563"/>
            <a:ext cx="2232025" cy="720725"/>
          </a:xfrm>
          <a:prstGeom prst="cloudCallout">
            <a:avLst>
              <a:gd name="adj1" fmla="val -93731"/>
              <a:gd name="adj2" fmla="val -55065"/>
            </a:avLst>
          </a:prstGeom>
          <a:solidFill>
            <a:srgbClr val="00FF00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pPr algn="ctr"/>
            <a:r>
              <a:rPr lang="en-US" altLang="zh-CN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you try </a:t>
            </a:r>
            <a:r>
              <a:rPr lang="zh-CN" altLang="en-US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？</a:t>
            </a:r>
            <a:endParaRPr lang="zh-CN" altLang="en-US" sz="1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922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  <p:bldP spid="9220" grpId="0"/>
      <p:bldP spid="9222" grpId="0"/>
      <p:bldP spid="9223" grpId="0"/>
      <p:bldP spid="9224" grpId="0"/>
      <p:bldP spid="9225" grpId="0"/>
      <p:bldP spid="9226" grpId="0"/>
      <p:bldP spid="9227" grpId="0"/>
      <p:bldP spid="923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611188" y="257175"/>
            <a:ext cx="22098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400" dirty="0">
                <a:solidFill>
                  <a:srgbClr val="CC0099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Exercise</a:t>
            </a:r>
            <a:endParaRPr lang="en-US" altLang="zh-CN" sz="4400" dirty="0">
              <a:solidFill>
                <a:srgbClr val="CC0099"/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0" y="1143000"/>
            <a:ext cx="9829800" cy="564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1. Trees __________ (water) in our school every</a:t>
            </a:r>
            <a:endParaRPr lang="en-US" altLang="zh-CN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three days. </a:t>
            </a:r>
            <a:endParaRPr lang="en-US" altLang="zh-CN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2. The zoo ___________ (visit) by lots of children</a:t>
            </a:r>
            <a:endParaRPr lang="en-US" altLang="zh-CN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on weekends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zh-CN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3. </a:t>
            </a:r>
            <a:r>
              <a:rPr lang="en-US" altLang="zh-CN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Journey to West</a:t>
            </a: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________ (show) on CCTV </a:t>
            </a:r>
            <a:endParaRPr lang="en-US" altLang="zh-CN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every summer.</a:t>
            </a:r>
            <a:endParaRPr lang="en-US" altLang="zh-CN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4.On Christmas Day, children wake up early</a:t>
            </a:r>
            <a:endParaRPr lang="en-US" altLang="zh-CN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and can’t wait ______ (open) the boxes of</a:t>
            </a:r>
            <a:endParaRPr lang="en-US" altLang="zh-CN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presents.</a:t>
            </a:r>
            <a:endParaRPr lang="en-US" altLang="zh-CN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We’ll have a chance _____ (see) the flower               </a:t>
            </a:r>
            <a:endParaRPr lang="en-US" altLang="zh-CN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show this weekend. </a:t>
            </a:r>
            <a:endParaRPr lang="en-US" altLang="zh-CN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zh-CN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zh-CN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4" descr="71">
            <a:hlinkClick r:id="rId1" action="ppaction://hlinksldjump"/>
          </p:cNvPr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51725" y="0"/>
            <a:ext cx="16922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2857500" y="4143375"/>
            <a:ext cx="14049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open</a:t>
            </a:r>
            <a:endParaRPr lang="en-US" altLang="zh-CN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3357563" y="2857500"/>
            <a:ext cx="1492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shown</a:t>
            </a:r>
            <a:endParaRPr lang="en-US" altLang="zh-CN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1571625" y="1143000"/>
            <a:ext cx="19939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watered</a:t>
            </a:r>
            <a:endParaRPr lang="en-US" altLang="zh-CN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3714750" y="5000625"/>
            <a:ext cx="10302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see</a:t>
            </a:r>
            <a:endParaRPr lang="en-US" altLang="zh-CN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2214563" y="2000250"/>
            <a:ext cx="15097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visited</a:t>
            </a:r>
            <a:endParaRPr lang="en-US" altLang="zh-CN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/>
      <p:bldP spid="8198" grpId="0"/>
      <p:bldP spid="8199" grpId="0"/>
      <p:bldP spid="8200" grpId="0"/>
      <p:bldP spid="820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3000375" y="2928938"/>
            <a:ext cx="5327650" cy="246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A: What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’s</a:t>
            </a: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</a:t>
            </a:r>
            <a:r>
              <a:rPr lang="en-US" altLang="zh-CN" sz="28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lock</a:t>
            </a: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made of</a:t>
            </a: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altLang="zh-CN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B: It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’s made of</a:t>
            </a: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metal</a:t>
            </a: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zh-CN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A: What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’s</a:t>
            </a: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it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used for</a:t>
            </a: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altLang="zh-CN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B: It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’s used for</a:t>
            </a: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locking</a:t>
            </a: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door</a:t>
            </a: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zh-CN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7" name="Picture 5" descr="82-2-1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425450" y="1862138"/>
            <a:ext cx="1931988" cy="243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3924300" y="1628775"/>
            <a:ext cx="21605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n.</a:t>
            </a:r>
            <a:r>
              <a:rPr lang="zh-CN" altLang="en-US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锁 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v.</a:t>
            </a:r>
            <a:r>
              <a:rPr lang="zh-CN" altLang="en-US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（用锁）锁上，被锁住</a:t>
            </a:r>
            <a:endParaRPr lang="zh-CN" altLang="en-US" sz="2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9" name="Text Box 8"/>
          <p:cNvSpPr txBox="1">
            <a:spLocks noChangeArrowheads="1"/>
          </p:cNvSpPr>
          <p:nvPr/>
        </p:nvSpPr>
        <p:spPr bwMode="auto">
          <a:xfrm>
            <a:off x="539750" y="260350"/>
            <a:ext cx="75612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CN" altLang="zh-CN" sz="1800" b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571500" y="285750"/>
            <a:ext cx="7858125" cy="461963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 Follow the example to make up similar conversations. </a:t>
            </a:r>
            <a:endParaRPr lang="en-US" altLang="zh-CN" sz="2400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3213" y="1700213"/>
            <a:ext cx="968375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2916238" y="1125538"/>
            <a:ext cx="20875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lock</a:t>
            </a:r>
            <a:r>
              <a:rPr lang="en-US" altLang="zh-CN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/metal</a:t>
            </a:r>
            <a:endParaRPr lang="en-US" altLang="zh-CN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/>
      <p:bldP spid="3081" grpId="0" animBg="1"/>
      <p:bldP spid="308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19-4-2-1- 副本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323850" y="1484313"/>
            <a:ext cx="2816225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3348038" y="1844675"/>
            <a:ext cx="5184775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600">
                <a:solidFill>
                  <a:schemeClr val="tx1"/>
                </a:solidFill>
                <a:latin typeface="Times New Roman" panose="02020603050405020304" pitchFamily="18" charset="0"/>
              </a:rPr>
              <a:t>A: What</a:t>
            </a:r>
            <a:r>
              <a:rPr lang="en-US" altLang="zh-CN" sz="3600">
                <a:solidFill>
                  <a:srgbClr val="FF3300"/>
                </a:solidFill>
                <a:latin typeface="Times New Roman" panose="02020603050405020304" pitchFamily="18" charset="0"/>
              </a:rPr>
              <a:t>’s</a:t>
            </a:r>
            <a:r>
              <a:rPr lang="en-US" altLang="zh-CN" sz="3600">
                <a:solidFill>
                  <a:schemeClr val="tx1"/>
                </a:solidFill>
                <a:latin typeface="Times New Roman" panose="02020603050405020304" pitchFamily="18" charset="0"/>
              </a:rPr>
              <a:t> the </a:t>
            </a:r>
            <a:r>
              <a:rPr lang="en-US" altLang="zh-CN" sz="3600" i="1">
                <a:solidFill>
                  <a:schemeClr val="tx1"/>
                </a:solidFill>
                <a:latin typeface="Times New Roman" panose="02020603050405020304" pitchFamily="18" charset="0"/>
              </a:rPr>
              <a:t>paper</a:t>
            </a:r>
            <a:r>
              <a:rPr lang="en-US" altLang="zh-CN" sz="360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600">
                <a:solidFill>
                  <a:srgbClr val="FF3300"/>
                </a:solidFill>
                <a:latin typeface="Times New Roman" panose="02020603050405020304" pitchFamily="18" charset="0"/>
              </a:rPr>
              <a:t>made from</a:t>
            </a:r>
            <a:r>
              <a:rPr lang="en-US" altLang="zh-CN" sz="3600">
                <a:solidFill>
                  <a:schemeClr val="tx1"/>
                </a:solidFill>
                <a:latin typeface="Times New Roman" panose="02020603050405020304" pitchFamily="18" charset="0"/>
              </a:rPr>
              <a:t>?</a:t>
            </a:r>
            <a:endParaRPr lang="en-US" altLang="zh-CN" sz="360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CN" sz="3600">
                <a:solidFill>
                  <a:schemeClr val="tx1"/>
                </a:solidFill>
                <a:latin typeface="Times New Roman" panose="02020603050405020304" pitchFamily="18" charset="0"/>
              </a:rPr>
              <a:t>B: It</a:t>
            </a:r>
            <a:r>
              <a:rPr lang="en-US" altLang="zh-CN" sz="3600">
                <a:solidFill>
                  <a:srgbClr val="FF3300"/>
                </a:solidFill>
                <a:latin typeface="Times New Roman" panose="02020603050405020304" pitchFamily="18" charset="0"/>
              </a:rPr>
              <a:t>’s</a:t>
            </a:r>
            <a:r>
              <a:rPr lang="en-US" altLang="zh-CN" sz="360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600">
                <a:solidFill>
                  <a:srgbClr val="FF3300"/>
                </a:solidFill>
                <a:latin typeface="Times New Roman" panose="02020603050405020304" pitchFamily="18" charset="0"/>
              </a:rPr>
              <a:t>made from</a:t>
            </a:r>
            <a:r>
              <a:rPr lang="en-US" altLang="zh-CN" sz="360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600" i="1">
                <a:solidFill>
                  <a:schemeClr val="tx1"/>
                </a:solidFill>
                <a:latin typeface="Times New Roman" panose="02020603050405020304" pitchFamily="18" charset="0"/>
              </a:rPr>
              <a:t>wood</a:t>
            </a:r>
            <a:r>
              <a:rPr lang="en-US" altLang="zh-CN" sz="3600">
                <a:solidFill>
                  <a:schemeClr val="tx1"/>
                </a:solidFill>
                <a:latin typeface="Times New Roman" panose="02020603050405020304" pitchFamily="18" charset="0"/>
              </a:rPr>
              <a:t>.</a:t>
            </a:r>
            <a:endParaRPr lang="en-US" altLang="zh-CN" sz="360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CN" sz="3600">
                <a:solidFill>
                  <a:schemeClr val="tx1"/>
                </a:solidFill>
                <a:latin typeface="Times New Roman" panose="02020603050405020304" pitchFamily="18" charset="0"/>
              </a:rPr>
              <a:t>A: What</a:t>
            </a:r>
            <a:r>
              <a:rPr lang="en-US" altLang="zh-CN" sz="3600">
                <a:solidFill>
                  <a:srgbClr val="FF0000"/>
                </a:solidFill>
                <a:latin typeface="Times New Roman" panose="02020603050405020304" pitchFamily="18" charset="0"/>
              </a:rPr>
              <a:t>’s</a:t>
            </a:r>
            <a:r>
              <a:rPr lang="en-US" altLang="zh-CN" sz="3600">
                <a:solidFill>
                  <a:schemeClr val="tx1"/>
                </a:solidFill>
                <a:latin typeface="Times New Roman" panose="02020603050405020304" pitchFamily="18" charset="0"/>
              </a:rPr>
              <a:t> it </a:t>
            </a:r>
            <a:r>
              <a:rPr lang="en-US" altLang="zh-CN" sz="3600">
                <a:solidFill>
                  <a:srgbClr val="FF0000"/>
                </a:solidFill>
                <a:latin typeface="Times New Roman" panose="02020603050405020304" pitchFamily="18" charset="0"/>
              </a:rPr>
              <a:t>used for</a:t>
            </a:r>
            <a:r>
              <a:rPr lang="en-US" altLang="zh-CN" sz="3600">
                <a:solidFill>
                  <a:schemeClr val="tx1"/>
                </a:solidFill>
                <a:latin typeface="Times New Roman" panose="02020603050405020304" pitchFamily="18" charset="0"/>
              </a:rPr>
              <a:t>? </a:t>
            </a:r>
            <a:endParaRPr lang="en-US" altLang="zh-CN" sz="360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CN" sz="3600">
                <a:solidFill>
                  <a:schemeClr val="tx1"/>
                </a:solidFill>
                <a:latin typeface="Times New Roman" panose="02020603050405020304" pitchFamily="18" charset="0"/>
              </a:rPr>
              <a:t>B: </a:t>
            </a:r>
            <a:r>
              <a:rPr lang="en-US" altLang="zh-CN" sz="3600">
                <a:solidFill>
                  <a:srgbClr val="FF0000"/>
                </a:solidFill>
                <a:latin typeface="Times New Roman" panose="02020603050405020304" pitchFamily="18" charset="0"/>
              </a:rPr>
              <a:t>It’s used for</a:t>
            </a:r>
            <a:r>
              <a:rPr lang="en-US" altLang="zh-CN" sz="360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600" i="1">
                <a:solidFill>
                  <a:schemeClr val="tx1"/>
                </a:solidFill>
                <a:latin typeface="Times New Roman" panose="02020603050405020304" pitchFamily="18" charset="0"/>
              </a:rPr>
              <a:t>writing on</a:t>
            </a:r>
            <a:r>
              <a:rPr lang="en-US" altLang="zh-CN" sz="3600">
                <a:solidFill>
                  <a:schemeClr val="tx1"/>
                </a:solidFill>
                <a:latin typeface="Times New Roman" panose="02020603050405020304" pitchFamily="18" charset="0"/>
              </a:rPr>
              <a:t>.</a:t>
            </a:r>
            <a:endParaRPr lang="en-US" altLang="zh-CN" sz="36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3492500" y="908050"/>
            <a:ext cx="24479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>
                <a:solidFill>
                  <a:schemeClr val="tx1"/>
                </a:solidFill>
              </a:rPr>
              <a:t>paper/wood</a:t>
            </a:r>
            <a:endParaRPr lang="en-US" altLang="zh-CN" sz="28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82-2-4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5580063" y="549275"/>
            <a:ext cx="1624012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 descr="82-2-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24525" y="3284538"/>
            <a:ext cx="1243013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 descr="P86 9-4-2-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4213" y="3429000"/>
            <a:ext cx="1801812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 descr="370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755650" y="404813"/>
            <a:ext cx="2408238" cy="2408237"/>
          </a:xfrm>
          <a:noFill/>
        </p:spPr>
      </p:pic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468313" y="2636838"/>
            <a:ext cx="34559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>
                <a:solidFill>
                  <a:srgbClr val="CC0099"/>
                </a:solidFill>
              </a:rPr>
              <a:t>computer desk /wood</a:t>
            </a:r>
            <a:endParaRPr lang="en-US" altLang="zh-CN" sz="2400">
              <a:solidFill>
                <a:srgbClr val="CC0099"/>
              </a:solidFill>
            </a:endParaRP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4859338" y="2565400"/>
            <a:ext cx="3673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>
                <a:solidFill>
                  <a:srgbClr val="CC0099"/>
                </a:solidFill>
              </a:rPr>
              <a:t>chopsticks/bamboo</a:t>
            </a:r>
            <a:endParaRPr lang="en-US" altLang="zh-CN" sz="2400">
              <a:solidFill>
                <a:srgbClr val="CC0099"/>
              </a:solidFill>
            </a:endParaRP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684213" y="5589588"/>
            <a:ext cx="2879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>
                <a:solidFill>
                  <a:srgbClr val="CC0099"/>
                </a:solidFill>
              </a:rPr>
              <a:t>sweater /cotton</a:t>
            </a:r>
            <a:endParaRPr lang="en-US" altLang="zh-CN" sz="2400">
              <a:solidFill>
                <a:srgbClr val="CC0099"/>
              </a:solidFill>
            </a:endParaRPr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5292725" y="5445125"/>
            <a:ext cx="2808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>
                <a:solidFill>
                  <a:srgbClr val="CC0099"/>
                </a:solidFill>
              </a:rPr>
              <a:t>watch/metal</a:t>
            </a:r>
            <a:endParaRPr lang="en-US" altLang="zh-CN" sz="2400">
              <a:solidFill>
                <a:srgbClr val="CC0099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6" grpId="0"/>
      <p:bldP spid="7177" grpId="0"/>
      <p:bldP spid="7178" grpId="0"/>
      <p:bldP spid="717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971550" y="738188"/>
            <a:ext cx="6913563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dirty="0">
                <a:solidFill>
                  <a:srgbClr val="CC0099"/>
                </a:solidFill>
                <a:latin typeface="Times New Roman" panose="02020603050405020304" pitchFamily="18" charset="0"/>
              </a:rPr>
              <a:t>be made of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</a:rPr>
              <a:t>  </a:t>
            </a:r>
            <a:r>
              <a:rPr lang="zh-CN" altLang="en-US" sz="3200" dirty="0">
                <a:solidFill>
                  <a:schemeClr val="tx1"/>
                </a:solidFill>
                <a:latin typeface="Times New Roman" panose="02020603050405020304" pitchFamily="18" charset="0"/>
              </a:rPr>
              <a:t>由某种物质做成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</a:rPr>
              <a:t>(</a:t>
            </a:r>
            <a:r>
              <a:rPr lang="zh-CN" altLang="en-US" sz="3200" dirty="0">
                <a:solidFill>
                  <a:schemeClr val="tx1"/>
                </a:solidFill>
                <a:latin typeface="Times New Roman" panose="02020603050405020304" pitchFamily="18" charset="0"/>
              </a:rPr>
              <a:t>看得出原材料，物理过程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</a:rPr>
              <a:t>)</a:t>
            </a:r>
            <a:endParaRPr lang="en-US" altLang="zh-CN" sz="320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dirty="0">
                <a:solidFill>
                  <a:srgbClr val="CC0099"/>
                </a:solidFill>
                <a:latin typeface="Times New Roman" panose="02020603050405020304" pitchFamily="18" charset="0"/>
              </a:rPr>
              <a:t>be made from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</a:rPr>
              <a:t>  </a:t>
            </a:r>
            <a:r>
              <a:rPr lang="zh-CN" altLang="en-US" sz="3200" dirty="0">
                <a:solidFill>
                  <a:schemeClr val="tx1"/>
                </a:solidFill>
                <a:latin typeface="Times New Roman" panose="02020603050405020304" pitchFamily="18" charset="0"/>
              </a:rPr>
              <a:t>由某种物质制成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</a:rPr>
              <a:t>(</a:t>
            </a:r>
            <a:r>
              <a:rPr lang="zh-CN" altLang="en-US" sz="3200" dirty="0">
                <a:solidFill>
                  <a:schemeClr val="tx1"/>
                </a:solidFill>
                <a:latin typeface="Times New Roman" panose="02020603050405020304" pitchFamily="18" charset="0"/>
              </a:rPr>
              <a:t>看不出原材料，化学过程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</a:rPr>
              <a:t>)</a:t>
            </a:r>
            <a:endParaRPr lang="en-US" altLang="zh-CN" sz="320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dirty="0">
                <a:solidFill>
                  <a:srgbClr val="CC0099"/>
                </a:solidFill>
                <a:latin typeface="Times New Roman" panose="02020603050405020304" pitchFamily="18" charset="0"/>
              </a:rPr>
              <a:t>be made up of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</a:rPr>
              <a:t>   </a:t>
            </a:r>
            <a:r>
              <a:rPr lang="zh-CN" altLang="en-US" sz="3200" dirty="0">
                <a:solidFill>
                  <a:schemeClr val="tx1"/>
                </a:solidFill>
                <a:latin typeface="Times New Roman" panose="02020603050405020304" pitchFamily="18" charset="0"/>
              </a:rPr>
              <a:t>由几部分组成</a:t>
            </a:r>
            <a:endParaRPr lang="zh-CN" altLang="en-US" sz="320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dirty="0">
                <a:solidFill>
                  <a:srgbClr val="CC0099"/>
                </a:solidFill>
                <a:latin typeface="Times New Roman" panose="02020603050405020304" pitchFamily="18" charset="0"/>
              </a:rPr>
              <a:t>be made in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</a:rPr>
              <a:t>   </a:t>
            </a:r>
            <a:r>
              <a:rPr lang="zh-CN" altLang="en-US" sz="3200" dirty="0">
                <a:solidFill>
                  <a:schemeClr val="tx1"/>
                </a:solidFill>
                <a:latin typeface="Times New Roman" panose="02020603050405020304" pitchFamily="18" charset="0"/>
              </a:rPr>
              <a:t>在某地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</a:rPr>
              <a:t>/</a:t>
            </a:r>
            <a:r>
              <a:rPr lang="zh-CN" altLang="en-US" sz="3200" dirty="0">
                <a:solidFill>
                  <a:schemeClr val="tx1"/>
                </a:solidFill>
                <a:latin typeface="Times New Roman" panose="02020603050405020304" pitchFamily="18" charset="0"/>
              </a:rPr>
              <a:t>某时制造</a:t>
            </a:r>
            <a:endParaRPr lang="zh-CN" altLang="en-US" sz="320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dirty="0">
                <a:solidFill>
                  <a:srgbClr val="CC0099"/>
                </a:solidFill>
                <a:latin typeface="Times New Roman" panose="02020603050405020304" pitchFamily="18" charset="0"/>
              </a:rPr>
              <a:t>be made by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</a:rPr>
              <a:t>  </a:t>
            </a:r>
            <a:r>
              <a:rPr lang="zh-CN" altLang="en-US" sz="3200" dirty="0">
                <a:solidFill>
                  <a:schemeClr val="tx1"/>
                </a:solidFill>
                <a:latin typeface="Times New Roman" panose="02020603050405020304" pitchFamily="18" charset="0"/>
              </a:rPr>
              <a:t>由某人制造</a:t>
            </a:r>
            <a:endParaRPr lang="zh-CN" altLang="en-US" sz="320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dirty="0">
                <a:solidFill>
                  <a:srgbClr val="CC0099"/>
                </a:solidFill>
                <a:latin typeface="Times New Roman" panose="02020603050405020304" pitchFamily="18" charset="0"/>
              </a:rPr>
              <a:t>be made into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</a:rPr>
              <a:t>  </a:t>
            </a:r>
            <a:r>
              <a:rPr lang="zh-CN" altLang="en-US" sz="3200" dirty="0">
                <a:solidFill>
                  <a:schemeClr val="tx1"/>
                </a:solidFill>
                <a:latin typeface="Times New Roman" panose="02020603050405020304" pitchFamily="18" charset="0"/>
              </a:rPr>
              <a:t>被制成</a:t>
            </a:r>
            <a:endParaRPr lang="zh-CN" altLang="en-US" sz="32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292" name="AutoShape 4"/>
          <p:cNvSpPr/>
          <p:nvPr/>
        </p:nvSpPr>
        <p:spPr bwMode="auto">
          <a:xfrm>
            <a:off x="755650" y="3429000"/>
            <a:ext cx="215900" cy="1152525"/>
          </a:xfrm>
          <a:prstGeom prst="leftBrace">
            <a:avLst>
              <a:gd name="adj1" fmla="val 44485"/>
              <a:gd name="adj2" fmla="val 50000"/>
            </a:avLst>
          </a:prstGeom>
          <a:noFill/>
          <a:ln w="25400">
            <a:solidFill>
              <a:srgbClr val="8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12293" name="AutoShape 5"/>
          <p:cNvSpPr/>
          <p:nvPr/>
        </p:nvSpPr>
        <p:spPr bwMode="auto">
          <a:xfrm>
            <a:off x="755650" y="908050"/>
            <a:ext cx="215900" cy="2089150"/>
          </a:xfrm>
          <a:prstGeom prst="leftBrace">
            <a:avLst>
              <a:gd name="adj1" fmla="val 80637"/>
              <a:gd name="adj2" fmla="val 50000"/>
            </a:avLst>
          </a:prstGeom>
          <a:noFill/>
          <a:ln w="25400">
            <a:solidFill>
              <a:srgbClr val="8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323850" y="1773238"/>
            <a:ext cx="2873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</a:rPr>
              <a:t>1</a:t>
            </a:r>
            <a:endParaRPr lang="en-US" altLang="zh-CN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323850" y="3716338"/>
            <a:ext cx="3603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</a:rPr>
              <a:t>2</a:t>
            </a:r>
            <a:endParaRPr lang="en-US" altLang="zh-CN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300" name="WordArt 12"/>
          <p:cNvSpPr>
            <a:spLocks noChangeArrowheads="1" noChangeShapeType="1"/>
          </p:cNvSpPr>
          <p:nvPr/>
        </p:nvSpPr>
        <p:spPr bwMode="auto">
          <a:xfrm rot="232711">
            <a:off x="971550" y="4724400"/>
            <a:ext cx="3152775" cy="17843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46009"/>
              </a:avLst>
            </a:prstTxWarp>
          </a:bodyPr>
          <a:lstStyle/>
          <a:p>
            <a:pPr algn="ctr"/>
            <a:r>
              <a:rPr lang="en-US" altLang="zh-CN" sz="3600" kern="10" dirty="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160000" scaled="1"/>
                </a:gradFill>
                <a:effectLst>
                  <a:outerShdw dist="53882" dir="2700000" algn="ctr" rotWithShape="0">
                    <a:srgbClr val="9999FF">
                      <a:alpha val="78998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Language points</a:t>
            </a:r>
            <a:endParaRPr lang="zh-CN" altLang="en-US" sz="3600" kern="10" dirty="0">
              <a:ln w="9525">
                <a:solidFill>
                  <a:srgbClr val="CC99FF"/>
                </a:solidFill>
                <a:rou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160000" scaled="1"/>
              </a:gradFill>
              <a:effectLst>
                <a:outerShdw dist="53882" dir="2700000" algn="ctr" rotWithShape="0">
                  <a:srgbClr val="9999FF">
                    <a:alpha val="78998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2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2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2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2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animBg="1"/>
      <p:bldP spid="12293" grpId="0" animBg="1"/>
      <p:bldP spid="12295" grpId="0"/>
      <p:bldP spid="12296" grpId="0"/>
      <p:bldP spid="1230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2571750" y="3071813"/>
            <a:ext cx="6300788" cy="2530475"/>
          </a:xfrm>
          <a:prstGeom prst="rect">
            <a:avLst/>
          </a:prstGeom>
          <a:solidFill>
            <a:schemeClr val="accent5">
              <a:lumMod val="90000"/>
              <a:alpha val="35000"/>
            </a:schemeClr>
          </a:solidFill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sz="3200" b="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A. What’s  it  made of?</a:t>
            </a:r>
            <a:endParaRPr lang="en-US" sz="3200" b="0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sz="3200" b="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B.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It’s made of  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metal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.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sz="3200" b="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A. Do you know what it is used for?</a:t>
            </a:r>
            <a:endParaRPr lang="en-US" sz="3200" b="0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sz="3200" b="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B.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It’s used for sending  satellites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or spaceships into space.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13315" name="Picture 3" descr="p85 副本"/>
          <p:cNvPicPr>
            <a:picLocks noChangeAspect="1" noChangeArrowheads="1"/>
          </p:cNvPicPr>
          <p:nvPr/>
        </p:nvPicPr>
        <p:blipFill>
          <a:blip r:embed="rId1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850" y="1628775"/>
            <a:ext cx="2303463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AutoShape 4"/>
          <p:cNvSpPr>
            <a:spLocks noChangeArrowheads="1"/>
          </p:cNvSpPr>
          <p:nvPr/>
        </p:nvSpPr>
        <p:spPr bwMode="auto">
          <a:xfrm>
            <a:off x="2700338" y="981075"/>
            <a:ext cx="4800600" cy="1368425"/>
          </a:xfrm>
          <a:prstGeom prst="wedgeEllipseCallout">
            <a:avLst>
              <a:gd name="adj1" fmla="val -51685"/>
              <a:gd name="adj2" fmla="val 5116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>
              <a:buFont typeface="Arial" panose="020B0604020202020204" pitchFamily="34" charset="0"/>
              <a:buNone/>
            </a:pPr>
            <a:endParaRPr lang="zh-CN" altLang="zh-CN" sz="1800" b="0">
              <a:solidFill>
                <a:schemeClr val="tx1"/>
              </a:solidFill>
            </a:endParaRP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2963863" y="1389063"/>
            <a:ext cx="42735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Wow !A model</a:t>
            </a:r>
            <a:r>
              <a:rPr lang="en-US" altLang="zh-CN" sz="3400" i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rocket </a:t>
            </a:r>
            <a:r>
              <a:rPr lang="en-US" altLang="zh-CN" sz="3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altLang="zh-CN" sz="3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539750" y="188913"/>
            <a:ext cx="52562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1a Listen, look and say.</a:t>
            </a:r>
            <a:endParaRPr lang="en-US" altLang="zh-CN" sz="36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20" name="AutoShape 8"/>
          <p:cNvSpPr>
            <a:spLocks noChangeArrowheads="1"/>
          </p:cNvSpPr>
          <p:nvPr/>
        </p:nvSpPr>
        <p:spPr bwMode="auto">
          <a:xfrm>
            <a:off x="7451725" y="620713"/>
            <a:ext cx="720725" cy="431800"/>
          </a:xfrm>
          <a:prstGeom prst="star5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10248" name="Text Box 9"/>
          <p:cNvSpPr txBox="1">
            <a:spLocks noChangeArrowheads="1"/>
          </p:cNvSpPr>
          <p:nvPr/>
        </p:nvSpPr>
        <p:spPr bwMode="auto">
          <a:xfrm>
            <a:off x="7143750" y="11113"/>
            <a:ext cx="1841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zh-CN" altLang="zh-CN" sz="32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3" name="p81-1a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88" y="357188"/>
            <a:ext cx="500062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5156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7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3316" grpId="0" animBg="1"/>
      <p:bldP spid="13317" grpId="0"/>
      <p:bldP spid="13318" grpId="0"/>
    </p:bldLst>
  </p:timing>
</p:sld>
</file>

<file path=ppt/theme/theme1.xml><?xml version="1.0" encoding="utf-8"?>
<a:theme xmlns:a="http://schemas.openxmlformats.org/drawingml/2006/main" name="第一PPT模板网-WWW.1PPT.COM">
  <a:themeElements>
    <a:clrScheme name="公司入职培训_2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公司入职培训_2">
      <a:majorFont>
        <a:latin typeface="微软雅黑"/>
        <a:ea typeface="微软雅黑"/>
        <a:cs typeface=""/>
      </a:majorFont>
      <a:minorFont>
        <a:latin typeface="Franklin Gothic Medium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公司入职培训_2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主题45</Template>
  <TotalTime>0</TotalTime>
  <Words>5291</Words>
  <Application>WPS 演示</Application>
  <PresentationFormat>全屏显示(4:3)</PresentationFormat>
  <Paragraphs>325</Paragraphs>
  <Slides>22</Slides>
  <Notes>2</Notes>
  <HiddenSlides>0</HiddenSlides>
  <MMClips>4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7" baseType="lpstr">
      <vt:lpstr>Arial</vt:lpstr>
      <vt:lpstr>宋体</vt:lpstr>
      <vt:lpstr>Wingdings</vt:lpstr>
      <vt:lpstr>Franklin Gothic Medium</vt:lpstr>
      <vt:lpstr>微软雅黑</vt:lpstr>
      <vt:lpstr>Calibri</vt:lpstr>
      <vt:lpstr>Times New Roman</vt:lpstr>
      <vt:lpstr>华文细黑</vt:lpstr>
      <vt:lpstr>幼圆</vt:lpstr>
      <vt:lpstr>Arial Unicode MS</vt:lpstr>
      <vt:lpstr>Arial</vt:lpstr>
      <vt:lpstr>汉仪旗黑-85S</vt:lpstr>
      <vt:lpstr>黑体</vt:lpstr>
      <vt:lpstr>汉仪乐喵体W</vt:lpstr>
      <vt:lpstr>第一PPT模板网-WWW.1PPT.COM</vt:lpstr>
      <vt:lpstr>Unit 4  Topic 1 When was it invented?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Why is Jane unhappy?</vt:lpstr>
      <vt:lpstr>PowerPoint 演示文稿</vt:lpstr>
      <vt:lpstr>1b   Listen to 1a and mark T (True) or F (False).</vt:lpstr>
      <vt:lpstr>1a Listen , look and say </vt:lpstr>
      <vt:lpstr>1c Read 1a and answer the following questions. </vt:lpstr>
      <vt:lpstr>PowerPoint 演示文稿</vt:lpstr>
      <vt:lpstr>PowerPoint 演示文稿</vt:lpstr>
      <vt:lpstr>3a A. Listen to the conversations and number the following pictures.</vt:lpstr>
      <vt:lpstr>3a B. Listen again and complete the table . </vt:lpstr>
      <vt:lpstr>PowerPoint 演示文稿</vt:lpstr>
      <vt:lpstr>PowerPoint 演示文稿</vt:lpstr>
      <vt:lpstr>Summary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第一PPT模板网-WWW.1PPT.COM</dc:title>
  <dc:creator>第一PPT模板网-WWW.1PPT.COM</dc:creator>
  <cp:keywords>第一PPT模板网-WWW.1PPT.COM</cp:keywords>
  <dc:subject>第一PPT模板网-WWW.1PPT.COM</dc:subject>
  <cp:lastModifiedBy>黄</cp:lastModifiedBy>
  <cp:revision>48</cp:revision>
  <dcterms:created xsi:type="dcterms:W3CDTF">2014-02-15T09:07:00Z</dcterms:created>
  <dcterms:modified xsi:type="dcterms:W3CDTF">2020-02-10T12:35:43Z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2052-11.3.0.9221</vt:lpwstr>
  </property>
</Properties>
</file>