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5" r:id="rId3"/>
    <p:sldId id="356" r:id="rId4"/>
    <p:sldId id="348" r:id="rId5"/>
    <p:sldId id="374" r:id="rId6"/>
    <p:sldId id="380" r:id="rId7"/>
    <p:sldId id="375" r:id="rId8"/>
    <p:sldId id="381" r:id="rId9"/>
    <p:sldId id="383" r:id="rId10"/>
    <p:sldId id="384" r:id="rId11"/>
    <p:sldId id="358" r:id="rId12"/>
    <p:sldId id="359" r:id="rId13"/>
    <p:sldId id="386" r:id="rId14"/>
    <p:sldId id="387" r:id="rId15"/>
    <p:sldId id="363" r:id="rId16"/>
    <p:sldId id="376" r:id="rId17"/>
    <p:sldId id="388" r:id="rId18"/>
    <p:sldId id="377" r:id="rId19"/>
    <p:sldId id="389" r:id="rId20"/>
    <p:sldId id="368" r:id="rId21"/>
    <p:sldId id="390" r:id="rId22"/>
    <p:sldId id="391" r:id="rId23"/>
    <p:sldId id="392" r:id="rId24"/>
    <p:sldId id="393" r:id="rId25"/>
    <p:sldId id="394" r:id="rId26"/>
    <p:sldId id="372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E1DB-7146-47A0-B9D7-1AEC24CD94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2EC0-2F72-4A9F-A76E-13106575B7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6568-D188-4F23-BBD9-4BE29E0EE7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F71C-5532-4A47-9CFB-CD832F1FC8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39EC-53CF-4C63-AE59-4CFE11CB3A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9793-F34A-4AA1-8C09-145B632EBC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7622-AB08-4F98-85BB-9B11E6E39B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015-8CD7-497C-9599-E50BA9025E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DB5E-4C94-4033-854E-EA2E9818C9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788D-F031-4CBC-9F24-9FA455D27C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40A0-14E1-430D-8D7D-C0DCCE85F9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B9CB0A-CB9A-4E60-8ED9-272CCF1C28E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900113" y="1844675"/>
            <a:ext cx="7704137" cy="1845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rPr>
              <a:t>  安全护我成长</a:t>
            </a:r>
            <a:endParaRPr lang="en-US" altLang="zh-CN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安全记心上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1187450" y="1844675"/>
            <a:ext cx="7129463" cy="3168650"/>
            <a:chOff x="755576" y="1052736"/>
            <a:chExt cx="7128792" cy="3168352"/>
          </a:xfrm>
        </p:grpSpPr>
        <p:sp>
          <p:nvSpPr>
            <p:cNvPr id="3" name="矩形 2"/>
            <p:cNvSpPr/>
            <p:nvPr/>
          </p:nvSpPr>
          <p:spPr>
            <a:xfrm>
              <a:off x="755576" y="1052736"/>
              <a:ext cx="7128792" cy="31683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2533" name="TextBox 3"/>
            <p:cNvSpPr txBox="1">
              <a:spLocks noChangeArrowheads="1"/>
            </p:cNvSpPr>
            <p:nvPr/>
          </p:nvSpPr>
          <p:spPr bwMode="auto">
            <a:xfrm>
              <a:off x="755576" y="1052736"/>
              <a:ext cx="126669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知识窗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2614613"/>
            <a:ext cx="6624638" cy="224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中华人民共和国道路交通安全法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第九十一条有规定：醉酒驾驶机动车的，由公安机关交通管理部门约束至酒醒，吊销机动车驾驶证，依法追究刑事责任；五年内不得重新取得机动车驾驶证。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7"/>
          <p:cNvSpPr txBox="1">
            <a:spLocks noChangeArrowheads="1"/>
          </p:cNvSpPr>
          <p:nvPr/>
        </p:nvSpPr>
        <p:spPr bwMode="auto">
          <a:xfrm>
            <a:off x="539750" y="620713"/>
            <a:ext cx="54403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ja-JP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、不让溺水悲剧发生</a:t>
            </a:r>
            <a:endParaRPr lang="en-US" altLang="ja-JP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613" y="5283200"/>
            <a:ext cx="6121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为什么溺水悲剧常常在我们身边发生？你知道其中原因吗？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8" y="1412875"/>
            <a:ext cx="7975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71550" y="404813"/>
            <a:ext cx="5233988" cy="5222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私自游泳，无家长或老师带领。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71550" y="1052513"/>
            <a:ext cx="3430588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到陌生的水域游泳。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71550" y="1700213"/>
            <a:ext cx="3430588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擅自下水营救他人。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71550" y="2997200"/>
            <a:ext cx="7129463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打赌比拼，过于逞强好胜的，容易导致溺水。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644900"/>
            <a:ext cx="7524750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潜水时间过长，产生缺氧窒息，容易导致溺水。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71550" y="4292600"/>
            <a:ext cx="7488238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体力不支，饱食、饥饿、酒后等原因导致溺水。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71550" y="2349500"/>
            <a:ext cx="7129463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入水方式不当，意外受伤的，容易导致溺水。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71550" y="4941888"/>
            <a:ext cx="7488238" cy="9540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对水域情况不明，误入深水或逆漩涡的，容易导致溺水。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42988" y="5949950"/>
            <a:ext cx="10096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4438" y="4868863"/>
            <a:ext cx="57594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请你结合日常生活经验，说说游泳时还要掌握哪些小技巧？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25602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476250"/>
            <a:ext cx="88011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23850" y="620713"/>
            <a:ext cx="1987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游泳小技巧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7"/>
          <p:cNvSpPr txBox="1">
            <a:spLocks noChangeArrowheads="1"/>
          </p:cNvSpPr>
          <p:nvPr/>
        </p:nvSpPr>
        <p:spPr bwMode="auto">
          <a:xfrm>
            <a:off x="571500" y="633413"/>
            <a:ext cx="61610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三、“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119”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的警示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7" name="图片 5"/>
          <p:cNvPicPr>
            <a:picLocks noChangeAspect="1"/>
          </p:cNvPicPr>
          <p:nvPr/>
        </p:nvPicPr>
        <p:blipFill>
          <a:blip r:embed="rId1"/>
          <a:srcRect r="55586" b="7353"/>
          <a:stretch>
            <a:fillRect/>
          </a:stretch>
        </p:blipFill>
        <p:spPr bwMode="auto">
          <a:xfrm>
            <a:off x="276225" y="1339850"/>
            <a:ext cx="4056063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6"/>
          <p:cNvPicPr>
            <a:picLocks noChangeAspect="1"/>
          </p:cNvPicPr>
          <p:nvPr/>
        </p:nvPicPr>
        <p:blipFill>
          <a:blip r:embed="rId1"/>
          <a:srcRect l="44904" t="786"/>
          <a:stretch>
            <a:fillRect/>
          </a:stretch>
        </p:blipFill>
        <p:spPr bwMode="auto">
          <a:xfrm>
            <a:off x="4332288" y="1393825"/>
            <a:ext cx="45847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7813" y="5472113"/>
            <a:ext cx="63373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你还知道哪些火灾逃生的方法呢？</a:t>
            </a:r>
            <a:endParaRPr lang="en-US" altLang="zh-CN" sz="2800" b="1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5064" t="10909" r="8856" b="7273"/>
          <a:stretch>
            <a:fillRect/>
          </a:stretch>
        </p:blipFill>
        <p:spPr>
          <a:xfrm>
            <a:off x="389598" y="1196752"/>
            <a:ext cx="4038305" cy="356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6226" t="4965" r="10440"/>
          <a:stretch>
            <a:fillRect/>
          </a:stretch>
        </p:blipFill>
        <p:spPr>
          <a:xfrm>
            <a:off x="4427903" y="549900"/>
            <a:ext cx="3975547" cy="456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4213" y="1901825"/>
            <a:ext cx="7704137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如身上衣物着火，可以迅速脱掉衣物，或者就地滚动，以身体压灭火焰，还可以跳进附近的水池、小河中，将身上的火熄灭，总之要尽量减少身体烧伤面积，减轻烧伤程度。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4213" y="3917950"/>
            <a:ext cx="7775575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身处楼房的，发现火情不要盲目打开门窗，否则有可能引火入室。身处楼房的，不要盲目乱跑、更不要跳楼逃生，这样会造成不应有的伤亡。可以躲到居室里或者阳台上。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749300"/>
            <a:ext cx="77755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紧闭门窗，隔断火路，等待救援。有条件的，可以不断向门窗上浇水降温，以延缓火势蔓延。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1863" y="676275"/>
            <a:ext cx="73120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很多火灾是由于人的疏忽大意或侥幸心理引起的。那么，怎样防患于未然，避免火灾的发生呢？</a:t>
            </a:r>
            <a:endParaRPr lang="en-US" altLang="zh-CN" sz="2800" b="1" dirty="0">
              <a:latin typeface="+mn-ea"/>
              <a:ea typeface="+mn-ea"/>
            </a:endParaRPr>
          </a:p>
        </p:txBody>
      </p:sp>
      <p:pic>
        <p:nvPicPr>
          <p:cNvPr id="29699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2750" y="2157413"/>
            <a:ext cx="83518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539750" y="549275"/>
            <a:ext cx="2519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学会应对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088" y="1268413"/>
            <a:ext cx="73453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假如身边发生了以下紧急情况，我们该怎样应对？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713" y="2349500"/>
            <a:ext cx="65532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炒菜时油锅起火了。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放鞭炮点燃了草丛。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3.</a:t>
            </a:r>
            <a:r>
              <a:rPr lang="zh-CN" altLang="en-US" sz="2800" b="1" dirty="0">
                <a:latin typeface="+mn-ea"/>
                <a:ea typeface="+mn-ea"/>
              </a:rPr>
              <a:t>家里电器插座老化、冒火花。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35150" y="2762250"/>
            <a:ext cx="6553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迅速盖上锅盖，使燃烧着的油火接触不到空气。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35150" y="4059238"/>
            <a:ext cx="6553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用水浇灭，如果火势较大要及时拨打“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35150" y="5497513"/>
            <a:ext cx="6553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及时断电，更换新的插座。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539750" y="549275"/>
            <a:ext cx="45053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四、安全通行证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450" y="1331913"/>
            <a:ext cx="73453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找一找图中有哪些安全隐患？</a:t>
            </a:r>
            <a:endParaRPr lang="en-US" altLang="zh-CN" sz="2800" b="1" dirty="0">
              <a:latin typeface="+mn-ea"/>
              <a:ea typeface="+mn-ea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2275" y="1992313"/>
            <a:ext cx="58324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7"/>
          <p:cNvSpPr txBox="1">
            <a:spLocks noChangeArrowheads="1"/>
          </p:cNvSpPr>
          <p:nvPr/>
        </p:nvSpPr>
        <p:spPr bwMode="auto">
          <a:xfrm>
            <a:off x="546100" y="633413"/>
            <a:ext cx="47466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一、平安出行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619250" y="1700213"/>
            <a:ext cx="6553200" cy="3600450"/>
            <a:chOff x="611560" y="1196752"/>
            <a:chExt cx="6552728" cy="3600400"/>
          </a:xfrm>
        </p:grpSpPr>
        <p:sp>
          <p:nvSpPr>
            <p:cNvPr id="4" name="矩形 3"/>
            <p:cNvSpPr/>
            <p:nvPr/>
          </p:nvSpPr>
          <p:spPr>
            <a:xfrm>
              <a:off x="611560" y="1196752"/>
              <a:ext cx="6552728" cy="360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TextBox 37"/>
            <p:cNvSpPr txBox="1">
              <a:spLocks noChangeArrowheads="1"/>
            </p:cNvSpPr>
            <p:nvPr/>
          </p:nvSpPr>
          <p:spPr bwMode="auto">
            <a:xfrm>
              <a:off x="611560" y="1198339"/>
              <a:ext cx="1871528" cy="523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+mn-ea"/>
                  <a:ea typeface="+mn-ea"/>
                </a:rPr>
                <a:t>知识窗</a:t>
              </a:r>
              <a:endParaRPr lang="zh-CN" altLang="en-US" sz="2800" b="1" dirty="0">
                <a:latin typeface="+mn-ea"/>
                <a:ea typeface="+mn-ea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713" y="2420938"/>
            <a:ext cx="6337300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据统计，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年因道路交通事故造成约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2800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岁以下青少年死亡。由于缺乏交通安全知识，因交通事故造成死亡的数量呈逐年上升的趋势，所以，要加强学生的交通安全教育，提高交通安全意识。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450" y="889000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居家安全：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450" y="2054225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校园安全：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450" y="3481388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交通安全：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450" y="4921250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户外安全：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3350" y="1465263"/>
            <a:ext cx="6769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用湿手插拔电源插头，容易引发触电事故。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1188" y="2546350"/>
            <a:ext cx="770572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学校楼梯追逐玩耍、楼梯扶手当“滑梯”容易造成伤害。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1188" y="3987800"/>
            <a:ext cx="792162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在机动车道骑自行车，违反交通法规，容易造成交通事故。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11188" y="5426075"/>
            <a:ext cx="7129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高压电线旁边放风筝容易发生触电事故。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611188" y="692150"/>
            <a:ext cx="252095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即学即练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矩形 2"/>
          <p:cNvSpPr>
            <a:spLocks noChangeArrowheads="1"/>
          </p:cNvSpPr>
          <p:nvPr/>
        </p:nvSpPr>
        <p:spPr bwMode="auto">
          <a:xfrm>
            <a:off x="1547813" y="1331913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出行安全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350" y="1970088"/>
            <a:ext cx="69135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下列答案中属于遵守交通法规的行为是（   ）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4438" y="3141663"/>
            <a:ext cx="5040312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A.</a:t>
            </a:r>
            <a:r>
              <a:rPr lang="zh-CN" altLang="en-US" sz="2800" b="1" dirty="0">
                <a:latin typeface="+mn-ea"/>
                <a:ea typeface="+mn-ea"/>
              </a:rPr>
              <a:t>穿越隔离带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B.</a:t>
            </a:r>
            <a:r>
              <a:rPr lang="zh-CN" altLang="en-US" sz="2800" b="1" dirty="0">
                <a:latin typeface="+mn-ea"/>
                <a:ea typeface="+mn-ea"/>
              </a:rPr>
              <a:t>在机动车道上玩滑板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C.</a:t>
            </a:r>
            <a:r>
              <a:rPr lang="zh-CN" altLang="en-US" sz="2800" b="1" dirty="0">
                <a:latin typeface="+mn-ea"/>
                <a:ea typeface="+mn-ea"/>
              </a:rPr>
              <a:t>上车后系好安全带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6150" y="2162175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755650" y="836613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电器使用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3" y="1484313"/>
            <a:ext cx="73437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家用电器正在使用时，下列说法中正确的是（   ）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175" y="2636838"/>
            <a:ext cx="60483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A.</a:t>
            </a:r>
            <a:r>
              <a:rPr lang="zh-CN" altLang="en-US" sz="2800" b="1" dirty="0">
                <a:latin typeface="+mn-ea"/>
                <a:ea typeface="+mn-ea"/>
              </a:rPr>
              <a:t>用湿手插拔电源插头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B.</a:t>
            </a:r>
            <a:r>
              <a:rPr lang="zh-CN" altLang="en-US" sz="2800" b="1" dirty="0">
                <a:latin typeface="+mn-ea"/>
                <a:ea typeface="+mn-ea"/>
              </a:rPr>
              <a:t>用湿手更换灯泡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C.</a:t>
            </a:r>
            <a:r>
              <a:rPr lang="zh-CN" altLang="en-US" sz="2800" b="1" dirty="0">
                <a:latin typeface="+mn-ea"/>
                <a:ea typeface="+mn-ea"/>
              </a:rPr>
              <a:t>家用电器正常工作时，不随意搬动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2275" y="1731963"/>
            <a:ext cx="5334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827088" y="692150"/>
            <a:ext cx="2160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燃气抢险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3" y="1412875"/>
            <a:ext cx="7416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家庭中如果燃气泄漏，下列做法中正确的是（   ）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150" y="2449513"/>
            <a:ext cx="6049963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A.</a:t>
            </a:r>
            <a:r>
              <a:rPr lang="zh-CN" altLang="en-US" sz="2800" b="1" dirty="0">
                <a:latin typeface="+mn-ea"/>
                <a:ea typeface="+mn-ea"/>
              </a:rPr>
              <a:t>闻到燃气味时，立即关闭燃气阀门 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  </a:t>
            </a:r>
            <a:r>
              <a:rPr lang="zh-CN" altLang="en-US" sz="2800" b="1" dirty="0">
                <a:latin typeface="+mn-ea"/>
                <a:ea typeface="+mn-ea"/>
              </a:rPr>
              <a:t>并开窗通风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B.</a:t>
            </a:r>
            <a:r>
              <a:rPr lang="zh-CN" altLang="en-US" sz="2800" b="1" dirty="0">
                <a:latin typeface="+mn-ea"/>
                <a:ea typeface="+mn-ea"/>
              </a:rPr>
              <a:t>闻到燃气味时，立即打电话通知相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  </a:t>
            </a:r>
            <a:r>
              <a:rPr lang="zh-CN" altLang="en-US" sz="2800" b="1" dirty="0">
                <a:latin typeface="+mn-ea"/>
                <a:ea typeface="+mn-ea"/>
              </a:rPr>
              <a:t>关部门进行检修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C.</a:t>
            </a:r>
            <a:r>
              <a:rPr lang="zh-CN" altLang="en-US" sz="2800" b="1" dirty="0">
                <a:latin typeface="+mn-ea"/>
                <a:ea typeface="+mn-ea"/>
              </a:rPr>
              <a:t>用打火机照明或者打开电灯，检查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  </a:t>
            </a:r>
            <a:r>
              <a:rPr lang="zh-CN" altLang="en-US" sz="2800" b="1" dirty="0">
                <a:latin typeface="+mn-ea"/>
                <a:ea typeface="+mn-ea"/>
              </a:rPr>
              <a:t>燃气位置。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2275" y="1700213"/>
            <a:ext cx="5334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755650" y="836613"/>
            <a:ext cx="2160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电梯求生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3" y="1538288"/>
            <a:ext cx="74168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被困在电梯中应采取的正确行动是（   ）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150" y="2449513"/>
            <a:ext cx="6049963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A.</a:t>
            </a:r>
            <a:r>
              <a:rPr lang="zh-CN" altLang="en-US" sz="2800" b="1" dirty="0">
                <a:latin typeface="+mn-ea"/>
                <a:ea typeface="+mn-ea"/>
              </a:rPr>
              <a:t>将门扒开脱险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B.</a:t>
            </a:r>
            <a:r>
              <a:rPr lang="zh-CN" altLang="en-US" sz="2800" b="1" dirty="0">
                <a:latin typeface="+mn-ea"/>
                <a:ea typeface="+mn-ea"/>
              </a:rPr>
              <a:t>从电梯顶部爬出脱险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C.</a:t>
            </a:r>
            <a:r>
              <a:rPr lang="zh-CN" altLang="en-US" sz="2800" b="1" dirty="0">
                <a:latin typeface="+mn-ea"/>
                <a:ea typeface="+mn-ea"/>
              </a:rPr>
              <a:t>按响应急警铃或打电话求救，等待</a:t>
            </a:r>
            <a:endParaRPr lang="en-US" altLang="zh-CN" sz="2800" b="1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  </a:t>
            </a:r>
            <a:r>
              <a:rPr lang="zh-CN" altLang="en-US" sz="2800" b="1" dirty="0">
                <a:latin typeface="+mn-ea"/>
                <a:ea typeface="+mn-ea"/>
              </a:rPr>
              <a:t>救援人员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1725" y="1331913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TextBox 37"/>
          <p:cNvSpPr txBox="1">
            <a:spLocks noChangeArrowheads="1"/>
          </p:cNvSpPr>
          <p:nvPr/>
        </p:nvSpPr>
        <p:spPr bwMode="auto">
          <a:xfrm>
            <a:off x="1654175" y="1270000"/>
            <a:ext cx="284638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501650" y="2143125"/>
            <a:ext cx="7881938" cy="2278063"/>
            <a:chOff x="1694530" y="607265"/>
            <a:chExt cx="7881037" cy="2277547"/>
          </a:xfrm>
        </p:grpSpPr>
        <p:sp>
          <p:nvSpPr>
            <p:cNvPr id="37892" name="TextBox 11"/>
            <p:cNvSpPr txBox="1">
              <a:spLocks noChangeArrowheads="1"/>
            </p:cNvSpPr>
            <p:nvPr/>
          </p:nvSpPr>
          <p:spPr bwMode="auto">
            <a:xfrm>
              <a:off x="1694530" y="1250207"/>
              <a:ext cx="2857520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800" b="1"/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5619969" y="885015"/>
              <a:ext cx="431751" cy="1728395"/>
            </a:xfrm>
            <a:prstGeom prst="leftBrace">
              <a:avLst>
                <a:gd name="adj1" fmla="val 32881"/>
                <a:gd name="adj2" fmla="val 48945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196165" y="607265"/>
              <a:ext cx="3379402" cy="22775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CN" altLang="en-US" sz="2800" b="1" dirty="0">
                  <a:latin typeface="+mn-lt"/>
                  <a:ea typeface="+mn-ea"/>
                </a:rPr>
                <a:t>平安出行</a:t>
              </a:r>
              <a:endParaRPr lang="en-US" altLang="zh-CN" sz="2800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CN" altLang="en-US" sz="2800" b="1" dirty="0">
                  <a:latin typeface="+mn-lt"/>
                  <a:ea typeface="+mn-ea"/>
                </a:rPr>
                <a:t>不让溺水悲剧发生</a:t>
              </a:r>
              <a:endParaRPr lang="en-US" altLang="zh-CN" sz="2800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CN" altLang="en-US" sz="2800" b="1" dirty="0">
                  <a:latin typeface="+mn-lt"/>
                  <a:ea typeface="+mn-ea"/>
                </a:rPr>
                <a:t>“</a:t>
              </a:r>
              <a:r>
                <a:rPr lang="en-US" altLang="zh-CN" sz="2800" b="1" dirty="0">
                  <a:latin typeface="+mn-ea"/>
                  <a:ea typeface="+mn-ea"/>
                </a:rPr>
                <a:t>119</a:t>
              </a:r>
              <a:r>
                <a:rPr lang="zh-CN" altLang="en-US" sz="2800" b="1" dirty="0">
                  <a:latin typeface="+mn-lt"/>
                  <a:ea typeface="+mn-ea"/>
                </a:rPr>
                <a:t>”的警示</a:t>
              </a:r>
              <a:endParaRPr lang="en-US" altLang="zh-CN" sz="2800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CN" altLang="en-US" sz="2800" b="1" dirty="0">
                  <a:latin typeface="+mn-lt"/>
                  <a:ea typeface="+mn-ea"/>
                </a:rPr>
                <a:t>安全通行证</a:t>
              </a:r>
              <a:endParaRPr lang="zh-CN" altLang="en-US" sz="2800" b="1" dirty="0">
                <a:latin typeface="+mn-lt"/>
                <a:ea typeface="+mn-ea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11413" y="3021013"/>
            <a:ext cx="20145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ym typeface="+mn-ea"/>
              </a:rPr>
              <a:t>安全记心上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78425" y="4125913"/>
            <a:ext cx="27622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3975100"/>
            <a:ext cx="2066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1677988"/>
            <a:ext cx="24955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770063"/>
            <a:ext cx="23431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8313" y="603250"/>
            <a:ext cx="79914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说说图中人物遵守了什么交通规则或违反了什么交通规则？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7513" y="3327400"/>
            <a:ext cx="142240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车辆超载</a:t>
            </a:r>
            <a:endParaRPr lang="zh-CN" altLang="en-US" sz="2400" b="1" dirty="0"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963" y="3346450"/>
            <a:ext cx="17319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货车顶坐人</a:t>
            </a:r>
            <a:endParaRPr lang="zh-CN" altLang="en-US" sz="2400" b="1" dirty="0"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388" y="5773738"/>
            <a:ext cx="2659062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绿灯行，过斑马线</a:t>
            </a:r>
            <a:endParaRPr lang="zh-CN" altLang="en-US" sz="2400" b="1" dirty="0">
              <a:latin typeface="+mn-lt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1613" y="5772150"/>
            <a:ext cx="26590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lt"/>
                <a:ea typeface="+mn-ea"/>
              </a:rPr>
              <a:t>从过街天桥过马路</a:t>
            </a:r>
            <a:endParaRPr lang="zh-CN" altLang="en-US" sz="2400" b="1" dirty="0"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3225" y="1822450"/>
            <a:ext cx="18002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+mn-ea"/>
                <a:ea typeface="+mn-ea"/>
              </a:rPr>
              <a:t>× </a:t>
            </a:r>
            <a:endParaRPr lang="zh-CN" altLang="en-US" sz="9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9250" y="4221163"/>
            <a:ext cx="12541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rgbClr val="00CC00"/>
                </a:solidFill>
                <a:latin typeface="+mn-ea"/>
                <a:ea typeface="+mn-ea"/>
              </a:rPr>
              <a:t>√</a:t>
            </a:r>
            <a:endParaRPr lang="zh-CN" altLang="en-US" sz="3600" dirty="0">
              <a:solidFill>
                <a:srgbClr val="00CC00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5963" y="1844675"/>
            <a:ext cx="18002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+mn-ea"/>
                <a:ea typeface="+mn-ea"/>
              </a:rPr>
              <a:t>× </a:t>
            </a:r>
            <a:endParaRPr lang="zh-CN" altLang="en-US" sz="9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49900" y="4191000"/>
            <a:ext cx="12541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rgbClr val="00CC00"/>
                </a:solidFill>
                <a:latin typeface="+mn-ea"/>
                <a:ea typeface="+mn-ea"/>
              </a:rPr>
              <a:t>√</a:t>
            </a:r>
            <a:endParaRPr lang="zh-CN" altLang="en-US" sz="3600" dirty="0">
              <a:solidFill>
                <a:srgbClr val="00CC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650" y="674688"/>
            <a:ext cx="74168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图中这些行为可能会产生什么后果？又该如何避免呢？</a:t>
            </a:r>
            <a:endParaRPr lang="zh-CN" altLang="en-US" sz="2800" dirty="0">
              <a:latin typeface="+mn-ea"/>
              <a:ea typeface="+mn-ea"/>
            </a:endParaRPr>
          </a:p>
        </p:txBody>
      </p:sp>
      <p:grpSp>
        <p:nvGrpSpPr>
          <p:cNvPr id="16387" name="组合 7"/>
          <p:cNvGrpSpPr/>
          <p:nvPr/>
        </p:nvGrpSpPr>
        <p:grpSpPr bwMode="auto">
          <a:xfrm>
            <a:off x="2152650" y="5454650"/>
            <a:ext cx="5164138" cy="522288"/>
            <a:chOff x="1827801" y="5445224"/>
            <a:chExt cx="5163988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1827801" y="5445224"/>
              <a:ext cx="90802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+mn-ea"/>
                  <a:ea typeface="+mn-ea"/>
                </a:rPr>
                <a:t>图 </a:t>
              </a:r>
              <a:r>
                <a:rPr lang="en-US" altLang="zh-CN" sz="2800" b="1" dirty="0">
                  <a:latin typeface="+mn-ea"/>
                  <a:ea typeface="+mn-ea"/>
                </a:rPr>
                <a:t>1</a:t>
              </a:r>
              <a:endParaRPr lang="zh-CN" altLang="en-US" sz="2800" b="1" dirty="0">
                <a:latin typeface="+mn-ea"/>
                <a:ea typeface="+mn-e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3765" y="5445224"/>
              <a:ext cx="90802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+mn-ea"/>
                  <a:ea typeface="+mn-ea"/>
                </a:rPr>
                <a:t>图 </a:t>
              </a:r>
              <a:r>
                <a:rPr lang="en-US" altLang="zh-CN" sz="2800" b="1" dirty="0">
                  <a:latin typeface="+mn-ea"/>
                  <a:ea typeface="+mn-ea"/>
                </a:rPr>
                <a:t>2</a:t>
              </a:r>
              <a:endParaRPr lang="zh-CN" altLang="en-US" sz="2800" b="1" dirty="0">
                <a:latin typeface="+mn-ea"/>
                <a:ea typeface="+mn-ea"/>
              </a:endParaRPr>
            </a:p>
          </p:txBody>
        </p:sp>
      </p:grpSp>
      <p:pic>
        <p:nvPicPr>
          <p:cNvPr id="16388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913" y="2133600"/>
            <a:ext cx="7056437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87450" y="1181100"/>
            <a:ext cx="7056438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在马路上嬉戏打闹，会被车道上的车辆撞到，受到伤害，遗憾终生。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我们应该在空旷安全的地方玩耍，不在车流量大的地方乱跑。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87450" y="3989388"/>
            <a:ext cx="6985000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横穿马路，翻越护栏，容易造成交通事故。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我们应该走人行横道或者过街天桥，遵守交通规则。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50" y="530225"/>
            <a:ext cx="1079500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图 </a:t>
            </a:r>
            <a:r>
              <a:rPr lang="en-US" altLang="zh-CN" sz="2800" b="1" dirty="0">
                <a:latin typeface="+mn-ea"/>
                <a:ea typeface="+mn-ea"/>
              </a:rPr>
              <a:t>1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50" y="3409950"/>
            <a:ext cx="1079500" cy="52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图 </a:t>
            </a:r>
            <a:r>
              <a:rPr lang="en-US" altLang="zh-CN" sz="2800" b="1">
                <a:latin typeface="+mn-ea"/>
                <a:ea typeface="+mn-ea"/>
              </a:rPr>
              <a:t>2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39750" y="620713"/>
            <a:ext cx="2519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413" y="5151438"/>
            <a:ext cx="41767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你们知道酒驾的危害吗？</a:t>
            </a:r>
            <a:endParaRPr lang="zh-CN" altLang="en-US" sz="2800" dirty="0">
              <a:latin typeface="+mn-ea"/>
              <a:ea typeface="+mn-ea"/>
            </a:endParaRPr>
          </a:p>
        </p:txBody>
      </p:sp>
      <p:grpSp>
        <p:nvGrpSpPr>
          <p:cNvPr id="18436" name="组合 6"/>
          <p:cNvGrpSpPr/>
          <p:nvPr/>
        </p:nvGrpSpPr>
        <p:grpSpPr bwMode="auto">
          <a:xfrm>
            <a:off x="355600" y="1593850"/>
            <a:ext cx="8432800" cy="3168650"/>
            <a:chOff x="356259" y="1594412"/>
            <a:chExt cx="8431482" cy="3168352"/>
          </a:xfrm>
        </p:grpSpPr>
        <p:pic>
          <p:nvPicPr>
            <p:cNvPr id="18437" name="图片 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56259" y="1594412"/>
              <a:ext cx="843148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24328" y="4293096"/>
              <a:ext cx="986304" cy="46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179388" y="190500"/>
            <a:ext cx="25209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知识小拓展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14663" y="765175"/>
            <a:ext cx="27098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酒后驾驶的危害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11188" y="1412875"/>
            <a:ext cx="8208962" cy="490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一、酒后驾车产生的不安全因素</a:t>
            </a:r>
            <a:endParaRPr lang="en-US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降低驾驶人的视线功能。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酒后驾车，人的视线变模糊，尤其影响对有颜色的信息选择反应中识别功能，使识别过程的时间延长，失误增多，对驾驶人反应的及时性、准确性产生不利的影响。</a:t>
            </a:r>
            <a:b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 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降低识别能力。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酒后驾车，驾驶人反应有两个不一样，一是驾驶人会出现远视，视近为远，二是视物的立体感上发生误差，视大为小。所以，许多酒后驾车者发生撞电杆或与前方车追尾相撞，就是这个原因。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5650" y="971550"/>
            <a:ext cx="7920038" cy="440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b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 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降低注意力。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饮酒后对人的中枢神经起麻醉抑制作用，导致驾驶人注意力涣散，反应能力下降，思维迟缓，技术操作的精确度减退，由此而导致交通事故的发生。</a:t>
            </a:r>
            <a:b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降低驾驶人驾驶能力。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酒后驾车致使驾驶人在行车过程中上动作失调，手脚灵敏性降低，不能及时准确处置危险情况，极易导致交通事故的发生。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11188" y="1689100"/>
            <a:ext cx="7705725" cy="354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在日本，驾驶员酒后开车发生的交通事故约占全年交通事故的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；因酒后开车肇事而死亡的人数，约占各种车祸死亡总人数的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6%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在美国，曾对车祸中的死亡者作尸检，发现丧命的驾驶员中，有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35%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的人在开车前喝过酒。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在我国，据统计，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2007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年全国查处各类交通违法行为中，酒后驾驶达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多万人次，驾驶员死亡档案中也有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与酒后驾车有关。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31913" y="1022350"/>
            <a:ext cx="41513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二、酒后驾车产生的危害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主题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0</TotalTime>
  <Words>2124</Words>
  <Application>WPS 演示</Application>
  <PresentationFormat>全屏显示(4:3)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幼圆</vt:lpstr>
      <vt:lpstr>微软雅黑</vt:lpstr>
      <vt:lpstr>黑体</vt:lpstr>
      <vt:lpstr>楷体</vt:lpstr>
      <vt:lpstr>Arial Unicode MS</vt:lpstr>
      <vt:lpstr>华文楷体</vt:lpstr>
      <vt:lpstr>Candara</vt:lpstr>
      <vt:lpstr>华文行楷</vt:lpstr>
      <vt:lpstr>主题4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a008323</cp:lastModifiedBy>
  <cp:revision>390</cp:revision>
  <dcterms:created xsi:type="dcterms:W3CDTF">2017-08-24T12:25:00Z</dcterms:created>
  <dcterms:modified xsi:type="dcterms:W3CDTF">2018-12-08T01:36:04Z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