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</p:sldMasterIdLst>
  <p:notesMasterIdLst>
    <p:notesMasterId r:id="rId21"/>
  </p:notesMasterIdLst>
  <p:sldIdLst>
    <p:sldId id="380" r:id="rId4"/>
    <p:sldId id="429" r:id="rId5"/>
    <p:sldId id="446" r:id="rId6"/>
    <p:sldId id="411" r:id="rId7"/>
    <p:sldId id="431" r:id="rId8"/>
    <p:sldId id="432" r:id="rId9"/>
    <p:sldId id="449" r:id="rId10"/>
    <p:sldId id="372" r:id="rId11"/>
    <p:sldId id="414" r:id="rId12"/>
    <p:sldId id="375" r:id="rId13"/>
    <p:sldId id="467" r:id="rId14"/>
    <p:sldId id="448" r:id="rId15"/>
    <p:sldId id="472" r:id="rId16"/>
    <p:sldId id="393" r:id="rId17"/>
    <p:sldId id="379" r:id="rId18"/>
    <p:sldId id="473" r:id="rId19"/>
    <p:sldId id="395" r:id="rId20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CCFFCC"/>
    <a:srgbClr val="0066CC"/>
    <a:srgbClr val="CCFFFF"/>
    <a:srgbClr val="FFCCCC"/>
    <a:srgbClr val="CCFF99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4"/>
    <p:restoredTop sz="91206"/>
  </p:normalViewPr>
  <p:slideViewPr>
    <p:cSldViewPr snapToGrid="0" showGuides="1">
      <p:cViewPr varScale="1">
        <p:scale>
          <a:sx n="41" d="100"/>
          <a:sy n="41" d="100"/>
        </p:scale>
        <p:origin x="-1314" y="-108"/>
      </p:cViewPr>
      <p:guideLst>
        <p:guide orient="horz" pos="2258"/>
        <p:guide pos="584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0" name="Rectangle 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4101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‹#›</a:t>
            </a:fld>
            <a:endParaRPr lang="zh-CN" altLang="en-US" sz="1200" strike="noStrike" noProof="1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1451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9218" name="文本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ctr"/>
          <a:lstStyle/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7410" name="文本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ctr"/>
          <a:lstStyle/>
          <a:p>
            <a:pPr lvl="0"/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u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u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marL="0" lvl="0" indent="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u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../../&#30446;&#24405;.ppt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6.png"/><Relationship Id="rId9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6.png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标题 5122" descr="桥拱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7170" y="1217613"/>
            <a:ext cx="9144000" cy="56340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2" name="Text Box 2"/>
          <p:cNvSpPr txBox="1"/>
          <p:nvPr/>
        </p:nvSpPr>
        <p:spPr>
          <a:xfrm>
            <a:off x="741363" y="455613"/>
            <a:ext cx="7226300" cy="7620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4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二次函数的图</a:t>
            </a:r>
            <a:r>
              <a:rPr lang="zh-CN" altLang="zh-CN" sz="44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象</a:t>
            </a:r>
            <a:r>
              <a:rPr lang="zh-CN" altLang="en-US" sz="44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与性质</a:t>
            </a:r>
            <a:r>
              <a:rPr lang="en-US" altLang="zh-CN" sz="44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(2)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文本框 15"/>
          <p:cNvSpPr txBox="1"/>
          <p:nvPr/>
        </p:nvSpPr>
        <p:spPr>
          <a:xfrm>
            <a:off x="889000" y="846138"/>
            <a:ext cx="7753350" cy="549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  <a:ea typeface="宋体" panose="02010600030101010101" pitchFamily="2" charset="-122"/>
                <a:sym typeface="宋体" panose="02010600030101010101" pitchFamily="2" charset="-122"/>
              </a:rPr>
              <a:t>你能总结二次函数</a:t>
            </a:r>
            <a:r>
              <a:rPr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  <a:ea typeface="宋体" panose="02010600030101010101" pitchFamily="2" charset="-122"/>
                <a:sym typeface="宋体" panose="02010600030101010101" pitchFamily="2" charset="-122"/>
              </a:rPr>
              <a:t>y=ax</a:t>
            </a:r>
            <a:r>
              <a:rPr lang="en-US" altLang="zh-CN" sz="2800" b="1" baseline="30000" dirty="0">
                <a:solidFill>
                  <a:srgbClr val="000000"/>
                </a:solidFill>
                <a:latin typeface="隶书" panose="02010509060101010101" pitchFamily="49" charset="-122"/>
                <a:ea typeface="宋体" panose="02010600030101010101" pitchFamily="2" charset="-122"/>
                <a:sym typeface="宋体" panose="02010600030101010101" pitchFamily="2" charset="-122"/>
              </a:rPr>
              <a:t>2</a:t>
            </a:r>
            <a:r>
              <a:rPr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  <a:ea typeface="宋体" panose="02010600030101010101" pitchFamily="2" charset="-122"/>
                <a:sym typeface="宋体" panose="02010600030101010101" pitchFamily="2" charset="-122"/>
              </a:rPr>
              <a:t>+c</a:t>
            </a:r>
            <a:r>
              <a:rPr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  <a:ea typeface="宋体" panose="02010600030101010101" pitchFamily="2" charset="-122"/>
                <a:sym typeface="宋体" panose="02010600030101010101" pitchFamily="2" charset="-122"/>
              </a:rPr>
              <a:t>的图象与性质吗？</a:t>
            </a:r>
          </a:p>
        </p:txBody>
      </p:sp>
      <p:grpSp>
        <p:nvGrpSpPr>
          <p:cNvPr id="15362" name="组合 1"/>
          <p:cNvGrpSpPr/>
          <p:nvPr/>
        </p:nvGrpSpPr>
        <p:grpSpPr>
          <a:xfrm>
            <a:off x="4660900" y="1803400"/>
            <a:ext cx="3930650" cy="4179888"/>
            <a:chOff x="6966" y="2408"/>
            <a:chExt cx="7943" cy="8448"/>
          </a:xfrm>
        </p:grpSpPr>
        <p:pic>
          <p:nvPicPr>
            <p:cNvPr id="15363" name="图片 2" descr="ZXB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66" y="2408"/>
              <a:ext cx="7633" cy="7291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8" name="任意多边形 27"/>
            <p:cNvSpPr/>
            <p:nvPr/>
          </p:nvSpPr>
          <p:spPr>
            <a:xfrm>
              <a:off x="9653" y="3760"/>
              <a:ext cx="2315" cy="4713"/>
            </a:xfrm>
            <a:custGeom>
              <a:avLst/>
              <a:gdLst>
                <a:gd name="connisteX0" fmla="*/ 0 w 1835785"/>
                <a:gd name="connsiteY0" fmla="*/ 3964940 h 3964940"/>
                <a:gd name="connisteX1" fmla="*/ 473075 w 1835785"/>
                <a:gd name="connsiteY1" fmla="*/ 988060 h 3964940"/>
                <a:gd name="connisteX2" fmla="*/ 904240 w 1835785"/>
                <a:gd name="connsiteY2" fmla="*/ 0 h 3964940"/>
                <a:gd name="connisteX3" fmla="*/ 1376680 w 1835785"/>
                <a:gd name="connsiteY3" fmla="*/ 988060 h 3964940"/>
                <a:gd name="connisteX4" fmla="*/ 1835785 w 1835785"/>
                <a:gd name="connsiteY4" fmla="*/ 3950970 h 3964940"/>
              </a:gdLst>
              <a:ahLst/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  <a:cxn ang="0">
                  <a:pos x="connisteX3" y="connsiteY3"/>
                </a:cxn>
                <a:cxn ang="0">
                  <a:pos x="connisteX4" y="connsiteY4"/>
                </a:cxn>
              </a:cxnLst>
              <a:rect l="l" t="t" r="r" b="b"/>
              <a:pathLst>
                <a:path w="1835785" h="3964940">
                  <a:moveTo>
                    <a:pt x="0" y="3964940"/>
                  </a:moveTo>
                  <a:cubicBezTo>
                    <a:pt x="85725" y="3389630"/>
                    <a:pt x="292100" y="1781175"/>
                    <a:pt x="473075" y="988060"/>
                  </a:cubicBezTo>
                  <a:cubicBezTo>
                    <a:pt x="654050" y="194945"/>
                    <a:pt x="723265" y="0"/>
                    <a:pt x="904240" y="0"/>
                  </a:cubicBezTo>
                  <a:cubicBezTo>
                    <a:pt x="1085215" y="0"/>
                    <a:pt x="1190625" y="198120"/>
                    <a:pt x="1376680" y="988060"/>
                  </a:cubicBezTo>
                  <a:cubicBezTo>
                    <a:pt x="1562735" y="1778000"/>
                    <a:pt x="1753235" y="3378200"/>
                    <a:pt x="1835785" y="3950970"/>
                  </a:cubicBezTo>
                </a:path>
              </a:pathLst>
            </a:custGeom>
            <a:noFill/>
            <a:ln w="349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/>
            </a:p>
          </p:txBody>
        </p:sp>
        <p:sp>
          <p:nvSpPr>
            <p:cNvPr id="29" name="任意多边形 28"/>
            <p:cNvSpPr/>
            <p:nvPr/>
          </p:nvSpPr>
          <p:spPr>
            <a:xfrm>
              <a:off x="9653" y="6143"/>
              <a:ext cx="2315" cy="4713"/>
            </a:xfrm>
            <a:custGeom>
              <a:avLst/>
              <a:gdLst>
                <a:gd name="connisteX0" fmla="*/ 0 w 1835785"/>
                <a:gd name="connsiteY0" fmla="*/ 3964940 h 3964940"/>
                <a:gd name="connisteX1" fmla="*/ 473075 w 1835785"/>
                <a:gd name="connsiteY1" fmla="*/ 988060 h 3964940"/>
                <a:gd name="connisteX2" fmla="*/ 904240 w 1835785"/>
                <a:gd name="connsiteY2" fmla="*/ 0 h 3964940"/>
                <a:gd name="connisteX3" fmla="*/ 1376680 w 1835785"/>
                <a:gd name="connsiteY3" fmla="*/ 988060 h 3964940"/>
                <a:gd name="connisteX4" fmla="*/ 1835785 w 1835785"/>
                <a:gd name="connsiteY4" fmla="*/ 3950970 h 3964940"/>
              </a:gdLst>
              <a:ahLst/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  <a:cxn ang="0">
                  <a:pos x="connisteX3" y="connsiteY3"/>
                </a:cxn>
                <a:cxn ang="0">
                  <a:pos x="connisteX4" y="connsiteY4"/>
                </a:cxn>
              </a:cxnLst>
              <a:rect l="l" t="t" r="r" b="b"/>
              <a:pathLst>
                <a:path w="1835785" h="3964940">
                  <a:moveTo>
                    <a:pt x="0" y="3964940"/>
                  </a:moveTo>
                  <a:cubicBezTo>
                    <a:pt x="85725" y="3389630"/>
                    <a:pt x="292100" y="1781175"/>
                    <a:pt x="473075" y="988060"/>
                  </a:cubicBezTo>
                  <a:cubicBezTo>
                    <a:pt x="654050" y="194945"/>
                    <a:pt x="723265" y="0"/>
                    <a:pt x="904240" y="0"/>
                  </a:cubicBezTo>
                  <a:cubicBezTo>
                    <a:pt x="1085215" y="0"/>
                    <a:pt x="1190625" y="198120"/>
                    <a:pt x="1376680" y="988060"/>
                  </a:cubicBezTo>
                  <a:cubicBezTo>
                    <a:pt x="1562735" y="1778000"/>
                    <a:pt x="1753235" y="3378200"/>
                    <a:pt x="1835785" y="3950970"/>
                  </a:cubicBezTo>
                </a:path>
              </a:pathLst>
            </a:custGeom>
            <a:noFill/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/>
            </a:p>
          </p:txBody>
        </p:sp>
        <p:sp>
          <p:nvSpPr>
            <p:cNvPr id="15366" name="文本框 18"/>
            <p:cNvSpPr txBox="1"/>
            <p:nvPr/>
          </p:nvSpPr>
          <p:spPr>
            <a:xfrm>
              <a:off x="11825" y="8730"/>
              <a:ext cx="2772" cy="92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b="1" dirty="0">
                  <a:solidFill>
                    <a:srgbClr val="00206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y=</a:t>
              </a:r>
              <a:r>
                <a:rPr lang="en-US" altLang="zh-CN" dirty="0">
                  <a:solidFill>
                    <a:srgbClr val="00206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-</a:t>
              </a:r>
              <a:r>
                <a:rPr lang="en-US" altLang="zh-CN" b="1" dirty="0">
                  <a:solidFill>
                    <a:srgbClr val="00206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2x</a:t>
              </a:r>
              <a:r>
                <a:rPr lang="en-US" altLang="zh-CN" b="1" baseline="30000" dirty="0">
                  <a:solidFill>
                    <a:srgbClr val="00206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5367" name="文本框 18"/>
            <p:cNvSpPr txBox="1"/>
            <p:nvPr/>
          </p:nvSpPr>
          <p:spPr>
            <a:xfrm>
              <a:off x="11968" y="7181"/>
              <a:ext cx="2941" cy="92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b="1" dirty="0">
                  <a:solidFill>
                    <a:srgbClr val="00206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y=</a:t>
              </a:r>
              <a:r>
                <a:rPr lang="en-US" altLang="zh-CN" dirty="0">
                  <a:solidFill>
                    <a:srgbClr val="00206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-</a:t>
              </a:r>
              <a:r>
                <a:rPr lang="en-US" altLang="zh-CN" b="1" dirty="0">
                  <a:solidFill>
                    <a:srgbClr val="00206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2x</a:t>
              </a:r>
              <a:r>
                <a:rPr lang="en-US" altLang="zh-CN" b="1" baseline="30000" dirty="0">
                  <a:solidFill>
                    <a:srgbClr val="00206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b="1" dirty="0">
                  <a:solidFill>
                    <a:srgbClr val="00206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+4</a:t>
              </a:r>
            </a:p>
          </p:txBody>
        </p:sp>
      </p:grpSp>
      <p:grpSp>
        <p:nvGrpSpPr>
          <p:cNvPr id="15368" name="组合 7"/>
          <p:cNvGrpSpPr/>
          <p:nvPr/>
        </p:nvGrpSpPr>
        <p:grpSpPr>
          <a:xfrm>
            <a:off x="258763" y="1554163"/>
            <a:ext cx="3875087" cy="3856037"/>
            <a:chOff x="407" y="2140"/>
            <a:chExt cx="7878" cy="7836"/>
          </a:xfrm>
        </p:grpSpPr>
        <p:pic>
          <p:nvPicPr>
            <p:cNvPr id="15369" name="图片 2" descr="ZXB1"/>
            <p:cNvPicPr>
              <a:picLocks noChangeAspect="1"/>
            </p:cNvPicPr>
            <p:nvPr/>
          </p:nvPicPr>
          <p:blipFill>
            <a:blip r:embed="rId2"/>
            <a:srcRect l="11919" b="24249"/>
            <a:stretch>
              <a:fillRect/>
            </a:stretch>
          </p:blipFill>
          <p:spPr>
            <a:xfrm>
              <a:off x="407" y="3287"/>
              <a:ext cx="7878" cy="668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" name="任意多边形 3"/>
            <p:cNvSpPr/>
            <p:nvPr/>
          </p:nvSpPr>
          <p:spPr>
            <a:xfrm rot="10800000">
              <a:off x="2528" y="3012"/>
              <a:ext cx="2641" cy="4806"/>
            </a:xfrm>
            <a:custGeom>
              <a:avLst/>
              <a:gdLst>
                <a:gd name="connisteX0" fmla="*/ 0 w 1835785"/>
                <a:gd name="connsiteY0" fmla="*/ 3964940 h 3964940"/>
                <a:gd name="connisteX1" fmla="*/ 473075 w 1835785"/>
                <a:gd name="connsiteY1" fmla="*/ 988060 h 3964940"/>
                <a:gd name="connisteX2" fmla="*/ 904240 w 1835785"/>
                <a:gd name="connsiteY2" fmla="*/ 0 h 3964940"/>
                <a:gd name="connisteX3" fmla="*/ 1376680 w 1835785"/>
                <a:gd name="connsiteY3" fmla="*/ 988060 h 3964940"/>
                <a:gd name="connisteX4" fmla="*/ 1835785 w 1835785"/>
                <a:gd name="connsiteY4" fmla="*/ 3950970 h 3964940"/>
              </a:gdLst>
              <a:ahLst/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  <a:cxn ang="0">
                  <a:pos x="connisteX3" y="connsiteY3"/>
                </a:cxn>
                <a:cxn ang="0">
                  <a:pos x="connisteX4" y="connsiteY4"/>
                </a:cxn>
              </a:cxnLst>
              <a:rect l="l" t="t" r="r" b="b"/>
              <a:pathLst>
                <a:path w="1835785" h="3964940">
                  <a:moveTo>
                    <a:pt x="0" y="3964940"/>
                  </a:moveTo>
                  <a:cubicBezTo>
                    <a:pt x="85725" y="3389630"/>
                    <a:pt x="292100" y="1781175"/>
                    <a:pt x="473075" y="988060"/>
                  </a:cubicBezTo>
                  <a:cubicBezTo>
                    <a:pt x="654050" y="194945"/>
                    <a:pt x="723265" y="0"/>
                    <a:pt x="904240" y="0"/>
                  </a:cubicBezTo>
                  <a:cubicBezTo>
                    <a:pt x="1085215" y="0"/>
                    <a:pt x="1190625" y="198120"/>
                    <a:pt x="1376680" y="988060"/>
                  </a:cubicBezTo>
                  <a:cubicBezTo>
                    <a:pt x="1562735" y="1778000"/>
                    <a:pt x="1753235" y="3378200"/>
                    <a:pt x="1835785" y="3950970"/>
                  </a:cubicBezTo>
                </a:path>
              </a:pathLst>
            </a:custGeom>
            <a:noFill/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/>
            </a:p>
          </p:txBody>
        </p:sp>
        <p:sp>
          <p:nvSpPr>
            <p:cNvPr id="15371" name="文本框 18"/>
            <p:cNvSpPr txBox="1"/>
            <p:nvPr/>
          </p:nvSpPr>
          <p:spPr>
            <a:xfrm>
              <a:off x="5168" y="3012"/>
              <a:ext cx="2545" cy="9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b="1" dirty="0">
                  <a:solidFill>
                    <a:srgbClr val="00206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y=</a:t>
              </a:r>
              <a:r>
                <a:rPr lang="en-US" altLang="zh-CN" dirty="0">
                  <a:solidFill>
                    <a:srgbClr val="00206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b="1" dirty="0">
                  <a:solidFill>
                    <a:srgbClr val="00206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2x</a:t>
              </a:r>
              <a:r>
                <a:rPr lang="en-US" altLang="zh-CN" b="1" baseline="30000" dirty="0">
                  <a:solidFill>
                    <a:srgbClr val="00206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5372" name="文本框 18"/>
            <p:cNvSpPr txBox="1"/>
            <p:nvPr/>
          </p:nvSpPr>
          <p:spPr>
            <a:xfrm>
              <a:off x="5169" y="2140"/>
              <a:ext cx="2693" cy="9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b="1" dirty="0">
                  <a:solidFill>
                    <a:srgbClr val="00206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y=</a:t>
              </a:r>
              <a:r>
                <a:rPr lang="en-US" altLang="zh-CN" dirty="0">
                  <a:solidFill>
                    <a:srgbClr val="00206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b="1" dirty="0">
                  <a:solidFill>
                    <a:srgbClr val="00206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2x</a:t>
              </a:r>
              <a:r>
                <a:rPr lang="en-US" altLang="zh-CN" b="1" baseline="30000" dirty="0">
                  <a:solidFill>
                    <a:srgbClr val="00206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b="1" dirty="0">
                  <a:solidFill>
                    <a:srgbClr val="00206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+1</a:t>
              </a:r>
            </a:p>
          </p:txBody>
        </p:sp>
        <p:sp>
          <p:nvSpPr>
            <p:cNvPr id="16" name="任意多边形 15"/>
            <p:cNvSpPr/>
            <p:nvPr/>
          </p:nvSpPr>
          <p:spPr>
            <a:xfrm rot="10800000">
              <a:off x="2527" y="2268"/>
              <a:ext cx="2641" cy="4806"/>
            </a:xfrm>
            <a:custGeom>
              <a:avLst/>
              <a:gdLst>
                <a:gd name="connisteX0" fmla="*/ 0 w 1835785"/>
                <a:gd name="connsiteY0" fmla="*/ 3964940 h 3964940"/>
                <a:gd name="connisteX1" fmla="*/ 473075 w 1835785"/>
                <a:gd name="connsiteY1" fmla="*/ 988060 h 3964940"/>
                <a:gd name="connisteX2" fmla="*/ 904240 w 1835785"/>
                <a:gd name="connsiteY2" fmla="*/ 0 h 3964940"/>
                <a:gd name="connisteX3" fmla="*/ 1376680 w 1835785"/>
                <a:gd name="connsiteY3" fmla="*/ 988060 h 3964940"/>
                <a:gd name="connisteX4" fmla="*/ 1835785 w 1835785"/>
                <a:gd name="connsiteY4" fmla="*/ 3950970 h 3964940"/>
              </a:gdLst>
              <a:ahLst/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  <a:cxn ang="0">
                  <a:pos x="connisteX3" y="connsiteY3"/>
                </a:cxn>
                <a:cxn ang="0">
                  <a:pos x="connisteX4" y="connsiteY4"/>
                </a:cxn>
              </a:cxnLst>
              <a:rect l="l" t="t" r="r" b="b"/>
              <a:pathLst>
                <a:path w="1835785" h="3964940">
                  <a:moveTo>
                    <a:pt x="0" y="3964940"/>
                  </a:moveTo>
                  <a:cubicBezTo>
                    <a:pt x="85725" y="3389630"/>
                    <a:pt x="292100" y="1781175"/>
                    <a:pt x="473075" y="988060"/>
                  </a:cubicBezTo>
                  <a:cubicBezTo>
                    <a:pt x="654050" y="194945"/>
                    <a:pt x="723265" y="0"/>
                    <a:pt x="904240" y="0"/>
                  </a:cubicBezTo>
                  <a:cubicBezTo>
                    <a:pt x="1085215" y="0"/>
                    <a:pt x="1190625" y="198120"/>
                    <a:pt x="1376680" y="988060"/>
                  </a:cubicBezTo>
                  <a:cubicBezTo>
                    <a:pt x="1562735" y="1778000"/>
                    <a:pt x="1753235" y="3378200"/>
                    <a:pt x="1835785" y="3950970"/>
                  </a:cubicBezTo>
                </a:path>
              </a:pathLst>
            </a:custGeom>
            <a:noFill/>
            <a:ln w="349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/>
            </a:p>
          </p:txBody>
        </p:sp>
        <p:sp>
          <p:nvSpPr>
            <p:cNvPr id="7" name="任意多边形 6"/>
            <p:cNvSpPr/>
            <p:nvPr/>
          </p:nvSpPr>
          <p:spPr>
            <a:xfrm rot="10800000">
              <a:off x="2527" y="4414"/>
              <a:ext cx="2641" cy="4806"/>
            </a:xfrm>
            <a:custGeom>
              <a:avLst/>
              <a:gdLst>
                <a:gd name="connisteX0" fmla="*/ 0 w 1835785"/>
                <a:gd name="connsiteY0" fmla="*/ 3964940 h 3964940"/>
                <a:gd name="connisteX1" fmla="*/ 473075 w 1835785"/>
                <a:gd name="connsiteY1" fmla="*/ 988060 h 3964940"/>
                <a:gd name="connisteX2" fmla="*/ 904240 w 1835785"/>
                <a:gd name="connsiteY2" fmla="*/ 0 h 3964940"/>
                <a:gd name="connisteX3" fmla="*/ 1376680 w 1835785"/>
                <a:gd name="connsiteY3" fmla="*/ 988060 h 3964940"/>
                <a:gd name="connisteX4" fmla="*/ 1835785 w 1835785"/>
                <a:gd name="connsiteY4" fmla="*/ 3950970 h 3964940"/>
              </a:gdLst>
              <a:ahLst/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  <a:cxn ang="0">
                  <a:pos x="connisteX3" y="connsiteY3"/>
                </a:cxn>
                <a:cxn ang="0">
                  <a:pos x="connisteX4" y="connsiteY4"/>
                </a:cxn>
              </a:cxnLst>
              <a:rect l="l" t="t" r="r" b="b"/>
              <a:pathLst>
                <a:path w="1835785" h="3964940">
                  <a:moveTo>
                    <a:pt x="0" y="3964940"/>
                  </a:moveTo>
                  <a:cubicBezTo>
                    <a:pt x="85725" y="3389630"/>
                    <a:pt x="292100" y="1781175"/>
                    <a:pt x="473075" y="988060"/>
                  </a:cubicBezTo>
                  <a:cubicBezTo>
                    <a:pt x="654050" y="194945"/>
                    <a:pt x="723265" y="0"/>
                    <a:pt x="904240" y="0"/>
                  </a:cubicBezTo>
                  <a:cubicBezTo>
                    <a:pt x="1085215" y="0"/>
                    <a:pt x="1190625" y="198120"/>
                    <a:pt x="1376680" y="988060"/>
                  </a:cubicBezTo>
                  <a:cubicBezTo>
                    <a:pt x="1562735" y="1778000"/>
                    <a:pt x="1753235" y="3378200"/>
                    <a:pt x="1835785" y="3950970"/>
                  </a:cubicBezTo>
                </a:path>
              </a:pathLst>
            </a:custGeom>
            <a:noFill/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/>
            </a:p>
          </p:txBody>
        </p:sp>
      </p:grpSp>
      <p:sp>
        <p:nvSpPr>
          <p:cNvPr id="15375" name="文本框 10"/>
          <p:cNvSpPr txBox="1"/>
          <p:nvPr/>
        </p:nvSpPr>
        <p:spPr>
          <a:xfrm>
            <a:off x="2728913" y="2814638"/>
            <a:ext cx="1196975" cy="4191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000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y=2x</a:t>
            </a:r>
            <a:r>
              <a:rPr lang="en-US" altLang="zh-CN" sz="2000" b="1" baseline="300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2</a:t>
            </a:r>
            <a:r>
              <a:rPr lang="en-US" altLang="zh-CN" sz="2000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-2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688" name="Group 24"/>
          <p:cNvGraphicFramePr>
            <a:graphicFrameLocks noGrp="1"/>
          </p:cNvGraphicFramePr>
          <p:nvPr/>
        </p:nvGraphicFramePr>
        <p:xfrm>
          <a:off x="141288" y="1200150"/>
          <a:ext cx="8859838" cy="3363913"/>
        </p:xfrm>
        <a:graphic>
          <a:graphicData uri="http://schemas.openxmlformats.org/drawingml/2006/table">
            <a:tbl>
              <a:tblPr/>
              <a:tblGrid>
                <a:gridCol w="1428750"/>
                <a:gridCol w="3677920"/>
                <a:gridCol w="3753167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开口方向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对称轴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顶点坐标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    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函数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  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增减性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  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函数</a:t>
                      </a: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最值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731" name="Text Box 67"/>
          <p:cNvSpPr txBox="1"/>
          <p:nvPr/>
        </p:nvSpPr>
        <p:spPr>
          <a:xfrm>
            <a:off x="2476500" y="2817813"/>
            <a:ext cx="1403350" cy="457200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b="1" dirty="0">
                <a:latin typeface="黑体" panose="02010609060101010101" pitchFamily="2" charset="-122"/>
                <a:ea typeface="黑体" panose="02010609060101010101" pitchFamily="2" charset="-122"/>
              </a:rPr>
              <a:t>0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，</a:t>
            </a:r>
            <a:r>
              <a:rPr lang="en-US" altLang="zh-CN" b="1" dirty="0">
                <a:latin typeface="黑体" panose="02010609060101010101" pitchFamily="2" charset="-122"/>
                <a:ea typeface="黑体" panose="02010609060101010101" pitchFamily="2" charset="-122"/>
              </a:rPr>
              <a:t>c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</a:p>
        </p:txBody>
      </p:sp>
      <p:sp>
        <p:nvSpPr>
          <p:cNvPr id="2" name="Text Box 67"/>
          <p:cNvSpPr txBox="1"/>
          <p:nvPr/>
        </p:nvSpPr>
        <p:spPr>
          <a:xfrm>
            <a:off x="6215063" y="2817813"/>
            <a:ext cx="1403350" cy="457200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b="1" dirty="0">
                <a:latin typeface="黑体" panose="02010609060101010101" pitchFamily="2" charset="-122"/>
                <a:ea typeface="黑体" panose="02010609060101010101" pitchFamily="2" charset="-122"/>
              </a:rPr>
              <a:t>0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，</a:t>
            </a:r>
            <a:r>
              <a:rPr lang="en-US" altLang="zh-CN" b="1" dirty="0">
                <a:latin typeface="黑体" panose="02010609060101010101" pitchFamily="2" charset="-122"/>
                <a:ea typeface="黑体" panose="02010609060101010101" pitchFamily="2" charset="-122"/>
              </a:rPr>
              <a:t>c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</a:p>
        </p:txBody>
      </p:sp>
      <p:sp>
        <p:nvSpPr>
          <p:cNvPr id="16417" name="Text Box 65"/>
          <p:cNvSpPr txBox="1"/>
          <p:nvPr/>
        </p:nvSpPr>
        <p:spPr>
          <a:xfrm>
            <a:off x="2705100" y="1277938"/>
            <a:ext cx="661988" cy="457200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a&gt;0</a:t>
            </a:r>
          </a:p>
        </p:txBody>
      </p:sp>
      <p:sp>
        <p:nvSpPr>
          <p:cNvPr id="16418" name="Text Box 66"/>
          <p:cNvSpPr txBox="1"/>
          <p:nvPr/>
        </p:nvSpPr>
        <p:spPr>
          <a:xfrm>
            <a:off x="6424613" y="1277938"/>
            <a:ext cx="661987" cy="457200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a&lt;0</a:t>
            </a:r>
            <a:endParaRPr lang="en-US" altLang="zh-CN" b="1" baseline="30000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3733" name="Text Box 69"/>
          <p:cNvSpPr txBox="1"/>
          <p:nvPr/>
        </p:nvSpPr>
        <p:spPr>
          <a:xfrm>
            <a:off x="2857500" y="2360613"/>
            <a:ext cx="641350" cy="457200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轴</a:t>
            </a:r>
          </a:p>
        </p:txBody>
      </p:sp>
      <p:sp>
        <p:nvSpPr>
          <p:cNvPr id="3" name="Text Box 69"/>
          <p:cNvSpPr txBox="1"/>
          <p:nvPr/>
        </p:nvSpPr>
        <p:spPr>
          <a:xfrm>
            <a:off x="6596063" y="2360613"/>
            <a:ext cx="641350" cy="457200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轴</a:t>
            </a:r>
          </a:p>
        </p:txBody>
      </p:sp>
      <p:sp>
        <p:nvSpPr>
          <p:cNvPr id="113737" name="Text Box 73"/>
          <p:cNvSpPr txBox="1"/>
          <p:nvPr/>
        </p:nvSpPr>
        <p:spPr>
          <a:xfrm>
            <a:off x="2705100" y="1735138"/>
            <a:ext cx="793750" cy="457200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向上</a:t>
            </a:r>
          </a:p>
        </p:txBody>
      </p:sp>
      <p:sp>
        <p:nvSpPr>
          <p:cNvPr id="4" name="Text Box 73"/>
          <p:cNvSpPr txBox="1"/>
          <p:nvPr/>
        </p:nvSpPr>
        <p:spPr>
          <a:xfrm>
            <a:off x="6359525" y="1735138"/>
            <a:ext cx="793750" cy="457200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向下</a:t>
            </a:r>
          </a:p>
        </p:txBody>
      </p:sp>
      <p:sp>
        <p:nvSpPr>
          <p:cNvPr id="113739" name="Text Box 75"/>
          <p:cNvSpPr txBox="1"/>
          <p:nvPr/>
        </p:nvSpPr>
        <p:spPr>
          <a:xfrm>
            <a:off x="1908175" y="4078288"/>
            <a:ext cx="2778125" cy="457200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当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x=0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时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最小值为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c.</a:t>
            </a:r>
          </a:p>
        </p:txBody>
      </p:sp>
      <p:sp>
        <p:nvSpPr>
          <p:cNvPr id="113740" name="Text Box 76"/>
          <p:cNvSpPr txBox="1"/>
          <p:nvPr/>
        </p:nvSpPr>
        <p:spPr>
          <a:xfrm>
            <a:off x="5527675" y="4078288"/>
            <a:ext cx="2778125" cy="457200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当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x=0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时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最大值为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c.</a:t>
            </a:r>
          </a:p>
        </p:txBody>
      </p:sp>
      <p:sp>
        <p:nvSpPr>
          <p:cNvPr id="16425" name="Rectangle 28"/>
          <p:cNvSpPr/>
          <p:nvPr/>
        </p:nvSpPr>
        <p:spPr>
          <a:xfrm>
            <a:off x="201613" y="4670425"/>
            <a:ext cx="8740775" cy="155416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b="1">
                <a:latin typeface="宋体" panose="02010600030101010101" pitchFamily="2" charset="-122"/>
                <a:ea typeface="宋体" panose="02010600030101010101" pitchFamily="2" charset="-122"/>
              </a:rPr>
              <a:t>y=ax</a:t>
            </a:r>
            <a:r>
              <a:rPr lang="en-US" altLang="zh-CN" b="1" baseline="3000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b="1">
                <a:latin typeface="宋体" panose="02010600030101010101" pitchFamily="2" charset="-122"/>
                <a:ea typeface="宋体" panose="02010600030101010101" pitchFamily="2" charset="-122"/>
              </a:rPr>
              <a:t>+c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的图象是由 </a:t>
            </a:r>
            <a:r>
              <a:rPr lang="en-US" altLang="zh-CN" b="1">
                <a:latin typeface="宋体" panose="02010600030101010101" pitchFamily="2" charset="-122"/>
                <a:ea typeface="宋体" panose="02010600030101010101" pitchFamily="2" charset="-122"/>
              </a:rPr>
              <a:t>y=ax</a:t>
            </a:r>
            <a:r>
              <a:rPr lang="en-US" altLang="zh-CN" b="1" baseline="3000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的图象上下平移得到的</a:t>
            </a:r>
          </a:p>
          <a:p>
            <a:pPr>
              <a:spcBef>
                <a:spcPct val="50000"/>
              </a:spcBef>
            </a:pP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当</a:t>
            </a:r>
            <a:r>
              <a:rPr lang="en-US" altLang="zh-CN" b="1">
                <a:latin typeface="宋体" panose="02010600030101010101" pitchFamily="2" charset="-122"/>
                <a:ea typeface="宋体" panose="02010600030101010101" pitchFamily="2" charset="-122"/>
              </a:rPr>
              <a:t>c&gt;0 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时，向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____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平移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_____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个单位</a:t>
            </a:r>
            <a:r>
              <a:rPr lang="en-US" altLang="zh-CN" b="1">
                <a:latin typeface="宋体" panose="02010600030101010101" pitchFamily="2" charset="-122"/>
                <a:ea typeface="宋体" panose="02010600030101010101" pitchFamily="2" charset="-122"/>
              </a:rPr>
              <a:t>;</a:t>
            </a:r>
          </a:p>
          <a:p>
            <a:pPr>
              <a:spcBef>
                <a:spcPct val="50000"/>
              </a:spcBef>
            </a:pP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当</a:t>
            </a:r>
            <a:r>
              <a:rPr lang="en-US" altLang="zh-CN" b="1">
                <a:latin typeface="宋体" panose="02010600030101010101" pitchFamily="2" charset="-122"/>
                <a:ea typeface="宋体" panose="02010600030101010101" pitchFamily="2" charset="-122"/>
              </a:rPr>
              <a:t>c&lt;0 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时，向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____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平移</a:t>
            </a:r>
            <a:r>
              <a:rPr lang="en-US" altLang="zh-CN" b="1">
                <a:latin typeface="宋体" panose="02010600030101010101" pitchFamily="2" charset="-122"/>
                <a:ea typeface="宋体" panose="02010600030101010101" pitchFamily="2" charset="-122"/>
              </a:rPr>
              <a:t>______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个单位</a:t>
            </a:r>
            <a:r>
              <a:rPr lang="en-US" altLang="zh-CN" b="1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259013" y="5108575"/>
            <a:ext cx="598487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上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498850" y="5046663"/>
            <a:ext cx="514350" cy="57943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259013" y="5688013"/>
            <a:ext cx="627062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下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217863" y="5626100"/>
            <a:ext cx="10763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︱c︱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6430" name="文本框 15"/>
          <p:cNvSpPr txBox="1"/>
          <p:nvPr/>
        </p:nvSpPr>
        <p:spPr>
          <a:xfrm>
            <a:off x="431800" y="569913"/>
            <a:ext cx="775335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b="1" dirty="0">
                <a:latin typeface="隶书" panose="02010509060101010101" pitchFamily="49" charset="-122"/>
                <a:ea typeface="宋体" panose="02010600030101010101" pitchFamily="2" charset="-122"/>
                <a:sym typeface="宋体" panose="02010600030101010101" pitchFamily="2" charset="-122"/>
              </a:rPr>
              <a:t>二次函数</a:t>
            </a:r>
            <a:r>
              <a:rPr lang="en-US" altLang="zh-CN" b="1">
                <a:latin typeface="楷体_GB2312" panose="02010609030101010101" pitchFamily="49" charset="-122"/>
                <a:ea typeface="楷体_GB2312" panose="02010609030101010101" pitchFamily="49" charset="-122"/>
                <a:sym typeface="Arial" panose="020B0604020202020204" pitchFamily="34" charset="0"/>
              </a:rPr>
              <a:t>y=ax</a:t>
            </a:r>
            <a:r>
              <a:rPr lang="en-US" altLang="zh-CN" b="1">
                <a:latin typeface="宋体" panose="02010600030101010101" pitchFamily="2" charset="-122"/>
                <a:ea typeface="楷体_GB2312" panose="02010609030101010101" pitchFamily="49" charset="-122"/>
                <a:sym typeface="Arial" panose="020B0604020202020204" pitchFamily="34" charset="0"/>
              </a:rPr>
              <a:t>²</a:t>
            </a:r>
            <a:r>
              <a:rPr lang="en-US" altLang="zh-CN" b="1">
                <a:latin typeface="楷体_GB2312" panose="02010609030101010101" pitchFamily="49" charset="-122"/>
                <a:ea typeface="楷体_GB2312" panose="02010609030101010101" pitchFamily="49" charset="-122"/>
                <a:sym typeface="Arial" panose="020B0604020202020204" pitchFamily="34" charset="0"/>
              </a:rPr>
              <a:t>+c</a:t>
            </a:r>
            <a:r>
              <a:rPr lang="zh-CN" altLang="en-US" b="1" dirty="0">
                <a:latin typeface="楷体_GB2312" panose="02010609030101010101" pitchFamily="49" charset="-122"/>
                <a:ea typeface="楷体_GB2312" panose="02010609030101010101" pitchFamily="49" charset="-122"/>
                <a:sym typeface="Arial" panose="020B0604020202020204" pitchFamily="34" charset="0"/>
              </a:rPr>
              <a:t>（</a:t>
            </a:r>
            <a:r>
              <a:rPr lang="en-US" altLang="zh-CN" b="1">
                <a:latin typeface="楷体_GB2312" panose="02010609030101010101" pitchFamily="49" charset="-122"/>
                <a:ea typeface="楷体_GB2312" panose="02010609030101010101" pitchFamily="49" charset="-122"/>
                <a:sym typeface="Arial" panose="020B0604020202020204" pitchFamily="34" charset="0"/>
              </a:rPr>
              <a:t>a≠0</a:t>
            </a:r>
            <a:r>
              <a:rPr lang="zh-CN" altLang="en-US" b="1" dirty="0">
                <a:latin typeface="楷体_GB2312" panose="02010609030101010101" pitchFamily="49" charset="-122"/>
                <a:ea typeface="楷体_GB2312" panose="02010609030101010101" pitchFamily="49" charset="-122"/>
                <a:sym typeface="Arial" panose="020B0604020202020204" pitchFamily="34" charset="0"/>
              </a:rPr>
              <a:t>）</a:t>
            </a:r>
            <a:r>
              <a:rPr lang="zh-CN" altLang="en-US" b="1" dirty="0">
                <a:solidFill>
                  <a:srgbClr val="000000"/>
                </a:solidFill>
                <a:latin typeface="隶书" panose="02010509060101010101" pitchFamily="49" charset="-122"/>
                <a:ea typeface="宋体" panose="02010600030101010101" pitchFamily="2" charset="-122"/>
                <a:sym typeface="宋体" panose="02010600030101010101" pitchFamily="2" charset="-122"/>
              </a:rPr>
              <a:t>的图象与性质</a:t>
            </a:r>
          </a:p>
        </p:txBody>
      </p:sp>
      <p:sp>
        <p:nvSpPr>
          <p:cNvPr id="16431" name="文本框 8"/>
          <p:cNvSpPr txBox="1"/>
          <p:nvPr/>
        </p:nvSpPr>
        <p:spPr>
          <a:xfrm>
            <a:off x="201613" y="1155700"/>
            <a:ext cx="1204912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000" b="1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Arial" panose="020B0604020202020204" pitchFamily="34" charset="0"/>
              </a:rPr>
              <a:t>y=ax</a:t>
            </a:r>
            <a:r>
              <a:rPr lang="en-US" altLang="zh-CN" sz="2000" b="1">
                <a:solidFill>
                  <a:srgbClr val="0000FF"/>
                </a:solidFill>
                <a:latin typeface="宋体" panose="02010600030101010101" pitchFamily="2" charset="-122"/>
                <a:ea typeface="楷体_GB2312" panose="02010609030101010101" pitchFamily="49" charset="-122"/>
                <a:sym typeface="Arial" panose="020B0604020202020204" pitchFamily="34" charset="0"/>
              </a:rPr>
              <a:t>²</a:t>
            </a:r>
            <a:r>
              <a:rPr lang="en-US" altLang="zh-CN" sz="2000" b="1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Arial" panose="020B0604020202020204" pitchFamily="34" charset="0"/>
              </a:rPr>
              <a:t>+c</a:t>
            </a:r>
          </a:p>
          <a:p>
            <a:r>
              <a:rPr lang="zh-CN" altLang="en-US" sz="2000" b="1" dirty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Arial" panose="020B0604020202020204" pitchFamily="34" charset="0"/>
              </a:rPr>
              <a:t>（</a:t>
            </a:r>
            <a:r>
              <a:rPr lang="en-US" altLang="zh-CN" sz="2000" b="1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Arial" panose="020B0604020202020204" pitchFamily="34" charset="0"/>
              </a:rPr>
              <a:t>a≠0</a:t>
            </a:r>
            <a:r>
              <a:rPr lang="zh-CN" altLang="en-US" sz="2000" b="1" dirty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Arial" panose="020B0604020202020204" pitchFamily="34" charset="0"/>
              </a:rPr>
              <a:t>）</a:t>
            </a:r>
            <a:endParaRPr lang="zh-CN" altLang="en-US" sz="20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9401" name="Text Box 73"/>
          <p:cNvSpPr txBox="1"/>
          <p:nvPr/>
        </p:nvSpPr>
        <p:spPr>
          <a:xfrm>
            <a:off x="1908175" y="3387725"/>
            <a:ext cx="3086100" cy="579438"/>
          </a:xfrm>
          <a:prstGeom prst="rect">
            <a:avLst/>
          </a:prstGeom>
          <a:noFill/>
          <a:ln w="12700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1600" b="1" dirty="0"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当</a:t>
            </a:r>
            <a:r>
              <a:rPr lang="en-US" altLang="zh-CN" sz="1600" b="1" dirty="0"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x&lt;0</a:t>
            </a:r>
            <a:r>
              <a:rPr lang="zh-CN" altLang="en-US" sz="1600" b="1" dirty="0"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时，</a:t>
            </a:r>
            <a:r>
              <a:rPr lang="en-US" altLang="zh-CN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zh-CN" altLang="en-US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随着</a:t>
            </a:r>
            <a:r>
              <a:rPr lang="en-US" altLang="zh-CN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zh-CN" altLang="en-US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的增大而减小</a:t>
            </a:r>
            <a:r>
              <a:rPr lang="en-US" altLang="zh-CN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. </a:t>
            </a:r>
          </a:p>
          <a:p>
            <a:r>
              <a:rPr lang="zh-CN" altLang="en-US" sz="1600" b="1" dirty="0"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当</a:t>
            </a:r>
            <a:r>
              <a:rPr lang="en-US" altLang="zh-CN" sz="1600" b="1" dirty="0"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x&gt;0</a:t>
            </a:r>
            <a:r>
              <a:rPr lang="zh-CN" altLang="en-US" sz="1600" b="1" dirty="0"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时，</a:t>
            </a:r>
            <a:r>
              <a:rPr lang="en-US" altLang="zh-CN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zh-CN" altLang="en-US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随着</a:t>
            </a:r>
            <a:r>
              <a:rPr lang="en-US" altLang="zh-CN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zh-CN" altLang="en-US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的增大而增大</a:t>
            </a:r>
            <a:r>
              <a:rPr lang="en-US" altLang="zh-CN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99402" name="Text Box 74"/>
          <p:cNvSpPr txBox="1"/>
          <p:nvPr/>
        </p:nvSpPr>
        <p:spPr>
          <a:xfrm>
            <a:off x="5284788" y="3387725"/>
            <a:ext cx="3716337" cy="579438"/>
          </a:xfrm>
          <a:prstGeom prst="rect">
            <a:avLst/>
          </a:prstGeom>
          <a:noFill/>
          <a:ln w="12700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1600" b="1" dirty="0"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当</a:t>
            </a:r>
            <a:r>
              <a:rPr lang="en-US" altLang="zh-CN" sz="1600" b="1" dirty="0"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x&lt;0</a:t>
            </a:r>
            <a:r>
              <a:rPr lang="zh-CN" altLang="en-US" sz="1600" b="1" dirty="0"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时，</a:t>
            </a:r>
            <a:r>
              <a:rPr lang="en-US" altLang="zh-CN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zh-CN" altLang="en-US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随着</a:t>
            </a:r>
            <a:r>
              <a:rPr lang="en-US" altLang="zh-CN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zh-CN" altLang="en-US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的增大而增大</a:t>
            </a:r>
            <a:r>
              <a:rPr lang="en-US" altLang="zh-CN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. </a:t>
            </a:r>
          </a:p>
          <a:p>
            <a:r>
              <a:rPr lang="zh-CN" altLang="en-US" sz="1600" b="1" dirty="0"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当</a:t>
            </a:r>
            <a:r>
              <a:rPr lang="en-US" altLang="zh-CN" sz="1600" b="1" dirty="0"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x&gt;0</a:t>
            </a:r>
            <a:r>
              <a:rPr lang="zh-CN" altLang="en-US" sz="1600" b="1" dirty="0"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时，</a:t>
            </a:r>
            <a:r>
              <a:rPr lang="en-US" altLang="zh-CN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zh-CN" altLang="en-US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随着</a:t>
            </a:r>
            <a:r>
              <a:rPr lang="en-US" altLang="zh-CN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zh-CN" altLang="en-US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的增大而减小</a:t>
            </a:r>
            <a:r>
              <a:rPr lang="en-US" altLang="zh-CN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11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indefinite"/>
                                        <p:tgtEl>
                                          <p:spTgt spid="9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7" dur="500"/>
                                        <p:tgtEl>
                                          <p:spTgt spid="11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2" dur="500"/>
                                        <p:tgtEl>
                                          <p:spTgt spid="11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731" grpId="0"/>
      <p:bldP spid="2" grpId="0"/>
      <p:bldP spid="113733" grpId="0"/>
      <p:bldP spid="3" grpId="0"/>
      <p:bldP spid="113737" grpId="0"/>
      <p:bldP spid="4" grpId="0"/>
      <p:bldP spid="113739" grpId="0"/>
      <p:bldP spid="113740" grpId="0"/>
      <p:bldP spid="5" grpId="0"/>
      <p:bldP spid="6" grpId="0"/>
      <p:bldP spid="7" grpId="0"/>
      <p:bldP spid="8" grpId="0"/>
      <p:bldP spid="99401" grpId="0"/>
      <p:bldP spid="994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组合 8"/>
          <p:cNvGrpSpPr/>
          <p:nvPr/>
        </p:nvGrpSpPr>
        <p:grpSpPr>
          <a:xfrm>
            <a:off x="-76200" y="1127125"/>
            <a:ext cx="9078913" cy="5119688"/>
            <a:chOff x="135" y="952"/>
            <a:chExt cx="14297" cy="8063"/>
          </a:xfrm>
        </p:grpSpPr>
        <p:sp>
          <p:nvSpPr>
            <p:cNvPr id="18434" name="文本框 99"/>
            <p:cNvSpPr txBox="1"/>
            <p:nvPr/>
          </p:nvSpPr>
          <p:spPr>
            <a:xfrm>
              <a:off x="135" y="1074"/>
              <a:ext cx="2759" cy="62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000" b="1">
                  <a:latin typeface="宋体" panose="02010600030101010101" pitchFamily="2" charset="-122"/>
                  <a:ea typeface="宋体" panose="02010600030101010101" pitchFamily="2" charset="-122"/>
                </a:rPr>
                <a:t>1</a:t>
              </a:r>
              <a:r>
                <a:rPr lang="zh-CN" altLang="en-US" sz="2000" b="1">
                  <a:latin typeface="宋体" panose="02010600030101010101" pitchFamily="2" charset="-122"/>
                  <a:ea typeface="宋体" panose="02010600030101010101" pitchFamily="2" charset="-122"/>
                </a:rPr>
                <a:t>、抛物线</a:t>
              </a:r>
            </a:p>
          </p:txBody>
        </p:sp>
        <p:pic>
          <p:nvPicPr>
            <p:cNvPr id="18435" name="图片 1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2177" y="952"/>
              <a:ext cx="2199" cy="86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8436" name="文本框 100"/>
            <p:cNvSpPr txBox="1"/>
            <p:nvPr/>
          </p:nvSpPr>
          <p:spPr>
            <a:xfrm>
              <a:off x="135" y="1074"/>
              <a:ext cx="13630" cy="129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b="1">
                  <a:latin typeface="宋体" panose="02010600030101010101" pitchFamily="2" charset="-122"/>
                  <a:ea typeface="宋体" panose="02010600030101010101" pitchFamily="2" charset="-122"/>
                </a:rPr>
                <a:t>                 </a:t>
              </a:r>
              <a:r>
                <a:rPr lang="zh-CN" altLang="en-US" b="1">
                  <a:latin typeface="宋体" panose="02010600030101010101" pitchFamily="2" charset="-122"/>
                  <a:ea typeface="宋体" panose="02010600030101010101" pitchFamily="2" charset="-122"/>
                </a:rPr>
                <a:t>的开口</a:t>
              </a:r>
              <a:r>
                <a:rPr lang="en-US" altLang="zh-CN" b="1">
                  <a:latin typeface="宋体" panose="02010600030101010101" pitchFamily="2" charset="-122"/>
                  <a:ea typeface="宋体" panose="02010600030101010101" pitchFamily="2" charset="-122"/>
                </a:rPr>
                <a:t>_______,</a:t>
              </a:r>
              <a:r>
                <a:rPr lang="zh-CN" altLang="en-US" b="1">
                  <a:latin typeface="宋体" panose="02010600030101010101" pitchFamily="2" charset="-122"/>
                  <a:ea typeface="宋体" panose="02010600030101010101" pitchFamily="2" charset="-122"/>
                </a:rPr>
                <a:t>对称轴是</a:t>
              </a:r>
              <a:r>
                <a:rPr lang="en-US" altLang="zh-CN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________</a:t>
              </a:r>
              <a:r>
                <a:rPr lang="zh-CN" altLang="en-US" b="1">
                  <a:latin typeface="宋体" panose="02010600030101010101" pitchFamily="2" charset="-122"/>
                  <a:ea typeface="宋体" panose="02010600030101010101" pitchFamily="2" charset="-122"/>
                </a:rPr>
                <a:t>，顶点坐标是</a:t>
              </a:r>
              <a:r>
                <a:rPr lang="en-US" altLang="zh-CN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_______</a:t>
              </a:r>
              <a:r>
                <a:rPr lang="zh-CN" altLang="en-US" b="1">
                  <a:latin typeface="宋体" panose="02010600030101010101" pitchFamily="2" charset="-122"/>
                  <a:ea typeface="宋体" panose="02010600030101010101" pitchFamily="2" charset="-122"/>
                </a:rPr>
                <a:t>，它可以看作是由抛物线</a:t>
              </a:r>
            </a:p>
          </p:txBody>
        </p:sp>
        <p:pic>
          <p:nvPicPr>
            <p:cNvPr id="18437" name="图片 2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8210" y="1697"/>
              <a:ext cx="1563" cy="86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8438" name="文本框 101"/>
            <p:cNvSpPr txBox="1"/>
            <p:nvPr/>
          </p:nvSpPr>
          <p:spPr>
            <a:xfrm>
              <a:off x="299" y="1821"/>
              <a:ext cx="14133" cy="244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indent="200025"/>
              <a:r>
                <a:rPr lang="en-US" altLang="zh-CN" b="1">
                  <a:latin typeface="宋体" panose="02010600030101010101" pitchFamily="2" charset="-122"/>
                  <a:ea typeface="宋体" panose="02010600030101010101" pitchFamily="2" charset="-122"/>
                </a:rPr>
                <a:t>                                     </a:t>
              </a:r>
              <a:r>
                <a:rPr lang="zh-CN" altLang="en-US" b="1">
                  <a:latin typeface="宋体" panose="02010600030101010101" pitchFamily="2" charset="-122"/>
                  <a:ea typeface="宋体" panose="02010600030101010101" pitchFamily="2" charset="-122"/>
                </a:rPr>
                <a:t>向</a:t>
              </a:r>
              <a:r>
                <a:rPr lang="en-US" altLang="zh-CN" b="1">
                  <a:latin typeface="宋体" panose="02010600030101010101" pitchFamily="2" charset="-122"/>
                  <a:ea typeface="宋体" panose="02010600030101010101" pitchFamily="2" charset="-122"/>
                </a:rPr>
                <a:t>_______</a:t>
              </a:r>
              <a:r>
                <a:rPr lang="zh-CN" altLang="en-US" b="1">
                  <a:latin typeface="宋体" panose="02010600030101010101" pitchFamily="2" charset="-122"/>
                  <a:ea typeface="宋体" panose="02010600030101010101" pitchFamily="2" charset="-122"/>
                </a:rPr>
                <a:t>平移</a:t>
              </a:r>
              <a:r>
                <a:rPr lang="en-US" altLang="zh-CN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______</a:t>
              </a:r>
              <a:r>
                <a:rPr lang="zh-CN" altLang="en-US" b="1">
                  <a:latin typeface="宋体" panose="02010600030101010101" pitchFamily="2" charset="-122"/>
                  <a:ea typeface="宋体" panose="02010600030101010101" pitchFamily="2" charset="-122"/>
                </a:rPr>
                <a:t>个单位得到的，当</a:t>
              </a:r>
              <a:r>
                <a:rPr lang="en-US" altLang="zh-CN" b="1">
                  <a:latin typeface="宋体" panose="02010600030101010101" pitchFamily="2" charset="-122"/>
                  <a:ea typeface="宋体" panose="02010600030101010101" pitchFamily="2" charset="-122"/>
                </a:rPr>
                <a:t>x_____</a:t>
              </a:r>
              <a:r>
                <a:rPr lang="zh-CN" altLang="en-US" b="1">
                  <a:latin typeface="宋体" panose="02010600030101010101" pitchFamily="2" charset="-122"/>
                  <a:ea typeface="宋体" panose="02010600030101010101" pitchFamily="2" charset="-122"/>
                </a:rPr>
                <a:t>时，</a:t>
              </a:r>
              <a:r>
                <a:rPr lang="en-US" altLang="zh-CN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y</a:t>
              </a:r>
              <a:r>
                <a:rPr lang="zh-CN" altLang="en-US" b="1">
                  <a:latin typeface="宋体" panose="02010600030101010101" pitchFamily="2" charset="-122"/>
                  <a:ea typeface="宋体" panose="02010600030101010101" pitchFamily="2" charset="-122"/>
                </a:rPr>
                <a:t>随</a:t>
              </a:r>
              <a:r>
                <a:rPr lang="en-US" altLang="zh-CN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x</a:t>
              </a:r>
              <a:r>
                <a:rPr lang="zh-CN" altLang="en-US" b="1">
                  <a:latin typeface="宋体" panose="02010600030101010101" pitchFamily="2" charset="-122"/>
                  <a:ea typeface="宋体" panose="02010600030101010101" pitchFamily="2" charset="-122"/>
                </a:rPr>
                <a:t>的增大而增大，当</a:t>
              </a:r>
              <a:r>
                <a:rPr lang="en-US" altLang="zh-CN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x______</a:t>
              </a:r>
              <a:r>
                <a:rPr lang="zh-CN" altLang="en-US" b="1">
                  <a:latin typeface="宋体" panose="02010600030101010101" pitchFamily="2" charset="-122"/>
                  <a:ea typeface="宋体" panose="02010600030101010101" pitchFamily="2" charset="-122"/>
                </a:rPr>
                <a:t>时，</a:t>
              </a:r>
              <a:r>
                <a:rPr lang="en-US" altLang="zh-CN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y</a:t>
              </a:r>
              <a:r>
                <a:rPr lang="zh-CN" altLang="en-US" b="1">
                  <a:latin typeface="宋体" panose="02010600030101010101" pitchFamily="2" charset="-122"/>
                  <a:ea typeface="宋体" panose="02010600030101010101" pitchFamily="2" charset="-122"/>
                </a:rPr>
                <a:t>随</a:t>
              </a:r>
              <a:r>
                <a:rPr lang="en-US" altLang="zh-CN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x</a:t>
              </a:r>
              <a:r>
                <a:rPr lang="zh-CN" altLang="en-US" b="1">
                  <a:latin typeface="宋体" panose="02010600030101010101" pitchFamily="2" charset="-122"/>
                  <a:ea typeface="宋体" panose="02010600030101010101" pitchFamily="2" charset="-122"/>
                </a:rPr>
                <a:t>的增大而减小</a:t>
              </a:r>
              <a:r>
                <a:rPr lang="en-US" altLang="zh-CN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.</a:t>
              </a:r>
              <a:r>
                <a:rPr lang="zh-CN" altLang="en-US" b="1">
                  <a:latin typeface="宋体" panose="02010600030101010101" pitchFamily="2" charset="-122"/>
                  <a:ea typeface="宋体" panose="02010600030101010101" pitchFamily="2" charset="-122"/>
                </a:rPr>
                <a:t>当</a:t>
              </a:r>
              <a:r>
                <a:rPr lang="en-US" altLang="zh-CN" b="1">
                  <a:latin typeface="宋体" panose="02010600030101010101" pitchFamily="2" charset="-122"/>
                  <a:ea typeface="宋体" panose="02010600030101010101" pitchFamily="2" charset="-122"/>
                </a:rPr>
                <a:t>x______</a:t>
              </a:r>
              <a:r>
                <a:rPr lang="zh-CN" altLang="en-US" b="1">
                  <a:latin typeface="宋体" panose="02010600030101010101" pitchFamily="2" charset="-122"/>
                  <a:ea typeface="宋体" panose="02010600030101010101" pitchFamily="2" charset="-122"/>
                </a:rPr>
                <a:t>时，</a:t>
              </a:r>
              <a:r>
                <a:rPr lang="en-US" altLang="zh-CN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y</a:t>
              </a:r>
              <a:r>
                <a:rPr lang="zh-CN" altLang="en-US" b="1">
                  <a:latin typeface="宋体" panose="02010600030101010101" pitchFamily="2" charset="-122"/>
                  <a:ea typeface="宋体" panose="02010600030101010101" pitchFamily="2" charset="-122"/>
                </a:rPr>
                <a:t>取得最</a:t>
              </a:r>
              <a:r>
                <a:rPr lang="en-US" altLang="zh-CN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____</a:t>
              </a:r>
              <a:r>
                <a:rPr lang="zh-CN" altLang="en-US" b="1">
                  <a:latin typeface="宋体" panose="02010600030101010101" pitchFamily="2" charset="-122"/>
                  <a:ea typeface="宋体" panose="02010600030101010101" pitchFamily="2" charset="-122"/>
                </a:rPr>
                <a:t>值，为</a:t>
              </a:r>
              <a:r>
                <a:rPr lang="en-US" altLang="zh-CN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______.</a:t>
              </a:r>
              <a:endParaRPr lang="zh-CN" altLang="en-US" b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8439" name="文本框 102"/>
            <p:cNvSpPr txBox="1"/>
            <p:nvPr/>
          </p:nvSpPr>
          <p:spPr>
            <a:xfrm>
              <a:off x="299" y="4487"/>
              <a:ext cx="13227" cy="339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b="1">
                  <a:latin typeface="宋体" panose="02010600030101010101" pitchFamily="2" charset="-122"/>
                  <a:ea typeface="宋体" panose="02010600030101010101" pitchFamily="2" charset="-122"/>
                </a:rPr>
                <a:t>2</a:t>
              </a:r>
              <a:r>
                <a:rPr lang="zh-CN" altLang="en-US" b="1">
                  <a:latin typeface="宋体" panose="02010600030101010101" pitchFamily="2" charset="-122"/>
                  <a:ea typeface="宋体" panose="02010600030101010101" pitchFamily="2" charset="-122"/>
                </a:rPr>
                <a:t>、函数</a:t>
              </a:r>
              <a:r>
                <a:rPr lang="en-US" altLang="zh-CN" b="1">
                  <a:latin typeface="宋体" panose="02010600030101010101" pitchFamily="2" charset="-122"/>
                  <a:ea typeface="宋体" panose="02010600030101010101" pitchFamily="2" charset="-122"/>
                </a:rPr>
                <a:t>y=-3x</a:t>
              </a:r>
              <a:r>
                <a:rPr lang="en-US" altLang="zh-CN" b="1" baseline="30000">
                  <a:latin typeface="宋体" panose="02010600030101010101" pitchFamily="2" charset="-122"/>
                  <a:ea typeface="宋体" panose="02010600030101010101" pitchFamily="2" charset="-122"/>
                </a:rPr>
                <a:t>2</a:t>
              </a:r>
              <a:r>
                <a:rPr lang="en-US" altLang="zh-CN" b="1">
                  <a:latin typeface="宋体" panose="02010600030101010101" pitchFamily="2" charset="-122"/>
                  <a:ea typeface="宋体" panose="02010600030101010101" pitchFamily="2" charset="-122"/>
                </a:rPr>
                <a:t>+2</a:t>
              </a:r>
              <a:r>
                <a:rPr lang="zh-CN" altLang="en-US" b="1">
                  <a:latin typeface="宋体" panose="02010600030101010101" pitchFamily="2" charset="-122"/>
                  <a:ea typeface="宋体" panose="02010600030101010101" pitchFamily="2" charset="-122"/>
                </a:rPr>
                <a:t>的开口</a:t>
              </a:r>
              <a:r>
                <a:rPr lang="en-US" altLang="zh-CN" b="1">
                  <a:latin typeface="宋体" panose="02010600030101010101" pitchFamily="2" charset="-122"/>
                  <a:ea typeface="宋体" panose="02010600030101010101" pitchFamily="2" charset="-122"/>
                </a:rPr>
                <a:t>_______,</a:t>
              </a:r>
              <a:r>
                <a:rPr lang="zh-CN" altLang="en-US" b="1">
                  <a:latin typeface="宋体" panose="02010600030101010101" pitchFamily="2" charset="-122"/>
                  <a:ea typeface="宋体" panose="02010600030101010101" pitchFamily="2" charset="-122"/>
                </a:rPr>
                <a:t>对称轴是</a:t>
              </a:r>
              <a:r>
                <a:rPr lang="en-US" altLang="zh-CN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________</a:t>
              </a:r>
              <a:r>
                <a:rPr lang="zh-CN" altLang="en-US" b="1">
                  <a:latin typeface="宋体" panose="02010600030101010101" pitchFamily="2" charset="-122"/>
                  <a:ea typeface="宋体" panose="02010600030101010101" pitchFamily="2" charset="-122"/>
                </a:rPr>
                <a:t>，顶点坐标是</a:t>
              </a:r>
              <a:r>
                <a:rPr lang="en-US" altLang="zh-CN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_______</a:t>
              </a:r>
              <a:r>
                <a:rPr lang="zh-CN" altLang="en-US" b="1">
                  <a:latin typeface="宋体" panose="02010600030101010101" pitchFamily="2" charset="-122"/>
                  <a:ea typeface="宋体" panose="02010600030101010101" pitchFamily="2" charset="-122"/>
                </a:rPr>
                <a:t>，它可以看作是由抛物线</a:t>
              </a:r>
              <a:r>
                <a:rPr lang="en-US" altLang="zh-CN" b="1">
                  <a:latin typeface="宋体" panose="02010600030101010101" pitchFamily="2" charset="-122"/>
                  <a:ea typeface="宋体" panose="02010600030101010101" pitchFamily="2" charset="-122"/>
                </a:rPr>
                <a:t>y=-3x</a:t>
              </a:r>
              <a:r>
                <a:rPr lang="en-US" altLang="zh-CN" b="1" baseline="30000">
                  <a:latin typeface="宋体" panose="02010600030101010101" pitchFamily="2" charset="-122"/>
                  <a:ea typeface="宋体" panose="02010600030101010101" pitchFamily="2" charset="-122"/>
                </a:rPr>
                <a:t>2</a:t>
              </a:r>
              <a:r>
                <a:rPr lang="zh-CN" altLang="en-US" b="1">
                  <a:latin typeface="宋体" panose="02010600030101010101" pitchFamily="2" charset="-122"/>
                  <a:ea typeface="宋体" panose="02010600030101010101" pitchFamily="2" charset="-122"/>
                </a:rPr>
                <a:t>向</a:t>
              </a:r>
              <a:r>
                <a:rPr lang="en-US" altLang="zh-CN" b="1">
                  <a:latin typeface="宋体" panose="02010600030101010101" pitchFamily="2" charset="-122"/>
                  <a:ea typeface="宋体" panose="02010600030101010101" pitchFamily="2" charset="-122"/>
                </a:rPr>
                <a:t>_______</a:t>
              </a:r>
              <a:r>
                <a:rPr lang="zh-CN" altLang="en-US" b="1">
                  <a:latin typeface="宋体" panose="02010600030101010101" pitchFamily="2" charset="-122"/>
                  <a:ea typeface="宋体" panose="02010600030101010101" pitchFamily="2" charset="-122"/>
                </a:rPr>
                <a:t>平移</a:t>
              </a:r>
              <a:r>
                <a:rPr lang="en-US" altLang="zh-CN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______</a:t>
              </a:r>
              <a:r>
                <a:rPr lang="zh-CN" altLang="en-US" b="1">
                  <a:latin typeface="宋体" panose="02010600030101010101" pitchFamily="2" charset="-122"/>
                  <a:ea typeface="宋体" panose="02010600030101010101" pitchFamily="2" charset="-122"/>
                </a:rPr>
                <a:t>个单位得到的。当</a:t>
              </a:r>
              <a:r>
                <a:rPr lang="en-US" altLang="zh-CN" b="1">
                  <a:latin typeface="宋体" panose="02010600030101010101" pitchFamily="2" charset="-122"/>
                  <a:ea typeface="宋体" panose="02010600030101010101" pitchFamily="2" charset="-122"/>
                </a:rPr>
                <a:t>x_____</a:t>
              </a:r>
              <a:r>
                <a:rPr lang="zh-CN" altLang="en-US" b="1">
                  <a:latin typeface="宋体" panose="02010600030101010101" pitchFamily="2" charset="-122"/>
                  <a:ea typeface="宋体" panose="02010600030101010101" pitchFamily="2" charset="-122"/>
                </a:rPr>
                <a:t>时，</a:t>
              </a:r>
              <a:r>
                <a:rPr lang="en-US" altLang="zh-CN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y</a:t>
              </a:r>
              <a:r>
                <a:rPr lang="zh-CN" altLang="en-US" b="1">
                  <a:latin typeface="宋体" panose="02010600030101010101" pitchFamily="2" charset="-122"/>
                  <a:ea typeface="宋体" panose="02010600030101010101" pitchFamily="2" charset="-122"/>
                </a:rPr>
                <a:t>随</a:t>
              </a:r>
              <a:r>
                <a:rPr lang="en-US" altLang="zh-CN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x</a:t>
              </a:r>
              <a:r>
                <a:rPr lang="zh-CN" altLang="en-US" b="1">
                  <a:latin typeface="宋体" panose="02010600030101010101" pitchFamily="2" charset="-122"/>
                  <a:ea typeface="宋体" panose="02010600030101010101" pitchFamily="2" charset="-122"/>
                </a:rPr>
                <a:t>的增大而增大，当</a:t>
              </a:r>
              <a:r>
                <a:rPr lang="en-US" altLang="zh-CN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x______</a:t>
              </a:r>
              <a:r>
                <a:rPr lang="zh-CN" altLang="en-US" b="1">
                  <a:latin typeface="宋体" panose="02010600030101010101" pitchFamily="2" charset="-122"/>
                  <a:ea typeface="宋体" panose="02010600030101010101" pitchFamily="2" charset="-122"/>
                </a:rPr>
                <a:t>时，</a:t>
              </a:r>
              <a:r>
                <a:rPr lang="en-US" altLang="zh-CN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y</a:t>
              </a:r>
              <a:r>
                <a:rPr lang="zh-CN" altLang="en-US" b="1">
                  <a:latin typeface="宋体" panose="02010600030101010101" pitchFamily="2" charset="-122"/>
                  <a:ea typeface="宋体" panose="02010600030101010101" pitchFamily="2" charset="-122"/>
                </a:rPr>
                <a:t>随</a:t>
              </a:r>
              <a:r>
                <a:rPr lang="en-US" altLang="zh-CN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x</a:t>
              </a:r>
              <a:r>
                <a:rPr lang="zh-CN" altLang="en-US" b="1">
                  <a:latin typeface="宋体" panose="02010600030101010101" pitchFamily="2" charset="-122"/>
                  <a:ea typeface="宋体" panose="02010600030101010101" pitchFamily="2" charset="-122"/>
                </a:rPr>
                <a:t>的增大而减小</a:t>
              </a:r>
              <a:r>
                <a:rPr lang="en-US" altLang="zh-CN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.</a:t>
              </a:r>
              <a:r>
                <a:rPr lang="zh-CN" altLang="en-US" b="1">
                  <a:latin typeface="宋体" panose="02010600030101010101" pitchFamily="2" charset="-122"/>
                  <a:ea typeface="宋体" panose="02010600030101010101" pitchFamily="2" charset="-122"/>
                </a:rPr>
                <a:t>当</a:t>
              </a:r>
              <a:r>
                <a:rPr lang="en-US" altLang="zh-CN" b="1">
                  <a:latin typeface="宋体" panose="02010600030101010101" pitchFamily="2" charset="-122"/>
                  <a:ea typeface="宋体" panose="02010600030101010101" pitchFamily="2" charset="-122"/>
                </a:rPr>
                <a:t>x_____</a:t>
              </a:r>
              <a:r>
                <a:rPr lang="zh-CN" altLang="en-US" b="1">
                  <a:latin typeface="宋体" panose="02010600030101010101" pitchFamily="2" charset="-122"/>
                  <a:ea typeface="宋体" panose="02010600030101010101" pitchFamily="2" charset="-122"/>
                </a:rPr>
                <a:t>时，</a:t>
              </a:r>
              <a:r>
                <a:rPr lang="en-US" altLang="zh-CN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y</a:t>
              </a:r>
              <a:r>
                <a:rPr lang="zh-CN" altLang="en-US" b="1">
                  <a:latin typeface="宋体" panose="02010600030101010101" pitchFamily="2" charset="-122"/>
                  <a:ea typeface="宋体" panose="02010600030101010101" pitchFamily="2" charset="-122"/>
                </a:rPr>
                <a:t>取得最</a:t>
              </a:r>
              <a:r>
                <a:rPr lang="en-US" altLang="zh-CN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____</a:t>
              </a:r>
              <a:r>
                <a:rPr lang="zh-CN" altLang="en-US" b="1">
                  <a:latin typeface="宋体" panose="02010600030101010101" pitchFamily="2" charset="-122"/>
                  <a:ea typeface="宋体" panose="02010600030101010101" pitchFamily="2" charset="-122"/>
                </a:rPr>
                <a:t>值，为</a:t>
              </a:r>
              <a:r>
                <a:rPr lang="en-US" altLang="zh-CN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______.</a:t>
              </a:r>
              <a:endParaRPr lang="en-US" altLang="zh-CN" b="1">
                <a:latin typeface="宋体" panose="02010600030101010101" pitchFamily="2" charset="-122"/>
                <a:ea typeface="宋体" panose="02010600030101010101" pitchFamily="2" charset="-122"/>
              </a:endParaRPr>
            </a:p>
            <a:p>
              <a:endParaRPr lang="en-US" altLang="zh-CN" b="1" baseline="3000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05" name="文本框 104"/>
            <p:cNvSpPr txBox="1"/>
            <p:nvPr/>
          </p:nvSpPr>
          <p:spPr>
            <a:xfrm>
              <a:off x="299" y="7719"/>
              <a:ext cx="13545" cy="129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marL="200025" indent="-200025"/>
              <a:r>
                <a:rPr lang="en-US" altLang="zh-CN" b="1" noProof="1">
                  <a:latin typeface="宋体" panose="02010600030101010101" pitchFamily="2" charset="-122"/>
                  <a:ea typeface="宋体" panose="02010600030101010101" pitchFamily="2" charset="-122"/>
                  <a:cs typeface="+mn-ea"/>
                  <a:sym typeface="+mn-ea"/>
                </a:rPr>
                <a:t>3</a:t>
              </a:r>
              <a:r>
                <a:rPr lang="zh-CN" altLang="en-US" b="1" noProof="1">
                  <a:latin typeface="宋体" panose="02010600030101010101" pitchFamily="2" charset="-122"/>
                  <a:ea typeface="宋体" panose="02010600030101010101" pitchFamily="2" charset="-122"/>
                  <a:cs typeface="+mn-ea"/>
                  <a:sym typeface="+mn-ea"/>
                </a:rPr>
                <a:t>、如果将二次函数</a:t>
              </a:r>
              <a:r>
                <a:rPr lang="en-US" altLang="zh-CN" b="1" noProof="1">
                  <a:latin typeface="宋体" panose="02010600030101010101" pitchFamily="2" charset="-122"/>
                  <a:ea typeface="宋体" panose="02010600030101010101" pitchFamily="2" charset="-122"/>
                  <a:cs typeface="+mn-ea"/>
                  <a:sym typeface="+mn-ea"/>
                </a:rPr>
                <a:t>y=3x</a:t>
              </a:r>
              <a:r>
                <a:rPr lang="en-US" altLang="zh-CN" b="1" baseline="30000" noProof="1">
                  <a:latin typeface="宋体" panose="02010600030101010101" pitchFamily="2" charset="-122"/>
                  <a:ea typeface="宋体" panose="02010600030101010101" pitchFamily="2" charset="-122"/>
                  <a:cs typeface="+mn-ea"/>
                  <a:sym typeface="+mn-ea"/>
                </a:rPr>
                <a:t>2 </a:t>
              </a:r>
              <a:r>
                <a:rPr lang="en-US" altLang="zh-CN" b="1" noProof="1">
                  <a:latin typeface="宋体" panose="02010600030101010101" pitchFamily="2" charset="-122"/>
                  <a:ea typeface="宋体" panose="02010600030101010101" pitchFamily="2" charset="-122"/>
                  <a:cs typeface="+mn-ea"/>
                  <a:sym typeface="+mn-ea"/>
                </a:rPr>
                <a:t>-2</a:t>
              </a:r>
              <a:r>
                <a:rPr lang="zh-CN" altLang="en-US" b="1" noProof="1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的图象沿</a:t>
              </a:r>
              <a:r>
                <a:rPr lang="en-US" altLang="zh-CN" b="1" noProof="1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y</a:t>
              </a:r>
              <a:r>
                <a:rPr lang="zh-CN" altLang="en-US" b="1" noProof="1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轴向上平移</a:t>
              </a:r>
              <a:r>
                <a:rPr lang="en-US" altLang="zh-CN" b="1" noProof="1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zh-CN" altLang="en-US" b="1" noProof="1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个单位长度，那么所得图象的关系式为</a:t>
              </a:r>
              <a:r>
                <a:rPr lang="en-US" altLang="zh-CN" b="1" noProof="1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____________</a:t>
              </a:r>
              <a:r>
                <a:rPr lang="en-US" altLang="zh-CN" sz="1050" noProof="1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zh-CN" altLang="en-US" noProof="1"/>
            </a:p>
          </p:txBody>
        </p:sp>
      </p:grpSp>
      <p:pic>
        <p:nvPicPr>
          <p:cNvPr id="18441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5" y="463550"/>
            <a:ext cx="2732088" cy="8858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3713163" y="1127125"/>
            <a:ext cx="938212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向上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284913" y="1127125"/>
            <a:ext cx="803275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y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轴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84188" y="1571625"/>
            <a:ext cx="1490662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-5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461125" y="1600200"/>
            <a:ext cx="801688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下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23850" y="2028825"/>
            <a:ext cx="639763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738563" y="2028825"/>
            <a:ext cx="658812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&gt;0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49275" y="2390775"/>
            <a:ext cx="644525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&lt;0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962525" y="2390775"/>
            <a:ext cx="735013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=0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481888" y="2390775"/>
            <a:ext cx="747712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小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49275" y="2776538"/>
            <a:ext cx="557213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-5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457575" y="3233738"/>
            <a:ext cx="939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向下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6115050" y="3233738"/>
            <a:ext cx="803275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y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轴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663575" y="3690938"/>
            <a:ext cx="1490663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6473825" y="3690938"/>
            <a:ext cx="830263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上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392113" y="4098925"/>
            <a:ext cx="5715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498475" y="4468813"/>
            <a:ext cx="658813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&gt;0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3752850" y="4098925"/>
            <a:ext cx="644525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&lt;0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4859338" y="4468813"/>
            <a:ext cx="735012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=0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7277100" y="4468813"/>
            <a:ext cx="7493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大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650875" y="4843463"/>
            <a:ext cx="64135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3906838" y="5789613"/>
            <a:ext cx="1687512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y=3x</a:t>
            </a:r>
            <a:r>
              <a:rPr lang="en-US" altLang="zh-CN" b="1" baseline="3000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文本框 1"/>
          <p:cNvSpPr txBox="1"/>
          <p:nvPr/>
        </p:nvSpPr>
        <p:spPr>
          <a:xfrm>
            <a:off x="279400" y="904875"/>
            <a:ext cx="8585200" cy="8223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</a:rPr>
              <a:t>、请写出两个二次函数的表达式，要求这两个函数图象的对称轴为</a:t>
            </a:r>
            <a:r>
              <a:rPr lang="en-US" altLang="zh-CN">
                <a:latin typeface="宋体" panose="02010600030101010101" pitchFamily="2" charset="-122"/>
                <a:ea typeface="宋体" panose="02010600030101010101" pitchFamily="2" charset="-122"/>
              </a:rPr>
              <a:t>y</a:t>
            </a:r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</a:rPr>
              <a:t>轴，开口方向不同。</a:t>
            </a:r>
          </a:p>
        </p:txBody>
      </p:sp>
      <p:sp>
        <p:nvSpPr>
          <p:cNvPr id="19458" name="文本框 2"/>
          <p:cNvSpPr txBox="1"/>
          <p:nvPr/>
        </p:nvSpPr>
        <p:spPr>
          <a:xfrm>
            <a:off x="279400" y="1930400"/>
            <a:ext cx="8585200" cy="8223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</a:rPr>
              <a:t>、请写出两个二次函数的表达式，要求这两个函数图象的对称轴为</a:t>
            </a:r>
            <a:r>
              <a:rPr lang="en-US" altLang="zh-CN">
                <a:latin typeface="宋体" panose="02010600030101010101" pitchFamily="2" charset="-122"/>
                <a:ea typeface="宋体" panose="02010600030101010101" pitchFamily="2" charset="-122"/>
              </a:rPr>
              <a:t>y</a:t>
            </a:r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</a:rPr>
              <a:t>轴，开口方向相同。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4"/>
          <p:cNvSpPr txBox="1"/>
          <p:nvPr/>
        </p:nvSpPr>
        <p:spPr>
          <a:xfrm>
            <a:off x="1836738" y="2573338"/>
            <a:ext cx="5081587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(1)y=ax</a:t>
            </a:r>
            <a:r>
              <a:rPr lang="en-US" altLang="zh-CN" b="1" baseline="3000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的图象是一条抛物线</a:t>
            </a:r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20482" name="Text Box 5"/>
          <p:cNvSpPr txBox="1"/>
          <p:nvPr/>
        </p:nvSpPr>
        <p:spPr>
          <a:xfrm>
            <a:off x="1887538" y="3260725"/>
            <a:ext cx="423545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(2)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其顶点坐标是（</a:t>
            </a:r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20483" name="Text Box 6"/>
          <p:cNvSpPr txBox="1"/>
          <p:nvPr/>
        </p:nvSpPr>
        <p:spPr>
          <a:xfrm>
            <a:off x="1849438" y="3881438"/>
            <a:ext cx="60071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(3)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对称轴是</a:t>
            </a:r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y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轴（也可写作直线</a:t>
            </a:r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x=0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20484" name="Text Box 7"/>
          <p:cNvSpPr txBox="1"/>
          <p:nvPr/>
        </p:nvSpPr>
        <p:spPr>
          <a:xfrm>
            <a:off x="1873250" y="4360863"/>
            <a:ext cx="6777038" cy="6397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(4)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当</a:t>
            </a:r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a&gt;0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时，开口向上；当</a:t>
            </a:r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a&lt;0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时，开口向下</a:t>
            </a:r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20485" name="Text Box 8"/>
          <p:cNvSpPr txBox="1"/>
          <p:nvPr/>
        </p:nvSpPr>
        <p:spPr>
          <a:xfrm>
            <a:off x="1951038" y="5132388"/>
            <a:ext cx="5872162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随着</a:t>
            </a:r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︱a︱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的增大，开口将越来越小</a:t>
            </a:r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20486" name="Text Box 9"/>
          <p:cNvSpPr txBox="1"/>
          <p:nvPr/>
        </p:nvSpPr>
        <p:spPr>
          <a:xfrm>
            <a:off x="1814513" y="2008188"/>
            <a:ext cx="4751387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1.y=ax</a:t>
            </a:r>
            <a:r>
              <a:rPr lang="en-US" altLang="zh-CN" b="1" baseline="3000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(a≠0)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的图象的特征</a:t>
            </a:r>
          </a:p>
        </p:txBody>
      </p:sp>
      <p:pic>
        <p:nvPicPr>
          <p:cNvPr id="20487" name="Picture 20"/>
          <p:cNvPicPr>
            <a:picLocks noChangeAspect="1"/>
          </p:cNvPicPr>
          <p:nvPr/>
        </p:nvPicPr>
        <p:blipFill>
          <a:blip r:embed="rId2"/>
          <a:srcRect l="7329" r="9515" b="26001"/>
          <a:stretch>
            <a:fillRect/>
          </a:stretch>
        </p:blipFill>
        <p:spPr>
          <a:xfrm>
            <a:off x="3503613" y="1041400"/>
            <a:ext cx="2233612" cy="646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2"/>
          <p:cNvSpPr/>
          <p:nvPr/>
        </p:nvSpPr>
        <p:spPr>
          <a:xfrm>
            <a:off x="742950" y="1906588"/>
            <a:ext cx="82423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二次函数</a:t>
            </a:r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y=ax</a:t>
            </a:r>
            <a:r>
              <a:rPr lang="en-US" altLang="zh-CN" b="1" baseline="3000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的图象与</a:t>
            </a:r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y=ax</a:t>
            </a:r>
            <a:r>
              <a:rPr lang="en-US" altLang="zh-CN" b="1" baseline="3000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+c(a≠0)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的图象的关系</a:t>
            </a:r>
            <a:endParaRPr lang="en-US" altLang="zh-CN" b="1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3565" name="Rectangle 13"/>
          <p:cNvSpPr/>
          <p:nvPr/>
        </p:nvSpPr>
        <p:spPr>
          <a:xfrm>
            <a:off x="887413" y="2597150"/>
            <a:ext cx="7129462" cy="15525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y=ax</a:t>
            </a:r>
            <a:r>
              <a:rPr lang="en-US" altLang="zh-CN" b="1" baseline="300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+c</a:t>
            </a:r>
            <a:r>
              <a:rPr lang="zh-CN" altLang="en-US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是由 </a:t>
            </a:r>
            <a:r>
              <a:rPr lang="en-US" altLang="zh-CN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y=ax</a:t>
            </a:r>
            <a:r>
              <a:rPr lang="en-US" altLang="zh-CN" b="1" baseline="300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的图象上下平移得到的</a:t>
            </a:r>
          </a:p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当</a:t>
            </a:r>
            <a:r>
              <a:rPr lang="en-US" altLang="zh-CN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c&gt;0 </a:t>
            </a:r>
            <a:r>
              <a:rPr lang="zh-CN" altLang="en-US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时，向上平移</a:t>
            </a:r>
            <a:r>
              <a:rPr lang="en-US" altLang="zh-CN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</a:t>
            </a:r>
            <a:r>
              <a:rPr lang="zh-CN" altLang="en-US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个单位</a:t>
            </a:r>
            <a:r>
              <a:rPr lang="en-US" altLang="zh-CN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;</a:t>
            </a:r>
          </a:p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当</a:t>
            </a:r>
            <a:r>
              <a:rPr lang="en-US" altLang="zh-CN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c&lt;0 </a:t>
            </a:r>
            <a:r>
              <a:rPr lang="zh-CN" altLang="en-US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时，向下平移</a:t>
            </a:r>
            <a:r>
              <a:rPr lang="en-US" altLang="zh-CN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︱c︱</a:t>
            </a:r>
            <a:r>
              <a:rPr lang="zh-CN" altLang="en-US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个单位</a:t>
            </a:r>
            <a:r>
              <a:rPr lang="en-US" altLang="zh-CN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文本框 14337"/>
          <p:cNvSpPr txBox="1"/>
          <p:nvPr/>
        </p:nvSpPr>
        <p:spPr>
          <a:xfrm>
            <a:off x="323850" y="1052513"/>
            <a:ext cx="7704138" cy="13731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(1)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函数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y=4x</a:t>
            </a:r>
            <a:r>
              <a:rPr lang="en-US" altLang="zh-CN" sz="2800" b="1" baseline="30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+5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的图象可由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y=4x</a:t>
            </a:r>
            <a:r>
              <a:rPr lang="en-US" altLang="zh-CN" sz="2800" b="1" baseline="30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的图象</a:t>
            </a:r>
          </a:p>
          <a:p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向</a:t>
            </a:r>
            <a:r>
              <a:rPr lang="zh-CN" altLang="en-US" sz="2800" b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  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平移</a:t>
            </a:r>
            <a:r>
              <a:rPr lang="zh-CN" altLang="en-US" sz="2800" b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个单位得到；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y=4x</a:t>
            </a:r>
            <a:r>
              <a:rPr lang="en-US" altLang="zh-CN" sz="2800" b="1" baseline="30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-11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的图象 </a:t>
            </a:r>
          </a:p>
          <a:p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可由</a:t>
            </a:r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y=4x</a:t>
            </a:r>
            <a:r>
              <a:rPr lang="en-US" altLang="zh-CN" sz="2800" b="1" baseline="30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的图象向</a:t>
            </a:r>
            <a:r>
              <a:rPr lang="zh-CN" altLang="en-US" sz="2800" b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平移</a:t>
            </a:r>
            <a:r>
              <a:rPr lang="zh-CN" altLang="en-US" sz="2800" b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个单位得到。</a:t>
            </a:r>
          </a:p>
        </p:txBody>
      </p:sp>
      <p:sp>
        <p:nvSpPr>
          <p:cNvPr id="22530" name="文本框 14338"/>
          <p:cNvSpPr txBox="1"/>
          <p:nvPr/>
        </p:nvSpPr>
        <p:spPr>
          <a:xfrm>
            <a:off x="539750" y="4416425"/>
            <a:ext cx="7488238" cy="24415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）将抛物线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y=4x</a:t>
            </a:r>
            <a:r>
              <a:rPr lang="en-US" altLang="zh-CN" sz="2800" b="1" baseline="30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向上平移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个单位，所得的</a:t>
            </a:r>
          </a:p>
          <a:p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抛物线的函数式是</a:t>
            </a:r>
            <a:r>
              <a:rPr lang="zh-CN" altLang="en-US" sz="2800" b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 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</a:p>
          <a:p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将抛物线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y=-5x</a:t>
            </a:r>
            <a:r>
              <a:rPr lang="en-US" altLang="zh-CN" sz="2800" b="1" baseline="30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+1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向下平移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个单位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所得的</a:t>
            </a:r>
          </a:p>
          <a:p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抛物线的函数式是</a:t>
            </a:r>
            <a:r>
              <a:rPr lang="zh-CN" altLang="en-US" sz="2800" b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</a:p>
          <a:p>
            <a:pPr>
              <a:spcBef>
                <a:spcPct val="50000"/>
              </a:spcBef>
            </a:pP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2531" name="文本框 14339"/>
          <p:cNvSpPr txBox="1"/>
          <p:nvPr/>
        </p:nvSpPr>
        <p:spPr>
          <a:xfrm>
            <a:off x="684213" y="2492375"/>
            <a:ext cx="7993062" cy="22272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(2)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将函数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y=-3x</a:t>
            </a:r>
            <a:r>
              <a:rPr lang="en-US" altLang="zh-CN" sz="2800" b="1" baseline="30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+4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的图象向</a:t>
            </a:r>
            <a:r>
              <a:rPr lang="zh-CN" altLang="en-US" sz="2800" b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  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平移</a:t>
            </a:r>
            <a:r>
              <a:rPr lang="zh-CN" altLang="en-US" sz="2800" b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个单位可得</a:t>
            </a:r>
          </a:p>
          <a:p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     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y=-3x</a:t>
            </a:r>
            <a:r>
              <a:rPr lang="en-US" altLang="zh-CN" sz="2800" b="1" baseline="30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的图象；将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y=2x</a:t>
            </a:r>
            <a:r>
              <a:rPr lang="en-US" altLang="zh-CN" sz="2800" b="1" baseline="30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-7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的图象向</a:t>
            </a:r>
            <a:r>
              <a:rPr lang="zh-CN" altLang="en-US" sz="2800" b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平移</a:t>
            </a:r>
            <a:r>
              <a:rPr lang="zh-CN" altLang="en-US" sz="2800" b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个 </a:t>
            </a:r>
          </a:p>
          <a:p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单位得到可由 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y=2x</a:t>
            </a:r>
            <a:r>
              <a:rPr lang="en-US" altLang="zh-CN" sz="2800" b="1" baseline="30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的图象。将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y=x</a:t>
            </a:r>
            <a:r>
              <a:rPr lang="en-US" altLang="zh-CN" sz="2800" b="1" baseline="30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-7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的图象</a:t>
            </a:r>
          </a:p>
          <a:p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向</a:t>
            </a:r>
            <a:r>
              <a:rPr lang="zh-CN" altLang="en-US" sz="2800" b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平移</a:t>
            </a:r>
            <a:r>
              <a:rPr lang="zh-CN" altLang="en-US" sz="2800" b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个单位可得到 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y=x</a:t>
            </a:r>
            <a:r>
              <a:rPr lang="en-US" altLang="zh-CN" sz="2800" b="1" baseline="30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+2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的图象。</a:t>
            </a:r>
            <a:endParaRPr lang="zh-CN" altLang="en-US" sz="28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zh-CN" altLang="en-US" sz="28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341" name="文本框 14340"/>
          <p:cNvSpPr txBox="1"/>
          <p:nvPr/>
        </p:nvSpPr>
        <p:spPr>
          <a:xfrm>
            <a:off x="1371600" y="1447800"/>
            <a:ext cx="11430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上</a:t>
            </a:r>
          </a:p>
        </p:txBody>
      </p:sp>
      <p:sp>
        <p:nvSpPr>
          <p:cNvPr id="14342" name="文本框 14341"/>
          <p:cNvSpPr txBox="1"/>
          <p:nvPr/>
        </p:nvSpPr>
        <p:spPr>
          <a:xfrm>
            <a:off x="2667000" y="1447800"/>
            <a:ext cx="9144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14343" name="文本框 14342"/>
          <p:cNvSpPr txBox="1"/>
          <p:nvPr/>
        </p:nvSpPr>
        <p:spPr>
          <a:xfrm>
            <a:off x="4038600" y="1905000"/>
            <a:ext cx="7620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下</a:t>
            </a:r>
          </a:p>
        </p:txBody>
      </p:sp>
      <p:sp>
        <p:nvSpPr>
          <p:cNvPr id="14344" name="文本框 14343"/>
          <p:cNvSpPr txBox="1"/>
          <p:nvPr/>
        </p:nvSpPr>
        <p:spPr>
          <a:xfrm>
            <a:off x="5219700" y="1916113"/>
            <a:ext cx="838200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11</a:t>
            </a:r>
          </a:p>
        </p:txBody>
      </p:sp>
      <p:sp>
        <p:nvSpPr>
          <p:cNvPr id="22536" name="文本框 14344"/>
          <p:cNvSpPr txBox="1"/>
          <p:nvPr/>
        </p:nvSpPr>
        <p:spPr>
          <a:xfrm>
            <a:off x="4038600" y="457200"/>
            <a:ext cx="1841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2537" name="文本框 14345"/>
          <p:cNvSpPr txBox="1"/>
          <p:nvPr/>
        </p:nvSpPr>
        <p:spPr>
          <a:xfrm>
            <a:off x="4953000" y="304800"/>
            <a:ext cx="1841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347" name="文本框 14346"/>
          <p:cNvSpPr txBox="1"/>
          <p:nvPr/>
        </p:nvSpPr>
        <p:spPr>
          <a:xfrm>
            <a:off x="5029200" y="2438400"/>
            <a:ext cx="7620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下</a:t>
            </a:r>
          </a:p>
        </p:txBody>
      </p:sp>
      <p:sp>
        <p:nvSpPr>
          <p:cNvPr id="14348" name="文本框 14347"/>
          <p:cNvSpPr txBox="1"/>
          <p:nvPr/>
        </p:nvSpPr>
        <p:spPr>
          <a:xfrm>
            <a:off x="6248400" y="2438400"/>
            <a:ext cx="7620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14349" name="文本框 14348"/>
          <p:cNvSpPr txBox="1"/>
          <p:nvPr/>
        </p:nvSpPr>
        <p:spPr>
          <a:xfrm>
            <a:off x="6477000" y="2895600"/>
            <a:ext cx="11430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上</a:t>
            </a:r>
          </a:p>
        </p:txBody>
      </p:sp>
      <p:sp>
        <p:nvSpPr>
          <p:cNvPr id="14350" name="文本框 14349"/>
          <p:cNvSpPr txBox="1"/>
          <p:nvPr/>
        </p:nvSpPr>
        <p:spPr>
          <a:xfrm>
            <a:off x="7620000" y="2895600"/>
            <a:ext cx="7620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7</a:t>
            </a:r>
          </a:p>
        </p:txBody>
      </p:sp>
      <p:sp>
        <p:nvSpPr>
          <p:cNvPr id="14351" name="文本框 14350"/>
          <p:cNvSpPr txBox="1"/>
          <p:nvPr/>
        </p:nvSpPr>
        <p:spPr>
          <a:xfrm>
            <a:off x="1295400" y="3733800"/>
            <a:ext cx="11430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上</a:t>
            </a:r>
          </a:p>
        </p:txBody>
      </p:sp>
      <p:sp>
        <p:nvSpPr>
          <p:cNvPr id="14352" name="文本框 14351"/>
          <p:cNvSpPr txBox="1"/>
          <p:nvPr/>
        </p:nvSpPr>
        <p:spPr>
          <a:xfrm>
            <a:off x="2514600" y="3733800"/>
            <a:ext cx="7620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9</a:t>
            </a:r>
          </a:p>
        </p:txBody>
      </p:sp>
      <p:sp>
        <p:nvSpPr>
          <p:cNvPr id="14353" name="文本框 14352"/>
          <p:cNvSpPr txBox="1"/>
          <p:nvPr/>
        </p:nvSpPr>
        <p:spPr>
          <a:xfrm>
            <a:off x="4419600" y="4800600"/>
            <a:ext cx="18288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y=4x</a:t>
            </a:r>
            <a:r>
              <a:rPr lang="en-US" altLang="zh-CN" sz="2800" b="1" baseline="3000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+3</a:t>
            </a:r>
          </a:p>
        </p:txBody>
      </p:sp>
      <p:sp>
        <p:nvSpPr>
          <p:cNvPr id="14354" name="文本框 14353"/>
          <p:cNvSpPr txBox="1"/>
          <p:nvPr/>
        </p:nvSpPr>
        <p:spPr>
          <a:xfrm>
            <a:off x="4343400" y="5638800"/>
            <a:ext cx="19812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y=-5x</a:t>
            </a:r>
            <a:r>
              <a:rPr lang="en-US" altLang="zh-CN" sz="2800" b="1" baseline="3000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-4</a:t>
            </a:r>
          </a:p>
        </p:txBody>
      </p:sp>
      <p:sp>
        <p:nvSpPr>
          <p:cNvPr id="22546" name="矩形 14354"/>
          <p:cNvSpPr/>
          <p:nvPr/>
        </p:nvSpPr>
        <p:spPr>
          <a:xfrm>
            <a:off x="1187450" y="0"/>
            <a:ext cx="2447925" cy="110807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  <a:normAutofit/>
          </a:bodyPr>
          <a:lstStyle/>
          <a:p>
            <a:pPr algn="ctr"/>
            <a:r>
              <a:rPr lang="zh-CN" altLang="en-US" sz="3600"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小试牛刀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2" grpId="0"/>
      <p:bldP spid="14343" grpId="0"/>
      <p:bldP spid="14344" grpId="0"/>
      <p:bldP spid="14347" grpId="0"/>
      <p:bldP spid="14348" grpId="0"/>
      <p:bldP spid="14349" grpId="0"/>
      <p:bldP spid="14350" grpId="0"/>
      <p:bldP spid="14351" grpId="0"/>
      <p:bldP spid="14352" grpId="0"/>
      <p:bldP spid="14353" grpId="0"/>
      <p:bldP spid="1435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9"/>
          <p:cNvSpPr txBox="1"/>
          <p:nvPr/>
        </p:nvSpPr>
        <p:spPr>
          <a:xfrm>
            <a:off x="1095375" y="2543175"/>
            <a:ext cx="7081838" cy="20113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3000" b="1" dirty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人要学会走路，也得学会摔跤，</a:t>
            </a:r>
          </a:p>
          <a:p>
            <a:pPr>
              <a:lnSpc>
                <a:spcPct val="140000"/>
              </a:lnSpc>
            </a:pPr>
            <a:r>
              <a:rPr lang="zh-CN" altLang="en-US" sz="3000" b="1" dirty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而且只有经过摔跤才能学会走路</a:t>
            </a:r>
            <a:r>
              <a:rPr lang="en-US" altLang="zh-CN" sz="3000" b="1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.</a:t>
            </a:r>
          </a:p>
          <a:p>
            <a:pPr algn="r">
              <a:lnSpc>
                <a:spcPct val="140000"/>
              </a:lnSpc>
            </a:pPr>
            <a:r>
              <a:rPr lang="en-US" altLang="zh-CN" sz="30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——</a:t>
            </a:r>
            <a:r>
              <a:rPr lang="zh-CN" altLang="en-US" sz="3000" b="1" dirty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马克思</a:t>
            </a:r>
          </a:p>
        </p:txBody>
      </p:sp>
      <p:pic>
        <p:nvPicPr>
          <p:cNvPr id="23554" name="Picture 7" descr="末页放的彩图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8788" y="847725"/>
            <a:ext cx="3035300" cy="9604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5" name="Picture 8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1125" y="5856288"/>
            <a:ext cx="1358900" cy="957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468" name="Group 140"/>
          <p:cNvGraphicFramePr>
            <a:graphicFrameLocks noGrp="1"/>
          </p:cNvGraphicFramePr>
          <p:nvPr/>
        </p:nvGraphicFramePr>
        <p:xfrm>
          <a:off x="3103563" y="785813"/>
          <a:ext cx="5950585" cy="4953635"/>
        </p:xfrm>
        <a:graphic>
          <a:graphicData uri="http://schemas.openxmlformats.org/drawingml/2006/table">
            <a:tbl>
              <a:tblPr/>
              <a:tblGrid>
                <a:gridCol w="1313180"/>
                <a:gridCol w="2292985"/>
                <a:gridCol w="2344420"/>
              </a:tblGrid>
              <a:tr h="568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US" altLang="zh-CN" sz="2400" b="1">
                          <a:solidFill>
                            <a:srgbClr val="0000FF"/>
                          </a:solidFill>
                          <a:latin typeface="楷体" panose="02010609060101010101" charset="-122"/>
                          <a:ea typeface="楷体" panose="02010609060101010101" charset="-122"/>
                          <a:sym typeface="+mn-ea"/>
                        </a:rPr>
                        <a:t>    y=x</a:t>
                      </a:r>
                      <a:r>
                        <a:rPr lang="en-US" altLang="zh-CN" sz="2400" b="1">
                          <a:solidFill>
                            <a:srgbClr val="0000FF"/>
                          </a:solidFill>
                          <a:latin typeface="楷体" panose="02010609060101010101" charset="-122"/>
                          <a:ea typeface="楷体" panose="02010609060101010101" charset="-122"/>
                          <a:sym typeface="Arial" panose="020B0604020202020204" pitchFamily="34" charset="0"/>
                        </a:rPr>
                        <a:t>²</a:t>
                      </a: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US" altLang="zh-CN" sz="2400" b="1">
                          <a:solidFill>
                            <a:srgbClr val="0000FF"/>
                          </a:solidFill>
                          <a:latin typeface="楷体" panose="02010609060101010101" charset="-122"/>
                          <a:ea typeface="楷体" panose="02010609060101010101" charset="-122"/>
                          <a:sym typeface="+mn-ea"/>
                        </a:rPr>
                        <a:t>    y=-x</a:t>
                      </a:r>
                      <a:r>
                        <a:rPr lang="en-US" altLang="zh-CN" sz="2400" b="1">
                          <a:solidFill>
                            <a:srgbClr val="0000FF"/>
                          </a:solidFill>
                          <a:latin typeface="楷体" panose="02010609060101010101" charset="-122"/>
                          <a:ea typeface="楷体" panose="02010609060101010101" charset="-122"/>
                          <a:sym typeface="Arial" panose="020B0604020202020204" pitchFamily="34" charset="0"/>
                        </a:rPr>
                        <a:t>²</a:t>
                      </a: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开口方向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zh-CN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对称轴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9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顶点坐标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7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 函数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增减性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8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  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函数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  </a:t>
                      </a:r>
                      <a:r>
                        <a:rPr kumimoji="0" lang="zh-CN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最值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175" name="组合 4"/>
          <p:cNvGrpSpPr/>
          <p:nvPr/>
        </p:nvGrpSpPr>
        <p:grpSpPr>
          <a:xfrm>
            <a:off x="146050" y="1612900"/>
            <a:ext cx="2955925" cy="4737100"/>
            <a:chOff x="865" y="2300"/>
            <a:chExt cx="4657" cy="7458"/>
          </a:xfrm>
        </p:grpSpPr>
        <p:sp>
          <p:nvSpPr>
            <p:cNvPr id="6176" name="Text Box 5"/>
            <p:cNvSpPr txBox="1"/>
            <p:nvPr/>
          </p:nvSpPr>
          <p:spPr>
            <a:xfrm>
              <a:off x="4798" y="5848"/>
              <a:ext cx="725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lstStyle/>
            <a:p>
              <a:pPr algn="just"/>
              <a:r>
                <a:rPr lang="en-US" altLang="zh-CN" sz="2800" b="1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x</a:t>
              </a:r>
            </a:p>
          </p:txBody>
        </p:sp>
        <p:grpSp>
          <p:nvGrpSpPr>
            <p:cNvPr id="6177" name="组合 5"/>
            <p:cNvGrpSpPr/>
            <p:nvPr/>
          </p:nvGrpSpPr>
          <p:grpSpPr>
            <a:xfrm>
              <a:off x="865" y="2300"/>
              <a:ext cx="3973" cy="7458"/>
              <a:chOff x="865" y="2300"/>
              <a:chExt cx="3973" cy="7458"/>
            </a:xfrm>
          </p:grpSpPr>
          <p:sp>
            <p:nvSpPr>
              <p:cNvPr id="6178" name="Line 4"/>
              <p:cNvSpPr/>
              <p:nvPr/>
            </p:nvSpPr>
            <p:spPr>
              <a:xfrm flipH="1" flipV="1">
                <a:off x="3125" y="2618"/>
                <a:ext cx="50" cy="6522"/>
              </a:xfrm>
              <a:prstGeom prst="line">
                <a:avLst/>
              </a:prstGeom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grpSp>
            <p:nvGrpSpPr>
              <p:cNvPr id="6179" name="Group 6"/>
              <p:cNvGrpSpPr/>
              <p:nvPr/>
            </p:nvGrpSpPr>
            <p:grpSpPr>
              <a:xfrm>
                <a:off x="1948" y="3130"/>
                <a:ext cx="2352" cy="3210"/>
                <a:chOff x="0" y="0"/>
                <a:chExt cx="941" cy="1284"/>
              </a:xfrm>
            </p:grpSpPr>
            <p:sp>
              <p:nvSpPr>
                <p:cNvPr id="6180" name="未知"/>
                <p:cNvSpPr/>
                <p:nvPr/>
              </p:nvSpPr>
              <p:spPr>
                <a:xfrm flipV="1">
                  <a:off x="489" y="0"/>
                  <a:ext cx="452" cy="128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" y="20"/>
                    </a:cxn>
                    <a:cxn ang="0">
                      <a:pos x="14" y="80"/>
                    </a:cxn>
                    <a:cxn ang="0">
                      <a:pos x="21" y="183"/>
                    </a:cxn>
                    <a:cxn ang="0">
                      <a:pos x="28" y="323"/>
                    </a:cxn>
                    <a:cxn ang="0">
                      <a:pos x="35" y="506"/>
                    </a:cxn>
                    <a:cxn ang="0">
                      <a:pos x="42" y="726"/>
                    </a:cxn>
                    <a:cxn ang="0">
                      <a:pos x="49" y="989"/>
                    </a:cxn>
                    <a:cxn ang="0">
                      <a:pos x="57" y="1292"/>
                    </a:cxn>
                  </a:cxnLst>
                  <a:rect l="0" t="0" r="0" b="0"/>
                  <a:pathLst>
                    <a:path w="1280" h="1280">
                      <a:moveTo>
                        <a:pt x="0" y="0"/>
                      </a:moveTo>
                      <a:cubicBezTo>
                        <a:pt x="53" y="3"/>
                        <a:pt x="107" y="7"/>
                        <a:pt x="160" y="20"/>
                      </a:cubicBezTo>
                      <a:cubicBezTo>
                        <a:pt x="213" y="33"/>
                        <a:pt x="267" y="53"/>
                        <a:pt x="320" y="80"/>
                      </a:cubicBezTo>
                      <a:cubicBezTo>
                        <a:pt x="373" y="107"/>
                        <a:pt x="427" y="140"/>
                        <a:pt x="480" y="180"/>
                      </a:cubicBezTo>
                      <a:cubicBezTo>
                        <a:pt x="533" y="220"/>
                        <a:pt x="587" y="267"/>
                        <a:pt x="640" y="320"/>
                      </a:cubicBezTo>
                      <a:cubicBezTo>
                        <a:pt x="693" y="373"/>
                        <a:pt x="747" y="433"/>
                        <a:pt x="800" y="500"/>
                      </a:cubicBezTo>
                      <a:cubicBezTo>
                        <a:pt x="853" y="567"/>
                        <a:pt x="907" y="640"/>
                        <a:pt x="960" y="720"/>
                      </a:cubicBezTo>
                      <a:cubicBezTo>
                        <a:pt x="1013" y="800"/>
                        <a:pt x="1067" y="887"/>
                        <a:pt x="1120" y="980"/>
                      </a:cubicBezTo>
                      <a:cubicBezTo>
                        <a:pt x="1173" y="1073"/>
                        <a:pt x="1226" y="1176"/>
                        <a:pt x="1280" y="1280"/>
                      </a:cubicBezTo>
                    </a:path>
                  </a:pathLst>
                </a:custGeom>
                <a:noFill/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81" name="未知"/>
                <p:cNvSpPr/>
                <p:nvPr/>
              </p:nvSpPr>
              <p:spPr>
                <a:xfrm flipH="1" flipV="1">
                  <a:off x="0" y="0"/>
                  <a:ext cx="483" cy="128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" y="20"/>
                    </a:cxn>
                    <a:cxn ang="0">
                      <a:pos x="17" y="80"/>
                    </a:cxn>
                    <a:cxn ang="0">
                      <a:pos x="26" y="183"/>
                    </a:cxn>
                    <a:cxn ang="0">
                      <a:pos x="34" y="323"/>
                    </a:cxn>
                    <a:cxn ang="0">
                      <a:pos x="43" y="506"/>
                    </a:cxn>
                    <a:cxn ang="0">
                      <a:pos x="52" y="726"/>
                    </a:cxn>
                    <a:cxn ang="0">
                      <a:pos x="60" y="989"/>
                    </a:cxn>
                    <a:cxn ang="0">
                      <a:pos x="69" y="1292"/>
                    </a:cxn>
                  </a:cxnLst>
                  <a:rect l="0" t="0" r="0" b="0"/>
                  <a:pathLst>
                    <a:path w="1280" h="1280">
                      <a:moveTo>
                        <a:pt x="0" y="0"/>
                      </a:moveTo>
                      <a:cubicBezTo>
                        <a:pt x="53" y="3"/>
                        <a:pt x="107" y="7"/>
                        <a:pt x="160" y="20"/>
                      </a:cubicBezTo>
                      <a:cubicBezTo>
                        <a:pt x="213" y="33"/>
                        <a:pt x="267" y="53"/>
                        <a:pt x="320" y="80"/>
                      </a:cubicBezTo>
                      <a:cubicBezTo>
                        <a:pt x="373" y="107"/>
                        <a:pt x="427" y="140"/>
                        <a:pt x="480" y="180"/>
                      </a:cubicBezTo>
                      <a:cubicBezTo>
                        <a:pt x="533" y="220"/>
                        <a:pt x="587" y="267"/>
                        <a:pt x="640" y="320"/>
                      </a:cubicBezTo>
                      <a:cubicBezTo>
                        <a:pt x="693" y="373"/>
                        <a:pt x="747" y="433"/>
                        <a:pt x="800" y="500"/>
                      </a:cubicBezTo>
                      <a:cubicBezTo>
                        <a:pt x="853" y="567"/>
                        <a:pt x="907" y="640"/>
                        <a:pt x="960" y="720"/>
                      </a:cubicBezTo>
                      <a:cubicBezTo>
                        <a:pt x="1013" y="800"/>
                        <a:pt x="1067" y="887"/>
                        <a:pt x="1120" y="980"/>
                      </a:cubicBezTo>
                      <a:cubicBezTo>
                        <a:pt x="1173" y="1073"/>
                        <a:pt x="1226" y="1176"/>
                        <a:pt x="1280" y="1280"/>
                      </a:cubicBezTo>
                    </a:path>
                  </a:pathLst>
                </a:custGeom>
                <a:noFill/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6182" name="Text Box 9"/>
              <p:cNvSpPr txBox="1"/>
              <p:nvPr/>
            </p:nvSpPr>
            <p:spPr>
              <a:xfrm>
                <a:off x="2628" y="5125"/>
                <a:ext cx="362" cy="72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/>
              <a:lstStyle/>
              <a:p>
                <a:pPr algn="just"/>
                <a:r>
                  <a:rPr lang="en-US" altLang="zh-CN" sz="1600" b="1">
                    <a:latin typeface="宋体" panose="02010600030101010101" pitchFamily="2" charset="-122"/>
                    <a:ea typeface="宋体" panose="02010600030101010101" pitchFamily="2" charset="-122"/>
                  </a:rPr>
                  <a:t>2</a:t>
                </a:r>
              </a:p>
            </p:txBody>
          </p:sp>
          <p:sp>
            <p:nvSpPr>
              <p:cNvPr id="6183" name="Text Box 10"/>
              <p:cNvSpPr txBox="1"/>
              <p:nvPr/>
            </p:nvSpPr>
            <p:spPr>
              <a:xfrm>
                <a:off x="2598" y="4095"/>
                <a:ext cx="542" cy="72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/>
              <a:lstStyle/>
              <a:p>
                <a:pPr algn="just"/>
                <a:r>
                  <a:rPr lang="en-US" altLang="zh-CN" sz="2000" b="1">
                    <a:latin typeface="宋体" panose="02010600030101010101" pitchFamily="2" charset="-122"/>
                    <a:ea typeface="宋体" panose="02010600030101010101" pitchFamily="2" charset="-122"/>
                  </a:rPr>
                  <a:t>4</a:t>
                </a:r>
              </a:p>
            </p:txBody>
          </p:sp>
          <p:sp>
            <p:nvSpPr>
              <p:cNvPr id="6184" name="Text Box 11"/>
              <p:cNvSpPr txBox="1"/>
              <p:nvPr/>
            </p:nvSpPr>
            <p:spPr>
              <a:xfrm>
                <a:off x="1775" y="6305"/>
                <a:ext cx="905" cy="96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/>
              <a:lstStyle/>
              <a:p>
                <a:pPr algn="just"/>
                <a:r>
                  <a:rPr lang="en-US" altLang="zh-CN" sz="2000" b="1">
                    <a:latin typeface="宋体" panose="02010600030101010101" pitchFamily="2" charset="-122"/>
                    <a:ea typeface="宋体" panose="02010600030101010101" pitchFamily="2" charset="-122"/>
                  </a:rPr>
                  <a:t>-2</a:t>
                </a:r>
              </a:p>
            </p:txBody>
          </p:sp>
          <p:sp>
            <p:nvSpPr>
              <p:cNvPr id="6185" name="Rectangle 12"/>
              <p:cNvSpPr/>
              <p:nvPr/>
            </p:nvSpPr>
            <p:spPr>
              <a:xfrm>
                <a:off x="950" y="2950"/>
                <a:ext cx="958" cy="57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r>
                  <a:rPr lang="en-US" altLang="zh-CN" sz="1800" b="1">
                    <a:solidFill>
                      <a:srgbClr val="FF33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y=x</a:t>
                </a:r>
                <a:r>
                  <a:rPr lang="en-US" altLang="zh-CN" sz="1800" b="1" baseline="30000">
                    <a:solidFill>
                      <a:srgbClr val="FF33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2</a:t>
                </a:r>
              </a:p>
            </p:txBody>
          </p:sp>
          <p:sp>
            <p:nvSpPr>
              <p:cNvPr id="6186" name="Text Box 13"/>
              <p:cNvSpPr txBox="1"/>
              <p:nvPr/>
            </p:nvSpPr>
            <p:spPr>
              <a:xfrm>
                <a:off x="865" y="9180"/>
                <a:ext cx="1703" cy="57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 b="1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y=-x</a:t>
                </a:r>
                <a:r>
                  <a:rPr lang="en-US" altLang="zh-CN" sz="1800" b="1" baseline="30000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2</a:t>
                </a:r>
                <a:endParaRPr lang="en-US" altLang="zh-CN" sz="1800" b="1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6187" name="Line 14"/>
              <p:cNvSpPr/>
              <p:nvPr/>
            </p:nvSpPr>
            <p:spPr>
              <a:xfrm>
                <a:off x="1198" y="6330"/>
                <a:ext cx="3640" cy="0"/>
              </a:xfrm>
              <a:prstGeom prst="line">
                <a:avLst/>
              </a:prstGeom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grpSp>
            <p:nvGrpSpPr>
              <p:cNvPr id="6188" name="Group 15"/>
              <p:cNvGrpSpPr/>
              <p:nvPr/>
            </p:nvGrpSpPr>
            <p:grpSpPr>
              <a:xfrm flipV="1">
                <a:off x="1985" y="6345"/>
                <a:ext cx="2350" cy="3210"/>
                <a:chOff x="0" y="0"/>
                <a:chExt cx="941" cy="1284"/>
              </a:xfrm>
            </p:grpSpPr>
            <p:sp>
              <p:nvSpPr>
                <p:cNvPr id="6189" name="未知"/>
                <p:cNvSpPr/>
                <p:nvPr/>
              </p:nvSpPr>
              <p:spPr>
                <a:xfrm flipV="1">
                  <a:off x="489" y="0"/>
                  <a:ext cx="452" cy="128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" y="20"/>
                    </a:cxn>
                    <a:cxn ang="0">
                      <a:pos x="14" y="80"/>
                    </a:cxn>
                    <a:cxn ang="0">
                      <a:pos x="21" y="183"/>
                    </a:cxn>
                    <a:cxn ang="0">
                      <a:pos x="28" y="323"/>
                    </a:cxn>
                    <a:cxn ang="0">
                      <a:pos x="35" y="506"/>
                    </a:cxn>
                    <a:cxn ang="0">
                      <a:pos x="42" y="726"/>
                    </a:cxn>
                    <a:cxn ang="0">
                      <a:pos x="49" y="989"/>
                    </a:cxn>
                    <a:cxn ang="0">
                      <a:pos x="57" y="1292"/>
                    </a:cxn>
                  </a:cxnLst>
                  <a:rect l="0" t="0" r="0" b="0"/>
                  <a:pathLst>
                    <a:path w="1280" h="1280">
                      <a:moveTo>
                        <a:pt x="0" y="0"/>
                      </a:moveTo>
                      <a:cubicBezTo>
                        <a:pt x="53" y="3"/>
                        <a:pt x="107" y="7"/>
                        <a:pt x="160" y="20"/>
                      </a:cubicBezTo>
                      <a:cubicBezTo>
                        <a:pt x="213" y="33"/>
                        <a:pt x="267" y="53"/>
                        <a:pt x="320" y="80"/>
                      </a:cubicBezTo>
                      <a:cubicBezTo>
                        <a:pt x="373" y="107"/>
                        <a:pt x="427" y="140"/>
                        <a:pt x="480" y="180"/>
                      </a:cubicBezTo>
                      <a:cubicBezTo>
                        <a:pt x="533" y="220"/>
                        <a:pt x="587" y="267"/>
                        <a:pt x="640" y="320"/>
                      </a:cubicBezTo>
                      <a:cubicBezTo>
                        <a:pt x="693" y="373"/>
                        <a:pt x="747" y="433"/>
                        <a:pt x="800" y="500"/>
                      </a:cubicBezTo>
                      <a:cubicBezTo>
                        <a:pt x="853" y="567"/>
                        <a:pt x="907" y="640"/>
                        <a:pt x="960" y="720"/>
                      </a:cubicBezTo>
                      <a:cubicBezTo>
                        <a:pt x="1013" y="800"/>
                        <a:pt x="1067" y="887"/>
                        <a:pt x="1120" y="980"/>
                      </a:cubicBezTo>
                      <a:cubicBezTo>
                        <a:pt x="1173" y="1073"/>
                        <a:pt x="1226" y="1176"/>
                        <a:pt x="1280" y="1280"/>
                      </a:cubicBezTo>
                    </a:path>
                  </a:pathLst>
                </a:custGeom>
                <a:noFill/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90" name="未知"/>
                <p:cNvSpPr/>
                <p:nvPr/>
              </p:nvSpPr>
              <p:spPr>
                <a:xfrm flipH="1" flipV="1">
                  <a:off x="0" y="0"/>
                  <a:ext cx="483" cy="128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" y="20"/>
                    </a:cxn>
                    <a:cxn ang="0">
                      <a:pos x="17" y="80"/>
                    </a:cxn>
                    <a:cxn ang="0">
                      <a:pos x="26" y="183"/>
                    </a:cxn>
                    <a:cxn ang="0">
                      <a:pos x="34" y="323"/>
                    </a:cxn>
                    <a:cxn ang="0">
                      <a:pos x="43" y="506"/>
                    </a:cxn>
                    <a:cxn ang="0">
                      <a:pos x="52" y="726"/>
                    </a:cxn>
                    <a:cxn ang="0">
                      <a:pos x="60" y="989"/>
                    </a:cxn>
                    <a:cxn ang="0">
                      <a:pos x="69" y="1292"/>
                    </a:cxn>
                  </a:cxnLst>
                  <a:rect l="0" t="0" r="0" b="0"/>
                  <a:pathLst>
                    <a:path w="1280" h="1280">
                      <a:moveTo>
                        <a:pt x="0" y="0"/>
                      </a:moveTo>
                      <a:cubicBezTo>
                        <a:pt x="53" y="3"/>
                        <a:pt x="107" y="7"/>
                        <a:pt x="160" y="20"/>
                      </a:cubicBezTo>
                      <a:cubicBezTo>
                        <a:pt x="213" y="33"/>
                        <a:pt x="267" y="53"/>
                        <a:pt x="320" y="80"/>
                      </a:cubicBezTo>
                      <a:cubicBezTo>
                        <a:pt x="373" y="107"/>
                        <a:pt x="427" y="140"/>
                        <a:pt x="480" y="180"/>
                      </a:cubicBezTo>
                      <a:cubicBezTo>
                        <a:pt x="533" y="220"/>
                        <a:pt x="587" y="267"/>
                        <a:pt x="640" y="320"/>
                      </a:cubicBezTo>
                      <a:cubicBezTo>
                        <a:pt x="693" y="373"/>
                        <a:pt x="747" y="433"/>
                        <a:pt x="800" y="500"/>
                      </a:cubicBezTo>
                      <a:cubicBezTo>
                        <a:pt x="853" y="567"/>
                        <a:pt x="907" y="640"/>
                        <a:pt x="960" y="720"/>
                      </a:cubicBezTo>
                      <a:cubicBezTo>
                        <a:pt x="1013" y="800"/>
                        <a:pt x="1067" y="887"/>
                        <a:pt x="1120" y="980"/>
                      </a:cubicBezTo>
                      <a:cubicBezTo>
                        <a:pt x="1173" y="1073"/>
                        <a:pt x="1226" y="1176"/>
                        <a:pt x="1280" y="1280"/>
                      </a:cubicBezTo>
                    </a:path>
                  </a:pathLst>
                </a:custGeom>
                <a:noFill/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6191" name="Text Box 84"/>
              <p:cNvSpPr txBox="1"/>
              <p:nvPr/>
            </p:nvSpPr>
            <p:spPr>
              <a:xfrm>
                <a:off x="2530" y="2300"/>
                <a:ext cx="725" cy="72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/>
              <a:lstStyle/>
              <a:p>
                <a:pPr algn="just"/>
                <a:r>
                  <a:rPr lang="en-US" altLang="zh-CN" sz="2800" b="1">
                    <a:latin typeface="宋体" panose="02010600030101010101" pitchFamily="2" charset="-122"/>
                    <a:ea typeface="宋体" panose="02010600030101010101" pitchFamily="2" charset="-122"/>
                  </a:rPr>
                  <a:t>y</a:t>
                </a:r>
              </a:p>
            </p:txBody>
          </p:sp>
          <p:sp>
            <p:nvSpPr>
              <p:cNvPr id="6192" name="Text Box 85"/>
              <p:cNvSpPr txBox="1"/>
              <p:nvPr/>
            </p:nvSpPr>
            <p:spPr>
              <a:xfrm>
                <a:off x="2753" y="6230"/>
                <a:ext cx="725" cy="96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/>
              <a:lstStyle/>
              <a:p>
                <a:pPr algn="just"/>
                <a:r>
                  <a:rPr lang="en-US" altLang="zh-CN" sz="2000" b="1">
                    <a:latin typeface="宋体" panose="02010600030101010101" pitchFamily="2" charset="-122"/>
                    <a:ea typeface="宋体" panose="02010600030101010101" pitchFamily="2" charset="-122"/>
                  </a:rPr>
                  <a:t>o</a:t>
                </a:r>
              </a:p>
            </p:txBody>
          </p:sp>
          <p:sp>
            <p:nvSpPr>
              <p:cNvPr id="6193" name="Line 86"/>
              <p:cNvSpPr/>
              <p:nvPr/>
            </p:nvSpPr>
            <p:spPr>
              <a:xfrm>
                <a:off x="2220" y="6185"/>
                <a:ext cx="0" cy="150"/>
              </a:xfrm>
              <a:prstGeom prst="line">
                <a:avLst/>
              </a:prstGeom>
              <a:ln w="508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6194" name="Line 87"/>
              <p:cNvSpPr/>
              <p:nvPr/>
            </p:nvSpPr>
            <p:spPr>
              <a:xfrm>
                <a:off x="2683" y="6168"/>
                <a:ext cx="0" cy="150"/>
              </a:xfrm>
              <a:prstGeom prst="line">
                <a:avLst/>
              </a:prstGeom>
              <a:ln w="508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6195" name="Line 88"/>
              <p:cNvSpPr/>
              <p:nvPr/>
            </p:nvSpPr>
            <p:spPr>
              <a:xfrm>
                <a:off x="3625" y="6150"/>
                <a:ext cx="0" cy="150"/>
              </a:xfrm>
              <a:prstGeom prst="line">
                <a:avLst/>
              </a:prstGeom>
              <a:ln w="508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6196" name="Line 89"/>
              <p:cNvSpPr/>
              <p:nvPr/>
            </p:nvSpPr>
            <p:spPr>
              <a:xfrm rot="5400000">
                <a:off x="3215" y="5808"/>
                <a:ext cx="0" cy="150"/>
              </a:xfrm>
              <a:prstGeom prst="line">
                <a:avLst/>
              </a:prstGeom>
              <a:ln w="508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6197" name="Line 90"/>
              <p:cNvSpPr/>
              <p:nvPr/>
            </p:nvSpPr>
            <p:spPr>
              <a:xfrm rot="5400000">
                <a:off x="3205" y="5303"/>
                <a:ext cx="0" cy="150"/>
              </a:xfrm>
              <a:prstGeom prst="line">
                <a:avLst/>
              </a:prstGeom>
              <a:ln w="508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6198" name="Line 91"/>
              <p:cNvSpPr/>
              <p:nvPr/>
            </p:nvSpPr>
            <p:spPr>
              <a:xfrm rot="5400000">
                <a:off x="3215" y="4783"/>
                <a:ext cx="0" cy="150"/>
              </a:xfrm>
              <a:prstGeom prst="line">
                <a:avLst/>
              </a:prstGeom>
              <a:ln w="508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6199" name="Line 92"/>
              <p:cNvSpPr/>
              <p:nvPr/>
            </p:nvSpPr>
            <p:spPr>
              <a:xfrm rot="5400000">
                <a:off x="3205" y="6803"/>
                <a:ext cx="0" cy="150"/>
              </a:xfrm>
              <a:prstGeom prst="line">
                <a:avLst/>
              </a:prstGeom>
              <a:ln w="508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6200" name="Line 93"/>
              <p:cNvSpPr/>
              <p:nvPr/>
            </p:nvSpPr>
            <p:spPr>
              <a:xfrm rot="5400000">
                <a:off x="3215" y="7286"/>
                <a:ext cx="0" cy="150"/>
              </a:xfrm>
              <a:prstGeom prst="line">
                <a:avLst/>
              </a:prstGeom>
              <a:ln w="508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6201" name="Line 94"/>
              <p:cNvSpPr/>
              <p:nvPr/>
            </p:nvSpPr>
            <p:spPr>
              <a:xfrm rot="5400000">
                <a:off x="3247" y="7740"/>
                <a:ext cx="1" cy="113"/>
              </a:xfrm>
              <a:prstGeom prst="line">
                <a:avLst/>
              </a:prstGeom>
              <a:ln w="508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6202" name="Line 95"/>
              <p:cNvSpPr/>
              <p:nvPr/>
            </p:nvSpPr>
            <p:spPr>
              <a:xfrm rot="5400000">
                <a:off x="3230" y="8189"/>
                <a:ext cx="0" cy="150"/>
              </a:xfrm>
              <a:prstGeom prst="line">
                <a:avLst/>
              </a:prstGeom>
              <a:ln w="508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6203" name="Text Box 96"/>
              <p:cNvSpPr txBox="1"/>
              <p:nvPr/>
            </p:nvSpPr>
            <p:spPr>
              <a:xfrm>
                <a:off x="2440" y="7073"/>
                <a:ext cx="905" cy="96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/>
              <a:lstStyle/>
              <a:p>
                <a:pPr algn="just"/>
                <a:r>
                  <a:rPr lang="en-US" altLang="zh-CN" sz="2000" b="1">
                    <a:latin typeface="宋体" panose="02010600030101010101" pitchFamily="2" charset="-122"/>
                    <a:ea typeface="宋体" panose="02010600030101010101" pitchFamily="2" charset="-122"/>
                  </a:rPr>
                  <a:t>-2</a:t>
                </a:r>
              </a:p>
            </p:txBody>
          </p:sp>
          <p:sp>
            <p:nvSpPr>
              <p:cNvPr id="6204" name="Text Box 97"/>
              <p:cNvSpPr txBox="1"/>
              <p:nvPr/>
            </p:nvSpPr>
            <p:spPr>
              <a:xfrm>
                <a:off x="2375" y="8040"/>
                <a:ext cx="905" cy="96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/>
              <a:lstStyle/>
              <a:p>
                <a:pPr algn="just"/>
                <a:r>
                  <a:rPr lang="en-US" altLang="zh-CN" sz="2000" b="1">
                    <a:latin typeface="宋体" panose="02010600030101010101" pitchFamily="2" charset="-122"/>
                    <a:ea typeface="宋体" panose="02010600030101010101" pitchFamily="2" charset="-122"/>
                  </a:rPr>
                  <a:t>-4</a:t>
                </a:r>
              </a:p>
            </p:txBody>
          </p:sp>
          <p:sp>
            <p:nvSpPr>
              <p:cNvPr id="6205" name="Text Box 98"/>
              <p:cNvSpPr txBox="1"/>
              <p:nvPr/>
            </p:nvSpPr>
            <p:spPr>
              <a:xfrm>
                <a:off x="3983" y="6230"/>
                <a:ext cx="725" cy="96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/>
              <a:lstStyle/>
              <a:p>
                <a:pPr algn="just"/>
                <a:r>
                  <a:rPr lang="en-US" altLang="zh-CN" sz="2000" b="1">
                    <a:latin typeface="宋体" panose="02010600030101010101" pitchFamily="2" charset="-122"/>
                    <a:ea typeface="宋体" panose="02010600030101010101" pitchFamily="2" charset="-122"/>
                  </a:rPr>
                  <a:t>2</a:t>
                </a:r>
              </a:p>
            </p:txBody>
          </p:sp>
          <p:sp>
            <p:nvSpPr>
              <p:cNvPr id="6206" name="Line 99"/>
              <p:cNvSpPr/>
              <p:nvPr/>
            </p:nvSpPr>
            <p:spPr>
              <a:xfrm rot="5400000">
                <a:off x="3205" y="4214"/>
                <a:ext cx="0" cy="150"/>
              </a:xfrm>
              <a:prstGeom prst="line">
                <a:avLst/>
              </a:prstGeom>
              <a:ln w="508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6207" name="Line 100"/>
              <p:cNvSpPr/>
              <p:nvPr/>
            </p:nvSpPr>
            <p:spPr>
              <a:xfrm>
                <a:off x="4118" y="6193"/>
                <a:ext cx="0" cy="150"/>
              </a:xfrm>
              <a:prstGeom prst="line">
                <a:avLst/>
              </a:prstGeom>
              <a:ln w="508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</p:grpSp>
      <p:sp>
        <p:nvSpPr>
          <p:cNvPr id="6222" name="Text Box 78"/>
          <p:cNvSpPr txBox="1"/>
          <p:nvPr/>
        </p:nvSpPr>
        <p:spPr>
          <a:xfrm>
            <a:off x="5180013" y="1358900"/>
            <a:ext cx="1063625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向上</a:t>
            </a:r>
          </a:p>
        </p:txBody>
      </p:sp>
      <p:sp>
        <p:nvSpPr>
          <p:cNvPr id="6223" name="Text Box 79"/>
          <p:cNvSpPr txBox="1"/>
          <p:nvPr/>
        </p:nvSpPr>
        <p:spPr>
          <a:xfrm>
            <a:off x="7386638" y="1358900"/>
            <a:ext cx="1203325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向下</a:t>
            </a:r>
          </a:p>
        </p:txBody>
      </p:sp>
      <p:sp>
        <p:nvSpPr>
          <p:cNvPr id="6224" name="Text Box 80"/>
          <p:cNvSpPr txBox="1"/>
          <p:nvPr/>
        </p:nvSpPr>
        <p:spPr>
          <a:xfrm>
            <a:off x="5180013" y="1981200"/>
            <a:ext cx="1017587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b="1">
                <a:latin typeface="宋体" panose="02010600030101010101" pitchFamily="2" charset="-122"/>
                <a:ea typeface="宋体" panose="02010600030101010101" pitchFamily="2" charset="-122"/>
              </a:rPr>
              <a:t>y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轴</a:t>
            </a:r>
          </a:p>
        </p:txBody>
      </p:sp>
      <p:sp>
        <p:nvSpPr>
          <p:cNvPr id="9" name="Text Box 80"/>
          <p:cNvSpPr txBox="1"/>
          <p:nvPr/>
        </p:nvSpPr>
        <p:spPr>
          <a:xfrm>
            <a:off x="7386638" y="1935163"/>
            <a:ext cx="1081087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b="1">
                <a:latin typeface="宋体" panose="02010600030101010101" pitchFamily="2" charset="-122"/>
                <a:ea typeface="宋体" panose="02010600030101010101" pitchFamily="2" charset="-122"/>
              </a:rPr>
              <a:t>y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轴</a:t>
            </a:r>
          </a:p>
        </p:txBody>
      </p:sp>
      <p:sp>
        <p:nvSpPr>
          <p:cNvPr id="6226" name="Text Box 82"/>
          <p:cNvSpPr txBox="1"/>
          <p:nvPr/>
        </p:nvSpPr>
        <p:spPr>
          <a:xfrm>
            <a:off x="5038725" y="2562225"/>
            <a:ext cx="928688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b="1">
                <a:latin typeface="宋体" panose="02010600030101010101" pitchFamily="2" charset="-122"/>
                <a:ea typeface="宋体" panose="02010600030101010101" pitchFamily="2" charset="-122"/>
              </a:rPr>
              <a:t>(O,0)</a:t>
            </a:r>
          </a:p>
        </p:txBody>
      </p:sp>
      <p:sp>
        <p:nvSpPr>
          <p:cNvPr id="10" name="Text Box 82"/>
          <p:cNvSpPr txBox="1"/>
          <p:nvPr/>
        </p:nvSpPr>
        <p:spPr>
          <a:xfrm>
            <a:off x="7291388" y="2562225"/>
            <a:ext cx="928687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b="1">
                <a:latin typeface="宋体" panose="02010600030101010101" pitchFamily="2" charset="-122"/>
                <a:ea typeface="宋体" panose="02010600030101010101" pitchFamily="2" charset="-122"/>
              </a:rPr>
              <a:t>(O,0)</a:t>
            </a:r>
          </a:p>
        </p:txBody>
      </p:sp>
      <p:sp>
        <p:nvSpPr>
          <p:cNvPr id="99401" name="Text Box 73"/>
          <p:cNvSpPr txBox="1"/>
          <p:nvPr/>
        </p:nvSpPr>
        <p:spPr>
          <a:xfrm>
            <a:off x="4406900" y="3238500"/>
            <a:ext cx="2555875" cy="1309688"/>
          </a:xfrm>
          <a:prstGeom prst="rect">
            <a:avLst/>
          </a:prstGeom>
          <a:noFill/>
          <a:ln w="12700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当</a:t>
            </a:r>
            <a:r>
              <a:rPr lang="en-US" altLang="zh-CN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x&lt;0</a:t>
            </a:r>
            <a:r>
              <a:rPr lang="zh-CN" altLang="en-US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时</a:t>
            </a:r>
          </a:p>
          <a:p>
            <a:r>
              <a:rPr lang="en-US" altLang="zh-CN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zh-CN" altLang="en-US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随着</a:t>
            </a:r>
            <a:r>
              <a:rPr lang="en-US" altLang="zh-CN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zh-CN" altLang="en-US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的增大而减小</a:t>
            </a:r>
            <a:r>
              <a:rPr lang="en-US" altLang="zh-CN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. </a:t>
            </a:r>
          </a:p>
          <a:p>
            <a:endParaRPr lang="en-US" altLang="zh-CN" sz="1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en-US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当</a:t>
            </a:r>
            <a:r>
              <a:rPr lang="en-US" altLang="zh-CN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x&gt;0</a:t>
            </a:r>
            <a:r>
              <a:rPr lang="zh-CN" altLang="en-US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时，</a:t>
            </a:r>
          </a:p>
          <a:p>
            <a:r>
              <a:rPr lang="en-US" altLang="zh-CN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zh-CN" altLang="en-US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随着</a:t>
            </a:r>
            <a:r>
              <a:rPr lang="en-US" altLang="zh-CN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zh-CN" altLang="en-US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的增大而增大</a:t>
            </a:r>
            <a:r>
              <a:rPr lang="en-US" altLang="zh-CN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99402" name="Text Box 74"/>
          <p:cNvSpPr txBox="1"/>
          <p:nvPr/>
        </p:nvSpPr>
        <p:spPr>
          <a:xfrm>
            <a:off x="6862763" y="3238500"/>
            <a:ext cx="2127250" cy="1309688"/>
          </a:xfrm>
          <a:prstGeom prst="rect">
            <a:avLst/>
          </a:prstGeom>
          <a:noFill/>
          <a:ln w="12700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当</a:t>
            </a:r>
            <a:r>
              <a:rPr lang="en-US" altLang="zh-CN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x&lt;0</a:t>
            </a:r>
            <a:r>
              <a:rPr lang="zh-CN" altLang="en-US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时，</a:t>
            </a:r>
          </a:p>
          <a:p>
            <a:r>
              <a:rPr lang="en-US" altLang="zh-CN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zh-CN" altLang="en-US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随着</a:t>
            </a:r>
            <a:r>
              <a:rPr lang="en-US" altLang="zh-CN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zh-CN" altLang="en-US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的增大而增大</a:t>
            </a:r>
            <a:r>
              <a:rPr lang="en-US" altLang="zh-CN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. </a:t>
            </a:r>
          </a:p>
          <a:p>
            <a:endParaRPr lang="en-US" altLang="zh-CN" sz="1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en-US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当</a:t>
            </a:r>
            <a:r>
              <a:rPr lang="en-US" altLang="zh-CN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x&gt;0</a:t>
            </a:r>
            <a:r>
              <a:rPr lang="zh-CN" altLang="en-US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时，</a:t>
            </a:r>
          </a:p>
          <a:p>
            <a:r>
              <a:rPr lang="en-US" altLang="zh-CN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zh-CN" altLang="en-US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随着</a:t>
            </a:r>
            <a:r>
              <a:rPr lang="en-US" altLang="zh-CN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zh-CN" altLang="en-US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的增大而减小</a:t>
            </a:r>
            <a:r>
              <a:rPr lang="en-US" altLang="zh-CN" sz="1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11" name="Text Box 48"/>
          <p:cNvSpPr txBox="1"/>
          <p:nvPr/>
        </p:nvSpPr>
        <p:spPr>
          <a:xfrm>
            <a:off x="4899025" y="4878388"/>
            <a:ext cx="1344613" cy="701675"/>
          </a:xfrm>
          <a:prstGeom prst="rect">
            <a:avLst/>
          </a:prstGeom>
          <a:noFill/>
          <a:ln w="12700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当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x=0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时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</a:p>
          <a:p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最小值为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en-US" altLang="zh-CN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12" name="Text Box 48"/>
          <p:cNvSpPr txBox="1"/>
          <p:nvPr/>
        </p:nvSpPr>
        <p:spPr>
          <a:xfrm>
            <a:off x="7121525" y="4878388"/>
            <a:ext cx="1344613" cy="701675"/>
          </a:xfrm>
          <a:prstGeom prst="rect">
            <a:avLst/>
          </a:prstGeom>
          <a:noFill/>
          <a:ln w="12700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当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x=0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时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</a:p>
          <a:p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最大值为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0.</a:t>
            </a:r>
          </a:p>
        </p:txBody>
      </p:sp>
      <p:sp>
        <p:nvSpPr>
          <p:cNvPr id="6218" name="文本框 1"/>
          <p:cNvSpPr txBox="1"/>
          <p:nvPr/>
        </p:nvSpPr>
        <p:spPr>
          <a:xfrm>
            <a:off x="552450" y="627063"/>
            <a:ext cx="2420938" cy="63976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3600" b="1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复习引入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indefinite"/>
                                        <p:tgtEl>
                                          <p:spTgt spid="9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2" grpId="0" bldLvl="0"/>
      <p:bldP spid="6223" grpId="0" bldLvl="0"/>
      <p:bldP spid="6224" grpId="0" bldLvl="0"/>
      <p:bldP spid="9" grpId="0" bldLvl="0"/>
      <p:bldP spid="99401" grpId="0"/>
      <p:bldP spid="99402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6"/>
          <p:cNvSpPr>
            <a:spLocks noGrp="1"/>
          </p:cNvSpPr>
          <p:nvPr/>
        </p:nvSpPr>
        <p:spPr>
          <a:xfrm>
            <a:off x="176213" y="819150"/>
            <a:ext cx="8791575" cy="1025525"/>
          </a:xfrm>
          <a:prstGeom prst="rect">
            <a:avLst/>
          </a:prstGeom>
          <a:noFill/>
          <a:ln w="12700">
            <a:noFill/>
          </a:ln>
        </p:spPr>
        <p:txBody>
          <a:bodyPr anchor="t"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800" dirty="0">
                <a:solidFill>
                  <a:srgbClr val="000000"/>
                </a:solidFill>
                <a:latin typeface="隶书" panose="02010509060101010101" pitchFamily="49" charset="-122"/>
                <a:ea typeface="宋体" panose="02010600030101010101" pitchFamily="2" charset="-122"/>
              </a:rPr>
              <a:t>1</a:t>
            </a:r>
            <a:r>
              <a:rPr lang="zh-CN" altLang="en-US" sz="2800" dirty="0">
                <a:solidFill>
                  <a:srgbClr val="000000"/>
                </a:solidFill>
                <a:latin typeface="隶书" panose="02010509060101010101" pitchFamily="49" charset="-122"/>
                <a:ea typeface="宋体" panose="02010600030101010101" pitchFamily="2" charset="-122"/>
              </a:rPr>
              <a:t>、在同一坐标系中作二次函数</a:t>
            </a:r>
            <a:r>
              <a:rPr lang="en-US" altLang="zh-CN" sz="2800" dirty="0">
                <a:solidFill>
                  <a:srgbClr val="000000"/>
                </a:solidFill>
                <a:latin typeface="隶书" panose="02010509060101010101" pitchFamily="49" charset="-122"/>
                <a:ea typeface="宋体" panose="02010600030101010101" pitchFamily="2" charset="-122"/>
              </a:rPr>
              <a:t>y=x</a:t>
            </a:r>
            <a:r>
              <a:rPr lang="en-US" altLang="zh-CN" sz="2800" baseline="30000" dirty="0">
                <a:solidFill>
                  <a:srgbClr val="000000"/>
                </a:solidFill>
                <a:latin typeface="隶书" panose="02010509060101010101" pitchFamily="49" charset="-122"/>
                <a:ea typeface="宋体" panose="02010600030101010101" pitchFamily="2" charset="-122"/>
              </a:rPr>
              <a:t>2</a:t>
            </a:r>
            <a:r>
              <a:rPr lang="zh-CN" altLang="zh-CN" sz="2800" dirty="0">
                <a:solidFill>
                  <a:srgbClr val="000000"/>
                </a:solidFill>
                <a:latin typeface="隶书" panose="02010509060101010101" pitchFamily="49" charset="-122"/>
                <a:ea typeface="宋体" panose="02010600030101010101" pitchFamily="2" charset="-122"/>
              </a:rPr>
              <a:t>、</a:t>
            </a:r>
            <a:r>
              <a:rPr lang="en-US" altLang="zh-CN" sz="2800" dirty="0">
                <a:solidFill>
                  <a:srgbClr val="000000"/>
                </a:solidFill>
                <a:latin typeface="隶书" panose="02010509060101010101" pitchFamily="49" charset="-122"/>
                <a:ea typeface="宋体" panose="02010600030101010101" pitchFamily="2" charset="-122"/>
              </a:rPr>
              <a:t>y=2x</a:t>
            </a:r>
            <a:r>
              <a:rPr lang="en-US" altLang="zh-CN" sz="2800" baseline="30000" dirty="0">
                <a:solidFill>
                  <a:srgbClr val="000000"/>
                </a:solidFill>
                <a:latin typeface="隶书" panose="02010509060101010101" pitchFamily="49" charset="-122"/>
                <a:ea typeface="宋体" panose="02010600030101010101" pitchFamily="2" charset="-122"/>
              </a:rPr>
              <a:t>2</a:t>
            </a:r>
            <a:r>
              <a:rPr lang="zh-CN" altLang="en-US" sz="2800" dirty="0">
                <a:solidFill>
                  <a:srgbClr val="000000"/>
                </a:solidFill>
                <a:latin typeface="隶书" panose="02010509060101010101" pitchFamily="49" charset="-122"/>
                <a:ea typeface="宋体" panose="02010600030101010101" pitchFamily="2" charset="-122"/>
              </a:rPr>
              <a:t>和            的图象．</a:t>
            </a:r>
            <a:r>
              <a:rPr lang="zh-CN" altLang="en-US" sz="2800" dirty="0">
                <a:solidFill>
                  <a:srgbClr val="0033CC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</a:p>
        </p:txBody>
      </p:sp>
      <p:graphicFrame>
        <p:nvGraphicFramePr>
          <p:cNvPr id="7170" name="Object 45"/>
          <p:cNvGraphicFramePr/>
          <p:nvPr/>
        </p:nvGraphicFramePr>
        <p:xfrm>
          <a:off x="7569200" y="735013"/>
          <a:ext cx="1398588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r:id="rId3" imgW="545465" imgH="393700" progId="Equation.3">
                  <p:embed/>
                </p:oleObj>
              </mc:Choice>
              <mc:Fallback>
                <p:oleObj r:id="rId3" imgW="545465" imgH="393700" progId="Equation.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69200" y="735013"/>
                        <a:ext cx="1398588" cy="6715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45"/>
          <p:cNvGraphicFramePr/>
          <p:nvPr/>
        </p:nvGraphicFramePr>
        <p:xfrm>
          <a:off x="7874000" y="2278063"/>
          <a:ext cx="1233488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r:id="rId5" imgW="647700" imgH="393700" progId="Equation.3">
                  <p:embed/>
                </p:oleObj>
              </mc:Choice>
              <mc:Fallback>
                <p:oleObj r:id="rId5" imgW="647700" imgH="393700" progId="Equation.3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874000" y="2278063"/>
                        <a:ext cx="1233488" cy="6032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Rectangle 6"/>
          <p:cNvSpPr>
            <a:spLocks noGrp="1"/>
          </p:cNvSpPr>
          <p:nvPr/>
        </p:nvSpPr>
        <p:spPr>
          <a:xfrm>
            <a:off x="155575" y="2278063"/>
            <a:ext cx="8791575" cy="1025525"/>
          </a:xfrm>
          <a:prstGeom prst="rect">
            <a:avLst/>
          </a:prstGeom>
          <a:noFill/>
          <a:ln w="12700">
            <a:noFill/>
          </a:ln>
        </p:spPr>
        <p:txBody>
          <a:bodyPr anchor="t"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800" dirty="0">
                <a:solidFill>
                  <a:srgbClr val="000000"/>
                </a:solidFill>
                <a:latin typeface="隶书" panose="02010509060101010101" pitchFamily="49" charset="-122"/>
                <a:ea typeface="宋体" panose="02010600030101010101" pitchFamily="2" charset="-122"/>
              </a:rPr>
              <a:t>2</a:t>
            </a:r>
            <a:r>
              <a:rPr lang="zh-CN" altLang="en-US" sz="2800" dirty="0">
                <a:solidFill>
                  <a:srgbClr val="000000"/>
                </a:solidFill>
                <a:latin typeface="隶书" panose="02010509060101010101" pitchFamily="49" charset="-122"/>
                <a:ea typeface="宋体" panose="02010600030101010101" pitchFamily="2" charset="-122"/>
              </a:rPr>
              <a:t>、在同一坐标系中作二次函数</a:t>
            </a:r>
            <a:r>
              <a:rPr lang="en-US" altLang="zh-CN" sz="2800" dirty="0">
                <a:solidFill>
                  <a:srgbClr val="000000"/>
                </a:solidFill>
                <a:latin typeface="隶书" panose="02010509060101010101" pitchFamily="49" charset="-122"/>
                <a:ea typeface="宋体" panose="02010600030101010101" pitchFamily="2" charset="-122"/>
              </a:rPr>
              <a:t>y=-x</a:t>
            </a:r>
            <a:r>
              <a:rPr lang="en-US" altLang="zh-CN" sz="2800" baseline="30000" dirty="0">
                <a:solidFill>
                  <a:srgbClr val="000000"/>
                </a:solidFill>
                <a:latin typeface="隶书" panose="02010509060101010101" pitchFamily="49" charset="-122"/>
                <a:ea typeface="宋体" panose="02010600030101010101" pitchFamily="2" charset="-122"/>
              </a:rPr>
              <a:t>2</a:t>
            </a:r>
            <a:r>
              <a:rPr lang="zh-CN" altLang="zh-CN" sz="2800" dirty="0">
                <a:solidFill>
                  <a:srgbClr val="000000"/>
                </a:solidFill>
                <a:latin typeface="隶书" panose="02010509060101010101" pitchFamily="49" charset="-122"/>
                <a:ea typeface="宋体" panose="02010600030101010101" pitchFamily="2" charset="-122"/>
              </a:rPr>
              <a:t>、</a:t>
            </a:r>
            <a:r>
              <a:rPr lang="en-US" altLang="zh-CN" sz="2800" dirty="0">
                <a:solidFill>
                  <a:srgbClr val="000000"/>
                </a:solidFill>
                <a:latin typeface="隶书" panose="02010509060101010101" pitchFamily="49" charset="-122"/>
                <a:ea typeface="宋体" panose="02010600030101010101" pitchFamily="2" charset="-122"/>
              </a:rPr>
              <a:t>y=-2x</a:t>
            </a:r>
            <a:r>
              <a:rPr lang="en-US" altLang="zh-CN" sz="2800" baseline="30000" dirty="0">
                <a:solidFill>
                  <a:srgbClr val="000000"/>
                </a:solidFill>
                <a:latin typeface="隶书" panose="02010509060101010101" pitchFamily="49" charset="-122"/>
                <a:ea typeface="宋体" panose="02010600030101010101" pitchFamily="2" charset="-122"/>
              </a:rPr>
              <a:t>2</a:t>
            </a:r>
            <a:r>
              <a:rPr lang="zh-CN" altLang="en-US" sz="2800" dirty="0">
                <a:solidFill>
                  <a:srgbClr val="000000"/>
                </a:solidFill>
                <a:latin typeface="隶书" panose="02010509060101010101" pitchFamily="49" charset="-122"/>
                <a:ea typeface="宋体" panose="02010600030101010101" pitchFamily="2" charset="-122"/>
              </a:rPr>
              <a:t>和            的图象．</a:t>
            </a:r>
            <a:r>
              <a:rPr lang="zh-CN" altLang="en-US" sz="2800" dirty="0">
                <a:solidFill>
                  <a:srgbClr val="0033CC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3" name="组合 25"/>
          <p:cNvGrpSpPr/>
          <p:nvPr/>
        </p:nvGrpSpPr>
        <p:grpSpPr>
          <a:xfrm>
            <a:off x="-47625" y="1049338"/>
            <a:ext cx="5316538" cy="4103687"/>
            <a:chOff x="2097" y="592"/>
            <a:chExt cx="8375" cy="6461"/>
          </a:xfrm>
        </p:grpSpPr>
        <p:grpSp>
          <p:nvGrpSpPr>
            <p:cNvPr id="8194" name="组合 16"/>
            <p:cNvGrpSpPr/>
            <p:nvPr/>
          </p:nvGrpSpPr>
          <p:grpSpPr>
            <a:xfrm>
              <a:off x="2097" y="592"/>
              <a:ext cx="8374" cy="6460"/>
              <a:chOff x="2573" y="32"/>
              <a:chExt cx="10177" cy="8044"/>
            </a:xfrm>
          </p:grpSpPr>
          <p:pic>
            <p:nvPicPr>
              <p:cNvPr id="8195" name="图片 155649" descr="ZXB1"/>
              <p:cNvPicPr>
                <a:picLocks noChangeAspect="1"/>
              </p:cNvPicPr>
              <p:nvPr/>
            </p:nvPicPr>
            <p:blipFill>
              <a:blip r:embed="rId4"/>
              <a:srcRect l="19310" t="-771" b="32535"/>
              <a:stretch>
                <a:fillRect/>
              </a:stretch>
            </p:blipFill>
            <p:spPr>
              <a:xfrm>
                <a:off x="2573" y="32"/>
                <a:ext cx="10177" cy="8044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grpSp>
            <p:nvGrpSpPr>
              <p:cNvPr id="8196" name="组合 15"/>
              <p:cNvGrpSpPr/>
              <p:nvPr/>
            </p:nvGrpSpPr>
            <p:grpSpPr>
              <a:xfrm>
                <a:off x="3572" y="1183"/>
                <a:ext cx="5893" cy="4928"/>
                <a:chOff x="3572" y="1183"/>
                <a:chExt cx="5893" cy="4928"/>
              </a:xfrm>
            </p:grpSpPr>
            <p:sp>
              <p:nvSpPr>
                <p:cNvPr id="10" name="任意多边形 9"/>
                <p:cNvSpPr/>
                <p:nvPr/>
              </p:nvSpPr>
              <p:spPr>
                <a:xfrm>
                  <a:off x="4330" y="1183"/>
                  <a:ext cx="4293" cy="4928"/>
                </a:xfrm>
                <a:custGeom>
                  <a:avLst/>
                  <a:gdLst>
                    <a:gd name="connisteX0" fmla="*/ 0 w 2406650"/>
                    <a:gd name="connsiteY0" fmla="*/ 0 h 2406650"/>
                    <a:gd name="connisteX1" fmla="*/ 598170 w 2406650"/>
                    <a:gd name="connsiteY1" fmla="*/ 1808480 h 2406650"/>
                    <a:gd name="connisteX2" fmla="*/ 1196340 w 2406650"/>
                    <a:gd name="connsiteY2" fmla="*/ 2406650 h 2406650"/>
                    <a:gd name="connisteX3" fmla="*/ 1808480 w 2406650"/>
                    <a:gd name="connsiteY3" fmla="*/ 1808480 h 2406650"/>
                    <a:gd name="connisteX4" fmla="*/ 2406650 w 2406650"/>
                    <a:gd name="connsiteY4" fmla="*/ 13970 h 2406650"/>
                  </a:gdLst>
                  <a:ahLst/>
                  <a:cxnLst>
                    <a:cxn ang="0">
                      <a:pos x="connisteX0" y="connsiteY0"/>
                    </a:cxn>
                    <a:cxn ang="0">
                      <a:pos x="connisteX1" y="connsiteY1"/>
                    </a:cxn>
                    <a:cxn ang="0">
                      <a:pos x="connisteX2" y="connsiteY2"/>
                    </a:cxn>
                    <a:cxn ang="0">
                      <a:pos x="connisteX3" y="connsiteY3"/>
                    </a:cxn>
                    <a:cxn ang="0">
                      <a:pos x="connisteX4" y="connsiteY4"/>
                    </a:cxn>
                  </a:cxnLst>
                  <a:rect l="l" t="t" r="r" b="b"/>
                  <a:pathLst>
                    <a:path w="2406650" h="2406650">
                      <a:moveTo>
                        <a:pt x="0" y="0"/>
                      </a:moveTo>
                      <a:cubicBezTo>
                        <a:pt x="107950" y="349885"/>
                        <a:pt x="358775" y="1327150"/>
                        <a:pt x="598170" y="1808480"/>
                      </a:cubicBezTo>
                      <a:cubicBezTo>
                        <a:pt x="837565" y="2289810"/>
                        <a:pt x="954405" y="2406650"/>
                        <a:pt x="1196340" y="2406650"/>
                      </a:cubicBezTo>
                      <a:cubicBezTo>
                        <a:pt x="1438275" y="2406650"/>
                        <a:pt x="1566545" y="2287270"/>
                        <a:pt x="1808480" y="1808480"/>
                      </a:cubicBezTo>
                      <a:cubicBezTo>
                        <a:pt x="2050415" y="1329690"/>
                        <a:pt x="2299335" y="360680"/>
                        <a:pt x="2406650" y="13970"/>
                      </a:cubicBezTo>
                    </a:path>
                  </a:pathLst>
                </a:custGeom>
                <a:ln w="47625" cmpd="sng">
                  <a:solidFill>
                    <a:srgbClr val="C00000"/>
                  </a:solidFill>
                  <a:prstDash val="sysDash"/>
                  <a:miter lim="800000"/>
                </a:ln>
              </p:spPr>
              <p:style>
                <a:lnRef idx="3">
                  <a:schemeClr val="accent4"/>
                </a:lnRef>
                <a:fillRef idx="0">
                  <a:schemeClr val="accent4"/>
                </a:fillRef>
                <a:effectRef idx="2">
                  <a:schemeClr val="accent4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 fontAlgn="base"/>
                  <a:endParaRPr lang="zh-CN" altLang="en-US" strike="noStrike" noProof="1"/>
                </a:p>
              </p:txBody>
            </p:sp>
            <p:sp>
              <p:nvSpPr>
                <p:cNvPr id="11" name="任意多边形 10"/>
                <p:cNvSpPr/>
                <p:nvPr/>
              </p:nvSpPr>
              <p:spPr>
                <a:xfrm>
                  <a:off x="3572" y="1511"/>
                  <a:ext cx="5893" cy="4600"/>
                </a:xfrm>
                <a:custGeom>
                  <a:avLst/>
                  <a:gdLst>
                    <a:gd name="connisteX0" fmla="*/ 0 w 3602990"/>
                    <a:gd name="connsiteY0" fmla="*/ 69850 h 2740742"/>
                    <a:gd name="connisteX1" fmla="*/ 598170 w 3602990"/>
                    <a:gd name="connsiteY1" fmla="*/ 1544320 h 2740742"/>
                    <a:gd name="connisteX2" fmla="*/ 1196340 w 3602990"/>
                    <a:gd name="connsiteY2" fmla="*/ 2434590 h 2740742"/>
                    <a:gd name="connisteX3" fmla="*/ 1794510 w 3602990"/>
                    <a:gd name="connsiteY3" fmla="*/ 2740660 h 2740742"/>
                    <a:gd name="connisteX4" fmla="*/ 2406650 w 3602990"/>
                    <a:gd name="connsiteY4" fmla="*/ 2448560 h 2740742"/>
                    <a:gd name="connisteX5" fmla="*/ 3004820 w 3602990"/>
                    <a:gd name="connsiteY5" fmla="*/ 1544320 h 2740742"/>
                    <a:gd name="connisteX6" fmla="*/ 3602990 w 3602990"/>
                    <a:gd name="connsiteY6" fmla="*/ 0 h 2740742"/>
                  </a:gdLst>
                  <a:ahLst/>
                  <a:cxnLst>
                    <a:cxn ang="0">
                      <a:pos x="connisteX0" y="connsiteY0"/>
                    </a:cxn>
                    <a:cxn ang="0">
                      <a:pos x="connisteX1" y="connsiteY1"/>
                    </a:cxn>
                    <a:cxn ang="0">
                      <a:pos x="connisteX2" y="connsiteY2"/>
                    </a:cxn>
                    <a:cxn ang="0">
                      <a:pos x="connisteX3" y="connsiteY3"/>
                    </a:cxn>
                    <a:cxn ang="0">
                      <a:pos x="connisteX4" y="connsiteY4"/>
                    </a:cxn>
                    <a:cxn ang="0">
                      <a:pos x="connisteX5" y="connsiteY5"/>
                    </a:cxn>
                    <a:cxn ang="0">
                      <a:pos x="connisteX6" y="connsiteY6"/>
                    </a:cxn>
                  </a:cxnLst>
                  <a:rect l="l" t="t" r="r" b="b"/>
                  <a:pathLst>
                    <a:path w="3602990" h="2740742">
                      <a:moveTo>
                        <a:pt x="0" y="69850"/>
                      </a:moveTo>
                      <a:cubicBezTo>
                        <a:pt x="107950" y="346710"/>
                        <a:pt x="358775" y="1071245"/>
                        <a:pt x="598170" y="1544320"/>
                      </a:cubicBezTo>
                      <a:cubicBezTo>
                        <a:pt x="837565" y="2017395"/>
                        <a:pt x="956945" y="2195195"/>
                        <a:pt x="1196340" y="2434590"/>
                      </a:cubicBezTo>
                      <a:cubicBezTo>
                        <a:pt x="1435735" y="2673985"/>
                        <a:pt x="1552575" y="2738120"/>
                        <a:pt x="1794510" y="2740660"/>
                      </a:cubicBezTo>
                      <a:cubicBezTo>
                        <a:pt x="2036445" y="2743200"/>
                        <a:pt x="2164715" y="2687955"/>
                        <a:pt x="2406650" y="2448560"/>
                      </a:cubicBezTo>
                      <a:cubicBezTo>
                        <a:pt x="2648585" y="2209165"/>
                        <a:pt x="2765425" y="2033905"/>
                        <a:pt x="3004820" y="1544320"/>
                      </a:cubicBezTo>
                      <a:cubicBezTo>
                        <a:pt x="3244215" y="1054735"/>
                        <a:pt x="3495040" y="290830"/>
                        <a:pt x="3602990" y="0"/>
                      </a:cubicBezTo>
                    </a:path>
                  </a:pathLst>
                </a:custGeom>
                <a:ln w="41275" cmpd="sng">
                  <a:solidFill>
                    <a:schemeClr val="tx1"/>
                  </a:solidFill>
                </a:ln>
              </p:spPr>
              <p:style>
                <a:lnRef idx="3">
                  <a:schemeClr val="accent4"/>
                </a:lnRef>
                <a:fillRef idx="0">
                  <a:schemeClr val="accent4"/>
                </a:fillRef>
                <a:effectRef idx="2">
                  <a:schemeClr val="accent4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 fontAlgn="base"/>
                  <a:endParaRPr lang="zh-CN" altLang="en-US" strike="noStrike" noProof="1"/>
                </a:p>
              </p:txBody>
            </p:sp>
            <p:sp>
              <p:nvSpPr>
                <p:cNvPr id="12" name="任意多边形 11"/>
                <p:cNvSpPr/>
                <p:nvPr/>
              </p:nvSpPr>
              <p:spPr>
                <a:xfrm>
                  <a:off x="4868" y="1511"/>
                  <a:ext cx="3283" cy="4600"/>
                </a:xfrm>
                <a:custGeom>
                  <a:avLst/>
                  <a:gdLst>
                    <a:gd name="connisteX0" fmla="*/ 0 w 1210310"/>
                    <a:gd name="connsiteY0" fmla="*/ 0 h 1224280"/>
                    <a:gd name="connisteX1" fmla="*/ 598170 w 1210310"/>
                    <a:gd name="connsiteY1" fmla="*/ 1224280 h 1224280"/>
                    <a:gd name="connisteX2" fmla="*/ 1210310 w 1210310"/>
                    <a:gd name="connsiteY2" fmla="*/ 0 h 1224280"/>
                  </a:gdLst>
                  <a:ahLst/>
                  <a:cxnLst>
                    <a:cxn ang="0">
                      <a:pos x="connisteX0" y="connsiteY0"/>
                    </a:cxn>
                    <a:cxn ang="0">
                      <a:pos x="connisteX1" y="connsiteY1"/>
                    </a:cxn>
                    <a:cxn ang="0">
                      <a:pos x="connisteX2" y="connsiteY2"/>
                    </a:cxn>
                  </a:cxnLst>
                  <a:rect l="l" t="t" r="r" b="b"/>
                  <a:pathLst>
                    <a:path w="1210310" h="1224280">
                      <a:moveTo>
                        <a:pt x="0" y="0"/>
                      </a:moveTo>
                      <a:cubicBezTo>
                        <a:pt x="107315" y="269240"/>
                        <a:pt x="356235" y="1224280"/>
                        <a:pt x="598170" y="1224280"/>
                      </a:cubicBezTo>
                      <a:cubicBezTo>
                        <a:pt x="840105" y="1224280"/>
                        <a:pt x="1099820" y="269240"/>
                        <a:pt x="1210310" y="0"/>
                      </a:cubicBezTo>
                    </a:path>
                  </a:pathLst>
                </a:custGeom>
                <a:noFill/>
                <a:ln w="47625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/>
                  <a:endParaRPr lang="zh-CN" altLang="en-US" strike="noStrike" noProof="1"/>
                </a:p>
              </p:txBody>
            </p:sp>
          </p:grpSp>
        </p:grpSp>
        <p:sp>
          <p:nvSpPr>
            <p:cNvPr id="8200" name="文本框 18"/>
            <p:cNvSpPr txBox="1"/>
            <p:nvPr/>
          </p:nvSpPr>
          <p:spPr>
            <a:xfrm>
              <a:off x="5164" y="1760"/>
              <a:ext cx="1438" cy="7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b="1" dirty="0">
                  <a:solidFill>
                    <a:srgbClr val="00206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y=2x</a:t>
              </a:r>
              <a:r>
                <a:rPr lang="en-US" altLang="zh-CN" b="1" baseline="30000" dirty="0">
                  <a:solidFill>
                    <a:srgbClr val="00206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8201" name="文本框 20"/>
            <p:cNvSpPr txBox="1"/>
            <p:nvPr/>
          </p:nvSpPr>
          <p:spPr>
            <a:xfrm>
              <a:off x="6549" y="1061"/>
              <a:ext cx="1198" cy="7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宋体" panose="02010600030101010101" pitchFamily="2" charset="-122"/>
                </a:rPr>
                <a:t>y=x</a:t>
              </a:r>
              <a:r>
                <a:rPr lang="en-US" altLang="zh-CN" b="1" baseline="30000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宋体" panose="02010600030101010101" pitchFamily="2" charset="-122"/>
                </a:rPr>
                <a:t>2</a:t>
              </a:r>
            </a:p>
          </p:txBody>
        </p:sp>
        <p:graphicFrame>
          <p:nvGraphicFramePr>
            <p:cNvPr id="8202" name="Object 45"/>
            <p:cNvGraphicFramePr/>
            <p:nvPr/>
          </p:nvGraphicFramePr>
          <p:xfrm>
            <a:off x="7746" y="1780"/>
            <a:ext cx="1635" cy="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0" r:id="rId5" imgW="545465" imgH="393700" progId="Equation.3">
                    <p:embed/>
                  </p:oleObj>
                </mc:Choice>
                <mc:Fallback>
                  <p:oleObj r:id="rId5" imgW="545465" imgH="393700" progId="Equation.3">
                    <p:embed/>
                    <p:pic>
                      <p:nvPicPr>
                        <p:cNvPr id="0" name="图片 3078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7746" y="1780"/>
                          <a:ext cx="1635" cy="95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203" name="Rectangle 47"/>
          <p:cNvSpPr>
            <a:spLocks noGrp="1"/>
          </p:cNvSpPr>
          <p:nvPr/>
        </p:nvSpPr>
        <p:spPr>
          <a:xfrm>
            <a:off x="4605338" y="644525"/>
            <a:ext cx="4343400" cy="2209800"/>
          </a:xfrm>
          <a:prstGeom prst="rect">
            <a:avLst/>
          </a:prstGeom>
          <a:noFill/>
          <a:ln w="12700">
            <a:noFill/>
          </a:ln>
        </p:spPr>
        <p:txBody>
          <a:bodyPr anchor="t"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1.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二次函数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y=2x</a:t>
            </a:r>
            <a:r>
              <a:rPr lang="en-US" altLang="zh-CN" b="1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zh-CN" altLang="en-US" b="1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的图象是什么形状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?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2.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它们与二次函数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y=x</a:t>
            </a:r>
            <a:r>
              <a:rPr lang="en-US" altLang="zh-CN" b="1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的图象有什么相同和不同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?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开口方向、对称轴和顶点坐标分别是什么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?</a:t>
            </a:r>
            <a:r>
              <a:rPr lang="en-US" altLang="zh-CN" sz="2800" dirty="0">
                <a:latin typeface="Times New Roman" panose="02020603050405020304" pitchFamily="18" charset="0"/>
                <a:ea typeface="隶书" panose="02010509060101010101" pitchFamily="49" charset="-122"/>
              </a:rPr>
              <a:t> </a:t>
            </a:r>
          </a:p>
        </p:txBody>
      </p:sp>
      <p:graphicFrame>
        <p:nvGraphicFramePr>
          <p:cNvPr id="8204" name="Object 45"/>
          <p:cNvGraphicFramePr/>
          <p:nvPr/>
        </p:nvGraphicFramePr>
        <p:xfrm>
          <a:off x="7035800" y="644525"/>
          <a:ext cx="103822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r:id="rId7" imgW="545465" imgH="393700" progId="Equation.3">
                  <p:embed/>
                </p:oleObj>
              </mc:Choice>
              <mc:Fallback>
                <p:oleObj r:id="rId7" imgW="545465" imgH="393700" progId="Equation.3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35800" y="644525"/>
                        <a:ext cx="1038225" cy="6032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05" name="Picture 29" descr="uarh4nj2[1]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53338" y="5627688"/>
            <a:ext cx="1295400" cy="1076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5498" name="AutoShape 26"/>
          <p:cNvSpPr/>
          <p:nvPr/>
        </p:nvSpPr>
        <p:spPr>
          <a:xfrm>
            <a:off x="6411913" y="3081338"/>
            <a:ext cx="2171700" cy="1241425"/>
          </a:xfrm>
          <a:prstGeom prst="wedgeEllipseCallout">
            <a:avLst>
              <a:gd name="adj1" fmla="val 25958"/>
              <a:gd name="adj2" fmla="val 153796"/>
            </a:avLst>
          </a:prstGeom>
          <a:gradFill rotWithShape="0">
            <a:gsLst>
              <a:gs pos="0">
                <a:srgbClr val="5E9EFF">
                  <a:alpha val="100000"/>
                </a:srgbClr>
              </a:gs>
              <a:gs pos="39999">
                <a:srgbClr val="85C2FF">
                  <a:alpha val="100000"/>
                </a:srgbClr>
              </a:gs>
              <a:gs pos="70000">
                <a:srgbClr val="C4D6EB">
                  <a:alpha val="100000"/>
                </a:srgbClr>
              </a:gs>
              <a:gs pos="100000">
                <a:srgbClr val="FFEBFA">
                  <a:alpha val="100000"/>
                </a:srgbClr>
              </a:gs>
            </a:gsLst>
            <a:path path="rect">
              <a:fillToRect l="50000" t="50000" r="50000" b="50000"/>
            </a:path>
            <a:tileRect/>
          </a:gra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它们的形状都是</a:t>
            </a:r>
          </a:p>
          <a:p>
            <a:pPr algn="ctr"/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抛物线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zh-CN" sz="2000" b="1" dirty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5497" name="AutoShape 25"/>
          <p:cNvSpPr/>
          <p:nvPr/>
        </p:nvSpPr>
        <p:spPr>
          <a:xfrm>
            <a:off x="74613" y="4929188"/>
            <a:ext cx="1276350" cy="777875"/>
          </a:xfrm>
          <a:prstGeom prst="wedgeRectCallout">
            <a:avLst>
              <a:gd name="adj1" fmla="val 94778"/>
              <a:gd name="adj2" fmla="val -143958"/>
            </a:avLst>
          </a:prstGeom>
          <a:gradFill rotWithShape="0">
            <a:gsLst>
              <a:gs pos="0">
                <a:srgbClr val="C29BC2"/>
              </a:gs>
              <a:gs pos="100000">
                <a:srgbClr val="FFCCFF"/>
              </a:gs>
            </a:gsLst>
            <a:path path="rect">
              <a:fillToRect l="50000" t="50000" r="50000" b="50000"/>
            </a:path>
            <a:tileRect/>
          </a:gradFill>
          <a:ln w="25400" cap="flat" cmpd="sng">
            <a:solidFill>
              <a:srgbClr val="993300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顶点都是</a:t>
            </a:r>
          </a:p>
          <a:p>
            <a:pPr algn="ctr"/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原点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(0,0)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94258" name="AutoShape 50"/>
          <p:cNvSpPr/>
          <p:nvPr/>
        </p:nvSpPr>
        <p:spPr>
          <a:xfrm>
            <a:off x="3538538" y="3248025"/>
            <a:ext cx="1276350" cy="777875"/>
          </a:xfrm>
          <a:prstGeom prst="wedgeRectCallout">
            <a:avLst>
              <a:gd name="adj1" fmla="val -96991"/>
              <a:gd name="adj2" fmla="val -150736"/>
            </a:avLst>
          </a:prstGeom>
          <a:gradFill rotWithShape="0">
            <a:gsLst>
              <a:gs pos="0">
                <a:srgbClr val="C29BC2"/>
              </a:gs>
              <a:gs pos="100000">
                <a:srgbClr val="FFCCFF"/>
              </a:gs>
            </a:gsLst>
            <a:path path="rect">
              <a:fillToRect l="50000" t="50000" r="50000" b="50000"/>
            </a:path>
            <a:tileRect/>
          </a:gradFill>
          <a:ln w="25400" cap="flat" cmpd="sng">
            <a:solidFill>
              <a:srgbClr val="993300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只是开口</a:t>
            </a:r>
          </a:p>
          <a:p>
            <a:pPr algn="ctr"/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大小不同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94243" name="AutoShape 35"/>
          <p:cNvSpPr/>
          <p:nvPr/>
        </p:nvSpPr>
        <p:spPr>
          <a:xfrm>
            <a:off x="2182813" y="4865688"/>
            <a:ext cx="2143125" cy="762000"/>
          </a:xfrm>
          <a:prstGeom prst="wedgeRoundRectCallout">
            <a:avLst>
              <a:gd name="adj1" fmla="val -57796"/>
              <a:gd name="adj2" fmla="val -285250"/>
              <a:gd name="adj3" fmla="val 16667"/>
            </a:avLst>
          </a:prstGeom>
          <a:gradFill rotWithShape="0">
            <a:gsLst>
              <a:gs pos="0">
                <a:srgbClr val="33CCCC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 w="25400" cap="flat" cmpd="sng">
            <a:solidFill>
              <a:schemeClr val="accent2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开口都向上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;</a:t>
            </a:r>
          </a:p>
          <a:p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对称轴都是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轴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94259" name="Text Box 51"/>
          <p:cNvSpPr txBox="1"/>
          <p:nvPr/>
        </p:nvSpPr>
        <p:spPr>
          <a:xfrm>
            <a:off x="134938" y="5707063"/>
            <a:ext cx="6162675" cy="84931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b="1" dirty="0">
                <a:solidFill>
                  <a:srgbClr val="000000"/>
                </a:solidFill>
                <a:latin typeface="隶书" panose="02010509060101010101" pitchFamily="49" charset="-122"/>
                <a:ea typeface="宋体" panose="02010600030101010101" pitchFamily="2" charset="-122"/>
              </a:rPr>
              <a:t>想一想</a:t>
            </a:r>
            <a:r>
              <a:rPr lang="en-US" altLang="zh-CN" b="1" dirty="0">
                <a:solidFill>
                  <a:srgbClr val="000000"/>
                </a:solidFill>
                <a:latin typeface="隶书" panose="02010509060101010101" pitchFamily="49" charset="-122"/>
                <a:ea typeface="宋体" panose="02010600030101010101" pitchFamily="2" charset="-122"/>
              </a:rPr>
              <a:t>,</a:t>
            </a:r>
            <a:r>
              <a:rPr lang="zh-CN" altLang="en-US" b="1" dirty="0">
                <a:solidFill>
                  <a:srgbClr val="000000"/>
                </a:solidFill>
                <a:latin typeface="隶书" panose="02010509060101010101" pitchFamily="49" charset="-122"/>
                <a:ea typeface="宋体" panose="02010600030101010101" pitchFamily="2" charset="-122"/>
              </a:rPr>
              <a:t>在同一坐标系中作二次函数</a:t>
            </a:r>
            <a:r>
              <a:rPr lang="en-US" altLang="zh-CN" b="1" dirty="0">
                <a:solidFill>
                  <a:srgbClr val="000000"/>
                </a:solidFill>
                <a:latin typeface="隶书" panose="02010509060101010101" pitchFamily="49" charset="-122"/>
                <a:ea typeface="宋体" panose="02010600030101010101" pitchFamily="2" charset="-122"/>
              </a:rPr>
              <a:t>y=-x</a:t>
            </a:r>
            <a:r>
              <a:rPr lang="en-US" altLang="zh-CN" b="1" baseline="30000" dirty="0">
                <a:solidFill>
                  <a:srgbClr val="000000"/>
                </a:solidFill>
                <a:latin typeface="隶书" panose="02010509060101010101" pitchFamily="49" charset="-122"/>
                <a:ea typeface="宋体" panose="02010600030101010101" pitchFamily="2" charset="-122"/>
              </a:rPr>
              <a:t>2</a:t>
            </a:r>
            <a:r>
              <a:rPr lang="en-US" altLang="zh-CN" b="1" dirty="0">
                <a:solidFill>
                  <a:srgbClr val="000000"/>
                </a:solidFill>
                <a:latin typeface="隶书" panose="02010509060101010101" pitchFamily="49" charset="-122"/>
                <a:ea typeface="宋体" panose="02010600030101010101" pitchFamily="2" charset="-122"/>
              </a:rPr>
              <a:t>,</a:t>
            </a:r>
            <a:r>
              <a:rPr lang="zh-CN" altLang="en-US" b="1" dirty="0">
                <a:solidFill>
                  <a:srgbClr val="000000"/>
                </a:solidFill>
                <a:latin typeface="隶书" panose="02010509060101010101" pitchFamily="49" charset="-122"/>
                <a:ea typeface="宋体" panose="02010600030101010101" pitchFamily="2" charset="-122"/>
              </a:rPr>
              <a:t>和</a:t>
            </a:r>
            <a:r>
              <a:rPr lang="en-US" altLang="zh-CN" b="1" dirty="0">
                <a:solidFill>
                  <a:srgbClr val="000000"/>
                </a:solidFill>
                <a:latin typeface="隶书" panose="02010509060101010101" pitchFamily="49" charset="-122"/>
                <a:ea typeface="宋体" panose="02010600030101010101" pitchFamily="2" charset="-122"/>
              </a:rPr>
              <a:t>y=-2x</a:t>
            </a:r>
            <a:r>
              <a:rPr lang="en-US" altLang="zh-CN" b="1" baseline="30000" dirty="0">
                <a:solidFill>
                  <a:srgbClr val="000000"/>
                </a:solidFill>
                <a:latin typeface="隶书" panose="02010509060101010101" pitchFamily="49" charset="-122"/>
                <a:ea typeface="宋体" panose="02010600030101010101" pitchFamily="2" charset="-122"/>
              </a:rPr>
              <a:t>2</a:t>
            </a:r>
            <a:r>
              <a:rPr lang="zh-CN" altLang="en-US" b="1" dirty="0">
                <a:solidFill>
                  <a:srgbClr val="000000"/>
                </a:solidFill>
                <a:latin typeface="隶书" panose="02010509060101010101" pitchFamily="49" charset="-122"/>
                <a:ea typeface="宋体" panose="02010600030101010101" pitchFamily="2" charset="-122"/>
              </a:rPr>
              <a:t>的图象</a:t>
            </a:r>
            <a:r>
              <a:rPr lang="en-US" altLang="zh-CN" b="1" dirty="0">
                <a:solidFill>
                  <a:srgbClr val="000000"/>
                </a:solidFill>
                <a:latin typeface="隶书" panose="02010509060101010101" pitchFamily="49" charset="-122"/>
                <a:ea typeface="宋体" panose="02010600030101010101" pitchFamily="2" charset="-122"/>
              </a:rPr>
              <a:t>,</a:t>
            </a:r>
            <a:r>
              <a:rPr lang="zh-CN" altLang="en-US" b="1" dirty="0">
                <a:solidFill>
                  <a:srgbClr val="000000"/>
                </a:solidFill>
                <a:latin typeface="隶书" panose="02010509060101010101" pitchFamily="49" charset="-122"/>
                <a:ea typeface="宋体" panose="02010600030101010101" pitchFamily="2" charset="-122"/>
              </a:rPr>
              <a:t>会是什么样</a:t>
            </a:r>
            <a:r>
              <a:rPr lang="en-US" altLang="zh-CN" b="1" dirty="0">
                <a:solidFill>
                  <a:srgbClr val="000000"/>
                </a:solidFill>
                <a:latin typeface="隶书" panose="02010509060101010101" pitchFamily="49" charset="-122"/>
                <a:ea typeface="宋体" panose="02010600030101010101" pitchFamily="2" charset="-122"/>
              </a:rPr>
              <a:t>?</a:t>
            </a:r>
            <a:r>
              <a:rPr lang="en-US" altLang="zh-CN" b="1" dirty="0">
                <a:solidFill>
                  <a:srgbClr val="0033CC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endParaRPr lang="en-US" altLang="zh-CN" dirty="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8" name="Object 45"/>
          <p:cNvGraphicFramePr/>
          <p:nvPr/>
        </p:nvGraphicFramePr>
        <p:xfrm>
          <a:off x="6069013" y="5707063"/>
          <a:ext cx="141605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r:id="rId9" imgW="647700" imgH="393700" progId="Equation.3">
                  <p:embed/>
                </p:oleObj>
              </mc:Choice>
              <mc:Fallback>
                <p:oleObj r:id="rId9" imgW="647700" imgH="393700" progId="Equation.3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069013" y="5707063"/>
                        <a:ext cx="1416050" cy="7556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2" name="文本框 1"/>
          <p:cNvSpPr txBox="1"/>
          <p:nvPr/>
        </p:nvSpPr>
        <p:spPr>
          <a:xfrm>
            <a:off x="74613" y="552450"/>
            <a:ext cx="2363787" cy="57943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zh-CN" sz="3200" b="1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探究新知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5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54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42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42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98" grpId="0" bldLvl="0" animBg="1"/>
      <p:bldP spid="105497" grpId="0" bldLvl="0" animBg="1"/>
      <p:bldP spid="94258" grpId="0" bldLvl="0" animBg="1"/>
      <p:bldP spid="94243" grpId="0" bldLvl="0" animBg="1"/>
      <p:bldP spid="942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1" name="组合 3"/>
          <p:cNvGrpSpPr/>
          <p:nvPr/>
        </p:nvGrpSpPr>
        <p:grpSpPr>
          <a:xfrm>
            <a:off x="130175" y="641350"/>
            <a:ext cx="5422900" cy="4222750"/>
            <a:chOff x="52" y="1357"/>
            <a:chExt cx="8540" cy="6652"/>
          </a:xfrm>
        </p:grpSpPr>
        <p:grpSp>
          <p:nvGrpSpPr>
            <p:cNvPr id="10242" name="组合 16"/>
            <p:cNvGrpSpPr/>
            <p:nvPr/>
          </p:nvGrpSpPr>
          <p:grpSpPr>
            <a:xfrm>
              <a:off x="52" y="1357"/>
              <a:ext cx="8540" cy="6200"/>
              <a:chOff x="2390" y="3631"/>
              <a:chExt cx="10380" cy="7718"/>
            </a:xfrm>
          </p:grpSpPr>
          <p:pic>
            <p:nvPicPr>
              <p:cNvPr id="10243" name="图片 155649" descr="ZXB1"/>
              <p:cNvPicPr>
                <a:picLocks noChangeAspect="1"/>
              </p:cNvPicPr>
              <p:nvPr/>
            </p:nvPicPr>
            <p:blipFill>
              <a:blip r:embed="rId3"/>
              <a:srcRect l="17883" t="29768" r="-183" b="4762"/>
              <a:stretch>
                <a:fillRect/>
              </a:stretch>
            </p:blipFill>
            <p:spPr>
              <a:xfrm>
                <a:off x="2390" y="3631"/>
                <a:ext cx="10380" cy="7718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grpSp>
            <p:nvGrpSpPr>
              <p:cNvPr id="10244" name="组合 15"/>
              <p:cNvGrpSpPr/>
              <p:nvPr/>
            </p:nvGrpSpPr>
            <p:grpSpPr>
              <a:xfrm>
                <a:off x="3572" y="6111"/>
                <a:ext cx="5893" cy="4928"/>
                <a:chOff x="3572" y="6111"/>
                <a:chExt cx="5893" cy="4928"/>
              </a:xfrm>
            </p:grpSpPr>
            <p:sp>
              <p:nvSpPr>
                <p:cNvPr id="13" name="任意多边形 12"/>
                <p:cNvSpPr/>
                <p:nvPr/>
              </p:nvSpPr>
              <p:spPr>
                <a:xfrm rot="10800000">
                  <a:off x="4835" y="6111"/>
                  <a:ext cx="3283" cy="4600"/>
                </a:xfrm>
                <a:custGeom>
                  <a:avLst/>
                  <a:gdLst>
                    <a:gd name="connisteX0" fmla="*/ 0 w 1210310"/>
                    <a:gd name="connsiteY0" fmla="*/ 0 h 1224280"/>
                    <a:gd name="connisteX1" fmla="*/ 598170 w 1210310"/>
                    <a:gd name="connsiteY1" fmla="*/ 1224280 h 1224280"/>
                    <a:gd name="connisteX2" fmla="*/ 1210310 w 1210310"/>
                    <a:gd name="connsiteY2" fmla="*/ 0 h 1224280"/>
                  </a:gdLst>
                  <a:ahLst/>
                  <a:cxnLst>
                    <a:cxn ang="0">
                      <a:pos x="connisteX0" y="connsiteY0"/>
                    </a:cxn>
                    <a:cxn ang="0">
                      <a:pos x="connisteX1" y="connsiteY1"/>
                    </a:cxn>
                    <a:cxn ang="0">
                      <a:pos x="connisteX2" y="connsiteY2"/>
                    </a:cxn>
                  </a:cxnLst>
                  <a:rect l="l" t="t" r="r" b="b"/>
                  <a:pathLst>
                    <a:path w="1210310" h="1224280">
                      <a:moveTo>
                        <a:pt x="0" y="0"/>
                      </a:moveTo>
                      <a:cubicBezTo>
                        <a:pt x="107315" y="269240"/>
                        <a:pt x="356235" y="1224280"/>
                        <a:pt x="598170" y="1224280"/>
                      </a:cubicBezTo>
                      <a:cubicBezTo>
                        <a:pt x="840105" y="1224280"/>
                        <a:pt x="1099820" y="269240"/>
                        <a:pt x="1210310" y="0"/>
                      </a:cubicBezTo>
                    </a:path>
                  </a:pathLst>
                </a:custGeom>
                <a:noFill/>
                <a:ln w="47625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/>
                  <a:endParaRPr lang="zh-CN" altLang="en-US" strike="noStrike" noProof="1"/>
                </a:p>
              </p:txBody>
            </p:sp>
            <p:sp>
              <p:nvSpPr>
                <p:cNvPr id="14" name="任意多边形 13"/>
                <p:cNvSpPr/>
                <p:nvPr/>
              </p:nvSpPr>
              <p:spPr>
                <a:xfrm rot="10800000">
                  <a:off x="4330" y="6111"/>
                  <a:ext cx="4251" cy="4928"/>
                </a:xfrm>
                <a:custGeom>
                  <a:avLst/>
                  <a:gdLst>
                    <a:gd name="connisteX0" fmla="*/ 0 w 2406650"/>
                    <a:gd name="connsiteY0" fmla="*/ 0 h 2406650"/>
                    <a:gd name="connisteX1" fmla="*/ 598170 w 2406650"/>
                    <a:gd name="connsiteY1" fmla="*/ 1808480 h 2406650"/>
                    <a:gd name="connisteX2" fmla="*/ 1196340 w 2406650"/>
                    <a:gd name="connsiteY2" fmla="*/ 2406650 h 2406650"/>
                    <a:gd name="connisteX3" fmla="*/ 1808480 w 2406650"/>
                    <a:gd name="connsiteY3" fmla="*/ 1808480 h 2406650"/>
                    <a:gd name="connisteX4" fmla="*/ 2406650 w 2406650"/>
                    <a:gd name="connsiteY4" fmla="*/ 13970 h 2406650"/>
                  </a:gdLst>
                  <a:ahLst/>
                  <a:cxnLst>
                    <a:cxn ang="0">
                      <a:pos x="connisteX0" y="connsiteY0"/>
                    </a:cxn>
                    <a:cxn ang="0">
                      <a:pos x="connisteX1" y="connsiteY1"/>
                    </a:cxn>
                    <a:cxn ang="0">
                      <a:pos x="connisteX2" y="connsiteY2"/>
                    </a:cxn>
                    <a:cxn ang="0">
                      <a:pos x="connisteX3" y="connsiteY3"/>
                    </a:cxn>
                    <a:cxn ang="0">
                      <a:pos x="connisteX4" y="connsiteY4"/>
                    </a:cxn>
                  </a:cxnLst>
                  <a:rect l="l" t="t" r="r" b="b"/>
                  <a:pathLst>
                    <a:path w="2406650" h="2406650">
                      <a:moveTo>
                        <a:pt x="0" y="0"/>
                      </a:moveTo>
                      <a:cubicBezTo>
                        <a:pt x="107950" y="349885"/>
                        <a:pt x="358775" y="1327150"/>
                        <a:pt x="598170" y="1808480"/>
                      </a:cubicBezTo>
                      <a:cubicBezTo>
                        <a:pt x="837565" y="2289810"/>
                        <a:pt x="954405" y="2406650"/>
                        <a:pt x="1196340" y="2406650"/>
                      </a:cubicBezTo>
                      <a:cubicBezTo>
                        <a:pt x="1438275" y="2406650"/>
                        <a:pt x="1566545" y="2287270"/>
                        <a:pt x="1808480" y="1808480"/>
                      </a:cubicBezTo>
                      <a:cubicBezTo>
                        <a:pt x="2050415" y="1329690"/>
                        <a:pt x="2299335" y="360680"/>
                        <a:pt x="2406650" y="13970"/>
                      </a:cubicBezTo>
                    </a:path>
                  </a:pathLst>
                </a:custGeom>
                <a:ln w="47625" cmpd="sng">
                  <a:solidFill>
                    <a:srgbClr val="C00000"/>
                  </a:solidFill>
                  <a:prstDash val="sysDash"/>
                  <a:miter lim="800000"/>
                </a:ln>
              </p:spPr>
              <p:style>
                <a:lnRef idx="3">
                  <a:schemeClr val="accent4"/>
                </a:lnRef>
                <a:fillRef idx="0">
                  <a:schemeClr val="accent4"/>
                </a:fillRef>
                <a:effectRef idx="2">
                  <a:schemeClr val="accent4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 fontAlgn="base"/>
                  <a:endParaRPr lang="zh-CN" altLang="en-US" strike="noStrike" noProof="1"/>
                </a:p>
              </p:txBody>
            </p:sp>
            <p:sp>
              <p:nvSpPr>
                <p:cNvPr id="15" name="任意多边形 14"/>
                <p:cNvSpPr/>
                <p:nvPr/>
              </p:nvSpPr>
              <p:spPr>
                <a:xfrm rot="10800000">
                  <a:off x="3572" y="6111"/>
                  <a:ext cx="5893" cy="4601"/>
                </a:xfrm>
                <a:custGeom>
                  <a:avLst/>
                  <a:gdLst>
                    <a:gd name="connisteX0" fmla="*/ 0 w 3602990"/>
                    <a:gd name="connsiteY0" fmla="*/ 69850 h 2740742"/>
                    <a:gd name="connisteX1" fmla="*/ 598170 w 3602990"/>
                    <a:gd name="connsiteY1" fmla="*/ 1544320 h 2740742"/>
                    <a:gd name="connisteX2" fmla="*/ 1196340 w 3602990"/>
                    <a:gd name="connsiteY2" fmla="*/ 2434590 h 2740742"/>
                    <a:gd name="connisteX3" fmla="*/ 1794510 w 3602990"/>
                    <a:gd name="connsiteY3" fmla="*/ 2740660 h 2740742"/>
                    <a:gd name="connisteX4" fmla="*/ 2406650 w 3602990"/>
                    <a:gd name="connsiteY4" fmla="*/ 2448560 h 2740742"/>
                    <a:gd name="connisteX5" fmla="*/ 3004820 w 3602990"/>
                    <a:gd name="connsiteY5" fmla="*/ 1544320 h 2740742"/>
                    <a:gd name="connisteX6" fmla="*/ 3602990 w 3602990"/>
                    <a:gd name="connsiteY6" fmla="*/ 0 h 2740742"/>
                  </a:gdLst>
                  <a:ahLst/>
                  <a:cxnLst>
                    <a:cxn ang="0">
                      <a:pos x="connisteX0" y="connsiteY0"/>
                    </a:cxn>
                    <a:cxn ang="0">
                      <a:pos x="connisteX1" y="connsiteY1"/>
                    </a:cxn>
                    <a:cxn ang="0">
                      <a:pos x="connisteX2" y="connsiteY2"/>
                    </a:cxn>
                    <a:cxn ang="0">
                      <a:pos x="connisteX3" y="connsiteY3"/>
                    </a:cxn>
                    <a:cxn ang="0">
                      <a:pos x="connisteX4" y="connsiteY4"/>
                    </a:cxn>
                    <a:cxn ang="0">
                      <a:pos x="connisteX5" y="connsiteY5"/>
                    </a:cxn>
                    <a:cxn ang="0">
                      <a:pos x="connisteX6" y="connsiteY6"/>
                    </a:cxn>
                  </a:cxnLst>
                  <a:rect l="l" t="t" r="r" b="b"/>
                  <a:pathLst>
                    <a:path w="3602990" h="2740742">
                      <a:moveTo>
                        <a:pt x="0" y="69850"/>
                      </a:moveTo>
                      <a:cubicBezTo>
                        <a:pt x="107950" y="346710"/>
                        <a:pt x="358775" y="1071245"/>
                        <a:pt x="598170" y="1544320"/>
                      </a:cubicBezTo>
                      <a:cubicBezTo>
                        <a:pt x="837565" y="2017395"/>
                        <a:pt x="956945" y="2195195"/>
                        <a:pt x="1196340" y="2434590"/>
                      </a:cubicBezTo>
                      <a:cubicBezTo>
                        <a:pt x="1435735" y="2673985"/>
                        <a:pt x="1552575" y="2738120"/>
                        <a:pt x="1794510" y="2740660"/>
                      </a:cubicBezTo>
                      <a:cubicBezTo>
                        <a:pt x="2036445" y="2743200"/>
                        <a:pt x="2164715" y="2687955"/>
                        <a:pt x="2406650" y="2448560"/>
                      </a:cubicBezTo>
                      <a:cubicBezTo>
                        <a:pt x="2648585" y="2209165"/>
                        <a:pt x="2765425" y="2033905"/>
                        <a:pt x="3004820" y="1544320"/>
                      </a:cubicBezTo>
                      <a:cubicBezTo>
                        <a:pt x="3244215" y="1054735"/>
                        <a:pt x="3495040" y="290830"/>
                        <a:pt x="3602990" y="0"/>
                      </a:cubicBezTo>
                    </a:path>
                  </a:pathLst>
                </a:custGeom>
                <a:ln w="41275" cmpd="sng">
                  <a:solidFill>
                    <a:schemeClr val="tx1"/>
                  </a:solidFill>
                </a:ln>
              </p:spPr>
              <p:style>
                <a:lnRef idx="3">
                  <a:schemeClr val="accent4"/>
                </a:lnRef>
                <a:fillRef idx="0">
                  <a:schemeClr val="accent4"/>
                </a:fillRef>
                <a:effectRef idx="2">
                  <a:schemeClr val="accent4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 fontAlgn="base"/>
                  <a:endParaRPr lang="zh-CN" altLang="en-US" strike="noStrike" noProof="1"/>
                </a:p>
              </p:txBody>
            </p:sp>
          </p:grpSp>
        </p:grpSp>
        <p:sp>
          <p:nvSpPr>
            <p:cNvPr id="10248" name="文本框 21"/>
            <p:cNvSpPr txBox="1"/>
            <p:nvPr/>
          </p:nvSpPr>
          <p:spPr>
            <a:xfrm>
              <a:off x="3494" y="6895"/>
              <a:ext cx="1718" cy="7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b="1" dirty="0">
                  <a:solidFill>
                    <a:srgbClr val="002060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宋体" panose="02010600030101010101" pitchFamily="2" charset="-122"/>
                </a:rPr>
                <a:t>y= </a:t>
              </a:r>
              <a:r>
                <a:rPr lang="en-US" altLang="zh-CN" dirty="0">
                  <a:solidFill>
                    <a:srgbClr val="002060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宋体" panose="02010600030101010101" pitchFamily="2" charset="-122"/>
                </a:rPr>
                <a:t>-</a:t>
              </a:r>
              <a:r>
                <a:rPr lang="en-US" altLang="zh-CN" b="1" dirty="0">
                  <a:solidFill>
                    <a:srgbClr val="002060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宋体" panose="02010600030101010101" pitchFamily="2" charset="-122"/>
                </a:rPr>
                <a:t>2x</a:t>
              </a:r>
              <a:r>
                <a:rPr lang="en-US" altLang="zh-CN" b="1" baseline="30000" dirty="0">
                  <a:solidFill>
                    <a:srgbClr val="002060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宋体" panose="02010600030101010101" pitchFamily="2" charset="-122"/>
                </a:rPr>
                <a:t>2</a:t>
              </a:r>
            </a:p>
          </p:txBody>
        </p:sp>
        <p:sp>
          <p:nvSpPr>
            <p:cNvPr id="10249" name="文本框 22"/>
            <p:cNvSpPr txBox="1"/>
            <p:nvPr/>
          </p:nvSpPr>
          <p:spPr>
            <a:xfrm>
              <a:off x="809" y="7289"/>
              <a:ext cx="1478" cy="7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宋体" panose="02010600030101010101" pitchFamily="2" charset="-122"/>
                </a:rPr>
                <a:t>y= </a:t>
              </a:r>
              <a:r>
                <a:rPr lang="en-US" altLang="zh-CN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宋体" panose="02010600030101010101" pitchFamily="2" charset="-122"/>
                </a:rPr>
                <a:t>-</a:t>
              </a:r>
              <a:r>
                <a:rPr lang="en-US" altLang="zh-CN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宋体" panose="02010600030101010101" pitchFamily="2" charset="-122"/>
                </a:rPr>
                <a:t>x</a:t>
              </a:r>
              <a:r>
                <a:rPr lang="en-US" altLang="zh-CN" b="1" baseline="30000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宋体" panose="02010600030101010101" pitchFamily="2" charset="-122"/>
                </a:rPr>
                <a:t>2</a:t>
              </a:r>
            </a:p>
          </p:txBody>
        </p:sp>
        <p:graphicFrame>
          <p:nvGraphicFramePr>
            <p:cNvPr id="10250" name="Object 45"/>
            <p:cNvGraphicFramePr/>
            <p:nvPr/>
          </p:nvGraphicFramePr>
          <p:xfrm>
            <a:off x="5904" y="7044"/>
            <a:ext cx="1942" cy="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3" r:id="rId4" imgW="647700" imgH="393700" progId="Equation.3">
                    <p:embed/>
                  </p:oleObj>
                </mc:Choice>
                <mc:Fallback>
                  <p:oleObj r:id="rId4" imgW="647700" imgH="393700" progId="Equation.3">
                    <p:embed/>
                    <p:pic>
                      <p:nvPicPr>
                        <p:cNvPr id="0" name="图片 3080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5904" y="7044"/>
                          <a:ext cx="1942" cy="95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上箭头 1"/>
            <p:cNvSpPr/>
            <p:nvPr/>
          </p:nvSpPr>
          <p:spPr>
            <a:xfrm>
              <a:off x="3375" y="1358"/>
              <a:ext cx="119" cy="132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/>
            </a:p>
          </p:txBody>
        </p:sp>
      </p:grpSp>
      <p:pic>
        <p:nvPicPr>
          <p:cNvPr id="10252" name="Picture 29" descr="uarh4nj2[1]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24788" y="5767388"/>
            <a:ext cx="1295400" cy="1076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5498" name="AutoShape 26"/>
          <p:cNvSpPr/>
          <p:nvPr/>
        </p:nvSpPr>
        <p:spPr>
          <a:xfrm>
            <a:off x="6292850" y="3521075"/>
            <a:ext cx="2514600" cy="1055688"/>
          </a:xfrm>
          <a:prstGeom prst="wedgeEllipseCallout">
            <a:avLst>
              <a:gd name="adj1" fmla="val 31287"/>
              <a:gd name="adj2" fmla="val 164491"/>
            </a:avLst>
          </a:prstGeom>
          <a:gradFill rotWithShape="0">
            <a:gsLst>
              <a:gs pos="0">
                <a:srgbClr val="5E9EFF">
                  <a:alpha val="100000"/>
                </a:srgbClr>
              </a:gs>
              <a:gs pos="39999">
                <a:srgbClr val="85C2FF">
                  <a:alpha val="100000"/>
                </a:srgbClr>
              </a:gs>
              <a:gs pos="70000">
                <a:srgbClr val="C4D6EB">
                  <a:alpha val="100000"/>
                </a:srgbClr>
              </a:gs>
              <a:gs pos="100000">
                <a:srgbClr val="FFEBFA">
                  <a:alpha val="100000"/>
                </a:srgbClr>
              </a:gs>
            </a:gsLst>
            <a:path path="rect">
              <a:fillToRect l="50000" t="50000" r="50000" b="50000"/>
            </a:path>
            <a:tileRect/>
          </a:gra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zh-CN" altLang="en-US" sz="20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/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它们形状仍是</a:t>
            </a:r>
          </a:p>
          <a:p>
            <a:pPr algn="ctr"/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抛物线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zh-CN" sz="2000" b="1" dirty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5497" name="AutoShape 25"/>
          <p:cNvSpPr/>
          <p:nvPr/>
        </p:nvSpPr>
        <p:spPr>
          <a:xfrm>
            <a:off x="571500" y="641350"/>
            <a:ext cx="1276350" cy="777875"/>
          </a:xfrm>
          <a:prstGeom prst="wedgeRectCallout">
            <a:avLst>
              <a:gd name="adj1" fmla="val 77912"/>
              <a:gd name="adj2" fmla="val 104773"/>
            </a:avLst>
          </a:prstGeom>
          <a:gradFill rotWithShape="0">
            <a:gsLst>
              <a:gs pos="0">
                <a:srgbClr val="C29BC2"/>
              </a:gs>
              <a:gs pos="100000">
                <a:srgbClr val="FFCCFF"/>
              </a:gs>
            </a:gsLst>
            <a:path path="rect">
              <a:fillToRect l="50000" t="50000" r="50000" b="50000"/>
            </a:path>
            <a:tileRect/>
          </a:gradFill>
          <a:ln w="25400" cap="flat" cmpd="sng">
            <a:solidFill>
              <a:srgbClr val="993300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顶点都是</a:t>
            </a:r>
          </a:p>
          <a:p>
            <a:pPr algn="ctr"/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原点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(0,0)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105504" name="AutoShape 32"/>
          <p:cNvSpPr/>
          <p:nvPr/>
        </p:nvSpPr>
        <p:spPr>
          <a:xfrm>
            <a:off x="3803650" y="3195638"/>
            <a:ext cx="1276350" cy="777875"/>
          </a:xfrm>
          <a:prstGeom prst="wedgeRectCallout">
            <a:avLst>
              <a:gd name="adj1" fmla="val -88755"/>
              <a:gd name="adj2" fmla="val -90407"/>
            </a:avLst>
          </a:prstGeom>
          <a:gradFill rotWithShape="0">
            <a:gsLst>
              <a:gs pos="0">
                <a:srgbClr val="C29BC2"/>
              </a:gs>
              <a:gs pos="100000">
                <a:srgbClr val="FFCCFF"/>
              </a:gs>
            </a:gsLst>
            <a:path path="rect">
              <a:fillToRect l="50000" t="50000" r="50000" b="50000"/>
            </a:path>
            <a:tileRect/>
          </a:gradFill>
          <a:ln w="25400" cap="flat" cmpd="sng">
            <a:solidFill>
              <a:srgbClr val="993300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只是开口</a:t>
            </a:r>
          </a:p>
          <a:p>
            <a:pPr algn="ctr"/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大小不同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105495" name="AutoShape 23"/>
          <p:cNvSpPr/>
          <p:nvPr/>
        </p:nvSpPr>
        <p:spPr>
          <a:xfrm>
            <a:off x="180975" y="5518150"/>
            <a:ext cx="2058988" cy="762000"/>
          </a:xfrm>
          <a:prstGeom prst="wedgeRoundRectCallout">
            <a:avLst>
              <a:gd name="adj1" fmla="val 51787"/>
              <a:gd name="adj2" fmla="val -191000"/>
              <a:gd name="adj3" fmla="val 16667"/>
            </a:avLst>
          </a:prstGeom>
          <a:gradFill rotWithShape="0">
            <a:gsLst>
              <a:gs pos="0">
                <a:srgbClr val="33CCCC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 w="25400" cap="flat" cmpd="sng">
            <a:solidFill>
              <a:schemeClr val="accent2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开口都向下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;</a:t>
            </a:r>
          </a:p>
          <a:p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对称轴都是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轴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10257" name="Rectangle 47"/>
          <p:cNvSpPr>
            <a:spLocks noGrp="1"/>
          </p:cNvSpPr>
          <p:nvPr/>
        </p:nvSpPr>
        <p:spPr>
          <a:xfrm>
            <a:off x="4776788" y="654050"/>
            <a:ext cx="4343400" cy="2209800"/>
          </a:xfrm>
          <a:prstGeom prst="rect">
            <a:avLst/>
          </a:prstGeom>
          <a:noFill/>
          <a:ln w="12700">
            <a:noFill/>
          </a:ln>
        </p:spPr>
        <p:txBody>
          <a:bodyPr anchor="t"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1.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二次函数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y=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2x</a:t>
            </a:r>
            <a:r>
              <a:rPr lang="en-US" altLang="zh-CN" b="1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zh-CN" altLang="en-US" b="1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的图象是什么形状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?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2.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它们与二次函数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y=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b="1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的图象有什么相同和不同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?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开口方向、对称轴和顶点坐标分别是什么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?</a:t>
            </a:r>
            <a:r>
              <a:rPr lang="en-US" altLang="zh-CN" sz="2800" dirty="0">
                <a:latin typeface="Times New Roman" panose="02020603050405020304" pitchFamily="18" charset="0"/>
                <a:ea typeface="隶书" panose="02010509060101010101" pitchFamily="49" charset="-122"/>
              </a:rPr>
              <a:t> </a:t>
            </a:r>
          </a:p>
        </p:txBody>
      </p:sp>
      <p:graphicFrame>
        <p:nvGraphicFramePr>
          <p:cNvPr id="10258" name="Object 45"/>
          <p:cNvGraphicFramePr/>
          <p:nvPr/>
        </p:nvGraphicFramePr>
        <p:xfrm>
          <a:off x="7467600" y="481013"/>
          <a:ext cx="1249363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r:id="rId7" imgW="647700" imgH="393700" progId="Equation.3">
                  <p:embed/>
                </p:oleObj>
              </mc:Choice>
              <mc:Fallback>
                <p:oleObj r:id="rId7" imgW="647700" imgH="393700" progId="Equation.3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467600" y="481013"/>
                        <a:ext cx="1249363" cy="7413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54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54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5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98" grpId="0" bldLvl="0" animBg="1"/>
      <p:bldP spid="105497" grpId="0" bldLvl="0" animBg="1"/>
      <p:bldP spid="105504" grpId="2" animBg="1"/>
      <p:bldP spid="105504" grpId="3" animBg="1"/>
      <p:bldP spid="105495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5" name="组合 8"/>
          <p:cNvGrpSpPr/>
          <p:nvPr/>
        </p:nvGrpSpPr>
        <p:grpSpPr>
          <a:xfrm>
            <a:off x="117475" y="825500"/>
            <a:ext cx="4824413" cy="4608513"/>
            <a:chOff x="312" y="910"/>
            <a:chExt cx="8335" cy="8921"/>
          </a:xfrm>
        </p:grpSpPr>
        <p:pic>
          <p:nvPicPr>
            <p:cNvPr id="11266" name="图片 155649" descr="ZXB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2" y="1366"/>
              <a:ext cx="8335" cy="7791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11267" name="组合 7"/>
            <p:cNvGrpSpPr/>
            <p:nvPr/>
          </p:nvGrpSpPr>
          <p:grpSpPr>
            <a:xfrm>
              <a:off x="1899" y="910"/>
              <a:ext cx="6573" cy="8921"/>
              <a:chOff x="1899" y="910"/>
              <a:chExt cx="6573" cy="8921"/>
            </a:xfrm>
          </p:grpSpPr>
          <p:sp>
            <p:nvSpPr>
              <p:cNvPr id="10" name="任意多边形 9"/>
              <p:cNvSpPr/>
              <p:nvPr/>
            </p:nvSpPr>
            <p:spPr>
              <a:xfrm>
                <a:off x="2687" y="1366"/>
                <a:ext cx="3532" cy="3959"/>
              </a:xfrm>
              <a:custGeom>
                <a:avLst/>
                <a:gdLst>
                  <a:gd name="connisteX0" fmla="*/ 0 w 2406650"/>
                  <a:gd name="connsiteY0" fmla="*/ 0 h 2406650"/>
                  <a:gd name="connisteX1" fmla="*/ 598170 w 2406650"/>
                  <a:gd name="connsiteY1" fmla="*/ 1808480 h 2406650"/>
                  <a:gd name="connisteX2" fmla="*/ 1196340 w 2406650"/>
                  <a:gd name="connsiteY2" fmla="*/ 2406650 h 2406650"/>
                  <a:gd name="connisteX3" fmla="*/ 1808480 w 2406650"/>
                  <a:gd name="connsiteY3" fmla="*/ 1808480 h 2406650"/>
                  <a:gd name="connisteX4" fmla="*/ 2406650 w 2406650"/>
                  <a:gd name="connsiteY4" fmla="*/ 13970 h 2406650"/>
                </a:gdLst>
                <a:ahLst/>
                <a:cxnLst>
                  <a:cxn ang="0">
                    <a:pos x="connisteX0" y="connsiteY0"/>
                  </a:cxn>
                  <a:cxn ang="0">
                    <a:pos x="connisteX1" y="connsiteY1"/>
                  </a:cxn>
                  <a:cxn ang="0">
                    <a:pos x="connisteX2" y="connsiteY2"/>
                  </a:cxn>
                  <a:cxn ang="0">
                    <a:pos x="connisteX3" y="connsiteY3"/>
                  </a:cxn>
                  <a:cxn ang="0">
                    <a:pos x="connisteX4" y="connsiteY4"/>
                  </a:cxn>
                </a:cxnLst>
                <a:rect l="l" t="t" r="r" b="b"/>
                <a:pathLst>
                  <a:path w="2406650" h="2406650">
                    <a:moveTo>
                      <a:pt x="0" y="0"/>
                    </a:moveTo>
                    <a:cubicBezTo>
                      <a:pt x="107950" y="349885"/>
                      <a:pt x="358775" y="1327150"/>
                      <a:pt x="598170" y="1808480"/>
                    </a:cubicBezTo>
                    <a:cubicBezTo>
                      <a:pt x="837565" y="2289810"/>
                      <a:pt x="954405" y="2406650"/>
                      <a:pt x="1196340" y="2406650"/>
                    </a:cubicBezTo>
                    <a:cubicBezTo>
                      <a:pt x="1438275" y="2406650"/>
                      <a:pt x="1566545" y="2287270"/>
                      <a:pt x="1808480" y="1808480"/>
                    </a:cubicBezTo>
                    <a:cubicBezTo>
                      <a:pt x="2050415" y="1329690"/>
                      <a:pt x="2299335" y="360680"/>
                      <a:pt x="2406650" y="13970"/>
                    </a:cubicBezTo>
                  </a:path>
                </a:pathLst>
              </a:custGeom>
              <a:ln w="47625" cmpd="sng">
                <a:solidFill>
                  <a:srgbClr val="C00000"/>
                </a:solidFill>
                <a:prstDash val="sysDash"/>
                <a:miter lim="800000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fontAlgn="base"/>
                <a:endParaRPr lang="zh-CN" altLang="en-US" strike="noStrike" noProof="1"/>
              </a:p>
            </p:txBody>
          </p:sp>
          <p:sp>
            <p:nvSpPr>
              <p:cNvPr id="11" name="任意多边形 10"/>
              <p:cNvSpPr/>
              <p:nvPr/>
            </p:nvSpPr>
            <p:spPr>
              <a:xfrm>
                <a:off x="1899" y="1764"/>
                <a:ext cx="5013" cy="3561"/>
              </a:xfrm>
              <a:custGeom>
                <a:avLst/>
                <a:gdLst>
                  <a:gd name="connisteX0" fmla="*/ 0 w 3602990"/>
                  <a:gd name="connsiteY0" fmla="*/ 69850 h 2740742"/>
                  <a:gd name="connisteX1" fmla="*/ 598170 w 3602990"/>
                  <a:gd name="connsiteY1" fmla="*/ 1544320 h 2740742"/>
                  <a:gd name="connisteX2" fmla="*/ 1196340 w 3602990"/>
                  <a:gd name="connsiteY2" fmla="*/ 2434590 h 2740742"/>
                  <a:gd name="connisteX3" fmla="*/ 1794510 w 3602990"/>
                  <a:gd name="connsiteY3" fmla="*/ 2740660 h 2740742"/>
                  <a:gd name="connisteX4" fmla="*/ 2406650 w 3602990"/>
                  <a:gd name="connsiteY4" fmla="*/ 2448560 h 2740742"/>
                  <a:gd name="connisteX5" fmla="*/ 3004820 w 3602990"/>
                  <a:gd name="connsiteY5" fmla="*/ 1544320 h 2740742"/>
                  <a:gd name="connisteX6" fmla="*/ 3602990 w 3602990"/>
                  <a:gd name="connsiteY6" fmla="*/ 0 h 2740742"/>
                </a:gdLst>
                <a:ahLst/>
                <a:cxnLst>
                  <a:cxn ang="0">
                    <a:pos x="connisteX0" y="connsiteY0"/>
                  </a:cxn>
                  <a:cxn ang="0">
                    <a:pos x="connisteX1" y="connsiteY1"/>
                  </a:cxn>
                  <a:cxn ang="0">
                    <a:pos x="connisteX2" y="connsiteY2"/>
                  </a:cxn>
                  <a:cxn ang="0">
                    <a:pos x="connisteX3" y="connsiteY3"/>
                  </a:cxn>
                  <a:cxn ang="0">
                    <a:pos x="connisteX4" y="connsiteY4"/>
                  </a:cxn>
                  <a:cxn ang="0">
                    <a:pos x="connisteX5" y="connsiteY5"/>
                  </a:cxn>
                  <a:cxn ang="0">
                    <a:pos x="connisteX6" y="connsiteY6"/>
                  </a:cxn>
                </a:cxnLst>
                <a:rect l="l" t="t" r="r" b="b"/>
                <a:pathLst>
                  <a:path w="3602990" h="2740742">
                    <a:moveTo>
                      <a:pt x="0" y="69850"/>
                    </a:moveTo>
                    <a:cubicBezTo>
                      <a:pt x="107950" y="346710"/>
                      <a:pt x="358775" y="1071245"/>
                      <a:pt x="598170" y="1544320"/>
                    </a:cubicBezTo>
                    <a:cubicBezTo>
                      <a:pt x="837565" y="2017395"/>
                      <a:pt x="956945" y="2195195"/>
                      <a:pt x="1196340" y="2434590"/>
                    </a:cubicBezTo>
                    <a:cubicBezTo>
                      <a:pt x="1435735" y="2673985"/>
                      <a:pt x="1552575" y="2738120"/>
                      <a:pt x="1794510" y="2740660"/>
                    </a:cubicBezTo>
                    <a:cubicBezTo>
                      <a:pt x="2036445" y="2743200"/>
                      <a:pt x="2164715" y="2687955"/>
                      <a:pt x="2406650" y="2448560"/>
                    </a:cubicBezTo>
                    <a:cubicBezTo>
                      <a:pt x="2648585" y="2209165"/>
                      <a:pt x="2765425" y="2033905"/>
                      <a:pt x="3004820" y="1544320"/>
                    </a:cubicBezTo>
                    <a:cubicBezTo>
                      <a:pt x="3244215" y="1054735"/>
                      <a:pt x="3495040" y="290830"/>
                      <a:pt x="3602990" y="0"/>
                    </a:cubicBezTo>
                  </a:path>
                </a:pathLst>
              </a:custGeom>
              <a:ln w="41275" cmpd="sng">
                <a:solidFill>
                  <a:schemeClr val="tx1"/>
                </a:solidFill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fontAlgn="base"/>
                <a:endParaRPr lang="zh-CN" altLang="en-US" strike="noStrike" noProof="1"/>
              </a:p>
            </p:txBody>
          </p:sp>
          <p:sp>
            <p:nvSpPr>
              <p:cNvPr id="12" name="任意多边形 11"/>
              <p:cNvSpPr/>
              <p:nvPr/>
            </p:nvSpPr>
            <p:spPr>
              <a:xfrm>
                <a:off x="3129" y="1630"/>
                <a:ext cx="2701" cy="3695"/>
              </a:xfrm>
              <a:custGeom>
                <a:avLst/>
                <a:gdLst>
                  <a:gd name="connisteX0" fmla="*/ 0 w 1210310"/>
                  <a:gd name="connsiteY0" fmla="*/ 0 h 1224280"/>
                  <a:gd name="connisteX1" fmla="*/ 598170 w 1210310"/>
                  <a:gd name="connsiteY1" fmla="*/ 1224280 h 1224280"/>
                  <a:gd name="connisteX2" fmla="*/ 1210310 w 1210310"/>
                  <a:gd name="connsiteY2" fmla="*/ 0 h 1224280"/>
                </a:gdLst>
                <a:ahLst/>
                <a:cxnLst>
                  <a:cxn ang="0">
                    <a:pos x="connisteX0" y="connsiteY0"/>
                  </a:cxn>
                  <a:cxn ang="0">
                    <a:pos x="connisteX1" y="connsiteY1"/>
                  </a:cxn>
                  <a:cxn ang="0">
                    <a:pos x="connisteX2" y="connsiteY2"/>
                  </a:cxn>
                </a:cxnLst>
                <a:rect l="l" t="t" r="r" b="b"/>
                <a:pathLst>
                  <a:path w="1210310" h="1224280">
                    <a:moveTo>
                      <a:pt x="0" y="0"/>
                    </a:moveTo>
                    <a:cubicBezTo>
                      <a:pt x="107315" y="269240"/>
                      <a:pt x="356235" y="1224280"/>
                      <a:pt x="598170" y="1224280"/>
                    </a:cubicBezTo>
                    <a:cubicBezTo>
                      <a:pt x="840105" y="1224280"/>
                      <a:pt x="1099820" y="269240"/>
                      <a:pt x="1210310" y="0"/>
                    </a:cubicBezTo>
                  </a:path>
                </a:pathLst>
              </a:custGeom>
              <a:noFill/>
              <a:ln w="4762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/>
                <a:endParaRPr lang="zh-CN" altLang="en-US" strike="noStrike" noProof="1"/>
              </a:p>
            </p:txBody>
          </p:sp>
          <p:sp>
            <p:nvSpPr>
              <p:cNvPr id="11271" name="文本框 18"/>
              <p:cNvSpPr txBox="1"/>
              <p:nvPr/>
            </p:nvSpPr>
            <p:spPr>
              <a:xfrm>
                <a:off x="3129" y="1044"/>
                <a:ext cx="1730" cy="88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r>
                  <a:rPr lang="en-US" altLang="zh-CN" b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y=2x</a:t>
                </a:r>
                <a:r>
                  <a:rPr lang="en-US" altLang="zh-CN" b="1" baseline="300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2</a:t>
                </a:r>
              </a:p>
            </p:txBody>
          </p:sp>
          <p:sp>
            <p:nvSpPr>
              <p:cNvPr id="11272" name="文本框 20"/>
              <p:cNvSpPr txBox="1"/>
              <p:nvPr/>
            </p:nvSpPr>
            <p:spPr>
              <a:xfrm>
                <a:off x="6054" y="910"/>
                <a:ext cx="1536" cy="88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r>
                  <a:rPr lang="en-US" altLang="zh-CN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宋体" panose="02010600030101010101" pitchFamily="2" charset="-122"/>
                  </a:rPr>
                  <a:t>y=x</a:t>
                </a:r>
                <a:r>
                  <a:rPr lang="en-US" altLang="zh-CN" b="1" baseline="30000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宋体" panose="02010600030101010101" pitchFamily="2" charset="-122"/>
                  </a:rPr>
                  <a:t>2</a:t>
                </a:r>
              </a:p>
            </p:txBody>
          </p:sp>
          <p:graphicFrame>
            <p:nvGraphicFramePr>
              <p:cNvPr id="11273" name="Object 45"/>
              <p:cNvGraphicFramePr/>
              <p:nvPr/>
            </p:nvGraphicFramePr>
            <p:xfrm>
              <a:off x="6219" y="2870"/>
              <a:ext cx="1635" cy="9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47" r:id="rId4" imgW="545465" imgH="393700" progId="Equation.3">
                      <p:embed/>
                    </p:oleObj>
                  </mc:Choice>
                  <mc:Fallback>
                    <p:oleObj r:id="rId4" imgW="545465" imgH="393700" progId="Equation.3">
                      <p:embed/>
                      <p:pic>
                        <p:nvPicPr>
                          <p:cNvPr id="0" name="图片 3082"/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6219" y="2870"/>
                            <a:ext cx="1635" cy="950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1274" name="组合 15"/>
              <p:cNvGrpSpPr/>
              <p:nvPr/>
            </p:nvGrpSpPr>
            <p:grpSpPr>
              <a:xfrm>
                <a:off x="2063" y="5325"/>
                <a:ext cx="4849" cy="3959"/>
                <a:chOff x="3572" y="6111"/>
                <a:chExt cx="5893" cy="4928"/>
              </a:xfrm>
            </p:grpSpPr>
            <p:sp>
              <p:nvSpPr>
                <p:cNvPr id="13" name="任意多边形 12"/>
                <p:cNvSpPr/>
                <p:nvPr/>
              </p:nvSpPr>
              <p:spPr>
                <a:xfrm rot="10800000">
                  <a:off x="4835" y="6111"/>
                  <a:ext cx="3283" cy="4600"/>
                </a:xfrm>
                <a:custGeom>
                  <a:avLst/>
                  <a:gdLst>
                    <a:gd name="connisteX0" fmla="*/ 0 w 1210310"/>
                    <a:gd name="connsiteY0" fmla="*/ 0 h 1224280"/>
                    <a:gd name="connisteX1" fmla="*/ 598170 w 1210310"/>
                    <a:gd name="connsiteY1" fmla="*/ 1224280 h 1224280"/>
                    <a:gd name="connisteX2" fmla="*/ 1210310 w 1210310"/>
                    <a:gd name="connsiteY2" fmla="*/ 0 h 1224280"/>
                  </a:gdLst>
                  <a:ahLst/>
                  <a:cxnLst>
                    <a:cxn ang="0">
                      <a:pos x="connisteX0" y="connsiteY0"/>
                    </a:cxn>
                    <a:cxn ang="0">
                      <a:pos x="connisteX1" y="connsiteY1"/>
                    </a:cxn>
                    <a:cxn ang="0">
                      <a:pos x="connisteX2" y="connsiteY2"/>
                    </a:cxn>
                  </a:cxnLst>
                  <a:rect l="l" t="t" r="r" b="b"/>
                  <a:pathLst>
                    <a:path w="1210310" h="1224280">
                      <a:moveTo>
                        <a:pt x="0" y="0"/>
                      </a:moveTo>
                      <a:cubicBezTo>
                        <a:pt x="107315" y="269240"/>
                        <a:pt x="356235" y="1224280"/>
                        <a:pt x="598170" y="1224280"/>
                      </a:cubicBezTo>
                      <a:cubicBezTo>
                        <a:pt x="840105" y="1224280"/>
                        <a:pt x="1099820" y="269240"/>
                        <a:pt x="1210310" y="0"/>
                      </a:cubicBezTo>
                    </a:path>
                  </a:pathLst>
                </a:custGeom>
                <a:noFill/>
                <a:ln w="47625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/>
                  <a:endParaRPr lang="zh-CN" altLang="en-US" strike="noStrike" noProof="1"/>
                </a:p>
              </p:txBody>
            </p:sp>
            <p:sp>
              <p:nvSpPr>
                <p:cNvPr id="14" name="任意多边形 13"/>
                <p:cNvSpPr/>
                <p:nvPr/>
              </p:nvSpPr>
              <p:spPr>
                <a:xfrm rot="10800000">
                  <a:off x="4330" y="6111"/>
                  <a:ext cx="4251" cy="4928"/>
                </a:xfrm>
                <a:custGeom>
                  <a:avLst/>
                  <a:gdLst>
                    <a:gd name="connisteX0" fmla="*/ 0 w 2406650"/>
                    <a:gd name="connsiteY0" fmla="*/ 0 h 2406650"/>
                    <a:gd name="connisteX1" fmla="*/ 598170 w 2406650"/>
                    <a:gd name="connsiteY1" fmla="*/ 1808480 h 2406650"/>
                    <a:gd name="connisteX2" fmla="*/ 1196340 w 2406650"/>
                    <a:gd name="connsiteY2" fmla="*/ 2406650 h 2406650"/>
                    <a:gd name="connisteX3" fmla="*/ 1808480 w 2406650"/>
                    <a:gd name="connsiteY3" fmla="*/ 1808480 h 2406650"/>
                    <a:gd name="connisteX4" fmla="*/ 2406650 w 2406650"/>
                    <a:gd name="connsiteY4" fmla="*/ 13970 h 2406650"/>
                  </a:gdLst>
                  <a:ahLst/>
                  <a:cxnLst>
                    <a:cxn ang="0">
                      <a:pos x="connisteX0" y="connsiteY0"/>
                    </a:cxn>
                    <a:cxn ang="0">
                      <a:pos x="connisteX1" y="connsiteY1"/>
                    </a:cxn>
                    <a:cxn ang="0">
                      <a:pos x="connisteX2" y="connsiteY2"/>
                    </a:cxn>
                    <a:cxn ang="0">
                      <a:pos x="connisteX3" y="connsiteY3"/>
                    </a:cxn>
                    <a:cxn ang="0">
                      <a:pos x="connisteX4" y="connsiteY4"/>
                    </a:cxn>
                  </a:cxnLst>
                  <a:rect l="l" t="t" r="r" b="b"/>
                  <a:pathLst>
                    <a:path w="2406650" h="2406650">
                      <a:moveTo>
                        <a:pt x="0" y="0"/>
                      </a:moveTo>
                      <a:cubicBezTo>
                        <a:pt x="107950" y="349885"/>
                        <a:pt x="358775" y="1327150"/>
                        <a:pt x="598170" y="1808480"/>
                      </a:cubicBezTo>
                      <a:cubicBezTo>
                        <a:pt x="837565" y="2289810"/>
                        <a:pt x="954405" y="2406650"/>
                        <a:pt x="1196340" y="2406650"/>
                      </a:cubicBezTo>
                      <a:cubicBezTo>
                        <a:pt x="1438275" y="2406650"/>
                        <a:pt x="1566545" y="2287270"/>
                        <a:pt x="1808480" y="1808480"/>
                      </a:cubicBezTo>
                      <a:cubicBezTo>
                        <a:pt x="2050415" y="1329690"/>
                        <a:pt x="2299335" y="360680"/>
                        <a:pt x="2406650" y="13970"/>
                      </a:cubicBezTo>
                    </a:path>
                  </a:pathLst>
                </a:custGeom>
                <a:ln w="47625" cmpd="sng">
                  <a:solidFill>
                    <a:srgbClr val="C00000"/>
                  </a:solidFill>
                  <a:prstDash val="sysDash"/>
                  <a:miter lim="800000"/>
                </a:ln>
              </p:spPr>
              <p:style>
                <a:lnRef idx="3">
                  <a:schemeClr val="accent4"/>
                </a:lnRef>
                <a:fillRef idx="0">
                  <a:schemeClr val="accent4"/>
                </a:fillRef>
                <a:effectRef idx="2">
                  <a:schemeClr val="accent4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 fontAlgn="base"/>
                  <a:endParaRPr lang="zh-CN" altLang="en-US" strike="noStrike" noProof="1"/>
                </a:p>
              </p:txBody>
            </p:sp>
            <p:sp>
              <p:nvSpPr>
                <p:cNvPr id="15" name="任意多边形 14"/>
                <p:cNvSpPr/>
                <p:nvPr/>
              </p:nvSpPr>
              <p:spPr>
                <a:xfrm rot="10800000">
                  <a:off x="3572" y="6111"/>
                  <a:ext cx="5893" cy="4601"/>
                </a:xfrm>
                <a:custGeom>
                  <a:avLst/>
                  <a:gdLst>
                    <a:gd name="connisteX0" fmla="*/ 0 w 3602990"/>
                    <a:gd name="connsiteY0" fmla="*/ 69850 h 2740742"/>
                    <a:gd name="connisteX1" fmla="*/ 598170 w 3602990"/>
                    <a:gd name="connsiteY1" fmla="*/ 1544320 h 2740742"/>
                    <a:gd name="connisteX2" fmla="*/ 1196340 w 3602990"/>
                    <a:gd name="connsiteY2" fmla="*/ 2434590 h 2740742"/>
                    <a:gd name="connisteX3" fmla="*/ 1794510 w 3602990"/>
                    <a:gd name="connsiteY3" fmla="*/ 2740660 h 2740742"/>
                    <a:gd name="connisteX4" fmla="*/ 2406650 w 3602990"/>
                    <a:gd name="connsiteY4" fmla="*/ 2448560 h 2740742"/>
                    <a:gd name="connisteX5" fmla="*/ 3004820 w 3602990"/>
                    <a:gd name="connsiteY5" fmla="*/ 1544320 h 2740742"/>
                    <a:gd name="connisteX6" fmla="*/ 3602990 w 3602990"/>
                    <a:gd name="connsiteY6" fmla="*/ 0 h 2740742"/>
                  </a:gdLst>
                  <a:ahLst/>
                  <a:cxnLst>
                    <a:cxn ang="0">
                      <a:pos x="connisteX0" y="connsiteY0"/>
                    </a:cxn>
                    <a:cxn ang="0">
                      <a:pos x="connisteX1" y="connsiteY1"/>
                    </a:cxn>
                    <a:cxn ang="0">
                      <a:pos x="connisteX2" y="connsiteY2"/>
                    </a:cxn>
                    <a:cxn ang="0">
                      <a:pos x="connisteX3" y="connsiteY3"/>
                    </a:cxn>
                    <a:cxn ang="0">
                      <a:pos x="connisteX4" y="connsiteY4"/>
                    </a:cxn>
                    <a:cxn ang="0">
                      <a:pos x="connisteX5" y="connsiteY5"/>
                    </a:cxn>
                    <a:cxn ang="0">
                      <a:pos x="connisteX6" y="connsiteY6"/>
                    </a:cxn>
                  </a:cxnLst>
                  <a:rect l="l" t="t" r="r" b="b"/>
                  <a:pathLst>
                    <a:path w="3602990" h="2740742">
                      <a:moveTo>
                        <a:pt x="0" y="69850"/>
                      </a:moveTo>
                      <a:cubicBezTo>
                        <a:pt x="107950" y="346710"/>
                        <a:pt x="358775" y="1071245"/>
                        <a:pt x="598170" y="1544320"/>
                      </a:cubicBezTo>
                      <a:cubicBezTo>
                        <a:pt x="837565" y="2017395"/>
                        <a:pt x="956945" y="2195195"/>
                        <a:pt x="1196340" y="2434590"/>
                      </a:cubicBezTo>
                      <a:cubicBezTo>
                        <a:pt x="1435735" y="2673985"/>
                        <a:pt x="1552575" y="2738120"/>
                        <a:pt x="1794510" y="2740660"/>
                      </a:cubicBezTo>
                      <a:cubicBezTo>
                        <a:pt x="2036445" y="2743200"/>
                        <a:pt x="2164715" y="2687955"/>
                        <a:pt x="2406650" y="2448560"/>
                      </a:cubicBezTo>
                      <a:cubicBezTo>
                        <a:pt x="2648585" y="2209165"/>
                        <a:pt x="2765425" y="2033905"/>
                        <a:pt x="3004820" y="1544320"/>
                      </a:cubicBezTo>
                      <a:cubicBezTo>
                        <a:pt x="3244215" y="1054735"/>
                        <a:pt x="3495040" y="290830"/>
                        <a:pt x="3602990" y="0"/>
                      </a:cubicBezTo>
                    </a:path>
                  </a:pathLst>
                </a:custGeom>
                <a:ln w="41275" cmpd="sng">
                  <a:solidFill>
                    <a:schemeClr val="tx1"/>
                  </a:solidFill>
                </a:ln>
              </p:spPr>
              <p:style>
                <a:lnRef idx="3">
                  <a:schemeClr val="accent4"/>
                </a:lnRef>
                <a:fillRef idx="0">
                  <a:schemeClr val="accent4"/>
                </a:fillRef>
                <a:effectRef idx="2">
                  <a:schemeClr val="accent4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 fontAlgn="base"/>
                  <a:endParaRPr lang="zh-CN" altLang="en-US" strike="noStrike" noProof="1"/>
                </a:p>
              </p:txBody>
            </p:sp>
          </p:grpSp>
          <p:sp>
            <p:nvSpPr>
              <p:cNvPr id="11278" name="文本框 21"/>
              <p:cNvSpPr txBox="1"/>
              <p:nvPr/>
            </p:nvSpPr>
            <p:spPr>
              <a:xfrm>
                <a:off x="3101" y="8946"/>
                <a:ext cx="2145" cy="88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r>
                  <a:rPr lang="en-US" altLang="zh-CN" b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宋体" panose="02010600030101010101" pitchFamily="2" charset="-122"/>
                  </a:rPr>
                  <a:t>y= </a:t>
                </a:r>
                <a:r>
                  <a:rPr lang="en-US" altLang="zh-CN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宋体" panose="02010600030101010101" pitchFamily="2" charset="-122"/>
                  </a:rPr>
                  <a:t>-</a:t>
                </a:r>
                <a:r>
                  <a:rPr lang="en-US" altLang="zh-CN" b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宋体" panose="02010600030101010101" pitchFamily="2" charset="-122"/>
                  </a:rPr>
                  <a:t>2x</a:t>
                </a:r>
                <a:r>
                  <a:rPr lang="en-US" altLang="zh-CN" b="1" baseline="300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宋体" panose="02010600030101010101" pitchFamily="2" charset="-122"/>
                  </a:rPr>
                  <a:t>2</a:t>
                </a:r>
              </a:p>
            </p:txBody>
          </p:sp>
          <p:sp>
            <p:nvSpPr>
              <p:cNvPr id="11279" name="文本框 22"/>
              <p:cNvSpPr txBox="1"/>
              <p:nvPr/>
            </p:nvSpPr>
            <p:spPr>
              <a:xfrm>
                <a:off x="6186" y="8946"/>
                <a:ext cx="1951" cy="88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r>
                  <a:rPr lang="en-US" altLang="zh-CN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宋体" panose="02010600030101010101" pitchFamily="2" charset="-122"/>
                  </a:rPr>
                  <a:t>y= </a:t>
                </a:r>
                <a:r>
                  <a:rPr lang="en-US" altLang="zh-CN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宋体" panose="02010600030101010101" pitchFamily="2" charset="-122"/>
                  </a:rPr>
                  <a:t>-</a:t>
                </a:r>
                <a:r>
                  <a:rPr lang="en-US" altLang="zh-CN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宋体" panose="02010600030101010101" pitchFamily="2" charset="-122"/>
                  </a:rPr>
                  <a:t>x</a:t>
                </a:r>
                <a:r>
                  <a:rPr lang="en-US" altLang="zh-CN" b="1" baseline="30000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宋体" panose="02010600030101010101" pitchFamily="2" charset="-122"/>
                  </a:rPr>
                  <a:t>2</a:t>
                </a:r>
              </a:p>
            </p:txBody>
          </p:sp>
          <p:graphicFrame>
            <p:nvGraphicFramePr>
              <p:cNvPr id="11280" name="Object 45"/>
              <p:cNvGraphicFramePr/>
              <p:nvPr/>
            </p:nvGraphicFramePr>
            <p:xfrm>
              <a:off x="6530" y="7592"/>
              <a:ext cx="1942" cy="9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48" r:id="rId6" imgW="647700" imgH="393700" progId="Equation.3">
                      <p:embed/>
                    </p:oleObj>
                  </mc:Choice>
                  <mc:Fallback>
                    <p:oleObj r:id="rId6" imgW="647700" imgH="393700" progId="Equation.3">
                      <p:embed/>
                      <p:pic>
                        <p:nvPicPr>
                          <p:cNvPr id="0" name="图片 3083"/>
                          <p:cNvPicPr/>
                          <p:nvPr/>
                        </p:nvPicPr>
                        <p:blipFill>
                          <a:blip r:embed="rId7"/>
                          <a:stretch>
                            <a:fillRect/>
                          </a:stretch>
                        </p:blipFill>
                        <p:spPr>
                          <a:xfrm>
                            <a:off x="6530" y="7592"/>
                            <a:ext cx="1942" cy="950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11281" name="文本框 15"/>
          <p:cNvSpPr txBox="1"/>
          <p:nvPr/>
        </p:nvSpPr>
        <p:spPr>
          <a:xfrm>
            <a:off x="4941888" y="698500"/>
            <a:ext cx="3659187" cy="84931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b="1" dirty="0">
                <a:solidFill>
                  <a:srgbClr val="000000"/>
                </a:solidFill>
                <a:latin typeface="隶书" panose="02010509060101010101" pitchFamily="49" charset="-122"/>
                <a:ea typeface="宋体" panose="02010600030101010101" pitchFamily="2" charset="-122"/>
              </a:rPr>
              <a:t>你能总结二次函数</a:t>
            </a:r>
            <a:r>
              <a:rPr lang="en-US" altLang="zh-CN" b="1" dirty="0">
                <a:solidFill>
                  <a:srgbClr val="000000"/>
                </a:solidFill>
                <a:latin typeface="隶书" panose="02010509060101010101" pitchFamily="49" charset="-122"/>
                <a:ea typeface="宋体" panose="02010600030101010101" pitchFamily="2" charset="-122"/>
              </a:rPr>
              <a:t>y=ax</a:t>
            </a:r>
            <a:r>
              <a:rPr lang="en-US" altLang="zh-CN" b="1" baseline="30000" dirty="0">
                <a:solidFill>
                  <a:srgbClr val="000000"/>
                </a:solidFill>
                <a:latin typeface="隶书" panose="02010509060101010101" pitchFamily="49" charset="-122"/>
                <a:ea typeface="宋体" panose="02010600030101010101" pitchFamily="2" charset="-122"/>
              </a:rPr>
              <a:t>2</a:t>
            </a:r>
            <a:r>
              <a:rPr lang="zh-CN" altLang="en-US" b="1" dirty="0">
                <a:solidFill>
                  <a:srgbClr val="000000"/>
                </a:solidFill>
                <a:latin typeface="隶书" panose="02010509060101010101" pitchFamily="49" charset="-122"/>
                <a:ea typeface="宋体" panose="02010600030101010101" pitchFamily="2" charset="-122"/>
              </a:rPr>
              <a:t>的图象与性质吗？</a:t>
            </a:r>
            <a:endParaRPr lang="zh-CN" altLang="en-US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文本框 1"/>
          <p:cNvSpPr txBox="1"/>
          <p:nvPr/>
        </p:nvSpPr>
        <p:spPr>
          <a:xfrm>
            <a:off x="4852988" y="1296988"/>
            <a:ext cx="4003675" cy="155416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</a:rPr>
              <a:t>二次函数</a:t>
            </a:r>
            <a:r>
              <a:rPr lang="en-US" altLang="zh-CN" b="1">
                <a:latin typeface="宋体" panose="02010600030101010101" pitchFamily="2" charset="-122"/>
                <a:ea typeface="宋体" panose="02010600030101010101" pitchFamily="2" charset="-122"/>
              </a:rPr>
              <a:t>y=2x</a:t>
            </a:r>
            <a:r>
              <a:rPr lang="en-US" altLang="zh-CN" b="1" baseline="3000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b="1">
                <a:latin typeface="宋体" panose="02010600030101010101" pitchFamily="2" charset="-122"/>
                <a:ea typeface="宋体" panose="02010600030101010101" pitchFamily="2" charset="-122"/>
              </a:rPr>
              <a:t>+1</a:t>
            </a:r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</a:rPr>
              <a:t>的图象与二次函数</a:t>
            </a:r>
            <a:r>
              <a:rPr lang="en-US" altLang="zh-CN" b="1">
                <a:latin typeface="宋体" panose="02010600030101010101" pitchFamily="2" charset="-122"/>
                <a:ea typeface="宋体" panose="02010600030101010101" pitchFamily="2" charset="-122"/>
              </a:rPr>
              <a:t>y=2x</a:t>
            </a:r>
            <a:r>
              <a:rPr lang="en-US" altLang="zh-CN" b="1" baseline="3000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</a:rPr>
              <a:t>的图象有什么关系？它的开口方向、对称轴和顶点坐标分别是什么？</a:t>
            </a:r>
            <a:endParaRPr lang="zh-CN" altLang="en-US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314" name="文本框 2"/>
          <p:cNvSpPr txBox="1"/>
          <p:nvPr/>
        </p:nvSpPr>
        <p:spPr>
          <a:xfrm>
            <a:off x="5054600" y="2962275"/>
            <a:ext cx="99695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y=2x</a:t>
            </a:r>
            <a:r>
              <a:rPr lang="en-US" altLang="zh-CN" b="1" baseline="3000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13315" name="文本框 3"/>
          <p:cNvSpPr txBox="1"/>
          <p:nvPr/>
        </p:nvSpPr>
        <p:spPr>
          <a:xfrm>
            <a:off x="7678738" y="3749675"/>
            <a:ext cx="1204912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y=2x</a:t>
            </a:r>
            <a:r>
              <a:rPr lang="en-US" altLang="zh-CN" b="1" baseline="3000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-2</a:t>
            </a:r>
          </a:p>
        </p:txBody>
      </p:sp>
      <p:pic>
        <p:nvPicPr>
          <p:cNvPr id="12292" name="图片 2" descr="ZXB1"/>
          <p:cNvPicPr>
            <a:picLocks noChangeAspect="1"/>
          </p:cNvPicPr>
          <p:nvPr/>
        </p:nvPicPr>
        <p:blipFill>
          <a:blip r:embed="rId2"/>
          <a:srcRect l="12611" b="24249"/>
          <a:stretch>
            <a:fillRect/>
          </a:stretch>
        </p:blipFill>
        <p:spPr>
          <a:xfrm>
            <a:off x="38100" y="2149475"/>
            <a:ext cx="4962525" cy="4248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9" name="任意多边形 28"/>
          <p:cNvSpPr/>
          <p:nvPr/>
        </p:nvSpPr>
        <p:spPr>
          <a:xfrm rot="10800000">
            <a:off x="1344613" y="1974850"/>
            <a:ext cx="1677988" cy="3052763"/>
          </a:xfrm>
          <a:custGeom>
            <a:avLst/>
            <a:gdLst>
              <a:gd name="connisteX0" fmla="*/ 0 w 1835785"/>
              <a:gd name="connsiteY0" fmla="*/ 3964940 h 3964940"/>
              <a:gd name="connisteX1" fmla="*/ 473075 w 1835785"/>
              <a:gd name="connsiteY1" fmla="*/ 988060 h 3964940"/>
              <a:gd name="connisteX2" fmla="*/ 904240 w 1835785"/>
              <a:gd name="connsiteY2" fmla="*/ 0 h 3964940"/>
              <a:gd name="connisteX3" fmla="*/ 1376680 w 1835785"/>
              <a:gd name="connsiteY3" fmla="*/ 988060 h 3964940"/>
              <a:gd name="connisteX4" fmla="*/ 1835785 w 1835785"/>
              <a:gd name="connsiteY4" fmla="*/ 3950970 h 396494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</a:cxnLst>
            <a:rect l="l" t="t" r="r" b="b"/>
            <a:pathLst>
              <a:path w="1835785" h="3964940">
                <a:moveTo>
                  <a:pt x="0" y="3964940"/>
                </a:moveTo>
                <a:cubicBezTo>
                  <a:pt x="85725" y="3389630"/>
                  <a:pt x="292100" y="1781175"/>
                  <a:pt x="473075" y="988060"/>
                </a:cubicBezTo>
                <a:cubicBezTo>
                  <a:pt x="654050" y="194945"/>
                  <a:pt x="723265" y="0"/>
                  <a:pt x="904240" y="0"/>
                </a:cubicBezTo>
                <a:cubicBezTo>
                  <a:pt x="1085215" y="0"/>
                  <a:pt x="1190625" y="198120"/>
                  <a:pt x="1376680" y="988060"/>
                </a:cubicBezTo>
                <a:cubicBezTo>
                  <a:pt x="1562735" y="1778000"/>
                  <a:pt x="1753235" y="3378200"/>
                  <a:pt x="1835785" y="395097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12294" name="文本框 18"/>
          <p:cNvSpPr txBox="1"/>
          <p:nvPr/>
        </p:nvSpPr>
        <p:spPr>
          <a:xfrm>
            <a:off x="3022600" y="1974850"/>
            <a:ext cx="1247775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b="1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y=</a:t>
            </a:r>
            <a:r>
              <a:rPr lang="en-US" altLang="zh-CN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b="1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2x</a:t>
            </a:r>
            <a:r>
              <a:rPr lang="en-US" altLang="zh-CN" b="1" baseline="30000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13320" name="文本框 18"/>
          <p:cNvSpPr txBox="1"/>
          <p:nvPr/>
        </p:nvSpPr>
        <p:spPr>
          <a:xfrm>
            <a:off x="3022600" y="1420813"/>
            <a:ext cx="1525588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b="1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y=</a:t>
            </a:r>
            <a:r>
              <a:rPr lang="en-US" altLang="zh-CN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b="1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2x</a:t>
            </a:r>
            <a:r>
              <a:rPr lang="en-US" altLang="zh-CN" b="1" baseline="30000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b="1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+1</a:t>
            </a:r>
          </a:p>
        </p:txBody>
      </p:sp>
      <p:sp>
        <p:nvSpPr>
          <p:cNvPr id="16" name="任意多边形 15"/>
          <p:cNvSpPr/>
          <p:nvPr/>
        </p:nvSpPr>
        <p:spPr>
          <a:xfrm rot="10800000">
            <a:off x="1344613" y="1503363"/>
            <a:ext cx="1676400" cy="3051175"/>
          </a:xfrm>
          <a:custGeom>
            <a:avLst/>
            <a:gdLst>
              <a:gd name="connisteX0" fmla="*/ 0 w 1835785"/>
              <a:gd name="connsiteY0" fmla="*/ 3964940 h 3964940"/>
              <a:gd name="connisteX1" fmla="*/ 473075 w 1835785"/>
              <a:gd name="connsiteY1" fmla="*/ 988060 h 3964940"/>
              <a:gd name="connisteX2" fmla="*/ 904240 w 1835785"/>
              <a:gd name="connsiteY2" fmla="*/ 0 h 3964940"/>
              <a:gd name="connisteX3" fmla="*/ 1376680 w 1835785"/>
              <a:gd name="connsiteY3" fmla="*/ 988060 h 3964940"/>
              <a:gd name="connisteX4" fmla="*/ 1835785 w 1835785"/>
              <a:gd name="connsiteY4" fmla="*/ 3950970 h 396494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</a:cxnLst>
            <a:rect l="l" t="t" r="r" b="b"/>
            <a:pathLst>
              <a:path w="1835785" h="3964940">
                <a:moveTo>
                  <a:pt x="0" y="3964940"/>
                </a:moveTo>
                <a:cubicBezTo>
                  <a:pt x="85725" y="3389630"/>
                  <a:pt x="292100" y="1781175"/>
                  <a:pt x="473075" y="988060"/>
                </a:cubicBezTo>
                <a:cubicBezTo>
                  <a:pt x="654050" y="194945"/>
                  <a:pt x="723265" y="0"/>
                  <a:pt x="904240" y="0"/>
                </a:cubicBezTo>
                <a:cubicBezTo>
                  <a:pt x="1085215" y="0"/>
                  <a:pt x="1190625" y="198120"/>
                  <a:pt x="1376680" y="988060"/>
                </a:cubicBezTo>
                <a:cubicBezTo>
                  <a:pt x="1562735" y="1778000"/>
                  <a:pt x="1753235" y="3378200"/>
                  <a:pt x="1835785" y="3950970"/>
                </a:cubicBezTo>
              </a:path>
            </a:pathLst>
          </a:cu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grpSp>
        <p:nvGrpSpPr>
          <p:cNvPr id="8" name="组合 7"/>
          <p:cNvGrpSpPr/>
          <p:nvPr/>
        </p:nvGrpSpPr>
        <p:grpSpPr>
          <a:xfrm>
            <a:off x="5157470" y="4580255"/>
            <a:ext cx="3756660" cy="1851660"/>
            <a:chOff x="7790" y="7213"/>
            <a:chExt cx="6426" cy="3213"/>
          </a:xfrm>
          <a:solidFill>
            <a:schemeClr val="tx2">
              <a:lumMod val="20000"/>
              <a:lumOff val="80000"/>
              <a:alpha val="56000"/>
            </a:schemeClr>
          </a:solidFill>
        </p:grpSpPr>
        <p:sp>
          <p:nvSpPr>
            <p:cNvPr id="6" name="云形 5"/>
            <p:cNvSpPr/>
            <p:nvPr/>
          </p:nvSpPr>
          <p:spPr>
            <a:xfrm>
              <a:off x="7790" y="7213"/>
              <a:ext cx="6426" cy="3213"/>
            </a:xfrm>
            <a:prstGeom prst="cloud">
              <a:avLst/>
            </a:prstGeom>
            <a:grpFill/>
            <a:ln w="12700" cmpd="sng">
              <a:solidFill>
                <a:schemeClr val="bg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/>
            </a:p>
          </p:txBody>
        </p:sp>
        <p:sp>
          <p:nvSpPr>
            <p:cNvPr id="13323" name="文本框 5"/>
            <p:cNvSpPr txBox="1"/>
            <p:nvPr/>
          </p:nvSpPr>
          <p:spPr>
            <a:xfrm>
              <a:off x="8839" y="7990"/>
              <a:ext cx="4633" cy="147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lvl="0" indent="0" fontAlgn="base"/>
              <a:r>
                <a:rPr lang="zh-CN" altLang="en-US" b="1" strike="noStrike" noProof="1">
                  <a:solidFill>
                    <a:srgbClr val="0000FF"/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</a:rPr>
                <a:t>二次函数</a:t>
              </a:r>
              <a:r>
                <a:rPr lang="en-US" altLang="zh-CN" b="1" strike="noStrike" noProof="1">
                  <a:solidFill>
                    <a:srgbClr val="0000FF"/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</a:rPr>
                <a:t>y=2x</a:t>
              </a:r>
              <a:r>
                <a:rPr lang="en-US" altLang="zh-CN" b="1" strike="noStrike" baseline="30000" noProof="1">
                  <a:solidFill>
                    <a:srgbClr val="0000FF"/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</a:rPr>
                <a:t>2</a:t>
              </a:r>
              <a:r>
                <a:rPr lang="en-US" altLang="zh-CN" b="1" strike="noStrike" noProof="1">
                  <a:solidFill>
                    <a:srgbClr val="0000FF"/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</a:rPr>
                <a:t>-2</a:t>
              </a:r>
              <a:r>
                <a:rPr lang="zh-CN" altLang="en-US" b="1" strike="noStrike" noProof="1">
                  <a:solidFill>
                    <a:srgbClr val="0000FF"/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</a:rPr>
                <a:t>的图象呢？</a:t>
              </a:r>
              <a:endParaRPr lang="zh-CN" altLang="en-US" b="1" strike="noStrike" noProof="1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7" name="任意多边形 6"/>
          <p:cNvSpPr/>
          <p:nvPr/>
        </p:nvSpPr>
        <p:spPr>
          <a:xfrm rot="10800000">
            <a:off x="1344613" y="1974850"/>
            <a:ext cx="1677988" cy="3052763"/>
          </a:xfrm>
          <a:custGeom>
            <a:avLst/>
            <a:gdLst>
              <a:gd name="connisteX0" fmla="*/ 0 w 1835785"/>
              <a:gd name="connsiteY0" fmla="*/ 3964940 h 3964940"/>
              <a:gd name="connisteX1" fmla="*/ 473075 w 1835785"/>
              <a:gd name="connsiteY1" fmla="*/ 988060 h 3964940"/>
              <a:gd name="connisteX2" fmla="*/ 904240 w 1835785"/>
              <a:gd name="connsiteY2" fmla="*/ 0 h 3964940"/>
              <a:gd name="connisteX3" fmla="*/ 1376680 w 1835785"/>
              <a:gd name="connsiteY3" fmla="*/ 988060 h 3964940"/>
              <a:gd name="connisteX4" fmla="*/ 1835785 w 1835785"/>
              <a:gd name="connsiteY4" fmla="*/ 3950970 h 396494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</a:cxnLst>
            <a:rect l="l" t="t" r="r" b="b"/>
            <a:pathLst>
              <a:path w="1835785" h="3964940">
                <a:moveTo>
                  <a:pt x="0" y="3964940"/>
                </a:moveTo>
                <a:cubicBezTo>
                  <a:pt x="85725" y="3389630"/>
                  <a:pt x="292100" y="1781175"/>
                  <a:pt x="473075" y="988060"/>
                </a:cubicBezTo>
                <a:cubicBezTo>
                  <a:pt x="654050" y="194945"/>
                  <a:pt x="723265" y="0"/>
                  <a:pt x="904240" y="0"/>
                </a:cubicBezTo>
                <a:cubicBezTo>
                  <a:pt x="1085215" y="0"/>
                  <a:pt x="1190625" y="198120"/>
                  <a:pt x="1376680" y="988060"/>
                </a:cubicBezTo>
                <a:cubicBezTo>
                  <a:pt x="1562735" y="1778000"/>
                  <a:pt x="1753235" y="3378200"/>
                  <a:pt x="1835785" y="395097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22" name="任意多边形 21"/>
          <p:cNvSpPr/>
          <p:nvPr/>
        </p:nvSpPr>
        <p:spPr>
          <a:xfrm rot="10800000">
            <a:off x="1344613" y="2851150"/>
            <a:ext cx="1676400" cy="3052763"/>
          </a:xfrm>
          <a:custGeom>
            <a:avLst/>
            <a:gdLst>
              <a:gd name="connisteX0" fmla="*/ 0 w 1835785"/>
              <a:gd name="connsiteY0" fmla="*/ 3964940 h 3964940"/>
              <a:gd name="connisteX1" fmla="*/ 473075 w 1835785"/>
              <a:gd name="connsiteY1" fmla="*/ 988060 h 3964940"/>
              <a:gd name="connisteX2" fmla="*/ 904240 w 1835785"/>
              <a:gd name="connsiteY2" fmla="*/ 0 h 3964940"/>
              <a:gd name="connisteX3" fmla="*/ 1376680 w 1835785"/>
              <a:gd name="connsiteY3" fmla="*/ 988060 h 3964940"/>
              <a:gd name="connisteX4" fmla="*/ 1835785 w 1835785"/>
              <a:gd name="connsiteY4" fmla="*/ 3950970 h 396494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</a:cxnLst>
            <a:rect l="l" t="t" r="r" b="b"/>
            <a:pathLst>
              <a:path w="1835785" h="3964940">
                <a:moveTo>
                  <a:pt x="0" y="3964940"/>
                </a:moveTo>
                <a:cubicBezTo>
                  <a:pt x="85725" y="3389630"/>
                  <a:pt x="292100" y="1781175"/>
                  <a:pt x="473075" y="988060"/>
                </a:cubicBezTo>
                <a:cubicBezTo>
                  <a:pt x="654050" y="194945"/>
                  <a:pt x="723265" y="0"/>
                  <a:pt x="904240" y="0"/>
                </a:cubicBezTo>
                <a:cubicBezTo>
                  <a:pt x="1085215" y="0"/>
                  <a:pt x="1190625" y="198120"/>
                  <a:pt x="1376680" y="988060"/>
                </a:cubicBezTo>
                <a:cubicBezTo>
                  <a:pt x="1562735" y="1778000"/>
                  <a:pt x="1753235" y="3378200"/>
                  <a:pt x="1835785" y="3950970"/>
                </a:cubicBezTo>
              </a:path>
            </a:pathLst>
          </a:custGeom>
          <a:noFill/>
          <a:ln w="349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2" name="任意多边形 1"/>
          <p:cNvSpPr/>
          <p:nvPr/>
        </p:nvSpPr>
        <p:spPr>
          <a:xfrm rot="10800000">
            <a:off x="1343025" y="1974850"/>
            <a:ext cx="1677988" cy="3052763"/>
          </a:xfrm>
          <a:custGeom>
            <a:avLst/>
            <a:gdLst>
              <a:gd name="connisteX0" fmla="*/ 0 w 1835785"/>
              <a:gd name="connsiteY0" fmla="*/ 3964940 h 3964940"/>
              <a:gd name="connisteX1" fmla="*/ 473075 w 1835785"/>
              <a:gd name="connsiteY1" fmla="*/ 988060 h 3964940"/>
              <a:gd name="connisteX2" fmla="*/ 904240 w 1835785"/>
              <a:gd name="connsiteY2" fmla="*/ 0 h 3964940"/>
              <a:gd name="connisteX3" fmla="*/ 1376680 w 1835785"/>
              <a:gd name="connsiteY3" fmla="*/ 988060 h 3964940"/>
              <a:gd name="connisteX4" fmla="*/ 1835785 w 1835785"/>
              <a:gd name="connsiteY4" fmla="*/ 3950970 h 396494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</a:cxnLst>
            <a:rect l="l" t="t" r="r" b="b"/>
            <a:pathLst>
              <a:path w="1835785" h="3964940">
                <a:moveTo>
                  <a:pt x="0" y="3964940"/>
                </a:moveTo>
                <a:cubicBezTo>
                  <a:pt x="85725" y="3389630"/>
                  <a:pt x="292100" y="1781175"/>
                  <a:pt x="473075" y="988060"/>
                </a:cubicBezTo>
                <a:cubicBezTo>
                  <a:pt x="654050" y="194945"/>
                  <a:pt x="723265" y="0"/>
                  <a:pt x="904240" y="0"/>
                </a:cubicBezTo>
                <a:cubicBezTo>
                  <a:pt x="1085215" y="0"/>
                  <a:pt x="1190625" y="198120"/>
                  <a:pt x="1376680" y="988060"/>
                </a:cubicBezTo>
                <a:cubicBezTo>
                  <a:pt x="1562735" y="1778000"/>
                  <a:pt x="1753235" y="3378200"/>
                  <a:pt x="1835785" y="395097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3" name="文本框 18"/>
          <p:cNvSpPr txBox="1"/>
          <p:nvPr/>
        </p:nvSpPr>
        <p:spPr>
          <a:xfrm>
            <a:off x="3021013" y="3087688"/>
            <a:ext cx="1709737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b="1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y=</a:t>
            </a:r>
            <a:r>
              <a:rPr lang="en-US" altLang="zh-CN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b="1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2x</a:t>
            </a:r>
            <a:r>
              <a:rPr lang="en-US" altLang="zh-CN" b="1" baseline="30000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b="1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-2</a:t>
            </a:r>
          </a:p>
        </p:txBody>
      </p:sp>
      <p:sp>
        <p:nvSpPr>
          <p:cNvPr id="12302" name="文本框 152578"/>
          <p:cNvSpPr txBox="1"/>
          <p:nvPr/>
        </p:nvSpPr>
        <p:spPr>
          <a:xfrm>
            <a:off x="209550" y="525463"/>
            <a:ext cx="7615238" cy="51911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ahoma" panose="020B0604030504040204" pitchFamily="34" charset="0"/>
                <a:ea typeface="宋体" panose="02010600030101010101" pitchFamily="2" charset="-122"/>
              </a:rPr>
              <a:t>在下面坐标系中画出</a:t>
            </a:r>
            <a:r>
              <a:rPr lang="en-US" altLang="zh-CN" sz="2800" dirty="0">
                <a:latin typeface="Tahoma" panose="020B0604030504040204" pitchFamily="34" charset="0"/>
                <a:ea typeface="宋体" panose="02010600030101010101" pitchFamily="2" charset="-122"/>
              </a:rPr>
              <a:t>y=2x</a:t>
            </a:r>
            <a:r>
              <a:rPr lang="en-US" altLang="zh-CN" sz="2800" baseline="30000" dirty="0">
                <a:latin typeface="Tahoma" panose="020B060403050404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2800" dirty="0">
                <a:latin typeface="Tahoma" panose="020B0604030504040204" pitchFamily="34" charset="0"/>
                <a:ea typeface="宋体" panose="02010600030101010101" pitchFamily="2" charset="-122"/>
              </a:rPr>
              <a:t>+1</a:t>
            </a:r>
            <a:r>
              <a:rPr lang="zh-CN" altLang="en-US" sz="2800" dirty="0">
                <a:latin typeface="Tahoma" panose="020B0604030504040204" pitchFamily="34" charset="0"/>
                <a:ea typeface="宋体" panose="02010600030101010101" pitchFamily="2" charset="-122"/>
              </a:rPr>
              <a:t>和</a:t>
            </a:r>
            <a:r>
              <a:rPr lang="en-US" altLang="zh-CN" sz="2800" dirty="0">
                <a:latin typeface="Tahoma" panose="020B0604030504040204" pitchFamily="34" charset="0"/>
                <a:ea typeface="宋体" panose="02010600030101010101" pitchFamily="2" charset="-122"/>
              </a:rPr>
              <a:t>y=2x</a:t>
            </a:r>
            <a:r>
              <a:rPr lang="en-US" altLang="zh-CN" sz="2800" baseline="30000" dirty="0">
                <a:latin typeface="Tahoma" panose="020B060403050404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2800" dirty="0">
                <a:latin typeface="Tahoma" panose="020B0604030504040204" pitchFamily="34" charset="0"/>
                <a:ea typeface="宋体" panose="02010600030101010101" pitchFamily="2" charset="-122"/>
              </a:rPr>
              <a:t>-2</a:t>
            </a:r>
            <a:r>
              <a:rPr lang="zh-CN" altLang="en-US" sz="2800" b="1" dirty="0">
                <a:latin typeface="Tahoma" panose="020B0604030504040204" pitchFamily="34" charset="0"/>
                <a:ea typeface="宋体" panose="02010600030101010101" pitchFamily="2" charset="-122"/>
              </a:rPr>
              <a:t>的图象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6070600" y="2962275"/>
            <a:ext cx="1500188" cy="660400"/>
            <a:chOff x="9531" y="4666"/>
            <a:chExt cx="2362" cy="1039"/>
          </a:xfrm>
        </p:grpSpPr>
        <p:cxnSp>
          <p:nvCxnSpPr>
            <p:cNvPr id="5" name="直接箭头连接符 4"/>
            <p:cNvCxnSpPr/>
            <p:nvPr/>
          </p:nvCxnSpPr>
          <p:spPr>
            <a:xfrm>
              <a:off x="9531" y="5151"/>
              <a:ext cx="2362" cy="0"/>
            </a:xfrm>
            <a:prstGeom prst="straightConnector1">
              <a:avLst/>
            </a:prstGeom>
            <a:ln>
              <a:tailEnd type="arrow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2305" name="文本框 8"/>
            <p:cNvSpPr txBox="1"/>
            <p:nvPr/>
          </p:nvSpPr>
          <p:spPr>
            <a:xfrm>
              <a:off x="9759" y="4666"/>
              <a:ext cx="2073" cy="55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1600" b="1">
                  <a:latin typeface="微软雅黑" panose="020B0503020204020204" charset="-122"/>
                  <a:ea typeface="微软雅黑" panose="020B0503020204020204" charset="-122"/>
                </a:rPr>
                <a:t>向上平移</a:t>
              </a:r>
            </a:p>
          </p:txBody>
        </p:sp>
        <p:sp>
          <p:nvSpPr>
            <p:cNvPr id="12306" name="文本框 9"/>
            <p:cNvSpPr txBox="1"/>
            <p:nvPr/>
          </p:nvSpPr>
          <p:spPr>
            <a:xfrm>
              <a:off x="9759" y="5151"/>
              <a:ext cx="1470" cy="55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1600" b="1">
                  <a:latin typeface="微软雅黑" panose="020B0503020204020204" charset="-122"/>
                  <a:ea typeface="微软雅黑" panose="020B0503020204020204" charset="-122"/>
                </a:rPr>
                <a:t>1</a:t>
              </a:r>
              <a:r>
                <a:rPr lang="zh-CN" altLang="en-US" sz="1600" b="1">
                  <a:latin typeface="微软雅黑" panose="020B0503020204020204" charset="-122"/>
                  <a:ea typeface="微软雅黑" panose="020B0503020204020204" charset="-122"/>
                </a:rPr>
                <a:t>个单位</a:t>
              </a:r>
            </a:p>
          </p:txBody>
        </p:sp>
      </p:grpSp>
      <p:sp>
        <p:nvSpPr>
          <p:cNvPr id="18" name="文本框 2"/>
          <p:cNvSpPr txBox="1"/>
          <p:nvPr/>
        </p:nvSpPr>
        <p:spPr>
          <a:xfrm>
            <a:off x="5054600" y="3749675"/>
            <a:ext cx="898525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y=2x</a:t>
            </a:r>
            <a:r>
              <a:rPr lang="en-US" altLang="zh-CN" b="1" baseline="3000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19" name="文本框 3"/>
          <p:cNvSpPr txBox="1"/>
          <p:nvPr/>
        </p:nvSpPr>
        <p:spPr>
          <a:xfrm>
            <a:off x="7678738" y="2962275"/>
            <a:ext cx="1204912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y=2x</a:t>
            </a:r>
            <a:r>
              <a:rPr lang="en-US" altLang="zh-CN" b="1" baseline="3000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+1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6105525" y="3622675"/>
            <a:ext cx="1573213" cy="704850"/>
            <a:chOff x="9614" y="5706"/>
            <a:chExt cx="2479" cy="1109"/>
          </a:xfrm>
        </p:grpSpPr>
        <p:cxnSp>
          <p:nvCxnSpPr>
            <p:cNvPr id="20" name="直接箭头连接符 19"/>
            <p:cNvCxnSpPr/>
            <p:nvPr/>
          </p:nvCxnSpPr>
          <p:spPr>
            <a:xfrm>
              <a:off x="9614" y="6261"/>
              <a:ext cx="2362" cy="0"/>
            </a:xfrm>
            <a:prstGeom prst="straightConnector1">
              <a:avLst/>
            </a:prstGeom>
            <a:ln>
              <a:tailEnd type="arrow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2311" name="文本框 20"/>
            <p:cNvSpPr txBox="1"/>
            <p:nvPr/>
          </p:nvSpPr>
          <p:spPr>
            <a:xfrm>
              <a:off x="10021" y="5706"/>
              <a:ext cx="2073" cy="55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1600" b="1">
                  <a:latin typeface="微软雅黑" panose="020B0503020204020204" charset="-122"/>
                  <a:ea typeface="微软雅黑" panose="020B0503020204020204" charset="-122"/>
                </a:rPr>
                <a:t>向下平移</a:t>
              </a:r>
            </a:p>
          </p:txBody>
        </p:sp>
        <p:sp>
          <p:nvSpPr>
            <p:cNvPr id="12312" name="文本框 22"/>
            <p:cNvSpPr txBox="1"/>
            <p:nvPr/>
          </p:nvSpPr>
          <p:spPr>
            <a:xfrm>
              <a:off x="10114" y="6261"/>
              <a:ext cx="1470" cy="55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1600" b="1"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r>
                <a:rPr lang="zh-CN" altLang="en-US" sz="1600" b="1">
                  <a:latin typeface="微软雅黑" panose="020B0503020204020204" charset="-122"/>
                  <a:ea typeface="微软雅黑" panose="020B0503020204020204" charset="-122"/>
                </a:rPr>
                <a:t>个单位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00069 -0.068981 " pathEditMode="relative" rAng="0" ptsTypes="">
                                      <p:cBhvr>
                                        <p:cTn id="2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01319 0.128241 " pathEditMode="relative" rAng="0" ptsTypes="">
                                      <p:cBhvr>
                                        <p:cTn id="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/>
      <p:bldP spid="13314" grpId="0"/>
      <p:bldP spid="13315" grpId="0"/>
      <p:bldP spid="29" grpId="0" bldLvl="0" animBg="1"/>
      <p:bldP spid="13320" grpId="0"/>
      <p:bldP spid="16" grpId="1" animBg="1"/>
      <p:bldP spid="16" grpId="2" animBg="1"/>
      <p:bldP spid="16" grpId="3" animBg="1"/>
      <p:bldP spid="22" grpId="0" bldLvl="0" animBg="1"/>
      <p:bldP spid="2" grpId="0" bldLvl="0" animBg="1"/>
      <p:bldP spid="3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2"/>
          <p:cNvSpPr txBox="1"/>
          <p:nvPr/>
        </p:nvSpPr>
        <p:spPr>
          <a:xfrm>
            <a:off x="793750" y="1576388"/>
            <a:ext cx="7823200" cy="82391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二次函数</a:t>
            </a:r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y=-2x</a:t>
            </a:r>
            <a:r>
              <a:rPr lang="en-US" altLang="zh-CN" b="1" baseline="3000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+4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与二次函数</a:t>
            </a:r>
            <a:r>
              <a:rPr lang="en-US" altLang="zh-CN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y=-2x</a:t>
            </a:r>
            <a:r>
              <a:rPr lang="en-US" altLang="zh-CN" b="1" baseline="3000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的图象有什么关系？</a:t>
            </a:r>
          </a:p>
        </p:txBody>
      </p:sp>
      <p:grpSp>
        <p:nvGrpSpPr>
          <p:cNvPr id="2" name="Group 15"/>
          <p:cNvGrpSpPr/>
          <p:nvPr/>
        </p:nvGrpSpPr>
        <p:grpSpPr>
          <a:xfrm>
            <a:off x="1958975" y="3090863"/>
            <a:ext cx="6067425" cy="1633537"/>
            <a:chOff x="1241" y="1968"/>
            <a:chExt cx="3689" cy="1029"/>
          </a:xfrm>
        </p:grpSpPr>
        <p:sp>
          <p:nvSpPr>
            <p:cNvPr id="17421" name="AutoShape 13"/>
            <p:cNvSpPr>
              <a:spLocks noChangeArrowheads="1"/>
            </p:cNvSpPr>
            <p:nvPr/>
          </p:nvSpPr>
          <p:spPr bwMode="auto">
            <a:xfrm>
              <a:off x="1241" y="1968"/>
              <a:ext cx="3689" cy="1029"/>
            </a:xfrm>
            <a:prstGeom prst="irregularSeal2">
              <a:avLst/>
            </a:prstGeom>
            <a:gradFill rotWithShape="1">
              <a:gsLst>
                <a:gs pos="0">
                  <a:srgbClr val="CCFFCC"/>
                </a:gs>
                <a:gs pos="50000">
                  <a:schemeClr val="bg1"/>
                </a:gs>
                <a:gs pos="100000">
                  <a:srgbClr val="CCFFCC"/>
                </a:gs>
              </a:gsLst>
              <a:lin ang="5400000" scaled="1"/>
            </a:gradFill>
            <a:ln w="28575" cap="rnd">
              <a:solidFill>
                <a:srgbClr val="FF00FF"/>
              </a:solidFill>
              <a:prstDash val="sysDot"/>
              <a:miter lim="800000"/>
            </a:ln>
            <a:effectLst/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3316" name="Rectangle 14"/>
            <p:cNvSpPr/>
            <p:nvPr/>
          </p:nvSpPr>
          <p:spPr>
            <a:xfrm>
              <a:off x="2134" y="2359"/>
              <a:ext cx="1467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zh-CN" altLang="en-US" b="1" dirty="0">
                  <a:solidFill>
                    <a:srgbClr val="FF0000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rPr>
                <a:t>你是怎么想的？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2" descr="ZXB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525" y="474663"/>
            <a:ext cx="6056313" cy="6134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任意多边形 3"/>
          <p:cNvSpPr/>
          <p:nvPr/>
        </p:nvSpPr>
        <p:spPr>
          <a:xfrm>
            <a:off x="2794000" y="1612900"/>
            <a:ext cx="1758950" cy="3355975"/>
          </a:xfrm>
          <a:custGeom>
            <a:avLst/>
            <a:gdLst>
              <a:gd name="connisteX0" fmla="*/ 0 w 1835785"/>
              <a:gd name="connsiteY0" fmla="*/ 3964940 h 3964940"/>
              <a:gd name="connisteX1" fmla="*/ 473075 w 1835785"/>
              <a:gd name="connsiteY1" fmla="*/ 988060 h 3964940"/>
              <a:gd name="connisteX2" fmla="*/ 904240 w 1835785"/>
              <a:gd name="connsiteY2" fmla="*/ 0 h 3964940"/>
              <a:gd name="connisteX3" fmla="*/ 1376680 w 1835785"/>
              <a:gd name="connsiteY3" fmla="*/ 988060 h 3964940"/>
              <a:gd name="connisteX4" fmla="*/ 1835785 w 1835785"/>
              <a:gd name="connsiteY4" fmla="*/ 3950970 h 396494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</a:cxnLst>
            <a:rect l="l" t="t" r="r" b="b"/>
            <a:pathLst>
              <a:path w="1835785" h="3964940">
                <a:moveTo>
                  <a:pt x="0" y="3964940"/>
                </a:moveTo>
                <a:cubicBezTo>
                  <a:pt x="85725" y="3389630"/>
                  <a:pt x="292100" y="1781175"/>
                  <a:pt x="473075" y="988060"/>
                </a:cubicBezTo>
                <a:cubicBezTo>
                  <a:pt x="654050" y="194945"/>
                  <a:pt x="723265" y="0"/>
                  <a:pt x="904240" y="0"/>
                </a:cubicBezTo>
                <a:cubicBezTo>
                  <a:pt x="1085215" y="0"/>
                  <a:pt x="1190625" y="198120"/>
                  <a:pt x="1376680" y="988060"/>
                </a:cubicBezTo>
                <a:cubicBezTo>
                  <a:pt x="1562735" y="1778000"/>
                  <a:pt x="1753235" y="3378200"/>
                  <a:pt x="1835785" y="3950970"/>
                </a:cubicBezTo>
              </a:path>
            </a:pathLst>
          </a:cu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5" name="任意多边形 4"/>
          <p:cNvSpPr/>
          <p:nvPr/>
        </p:nvSpPr>
        <p:spPr>
          <a:xfrm>
            <a:off x="2794000" y="3617913"/>
            <a:ext cx="1758950" cy="3373438"/>
          </a:xfrm>
          <a:custGeom>
            <a:avLst/>
            <a:gdLst>
              <a:gd name="connisteX0" fmla="*/ 0 w 1835785"/>
              <a:gd name="connsiteY0" fmla="*/ 3964940 h 3964940"/>
              <a:gd name="connisteX1" fmla="*/ 473075 w 1835785"/>
              <a:gd name="connsiteY1" fmla="*/ 988060 h 3964940"/>
              <a:gd name="connisteX2" fmla="*/ 904240 w 1835785"/>
              <a:gd name="connsiteY2" fmla="*/ 0 h 3964940"/>
              <a:gd name="connisteX3" fmla="*/ 1376680 w 1835785"/>
              <a:gd name="connsiteY3" fmla="*/ 988060 h 3964940"/>
              <a:gd name="connisteX4" fmla="*/ 1835785 w 1835785"/>
              <a:gd name="connsiteY4" fmla="*/ 3950970 h 396494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</a:cxnLst>
            <a:rect l="l" t="t" r="r" b="b"/>
            <a:pathLst>
              <a:path w="1835785" h="3964940">
                <a:moveTo>
                  <a:pt x="0" y="3964940"/>
                </a:moveTo>
                <a:cubicBezTo>
                  <a:pt x="85725" y="3389630"/>
                  <a:pt x="292100" y="1781175"/>
                  <a:pt x="473075" y="988060"/>
                </a:cubicBezTo>
                <a:cubicBezTo>
                  <a:pt x="654050" y="194945"/>
                  <a:pt x="723265" y="0"/>
                  <a:pt x="904240" y="0"/>
                </a:cubicBezTo>
                <a:cubicBezTo>
                  <a:pt x="1085215" y="0"/>
                  <a:pt x="1190625" y="198120"/>
                  <a:pt x="1376680" y="988060"/>
                </a:cubicBezTo>
                <a:cubicBezTo>
                  <a:pt x="1562735" y="1778000"/>
                  <a:pt x="1753235" y="3378200"/>
                  <a:pt x="1835785" y="3950970"/>
                </a:cubicBez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14340" name="文本框 18"/>
          <p:cNvSpPr txBox="1"/>
          <p:nvPr/>
        </p:nvSpPr>
        <p:spPr>
          <a:xfrm>
            <a:off x="4405313" y="5845175"/>
            <a:ext cx="1090612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b="1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y=</a:t>
            </a:r>
            <a:r>
              <a:rPr lang="en-US" altLang="zh-CN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-</a:t>
            </a:r>
            <a:r>
              <a:rPr lang="en-US" altLang="zh-CN" b="1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2x</a:t>
            </a:r>
            <a:r>
              <a:rPr lang="en-US" altLang="zh-CN" b="1" baseline="30000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14341" name="文本框 18"/>
          <p:cNvSpPr txBox="1"/>
          <p:nvPr/>
        </p:nvSpPr>
        <p:spPr>
          <a:xfrm>
            <a:off x="4613275" y="4511675"/>
            <a:ext cx="1417638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b="1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y=</a:t>
            </a:r>
            <a:r>
              <a:rPr lang="en-US" altLang="zh-CN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-</a:t>
            </a:r>
            <a:r>
              <a:rPr lang="en-US" altLang="zh-CN" b="1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2x</a:t>
            </a:r>
            <a:r>
              <a:rPr lang="en-US" altLang="zh-CN" b="1" baseline="30000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b="1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06 -0.003888 L 0.002153 -0.288148 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theme/theme1.xml><?xml version="1.0" encoding="utf-8"?>
<a:theme xmlns:a="http://schemas.openxmlformats.org/drawingml/2006/main" name="1_Office 主题">
  <a:themeElements>
    <a:clrScheme name="">
      <a:dk1>
        <a:srgbClr val="000000"/>
      </a:dk1>
      <a:lt1>
        <a:srgbClr val="FFFFFF"/>
      </a:lt1>
      <a:dk2>
        <a:srgbClr val="FF0000"/>
      </a:dk2>
      <a:lt2>
        <a:srgbClr val="DCDCDC"/>
      </a:lt2>
      <a:accent1>
        <a:srgbClr val="333333"/>
      </a:accent1>
      <a:accent2>
        <a:srgbClr val="4D4D4D"/>
      </a:accent2>
      <a:accent3>
        <a:srgbClr val="FFFFFF"/>
      </a:accent3>
      <a:accent4>
        <a:srgbClr val="000000"/>
      </a:accent4>
      <a:accent5>
        <a:srgbClr val="ADADAD"/>
      </a:accent5>
      <a:accent6>
        <a:srgbClr val="444444"/>
      </a:accent6>
      <a:hlink>
        <a:srgbClr val="5F5F5F"/>
      </a:hlink>
      <a:folHlink>
        <a:srgbClr val="969696"/>
      </a:folHlink>
    </a:clrScheme>
    <a:fontScheme name="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FF0000"/>
        </a:dk2>
        <a:lt2>
          <a:srgbClr val="DCDCDC"/>
        </a:lt2>
        <a:accent1>
          <a:srgbClr val="333333"/>
        </a:accent1>
        <a:accent2>
          <a:srgbClr val="4D4D4D"/>
        </a:accent2>
        <a:accent3>
          <a:srgbClr val="FFFFFF"/>
        </a:accent3>
        <a:accent4>
          <a:srgbClr val="000000"/>
        </a:accent4>
        <a:accent5>
          <a:srgbClr val="ADADAD"/>
        </a:accent5>
        <a:accent6>
          <a:srgbClr val="44444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Office 主题">
  <a:themeElements>
    <a:clrScheme name="">
      <a:dk1>
        <a:srgbClr val="000000"/>
      </a:dk1>
      <a:lt1>
        <a:srgbClr val="FFFFFF"/>
      </a:lt1>
      <a:dk2>
        <a:srgbClr val="FF0000"/>
      </a:dk2>
      <a:lt2>
        <a:srgbClr val="DCDCDC"/>
      </a:lt2>
      <a:accent1>
        <a:srgbClr val="333333"/>
      </a:accent1>
      <a:accent2>
        <a:srgbClr val="4D4D4D"/>
      </a:accent2>
      <a:accent3>
        <a:srgbClr val="FFFFFF"/>
      </a:accent3>
      <a:accent4>
        <a:srgbClr val="000000"/>
      </a:accent4>
      <a:accent5>
        <a:srgbClr val="ADADAD"/>
      </a:accent5>
      <a:accent6>
        <a:srgbClr val="444444"/>
      </a:accent6>
      <a:hlink>
        <a:srgbClr val="5F5F5F"/>
      </a:hlink>
      <a:folHlink>
        <a:srgbClr val="969696"/>
      </a:folHlink>
    </a:clrScheme>
    <a:fontScheme name="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FF0000"/>
        </a:dk2>
        <a:lt2>
          <a:srgbClr val="DCDCDC"/>
        </a:lt2>
        <a:accent1>
          <a:srgbClr val="333333"/>
        </a:accent1>
        <a:accent2>
          <a:srgbClr val="4D4D4D"/>
        </a:accent2>
        <a:accent3>
          <a:srgbClr val="FFFFFF"/>
        </a:accent3>
        <a:accent4>
          <a:srgbClr val="000000"/>
        </a:accent4>
        <a:accent5>
          <a:srgbClr val="ADADAD"/>
        </a:accent5>
        <a:accent6>
          <a:srgbClr val="44444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主题">
  <a:themeElements>
    <a:clrScheme name="">
      <a:dk1>
        <a:srgbClr val="000000"/>
      </a:dk1>
      <a:lt1>
        <a:srgbClr val="FFFFFF"/>
      </a:lt1>
      <a:dk2>
        <a:srgbClr val="FF0000"/>
      </a:dk2>
      <a:lt2>
        <a:srgbClr val="DCDCDC"/>
      </a:lt2>
      <a:accent1>
        <a:srgbClr val="333333"/>
      </a:accent1>
      <a:accent2>
        <a:srgbClr val="4D4D4D"/>
      </a:accent2>
      <a:accent3>
        <a:srgbClr val="FFFFFF"/>
      </a:accent3>
      <a:accent4>
        <a:srgbClr val="000000"/>
      </a:accent4>
      <a:accent5>
        <a:srgbClr val="ADADAD"/>
      </a:accent5>
      <a:accent6>
        <a:srgbClr val="444444"/>
      </a:accent6>
      <a:hlink>
        <a:srgbClr val="5F5F5F"/>
      </a:hlink>
      <a:folHlink>
        <a:srgbClr val="969696"/>
      </a:folHlink>
    </a:clrScheme>
    <a:fontScheme name="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FF0000"/>
        </a:dk2>
        <a:lt2>
          <a:srgbClr val="DCDCDC"/>
        </a:lt2>
        <a:accent1>
          <a:srgbClr val="333333"/>
        </a:accent1>
        <a:accent2>
          <a:srgbClr val="4D4D4D"/>
        </a:accent2>
        <a:accent3>
          <a:srgbClr val="FFFFFF"/>
        </a:accent3>
        <a:accent4>
          <a:srgbClr val="000000"/>
        </a:accent4>
        <a:accent5>
          <a:srgbClr val="ADADAD"/>
        </a:accent5>
        <a:accent6>
          <a:srgbClr val="44444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1174</Words>
  <Application>Microsoft Office PowerPoint</Application>
  <PresentationFormat>全屏显示(4:3)</PresentationFormat>
  <Paragraphs>199</Paragraphs>
  <Slides>17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3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1" baseType="lpstr">
      <vt:lpstr>1_Office 主题</vt:lpstr>
      <vt:lpstr>4_Office 主题</vt:lpstr>
      <vt:lpstr>3_Office 主题</vt:lpstr>
      <vt:lpstr>Microsoft 公式 3.0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/>
  <cp:keywords/>
  <dc:description/>
  <cp:lastModifiedBy>lu</cp:lastModifiedBy>
  <cp:revision>58</cp:revision>
  <cp:lastPrinted>2001-09-13T10:59:00Z</cp:lastPrinted>
  <dcterms:created xsi:type="dcterms:W3CDTF">2001-09-13T10:49:00Z</dcterms:created>
  <dcterms:modified xsi:type="dcterms:W3CDTF">2019-10-23T15:52:28Z</dcterms:modified>
  <cp:category/>
</cp:coreProperties>
</file>