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92711F-8112-4A42-BAD5-76F549F458ED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AAA0659-77DB-4C95-AD40-E0FC50EE0E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12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C05AA3A-7A3C-4FC8-B477-C6ABFDE625C3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作者介绍和写作背景。</a:t>
            </a:r>
          </a:p>
        </p:txBody>
      </p:sp>
    </p:spTree>
    <p:extLst>
      <p:ext uri="{BB962C8B-B14F-4D97-AF65-F5344CB8AC3E}">
        <p14:creationId xmlns:p14="http://schemas.microsoft.com/office/powerpoint/2010/main" val="326982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9F43DE6-1823-4A3D-9844-F1B8EBB12CFA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4724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44205A4-1558-4215-9E40-73F9B6662633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42564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70D8F69-6FCB-45EF-971B-DE5F502BD6E8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解答第四题，引出第五题</a:t>
            </a:r>
          </a:p>
        </p:txBody>
      </p:sp>
    </p:spTree>
    <p:extLst>
      <p:ext uri="{BB962C8B-B14F-4D97-AF65-F5344CB8AC3E}">
        <p14:creationId xmlns:p14="http://schemas.microsoft.com/office/powerpoint/2010/main" val="11276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B67BD12-2CD6-494B-A58C-C64CE85C662E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02440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3F03815-DE04-4A0F-8F9C-34250A24DCF5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46116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DBFD-06D3-4C1F-9A44-61516BC95295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B3D-04A1-4A0C-9C05-36A4257710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3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4E7B-F4CD-47F4-9B93-21D88498ED0A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5DB80-D283-41CB-9C0D-A3A6432DD8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0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8DD0-49E3-4719-9945-A1ED0BED6C28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FB9C-157A-4CD9-98B2-AF481CB75C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08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4260-4EE0-44B2-B6CE-9515FFF2117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95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C53F-E71D-411D-A6B2-E40AD4A74F40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FE63A-BCC2-4FFB-82C4-3BFF595E05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2942-CDCB-4122-A09F-48A39758C4A0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71FD-D048-4947-9661-3EAC308778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9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B212-C083-4349-B70A-70607E53248B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DCD8B-4633-400E-AFD7-2E35661F9A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33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58B6-2491-44FD-8B21-279211FD896B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84AFF-64C3-4CB6-AEB4-BEEF42AC1A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E181-820B-45DA-9B12-884CDBA48131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66939-8BC4-4377-89AA-F9719CDB62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FDD7-A7BE-4140-9B11-627043CAAB0F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51951-B375-4DEF-AC2E-4D78F88EF5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C46D-62C0-417C-891A-A9B83A72C8C7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1D43F-F837-40F4-9DE5-A2E72E0FC1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9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8AA-5469-4CAC-AE6F-446932F56AEF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F27A-60BD-4D6D-A7FF-EEDB59E1E0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94917-31D9-413C-8DDC-FB7E47DE0B2F}" type="datetimeFigureOut">
              <a:rPr lang="zh-CN" altLang="en-US"/>
              <a:pPr>
                <a:defRPr/>
              </a:pPr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E3E416-3BAC-4296-9519-AFB178640BF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hj.cn/Article_Print.asp?ArticleID=634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My%20Documents\&#30333;&#34425;\&#25945;&#26696;\&#19971;&#24180;&#32423;&#19979;&#26448;&#26009;\1%20&#20174;&#30334;&#33609;&#22253;&#21040;&#19977;&#21619;&#20070;&#23627;\&#38634;&#22320;&#25429;&#40479;.sw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38634;&#22320;&#25429;&#40479;.sw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hj.cn/Article_Print.asp?ArticleID=63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百草园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21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三味书屋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4640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55650" y="4149725"/>
            <a:ext cx="7543800" cy="1233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从百草园到三味书屋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987824" y="5589240"/>
            <a:ext cx="54726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双柳中学：李永会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覆盆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金钟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11680899042315357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26257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u=3850963074,4027650518&amp;gp=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3068638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油蛉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77050" y="306863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斑蝥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00113" y="640080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何首乌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779838" y="640080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木莲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948488" y="640080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覆盆子</a:t>
            </a:r>
          </a:p>
        </p:txBody>
      </p:sp>
      <p:pic>
        <p:nvPicPr>
          <p:cNvPr id="15372" name="Picture 12" descr="2003731651563416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28813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95738" y="3141663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itchFamily="49" charset="-122"/>
              </a:rPr>
              <a:t>蜈蚣</a:t>
            </a:r>
          </a:p>
        </p:txBody>
      </p:sp>
      <p:pic>
        <p:nvPicPr>
          <p:cNvPr id="12301" name="Picture 2" descr="http://i03.pictn.sogoucdn.com/c3b20822878988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643313"/>
            <a:ext cx="2162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  <p:bldP spid="15371" grpId="0"/>
      <p:bldP spid="15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三味书屋，在鲁迅家附近，鲁迅小时候（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岁到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岁）在这里读书。</a:t>
            </a:r>
          </a:p>
        </p:txBody>
      </p:sp>
      <p:pic>
        <p:nvPicPr>
          <p:cNvPr id="7173" name="Picture 5" descr="三味书屋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808287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三味书屋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56165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鲁迅的塾师寿镜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32400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三味书屋介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2562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427538" y="4365625"/>
            <a:ext cx="5032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寿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镜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55650" y="119063"/>
            <a:ext cx="813752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原名“三余书屋”。“三余”：“冬者岁之余，夜者日之余，阴雨者晴之余。”意思是劝勉学者利用“三余”时间刻苦勤学。后改为“三味”。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一般对“三味书屋”的解释，都说是以三种味道来形象地比喻读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、诸子百家等古籍的滋味。“三味”取自“读经味如稻梁，读史味如肴馔，读诸子百家，味如醯醢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400" dirty="0"/>
              <a:t> [</a:t>
            </a:r>
            <a:r>
              <a:rPr lang="en-US" altLang="zh-CN" sz="2400" dirty="0" err="1"/>
              <a:t>xī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hǎi</a:t>
            </a:r>
            <a:r>
              <a:rPr lang="en-US" altLang="zh-CN" sz="2400" dirty="0"/>
              <a:t>]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古语。大意是：读四书五经之类味如吃米面，读史籍味如吃喝佳肴美酒；而读诸子百家学说之类的书，则味如酱醋罢了，好比烹调中的作料一样。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味书屋”含义的解释是‘布衣暖，菜根香，诗书滋味长’。”寿镜吾老先生说：“‘布衣’就是老百姓，‘布衣暖’就是甘当老百姓，不去当官做老爷；‘菜根香’就是满足于粗茶淡饭，不羡慕、不向往于山珍海味的享受；‘诗书滋味长’就是认真体会诗书的深奥内容，从而获得深长的滋味。”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107950" y="1557338"/>
            <a:ext cx="9159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b="1"/>
              <a:t>三味书屋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3500"/>
            <a:ext cx="4238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92375"/>
            <a:ext cx="4238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28194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73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讨论与理解：</a:t>
            </a:r>
          </a:p>
        </p:txBody>
      </p:sp>
      <p:sp>
        <p:nvSpPr>
          <p:cNvPr id="204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1052513"/>
            <a:ext cx="662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根据标题分析，文章以什么为写作顺序？</a:t>
            </a:r>
          </a:p>
        </p:txBody>
      </p:sp>
      <p:sp>
        <p:nvSpPr>
          <p:cNvPr id="2048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8532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文章哪几段文字写百草园？哪几段文字写三味书屋？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238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3068638"/>
            <a:ext cx="617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1"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段在全文中起什么作用？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03575" y="16287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19250" y="2636838"/>
            <a:ext cx="295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百草园：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1-8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932363" y="2636838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三味书屋：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10-24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900113" y="3616325"/>
            <a:ext cx="7416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从内容上：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写“我”告别欢乐的百草园生活，将要去读书塾的心理活动。</a:t>
            </a:r>
            <a:r>
              <a:rPr kumimoji="1" lang="zh-CN" altLang="en-US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三个也许，写出“我”的疑问、猜测、无奈。二个“</a:t>
            </a:r>
            <a:r>
              <a:rPr kumimoji="1" lang="en-US" altLang="zh-CN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Ade”,</a:t>
            </a:r>
            <a:r>
              <a:rPr kumimoji="1" lang="zh-CN" altLang="en-US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突出“我”与园中动植物的依恋之情。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r>
              <a:rPr kumimoji="1" lang="zh-CN" altLang="en-US" sz="2400" b="1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从结构上：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既总结上文，又巧妙地引出下文。自然收束了前文对百草园的记叙和描写，不露斧凿地将文章引入对私塾生活的描写，完成了空间转换。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3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8" grpId="0"/>
      <p:bldP spid="20489" grpId="0"/>
      <p:bldP spid="20491" grpId="0"/>
      <p:bldP spid="20492" grpId="0"/>
      <p:bldP spid="204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588" y="1052513"/>
            <a:ext cx="9145588" cy="2376487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zh-CN" b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zh-CN" altLang="en-US" b="1" u="sng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似乎确凿</a:t>
            </a:r>
            <a:r>
              <a:rPr lang="zh-CN" altLang="en-US" b="1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只有一些野草，但那时却是我的乐园”一句，“似乎”“确凿”语意是否矛盾？为什么？</a:t>
            </a:r>
          </a:p>
          <a:p>
            <a:pPr lvl="1">
              <a:buFontTx/>
              <a:buNone/>
            </a:pPr>
            <a:endParaRPr lang="en-US" altLang="zh-CN" sz="3600" b="1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3187700"/>
            <a:ext cx="8280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不矛盾。“确凿只有一些野草”这是成人的看法，加上“似乎”表达的是“我”这个儿童的看法，是对成人看法的一种否定。它与其后的“但”字相呼应。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84213" y="260350"/>
            <a:ext cx="5111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阅读第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段，回答问题。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74882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赏析第</a:t>
            </a:r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段，思考：</a:t>
            </a:r>
          </a:p>
          <a:p>
            <a:pPr>
              <a:spcBef>
                <a:spcPct val="50000"/>
              </a:spcBef>
            </a:pPr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、本段层次、内容；</a:t>
            </a:r>
          </a:p>
          <a:p>
            <a:pPr>
              <a:spcBef>
                <a:spcPct val="50000"/>
              </a:spcBef>
            </a:pPr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、写景顺序、角度；</a:t>
            </a:r>
          </a:p>
          <a:p>
            <a:pPr>
              <a:spcBef>
                <a:spcPct val="50000"/>
              </a:spcBef>
            </a:pPr>
            <a:r>
              <a:rPr kumimoji="1"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、作者的思想感情。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922713" y="3082925"/>
            <a:ext cx="1873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﹙     ﹚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﹙    ﹚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﹙    ﹚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447800" y="1182688"/>
            <a:ext cx="14160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碧绿的</a:t>
            </a:r>
          </a:p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光滑的</a:t>
            </a:r>
          </a:p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高大的</a:t>
            </a:r>
          </a:p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紫红的</a:t>
            </a:r>
          </a:p>
          <a:p>
            <a:pPr eaLnBrk="0" hangingPunct="0"/>
            <a:endParaRPr lang="zh-CN" altLang="en-US" sz="3200" b="1">
              <a:solidFill>
                <a:srgbClr val="00CC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肥胖的</a:t>
            </a:r>
          </a:p>
          <a:p>
            <a:pPr eaLnBrk="0" hangingPunct="0"/>
            <a:r>
              <a:rPr lang="zh-CN" altLang="en-US" sz="3200" b="1">
                <a:solidFill>
                  <a:srgbClr val="00CC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轻捷的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00200" y="279400"/>
            <a:ext cx="577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40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百草园的自然景物和乐趣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260725" y="12398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95600" y="1182688"/>
            <a:ext cx="14160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菜畦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石井栏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皂荚树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桑葚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鸣蝉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黄蜂</a:t>
            </a:r>
          </a:p>
          <a:p>
            <a:pPr eaLnBrk="0" hangingPunct="0"/>
            <a:r>
              <a:rPr lang="zh-CN" altLang="en-US" sz="32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叫天子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5181600" y="12192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zh-CN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5356225" y="3298825"/>
            <a:ext cx="152400" cy="1209675"/>
          </a:xfrm>
          <a:prstGeom prst="rightBrace">
            <a:avLst>
              <a:gd name="adj1" fmla="val 582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61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静态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473700" y="3476625"/>
            <a:ext cx="611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动态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6461125" y="1697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997575" y="18303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低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530975" y="20716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911975" y="183038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42988" y="1185863"/>
            <a:ext cx="26670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0" hangingPunct="0"/>
            <a:r>
              <a:rPr lang="en-US" altLang="zh-CN" sz="3200" b="1" dirty="0" smtClean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﹙           ﹚</a:t>
            </a:r>
            <a:endParaRPr lang="en-US" altLang="zh-CN" sz="3200" b="1" dirty="0">
              <a:solidFill>
                <a:srgbClr val="CC00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067944" y="3082082"/>
            <a:ext cx="12192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5000"/>
              </a:lnSpc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长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吟</a:t>
            </a:r>
          </a:p>
          <a:p>
            <a:pPr algn="ctr" eaLnBrk="0" hangingPunct="0">
              <a:lnSpc>
                <a:spcPct val="105000"/>
              </a:lnSpc>
            </a:pP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伏  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窜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997575" y="36306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高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530975" y="3871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911975" y="36306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utoUpdateAnimBg="0"/>
      <p:bldP spid="33807" grpId="0" autoUpdateAnimBg="0"/>
      <p:bldP spid="33794" grpId="0" autoUpdateAnimBg="0"/>
      <p:bldP spid="33796" grpId="0" autoUpdateAnimBg="0"/>
      <p:bldP spid="33797" grpId="0" animBg="1" autoUpdateAnimBg="0"/>
      <p:bldP spid="33798" grpId="0" animBg="1"/>
      <p:bldP spid="33799" grpId="0" autoUpdateAnimBg="0"/>
      <p:bldP spid="33800" grpId="0" autoUpdateAnimBg="0"/>
      <p:bldP spid="33802" grpId="0" autoUpdateAnimBg="0"/>
      <p:bldP spid="33803" grpId="0" animBg="1"/>
      <p:bldP spid="33804" grpId="0" autoUpdateAnimBg="0"/>
      <p:bldP spid="33805" grpId="0" autoUpdateAnimBg="0"/>
      <p:bldP spid="33808" grpId="0" autoUpdateAnimBg="0"/>
      <p:bldP spid="33809" grpId="0" autoUpdateAnimBg="0"/>
      <p:bldP spid="33810" grpId="0" animBg="1"/>
      <p:bldP spid="338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38800" y="685800"/>
            <a:ext cx="76200" cy="1066800"/>
            <a:chOff x="3552" y="432"/>
            <a:chExt cx="48" cy="672"/>
          </a:xfrm>
        </p:grpSpPr>
        <p:sp>
          <p:nvSpPr>
            <p:cNvPr id="19491" name="Line 4"/>
            <p:cNvSpPr>
              <a:spLocks noChangeShapeType="1"/>
            </p:cNvSpPr>
            <p:nvPr/>
          </p:nvSpPr>
          <p:spPr bwMode="auto">
            <a:xfrm>
              <a:off x="3552" y="432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Line 5"/>
            <p:cNvSpPr>
              <a:spLocks noChangeShapeType="1"/>
            </p:cNvSpPr>
            <p:nvPr/>
          </p:nvSpPr>
          <p:spPr bwMode="auto">
            <a:xfrm>
              <a:off x="3600" y="432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762000"/>
            <a:ext cx="4724400" cy="762000"/>
            <a:chOff x="432" y="528"/>
            <a:chExt cx="2976" cy="480"/>
          </a:xfrm>
        </p:grpSpPr>
        <p:sp>
          <p:nvSpPr>
            <p:cNvPr id="19489" name="Text Box 7"/>
            <p:cNvSpPr txBox="1">
              <a:spLocks noChangeArrowheads="1"/>
            </p:cNvSpPr>
            <p:nvPr/>
          </p:nvSpPr>
          <p:spPr bwMode="auto">
            <a:xfrm>
              <a:off x="480" y="624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kumimoji="1"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不必说</a:t>
              </a:r>
              <a:r>
                <a:rPr kumimoji="1"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kumimoji="1"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也不必说</a:t>
              </a:r>
              <a:r>
                <a:rPr kumimoji="1"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……”</a:t>
              </a:r>
            </a:p>
          </p:txBody>
        </p:sp>
        <p:sp>
          <p:nvSpPr>
            <p:cNvPr id="19490" name="Rectangle 8"/>
            <p:cNvSpPr>
              <a:spLocks noChangeArrowheads="1"/>
            </p:cNvSpPr>
            <p:nvPr/>
          </p:nvSpPr>
          <p:spPr bwMode="auto">
            <a:xfrm>
              <a:off x="432" y="528"/>
              <a:ext cx="2976" cy="480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943600" y="762000"/>
            <a:ext cx="2589213" cy="763588"/>
            <a:chOff x="3744" y="480"/>
            <a:chExt cx="1296" cy="528"/>
          </a:xfrm>
        </p:grpSpPr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744" y="480"/>
              <a:ext cx="1296" cy="528"/>
            </a:xfrm>
            <a:prstGeom prst="rect">
              <a:avLst/>
            </a:prstGeom>
            <a:noFill/>
            <a:ln w="5715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8" name="Text Box 11"/>
            <p:cNvSpPr txBox="1">
              <a:spLocks noChangeArrowheads="1"/>
            </p:cNvSpPr>
            <p:nvPr/>
          </p:nvSpPr>
          <p:spPr bwMode="auto">
            <a:xfrm>
              <a:off x="3792" y="576"/>
              <a:ext cx="120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kumimoji="1"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单是</a:t>
              </a:r>
              <a:r>
                <a:rPr kumimoji="1"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……”</a:t>
              </a:r>
              <a:endPara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743200" y="1600200"/>
            <a:ext cx="4038600" cy="609600"/>
            <a:chOff x="1728" y="1008"/>
            <a:chExt cx="2544" cy="384"/>
          </a:xfrm>
        </p:grpSpPr>
        <p:sp>
          <p:nvSpPr>
            <p:cNvPr id="19485" name="Line 13"/>
            <p:cNvSpPr>
              <a:spLocks noChangeShapeType="1"/>
            </p:cNvSpPr>
            <p:nvPr/>
          </p:nvSpPr>
          <p:spPr bwMode="auto">
            <a:xfrm>
              <a:off x="1728" y="1008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Line 14"/>
            <p:cNvSpPr>
              <a:spLocks noChangeShapeType="1"/>
            </p:cNvSpPr>
            <p:nvPr/>
          </p:nvSpPr>
          <p:spPr bwMode="auto">
            <a:xfrm>
              <a:off x="4272" y="1008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3" name="AutoShape 15" descr="花束"/>
          <p:cNvSpPr>
            <a:spLocks noChangeArrowheads="1"/>
          </p:cNvSpPr>
          <p:nvPr/>
        </p:nvSpPr>
        <p:spPr bwMode="auto">
          <a:xfrm>
            <a:off x="2057400" y="2209800"/>
            <a:ext cx="1295400" cy="609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整体</a:t>
            </a:r>
          </a:p>
        </p:txBody>
      </p:sp>
      <p:sp>
        <p:nvSpPr>
          <p:cNvPr id="32784" name="AutoShape 16" descr="花束"/>
          <p:cNvSpPr>
            <a:spLocks noChangeArrowheads="1"/>
          </p:cNvSpPr>
          <p:nvPr/>
        </p:nvSpPr>
        <p:spPr bwMode="auto">
          <a:xfrm>
            <a:off x="6172200" y="2209800"/>
            <a:ext cx="1295400" cy="609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局部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352800" y="2590800"/>
            <a:ext cx="27432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733800" y="2057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写作顺序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990600" y="3352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先静物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200400" y="3352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后动物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105400" y="3352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先动物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162800" y="33528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后静物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066800" y="3962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菜畦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066800" y="4470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石井栏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066800" y="4978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皂荚树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1066800" y="5486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桑葚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276600" y="3962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鸣蝉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3276600" y="4978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叫天子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276600" y="4470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黄蜂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5257800" y="3962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油蛉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257800" y="4470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蟋蟀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257800" y="4978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蜈蚣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257800" y="5486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斑蝥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629400" y="3962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何首乌和木莲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629400" y="4470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覆盆子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676400" y="1371600"/>
            <a:ext cx="18208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5000">
                <a:latin typeface="Times New Roman" panose="02020603050405020304" pitchFamily="18" charset="0"/>
              </a:rPr>
              <a:t>︷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775325" y="1371600"/>
            <a:ext cx="19970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5000">
                <a:latin typeface="Times New Roman" panose="02020603050405020304" pitchFamily="18" charset="0"/>
              </a:rPr>
              <a:t>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84" grpId="0" animBg="1" autoUpdateAnimBg="0"/>
      <p:bldP spid="32785" grpId="0" animBg="1"/>
      <p:bldP spid="32786" grpId="0" autoUpdateAnimBg="0"/>
      <p:bldP spid="32787" grpId="0" autoUpdateAnimBg="0"/>
      <p:bldP spid="32788" grpId="0" autoUpdateAnimBg="0"/>
      <p:bldP spid="32789" grpId="0" autoUpdateAnimBg="0"/>
      <p:bldP spid="32790" grpId="0" autoUpdateAnimBg="0"/>
      <p:bldP spid="32791" grpId="0" autoUpdateAnimBg="0"/>
      <p:bldP spid="32792" grpId="0" autoUpdateAnimBg="0"/>
      <p:bldP spid="32793" grpId="0" autoUpdateAnimBg="0"/>
      <p:bldP spid="32794" grpId="0" autoUpdateAnimBg="0"/>
      <p:bldP spid="32795" grpId="0" autoUpdateAnimBg="0"/>
      <p:bldP spid="32796" grpId="0" autoUpdateAnimBg="0"/>
      <p:bldP spid="32797" grpId="0" autoUpdateAnimBg="0"/>
      <p:bldP spid="32798" grpId="0" autoUpdateAnimBg="0"/>
      <p:bldP spid="32799" grpId="0" autoUpdateAnimBg="0"/>
      <p:bldP spid="32800" grpId="0" autoUpdateAnimBg="0"/>
      <p:bldP spid="32801" grpId="0" autoUpdateAnimBg="0"/>
      <p:bldP spid="32802" grpId="0" autoUpdateAnimBg="0"/>
      <p:bldP spid="32803" grpId="0" autoUpdateAnimBg="0"/>
      <p:bldP spid="32804" grpId="0" autoUpdateAnimBg="0"/>
      <p:bldP spid="3280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4188" y="115888"/>
            <a:ext cx="76200" cy="1066800"/>
            <a:chOff x="3552" y="432"/>
            <a:chExt cx="48" cy="672"/>
          </a:xfrm>
        </p:grpSpPr>
        <p:sp>
          <p:nvSpPr>
            <p:cNvPr id="22568" name="Line 3"/>
            <p:cNvSpPr>
              <a:spLocks noChangeShapeType="1"/>
            </p:cNvSpPr>
            <p:nvPr/>
          </p:nvSpPr>
          <p:spPr bwMode="auto">
            <a:xfrm>
              <a:off x="3552" y="432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Line 4"/>
            <p:cNvSpPr>
              <a:spLocks noChangeShapeType="1"/>
            </p:cNvSpPr>
            <p:nvPr/>
          </p:nvSpPr>
          <p:spPr bwMode="auto">
            <a:xfrm>
              <a:off x="3600" y="432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1188" y="192088"/>
            <a:ext cx="4724400" cy="762000"/>
            <a:chOff x="432" y="528"/>
            <a:chExt cx="2976" cy="480"/>
          </a:xfrm>
        </p:grpSpPr>
        <p:sp>
          <p:nvSpPr>
            <p:cNvPr id="22566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“</a:t>
              </a: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不必说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……</a:t>
              </a: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也不必说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……”</a:t>
              </a:r>
            </a:p>
          </p:txBody>
        </p:sp>
        <p:sp>
          <p:nvSpPr>
            <p:cNvPr id="22567" name="Rectangle 7"/>
            <p:cNvSpPr>
              <a:spLocks noChangeArrowheads="1"/>
            </p:cNvSpPr>
            <p:nvPr/>
          </p:nvSpPr>
          <p:spPr bwMode="auto">
            <a:xfrm>
              <a:off x="432" y="528"/>
              <a:ext cx="2976" cy="480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937250" y="195263"/>
            <a:ext cx="2346325" cy="763587"/>
            <a:chOff x="3744" y="480"/>
            <a:chExt cx="1296" cy="528"/>
          </a:xfrm>
        </p:grpSpPr>
        <p:sp>
          <p:nvSpPr>
            <p:cNvPr id="22564" name="Rectangle 9"/>
            <p:cNvSpPr>
              <a:spLocks noChangeArrowheads="1"/>
            </p:cNvSpPr>
            <p:nvPr/>
          </p:nvSpPr>
          <p:spPr bwMode="auto">
            <a:xfrm>
              <a:off x="3744" y="480"/>
              <a:ext cx="1296" cy="528"/>
            </a:xfrm>
            <a:prstGeom prst="rect">
              <a:avLst/>
            </a:prstGeom>
            <a:noFill/>
            <a:ln w="5715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65" name="Text Box 10"/>
            <p:cNvSpPr txBox="1">
              <a:spLocks noChangeArrowheads="1"/>
            </p:cNvSpPr>
            <p:nvPr/>
          </p:nvSpPr>
          <p:spPr bwMode="auto">
            <a:xfrm>
              <a:off x="3792" y="576"/>
              <a:ext cx="12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“</a:t>
              </a: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单是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……”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68588" y="1030288"/>
            <a:ext cx="4038600" cy="609600"/>
            <a:chOff x="1728" y="1008"/>
            <a:chExt cx="2544" cy="384"/>
          </a:xfrm>
        </p:grpSpPr>
        <p:sp>
          <p:nvSpPr>
            <p:cNvPr id="22562" name="Line 12"/>
            <p:cNvSpPr>
              <a:spLocks noChangeShapeType="1"/>
            </p:cNvSpPr>
            <p:nvPr/>
          </p:nvSpPr>
          <p:spPr bwMode="auto">
            <a:xfrm>
              <a:off x="1728" y="1008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13"/>
            <p:cNvSpPr>
              <a:spLocks noChangeShapeType="1"/>
            </p:cNvSpPr>
            <p:nvPr/>
          </p:nvSpPr>
          <p:spPr bwMode="auto">
            <a:xfrm>
              <a:off x="4272" y="1008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54" name="AutoShape 14" descr="花束"/>
          <p:cNvSpPr>
            <a:spLocks noChangeArrowheads="1"/>
          </p:cNvSpPr>
          <p:nvPr/>
        </p:nvSpPr>
        <p:spPr bwMode="auto">
          <a:xfrm>
            <a:off x="1982788" y="1639888"/>
            <a:ext cx="1295400" cy="609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整体</a:t>
            </a:r>
          </a:p>
        </p:txBody>
      </p:sp>
      <p:sp>
        <p:nvSpPr>
          <p:cNvPr id="35855" name="AutoShape 15" descr="花束"/>
          <p:cNvSpPr>
            <a:spLocks noChangeArrowheads="1"/>
          </p:cNvSpPr>
          <p:nvPr/>
        </p:nvSpPr>
        <p:spPr bwMode="auto">
          <a:xfrm>
            <a:off x="6097588" y="1639888"/>
            <a:ext cx="1295400" cy="609600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局部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278188" y="2020888"/>
            <a:ext cx="27432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659188" y="14874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写作顺序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065838" y="4437063"/>
            <a:ext cx="21780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味觉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5994400" y="3789363"/>
            <a:ext cx="21780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听觉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011863" y="3217863"/>
            <a:ext cx="24161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触觉、视觉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011863" y="2636838"/>
            <a:ext cx="21780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视觉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665288" y="3789363"/>
            <a:ext cx="40592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长吟、弹琴</a:t>
            </a:r>
            <a:r>
              <a:rPr lang="en-US" altLang="zh-CN" sz="3200">
                <a:ea typeface="华文新魏" panose="02010800040101010101" pitchFamily="2" charset="-122"/>
              </a:rPr>
              <a:t>……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692275" y="4437063"/>
            <a:ext cx="40592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又酸又甜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1692275" y="3213100"/>
            <a:ext cx="45307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光滑、高大、肥胖</a:t>
            </a:r>
            <a:r>
              <a:rPr lang="en-US" altLang="zh-CN" sz="3200">
                <a:ea typeface="华文新魏" panose="02010800040101010101" pitchFamily="2" charset="-122"/>
              </a:rPr>
              <a:t>……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1763713" y="2616200"/>
            <a:ext cx="4059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3200">
                <a:ea typeface="华文新魏" panose="02010800040101010101" pitchFamily="2" charset="-122"/>
              </a:rPr>
              <a:t>碧绿、紫红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9750" y="2582863"/>
            <a:ext cx="7766050" cy="2738437"/>
            <a:chOff x="340" y="1627"/>
            <a:chExt cx="4892" cy="1725"/>
          </a:xfrm>
        </p:grpSpPr>
        <p:sp>
          <p:nvSpPr>
            <p:cNvPr id="22548" name="Rectangle 27"/>
            <p:cNvSpPr>
              <a:spLocks noChangeArrowheads="1"/>
            </p:cNvSpPr>
            <p:nvPr/>
          </p:nvSpPr>
          <p:spPr bwMode="auto">
            <a:xfrm>
              <a:off x="431" y="2407"/>
              <a:ext cx="67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3200">
                  <a:ea typeface="华文新魏" panose="02010800040101010101" pitchFamily="2" charset="-122"/>
                </a:rPr>
                <a:t>声音</a:t>
              </a:r>
            </a:p>
          </p:txBody>
        </p:sp>
        <p:sp>
          <p:nvSpPr>
            <p:cNvPr id="22549" name="Rectangle 28"/>
            <p:cNvSpPr>
              <a:spLocks noChangeArrowheads="1"/>
            </p:cNvSpPr>
            <p:nvPr/>
          </p:nvSpPr>
          <p:spPr bwMode="auto">
            <a:xfrm>
              <a:off x="387" y="2795"/>
              <a:ext cx="67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3200">
                  <a:ea typeface="华文新魏" panose="02010800040101010101" pitchFamily="2" charset="-122"/>
                </a:rPr>
                <a:t>味道</a:t>
              </a:r>
            </a:p>
          </p:txBody>
        </p:sp>
        <p:sp>
          <p:nvSpPr>
            <p:cNvPr id="22550" name="Rectangle 29"/>
            <p:cNvSpPr>
              <a:spLocks noChangeArrowheads="1"/>
            </p:cNvSpPr>
            <p:nvPr/>
          </p:nvSpPr>
          <p:spPr bwMode="auto">
            <a:xfrm>
              <a:off x="432" y="2024"/>
              <a:ext cx="67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3200">
                  <a:ea typeface="华文新魏" panose="02010800040101010101" pitchFamily="2" charset="-122"/>
                </a:rPr>
                <a:t>形状</a:t>
              </a:r>
            </a:p>
          </p:txBody>
        </p:sp>
        <p:sp>
          <p:nvSpPr>
            <p:cNvPr id="22551" name="Rectangle 30"/>
            <p:cNvSpPr>
              <a:spLocks noChangeArrowheads="1"/>
            </p:cNvSpPr>
            <p:nvPr/>
          </p:nvSpPr>
          <p:spPr bwMode="auto">
            <a:xfrm>
              <a:off x="431" y="1627"/>
              <a:ext cx="67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3200">
                  <a:ea typeface="华文新魏" panose="02010800040101010101" pitchFamily="2" charset="-122"/>
                </a:rPr>
                <a:t>颜色</a:t>
              </a:r>
            </a:p>
          </p:txBody>
        </p:sp>
        <p:grpSp>
          <p:nvGrpSpPr>
            <p:cNvPr id="22552" name="Group 31"/>
            <p:cNvGrpSpPr>
              <a:grpSpLocks/>
            </p:cNvGrpSpPr>
            <p:nvPr/>
          </p:nvGrpSpPr>
          <p:grpSpPr bwMode="auto">
            <a:xfrm>
              <a:off x="340" y="1627"/>
              <a:ext cx="4892" cy="1576"/>
              <a:chOff x="617" y="1071"/>
              <a:chExt cx="4615" cy="2132"/>
            </a:xfrm>
          </p:grpSpPr>
          <p:sp>
            <p:nvSpPr>
              <p:cNvPr id="22553" name="Line 32"/>
              <p:cNvSpPr>
                <a:spLocks noChangeShapeType="1"/>
              </p:cNvSpPr>
              <p:nvPr/>
            </p:nvSpPr>
            <p:spPr bwMode="auto">
              <a:xfrm>
                <a:off x="617" y="1628"/>
                <a:ext cx="460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4" name="Line 33"/>
              <p:cNvSpPr>
                <a:spLocks noChangeShapeType="1"/>
              </p:cNvSpPr>
              <p:nvPr/>
            </p:nvSpPr>
            <p:spPr bwMode="auto">
              <a:xfrm>
                <a:off x="617" y="2079"/>
                <a:ext cx="460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5" name="Line 34"/>
              <p:cNvSpPr>
                <a:spLocks noChangeShapeType="1"/>
              </p:cNvSpPr>
              <p:nvPr/>
            </p:nvSpPr>
            <p:spPr bwMode="auto">
              <a:xfrm>
                <a:off x="1296" y="1071"/>
                <a:ext cx="0" cy="2122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Line 35"/>
              <p:cNvSpPr>
                <a:spLocks noChangeShapeType="1"/>
              </p:cNvSpPr>
              <p:nvPr/>
            </p:nvSpPr>
            <p:spPr bwMode="auto">
              <a:xfrm>
                <a:off x="617" y="1073"/>
                <a:ext cx="4608" cy="0"/>
              </a:xfrm>
              <a:prstGeom prst="line">
                <a:avLst/>
              </a:prstGeom>
              <a:noFill/>
              <a:ln w="57150" cap="sq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Line 36"/>
              <p:cNvSpPr>
                <a:spLocks noChangeShapeType="1"/>
              </p:cNvSpPr>
              <p:nvPr/>
            </p:nvSpPr>
            <p:spPr bwMode="auto">
              <a:xfrm>
                <a:off x="617" y="1071"/>
                <a:ext cx="0" cy="2122"/>
              </a:xfrm>
              <a:prstGeom prst="line">
                <a:avLst/>
              </a:prstGeom>
              <a:noFill/>
              <a:ln w="57150" cap="sq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8" name="Line 37"/>
              <p:cNvSpPr>
                <a:spLocks noChangeShapeType="1"/>
              </p:cNvSpPr>
              <p:nvPr/>
            </p:nvSpPr>
            <p:spPr bwMode="auto">
              <a:xfrm>
                <a:off x="5225" y="1071"/>
                <a:ext cx="0" cy="2122"/>
              </a:xfrm>
              <a:prstGeom prst="line">
                <a:avLst/>
              </a:prstGeom>
              <a:noFill/>
              <a:ln w="57150" cap="sq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9" name="Line 38"/>
              <p:cNvSpPr>
                <a:spLocks noChangeShapeType="1"/>
              </p:cNvSpPr>
              <p:nvPr/>
            </p:nvSpPr>
            <p:spPr bwMode="auto">
              <a:xfrm>
                <a:off x="624" y="3203"/>
                <a:ext cx="4608" cy="0"/>
              </a:xfrm>
              <a:prstGeom prst="line">
                <a:avLst/>
              </a:prstGeom>
              <a:noFill/>
              <a:ln w="57150" cap="sq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0" name="Line 39"/>
              <p:cNvSpPr>
                <a:spLocks noChangeShapeType="1"/>
              </p:cNvSpPr>
              <p:nvPr/>
            </p:nvSpPr>
            <p:spPr bwMode="auto">
              <a:xfrm>
                <a:off x="617" y="2636"/>
                <a:ext cx="460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1" name="Line 40"/>
              <p:cNvSpPr>
                <a:spLocks noChangeShapeType="1"/>
              </p:cNvSpPr>
              <p:nvPr/>
            </p:nvSpPr>
            <p:spPr bwMode="auto">
              <a:xfrm>
                <a:off x="3853" y="1071"/>
                <a:ext cx="0" cy="2122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2002487" y="5401945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比喻、拟人、排比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 autoUpdateAnimBg="0"/>
      <p:bldP spid="35855" grpId="0" animBg="1" autoUpdateAnimBg="0"/>
      <p:bldP spid="35856" grpId="0" animBg="1"/>
      <p:bldP spid="35857" grpId="0" autoUpdateAnimBg="0"/>
      <p:bldP spid="35858" grpId="0" autoUpdateAnimBg="0"/>
      <p:bldP spid="35859" grpId="0" autoUpdateAnimBg="0"/>
      <p:bldP spid="35860" grpId="0" autoUpdateAnimBg="0"/>
      <p:bldP spid="35861" grpId="0" autoUpdateAnimBg="0"/>
      <p:bldP spid="35862" grpId="0" autoUpdateAnimBg="0"/>
      <p:bldP spid="35863" grpId="0" autoUpdateAnimBg="0"/>
      <p:bldP spid="35864" grpId="0" autoUpdateAnimBg="0"/>
      <p:bldP spid="35865" grpId="0" autoUpdateAnimBg="0"/>
      <p:bldP spid="358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鲁迅在上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303462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19475" y="549275"/>
            <a:ext cx="51847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鲁迅（</a:t>
            </a:r>
            <a:r>
              <a:rPr kumimoji="1"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1881.9.25—1936.10.19.</a:t>
            </a:r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kumimoji="1"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原名周树人，字豫才，浙江绍兴人。我国现代伟大的文学家、思想家和革命家。</a:t>
            </a:r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中国现代文学的奠基人。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7975"/>
            <a:ext cx="7772400" cy="1752600"/>
          </a:xfrm>
        </p:spPr>
        <p:txBody>
          <a:bodyPr/>
          <a:lstStyle/>
          <a:p>
            <a:pPr algn="l"/>
            <a:r>
              <a:rPr lang="zh-CN" altLang="en-US" b="1" smtClean="0">
                <a:solidFill>
                  <a:srgbClr val="FF0000"/>
                </a:solidFill>
                <a:ea typeface="华文新魏" panose="02010800040101010101" pitchFamily="2" charset="-122"/>
              </a:rPr>
              <a:t>小结写景文段：</a:t>
            </a:r>
            <a:br>
              <a:rPr lang="zh-CN" altLang="en-US" b="1" smtClean="0">
                <a:solidFill>
                  <a:srgbClr val="FF0000"/>
                </a:solidFill>
                <a:ea typeface="华文新魏" panose="02010800040101010101" pitchFamily="2" charset="-122"/>
              </a:rPr>
            </a:br>
            <a:endParaRPr lang="zh-CN" altLang="en-US" b="1" smtClean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7400" y="1412875"/>
            <a:ext cx="8393113" cy="342900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、句式巧妙突出重点；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、观察要有顺序；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、观察要仔细，要多角度；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、准确使用词语；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、抓住景物的特点；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sz="4000" b="1" dirty="0" smtClean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、有自己的感情</a:t>
            </a:r>
            <a:r>
              <a:rPr lang="en-US" altLang="zh-CN" sz="4000" b="1" dirty="0" smtClean="0">
                <a:solidFill>
                  <a:srgbClr val="0000CC"/>
                </a:solidFill>
                <a:ea typeface="华文新魏" pitchFamily="2" charset="-122"/>
              </a:rPr>
              <a:t>……</a:t>
            </a:r>
            <a:endParaRPr lang="en-US" altLang="zh-CN" sz="4000" b="1" dirty="0" smtClean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8691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第二段：回忆百草园的景物和在园中玩耍的情景，表现作者儿时的快乐、天真和对自然的热爱。</a:t>
            </a:r>
            <a:endParaRPr lang="zh-CN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04800" y="304800"/>
            <a:ext cx="708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美女蛇一段，有何作用？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95288" y="2205038"/>
            <a:ext cx="87487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增添神秘气氛，丰富了百草园作为儿童乐园的乐趣。</a:t>
            </a:r>
          </a:p>
        </p:txBody>
      </p:sp>
      <p:pic>
        <p:nvPicPr>
          <p:cNvPr id="24580" name="Picture 2" descr="http://i02.pictn.sogoucdn.com/e4f809ce466425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71938"/>
            <a:ext cx="2238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J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0" y="0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8000" b="1">
                <a:latin typeface="Times New Roman" panose="02020603050405020304" pitchFamily="18" charset="0"/>
                <a:hlinkClick r:id="rId4" action="ppaction://hlinkfile"/>
              </a:rPr>
              <a:t>冬</a:t>
            </a:r>
            <a:endParaRPr kumimoji="1" lang="zh-CN" altLang="en-US" sz="8000" b="1">
              <a:latin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5150" y="0"/>
            <a:ext cx="2665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8000" b="1">
                <a:solidFill>
                  <a:schemeClr val="accent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捕鸟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83568" y="1484784"/>
            <a:ext cx="813658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开一块雪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，（   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出地面，用短棒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起一面竹筛，下面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些秕谷，棒上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一条长绳，人远远地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着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，（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鸟雀下来啄食，走到竹筛底下的时候，将绳子一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  ），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便</a:t>
            </a:r>
            <a:r>
              <a:rPr kumimoji="1" lang="zh-CN" altLang="en-US" sz="4400" dirty="0" smtClean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（     ）</a:t>
            </a:r>
            <a:r>
              <a:rPr kumimoji="1" lang="zh-CN" altLang="en-US" sz="4400" dirty="0">
                <a:solidFill>
                  <a:srgbClr val="FF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住了。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331640" y="1514335"/>
            <a:ext cx="654322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扫</a:t>
            </a:r>
            <a:endParaRPr lang="zh-CN" altLang="en-US" sz="3600" b="1" kern="10" dirty="0">
              <a:ln w="12700">
                <a:solidFill>
                  <a:schemeClr val="accent2"/>
                </a:solidFill>
                <a:round/>
                <a:headEnd/>
                <a:tailEnd/>
              </a:ln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6019800" y="1600200"/>
            <a:ext cx="85725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露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017952" y="2125477"/>
            <a:ext cx="695325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zh-CN" altLang="en-US" sz="3600" b="1" kern="10" dirty="0">
                <a:ln w="9525"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支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2396331" y="2832599"/>
            <a:ext cx="771525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zh-CN" altLang="en-US" sz="3600" kern="10" dirty="0" smtClean="0">
                <a:ln w="9525">
                  <a:round/>
                  <a:headEnd/>
                  <a:tailEnd/>
                </a:ln>
                <a:latin typeface="+mn-ea"/>
                <a:ea typeface="+mn-ea"/>
              </a:rPr>
              <a:t>撒</a:t>
            </a:r>
            <a:endParaRPr lang="zh-CN" altLang="en-US" sz="3600" kern="10" dirty="0">
              <a:ln w="9525">
                <a:round/>
                <a:headEnd/>
                <a:tailEnd/>
              </a:ln>
              <a:latin typeface="+mn-ea"/>
              <a:ea typeface="+mn-ea"/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7668344" y="2832034"/>
            <a:ext cx="619125" cy="669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系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6392121" y="3493551"/>
            <a:ext cx="542925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</a:rPr>
              <a:t>牵</a:t>
            </a:r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1331640" y="4201696"/>
            <a:ext cx="542925" cy="6674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宋体" panose="02010600030101010101" pitchFamily="2" charset="-122"/>
              </a:rPr>
              <a:t>看</a:t>
            </a:r>
          </a:p>
        </p:txBody>
      </p:sp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6935046" y="4869160"/>
            <a:ext cx="695325" cy="681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拉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1973201" y="5543656"/>
            <a:ext cx="660400" cy="7572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latin typeface="华文细黑" panose="02010600040101010101" pitchFamily="2" charset="-122"/>
                <a:ea typeface="华文细黑" panose="02010600040101010101" pitchFamily="2" charset="-122"/>
              </a:rPr>
              <a:t>罩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284663" y="188913"/>
            <a:ext cx="44656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准确生动传神的刻画了捕鸟的整个过程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课文情景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620000" y="2708275"/>
            <a:ext cx="1524000" cy="414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</a:rPr>
              <a:t>冬天的百草园依然乐趣无穷。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093296"/>
            <a:ext cx="817245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时间、条件、方法、收获、经验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第</a:t>
            </a:r>
            <a:r>
              <a:rPr lang="en-US" altLang="zh-CN" sz="2800" b="1"/>
              <a:t>7</a:t>
            </a:r>
            <a:r>
              <a:rPr lang="zh-CN" altLang="en-US" sz="2800" b="1"/>
              <a:t>段详写了冬天在百草园的活动</a:t>
            </a:r>
            <a:r>
              <a:rPr lang="en-US" altLang="zh-CN" sz="2800" b="1"/>
              <a:t>——</a:t>
            </a:r>
            <a:r>
              <a:rPr lang="zh-CN" altLang="en-US" sz="2800" b="1"/>
              <a:t>捕鸟，作者分别从哪些方面写了捕鸟的情况？写这些有什么作用？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的中心是冬天雪后捕鸟的乐趣，却先写百草园冬天的无味，这是什么写法？</a:t>
            </a:r>
          </a:p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百草园的无味衬托下雪带来的乐趣。</a:t>
            </a:r>
          </a:p>
          <a:p>
            <a:pPr>
              <a:lnSpc>
                <a:spcPct val="120000"/>
              </a:lnSpc>
            </a:pPr>
            <a:endParaRPr lang="en-US" altLang="zh-CN" sz="28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写“我”和闰土的父亲同样的捕鸟方法，收获却不同，仔细品味词句，说说鲁迅先生为什么会在三十年后还记得“得失的缘由”？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捕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鸟之事一直是“我”的记忆中的乐事，闰土父亲说“我”太“性急”而收获少的话给“我”启迪：遇事要沉着镇定，所以难以忘怀。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476250"/>
            <a:ext cx="93122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1" lang="en-US" altLang="zh-CN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1" lang="zh-CN" altLang="en-US" sz="4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段中，“也许”能不能删去？</a:t>
            </a:r>
            <a:endParaRPr kumimoji="1"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98884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若删去，就由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猜测变成肯定</a:t>
            </a: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，通过“也许”这个词可以看出作者并不知道被送去私塾的原因，去掉不符合文章原意了。</a:t>
            </a:r>
          </a:p>
          <a:p>
            <a:pPr algn="just"/>
            <a:endParaRPr kumimoji="1"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kumimoji="1"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“也许”</a:t>
            </a: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表达出作者深刻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眷恋</a:t>
            </a: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百草园和被迫离开时的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无奈</a:t>
            </a: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kumimoji="1"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依依惜别</a:t>
            </a:r>
            <a:r>
              <a:rPr kumimoji="1"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的深情。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19250" y="1916113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kumimoji="1" lang="zh-CN" altLang="zh-CN" sz="3200">
              <a:latin typeface="Tahoma" panose="020B0604030504040204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11549" y="908720"/>
            <a:ext cx="1292662" cy="61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7200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百草园</a:t>
            </a:r>
            <a:r>
              <a:rPr kumimoji="1" lang="zh-CN" altLang="en-US" sz="4800">
                <a:solidFill>
                  <a:srgbClr val="F51403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（乐园）</a:t>
            </a:r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1042988" y="476250"/>
            <a:ext cx="360362" cy="5761038"/>
          </a:xfrm>
          <a:prstGeom prst="leftBrace">
            <a:avLst>
              <a:gd name="adj1" fmla="val 13322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13684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200" b="1">
                <a:latin typeface="Tahoma" panose="020B0604030504040204" pitchFamily="34" charset="0"/>
                <a:ea typeface="华文楷体" panose="02010600040101010101" pitchFamily="2" charset="-122"/>
              </a:rPr>
              <a:t>春夏秋的</a:t>
            </a:r>
            <a:r>
              <a:rPr kumimoji="1" lang="zh-CN" altLang="en-US" sz="3200" b="1">
                <a:solidFill>
                  <a:srgbClr val="F51403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美丽</a:t>
            </a:r>
          </a:p>
          <a:p>
            <a:pPr algn="ctr"/>
            <a:r>
              <a:rPr kumimoji="1" lang="zh-CN" altLang="en-US" sz="3200" b="1">
                <a:latin typeface="Tahoma" panose="020B0604030504040204" pitchFamily="34" charset="0"/>
                <a:ea typeface="华文楷体" panose="02010600040101010101" pitchFamily="2" charset="-122"/>
              </a:rPr>
              <a:t>景物</a:t>
            </a:r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>
            <a:off x="2700338" y="549275"/>
            <a:ext cx="217487" cy="2879725"/>
          </a:xfrm>
          <a:prstGeom prst="leftBrace">
            <a:avLst>
              <a:gd name="adj1" fmla="val 11034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71800" y="4572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不必说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87900" y="260350"/>
            <a:ext cx="26638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菜畦、石井栏、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皂荚树、桑葚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16238" y="1557338"/>
            <a:ext cx="2017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也不必说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003800" y="1484313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鸣蝉、黄蜂、叫天子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971800" y="2590800"/>
            <a:ext cx="16557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单是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就有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10000" y="3276600"/>
            <a:ext cx="38163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油蛉、蟋蟀、蜈蚣、斑蝥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何首乌、木莲、覆盆子</a:t>
            </a:r>
          </a:p>
        </p:txBody>
      </p:sp>
      <p:sp>
        <p:nvSpPr>
          <p:cNvPr id="29709" name="AutoShape 13"/>
          <p:cNvSpPr>
            <a:spLocks/>
          </p:cNvSpPr>
          <p:nvPr/>
        </p:nvSpPr>
        <p:spPr bwMode="auto">
          <a:xfrm>
            <a:off x="7164388" y="333375"/>
            <a:ext cx="71437" cy="792163"/>
          </a:xfrm>
          <a:prstGeom prst="rightBrace">
            <a:avLst>
              <a:gd name="adj1" fmla="val 9240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7164388" y="1557338"/>
            <a:ext cx="71437" cy="792162"/>
          </a:xfrm>
          <a:prstGeom prst="rightBrace">
            <a:avLst>
              <a:gd name="adj1" fmla="val 92408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7451725" y="7651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静物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52475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动物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038600" y="4648200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增添</a:t>
            </a:r>
            <a:r>
              <a:rPr kumimoji="1" lang="zh-CN" altLang="en-US" sz="2800" b="1">
                <a:solidFill>
                  <a:srgbClr val="0000CC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神秘</a:t>
            </a: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色彩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295400" y="5410200"/>
            <a:ext cx="2089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ahoma" panose="020B0604030504040204" pitchFamily="34" charset="0"/>
                <a:ea typeface="华文楷体" panose="02010600040101010101" pitchFamily="2" charset="-122"/>
              </a:rPr>
              <a:t>冬天</a:t>
            </a:r>
            <a:r>
              <a:rPr kumimoji="1" lang="zh-CN" altLang="en-US" sz="3200" b="1">
                <a:solidFill>
                  <a:srgbClr val="F51403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有趣</a:t>
            </a:r>
            <a:r>
              <a:rPr kumimoji="1" lang="zh-CN" altLang="en-US" sz="3200" b="1">
                <a:latin typeface="Tahoma" panose="020B0604030504040204" pitchFamily="34" charset="0"/>
                <a:ea typeface="华文楷体" panose="02010600040101010101" pitchFamily="2" charset="-122"/>
              </a:rPr>
              <a:t>的游戏：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657600" y="5486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捕鸟：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500563" y="5516563"/>
            <a:ext cx="464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8000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扫、支、撒、系、牵、看、拉等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371600" y="4572000"/>
            <a:ext cx="4756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ahoma" panose="020B0604030504040204" pitchFamily="34" charset="0"/>
                <a:ea typeface="华文楷体" panose="02010600040101010101" pitchFamily="2" charset="-122"/>
              </a:rPr>
              <a:t>美女蛇的故事</a:t>
            </a:r>
            <a:r>
              <a:rPr kumimoji="1" lang="zh-CN" altLang="en-US" sz="2400">
                <a:latin typeface="Tahoma" panose="020B0604030504040204" pitchFamily="34" charset="0"/>
                <a:ea typeface="华文楷体" panose="02010600040101010101" pitchFamily="2" charset="-122"/>
              </a:rPr>
              <a:t>：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 flipV="1">
            <a:off x="7086600" y="3352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 b="1">
              <a:latin typeface="Tahoma" panose="020B0604030504040204" pitchFamily="34" charset="0"/>
              <a:ea typeface="华文楷体" panose="02010600040101010101" pitchFamily="2" charset="-122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391400" y="2743200"/>
            <a:ext cx="1752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好看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好听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好吃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Tahoma" panose="020B0604030504040204" pitchFamily="34" charset="0"/>
                <a:ea typeface="华文楷体" panose="02010600040101010101" pitchFamily="2" charset="-122"/>
              </a:rPr>
              <a:t>好玩</a:t>
            </a:r>
          </a:p>
        </p:txBody>
      </p:sp>
      <p:sp>
        <p:nvSpPr>
          <p:cNvPr id="29720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35150" y="3357563"/>
            <a:ext cx="792163" cy="503237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21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81750"/>
            <a:ext cx="433387" cy="4762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547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4663" y="2084388"/>
            <a:ext cx="4535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百草园是乐园，是不是三味书屋就没有乐趣了呢？</a:t>
            </a:r>
          </a:p>
        </p:txBody>
      </p:sp>
      <p:pic>
        <p:nvPicPr>
          <p:cNvPr id="30724" name="Picture 4" descr="课文情景图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7677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旧时读书跟现在有哪些不同？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21531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、先要行拜师之礼；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、上课时，单独上生书；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、课程只有读经、习字、对课；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、教材晦涩难懂；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、体罚学生：打手心、罚跪。</a:t>
            </a:r>
          </a:p>
        </p:txBody>
      </p:sp>
      <p:pic>
        <p:nvPicPr>
          <p:cNvPr id="31748" name="Picture 4" descr="zhuzhu1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600" b="1">
              <a:solidFill>
                <a:srgbClr val="006600"/>
              </a:solidFill>
            </a:endParaRPr>
          </a:p>
        </p:txBody>
      </p:sp>
      <p:sp>
        <p:nvSpPr>
          <p:cNvPr id="3175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476250"/>
            <a:ext cx="4318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407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CN" altLang="en-US" sz="4000" b="1" smtClean="0">
                <a:latin typeface="微软雅黑" pitchFamily="34" charset="-122"/>
                <a:ea typeface="微软雅黑" pitchFamily="34" charset="-122"/>
              </a:rPr>
              <a:t>三味书屋的生活的几个片段：</a:t>
            </a:r>
            <a:br>
              <a:rPr kumimoji="1" lang="zh-CN" altLang="en-US" sz="4000" b="1" smtClean="0">
                <a:latin typeface="微软雅黑" pitchFamily="34" charset="-122"/>
                <a:ea typeface="微软雅黑" pitchFamily="34" charset="-122"/>
              </a:rPr>
            </a:br>
            <a:endParaRPr kumimoji="1" lang="zh-CN" altLang="en-US" sz="4000" b="1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问“怪哉”虫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这是不可以的</a:t>
            </a: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学习生活，正午习字，晚上对课</a:t>
            </a: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逃课到小院子去被先生批评</a:t>
            </a: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师生一起朗读的情景</a:t>
            </a:r>
          </a:p>
          <a:p>
            <a:pPr>
              <a:lnSpc>
                <a:spcPct val="150000"/>
              </a:lnSpc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e.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课上的意外收获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画的进步不小</a:t>
            </a:r>
          </a:p>
          <a:p>
            <a:pPr>
              <a:lnSpc>
                <a:spcPct val="150000"/>
              </a:lnSpc>
            </a:pPr>
            <a:endParaRPr lang="en-US" altLang="zh-CN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964612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朝花夕拾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目录（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篇文章）：</a:t>
            </a:r>
          </a:p>
          <a:p>
            <a:pPr>
              <a:lnSpc>
                <a:spcPct val="140000"/>
              </a:lnSpc>
            </a:pP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小引、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狗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猫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鼠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阿长和山海经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二十四孝图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五猖会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无常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从百草园到三味书屋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父亲的病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琐记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藤野先生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范爱农</a:t>
            </a:r>
            <a:r>
              <a:rPr kumimoji="1"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、后记。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课文情景图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56100" y="26035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先生：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4608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先生是一位极方正、质朴、博学的人。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284663" y="1557338"/>
            <a:ext cx="4608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教学认真，不断增加教学内容，</a:t>
            </a:r>
          </a:p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读书认真，不太束缚也基本不体罚学生。</a:t>
            </a:r>
            <a:endParaRPr lang="zh-CN" altLang="en-US" b="1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356100" y="29241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356100" y="371633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356100" y="3573463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鲁迅敬慕老师的渊博，喜欢提问，愿意了解新知，也很爱先生，先生很少体罚他们。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284663" y="4767263"/>
            <a:ext cx="4391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一有机会就跑出去玩，寻找读书以外的乐趣。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356100" y="5876925"/>
            <a:ext cx="4537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趁老师读书入神，在座位上做游戏、画画儿。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2" grpId="0"/>
      <p:bldP spid="47113" grpId="0"/>
      <p:bldP spid="471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76400" y="17526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kumimoji="1" lang="zh-CN" altLang="zh-CN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34938" y="457200"/>
            <a:ext cx="9009062" cy="1052513"/>
            <a:chOff x="0" y="1536"/>
            <a:chExt cx="5675" cy="663"/>
          </a:xfrm>
        </p:grpSpPr>
        <p:grpSp>
          <p:nvGrpSpPr>
            <p:cNvPr id="34824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831" name="Rectangle 5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32" name="Rectangle 6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4825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829" name="Rectangle 8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30" name="Rectangle 9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219200" y="381000"/>
            <a:ext cx="5473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隶书" pitchFamily="49" charset="-122"/>
              </a:rPr>
              <a:t>主题：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33400" y="2133600"/>
            <a:ext cx="82089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6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通过对百草</a:t>
            </a:r>
            <a:r>
              <a:rPr kumimoji="1" lang="zh-CN" altLang="en-US" sz="36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园和三味书屋美好生活的</a:t>
            </a:r>
            <a:r>
              <a:rPr kumimoji="1" lang="zh-CN" altLang="en-US" sz="36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回忆，</a:t>
            </a:r>
            <a:r>
              <a:rPr kumimoji="1" lang="zh-CN" altLang="en-US" sz="36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表现了作者儿童时代热爱自然、追求新鲜知识、天真、幼稚、欢乐的心理。</a:t>
            </a:r>
          </a:p>
        </p:txBody>
      </p:sp>
      <p:pic>
        <p:nvPicPr>
          <p:cNvPr id="34822" name="Picture 15" descr="pic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1616075"/>
            <a:ext cx="82804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仁远乎哉吾欲仁斯仁至矣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仁这东西很遥远吗？我想得到仁，这仁就来了。是宣扬孔子哲学思想“仁”的。</a:t>
            </a: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上九潜龙勿用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“上九”即初九，“潜龙勿用”即龙德而隐。意思是说，恶势力强大时，才高德重的好人就要隐居起来，暂时不出去做官，以免被害。（是宣扬消极避世人生态度的）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81200" y="0"/>
            <a:ext cx="5365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latin typeface="隶书" panose="02010509060101010101" pitchFamily="49" charset="-122"/>
                <a:ea typeface="隶书" panose="02010509060101010101" pitchFamily="49" charset="-122"/>
              </a:rPr>
              <a:t>疑难的句子资料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288" y="1246188"/>
            <a:ext cx="82804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9874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厥土下上上错厥贡苞茅橘柚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应读作：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“厥土：下上、上错。厥贡：苞茅、橘柚”。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意思是：那个地方的土地（分为九等，上上为第一等，下上为下等里的最上一级），好坏交错；那进贡的东西，有祭祀专用的一捆捆的茅草，还有橘、柚这类水果。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81200" y="0"/>
            <a:ext cx="5365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>
                <a:latin typeface="隶书" panose="02010509060101010101" pitchFamily="49" charset="-122"/>
                <a:ea typeface="隶书" panose="02010509060101010101" pitchFamily="49" charset="-122"/>
              </a:rPr>
              <a:t>疑难的句子资料</a:t>
            </a:r>
          </a:p>
        </p:txBody>
      </p:sp>
      <p:sp>
        <p:nvSpPr>
          <p:cNvPr id="4" name="右箭头 3">
            <a:hlinkClick r:id="rId3" action="ppaction://hlinksldjump"/>
          </p:cNvPr>
          <p:cNvSpPr/>
          <p:nvPr/>
        </p:nvSpPr>
        <p:spPr>
          <a:xfrm>
            <a:off x="7858125" y="6143625"/>
            <a:ext cx="64293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1913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这是一篇</a:t>
            </a:r>
            <a:r>
              <a:rPr kumimoji="1" lang="zh-CN" altLang="en-US" sz="36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回忆性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的散文，是生活中最辗转流徙，心情最苦闷的时候写成的，写于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年。在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故事新编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中说，写作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朝花夕拾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是“一个人住在厦门的石屋里，对着大海，翻着古书，四近无生人气，心里空空洞洞的时候”。在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朝花夕拾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小引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中还说：“后五篇（指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从百草园到三味书屋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父亲的病</a:t>
            </a:r>
            <a:r>
              <a:rPr kumimoji="1"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等）却在厦门大学图书馆的楼上，已经被学者们挤出集团之后了。”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640763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为了“在纷扰中寻出一点闲静来”，鲁迅只能借回忆旧时的美好事物，来寄一丝安慰，排解一些苦闷；在这样的思想状态中，“回忆在心里出土了”，著文即以“朝花”的艳丽与单纯，来安慰“夕拾”（即现时，此时）“离奇与芜杂”的思绪。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这组散文，正是浸透儿时故乡瓜果的清新甜美的滋味的小品，因此鲁迅把它比做一组晨光里绽开的花朵。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23850" y="333375"/>
            <a:ext cx="8424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百草园，绍兴城内鲁迅家房屋后面的园子。</a:t>
            </a:r>
          </a:p>
        </p:txBody>
      </p:sp>
      <p:pic>
        <p:nvPicPr>
          <p:cNvPr id="6152" name="Picture 8" descr="百草园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51943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百草园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57563"/>
            <a:ext cx="51847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百草园的菜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6327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16913" y="5445125"/>
            <a:ext cx="5762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菜畦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百草园的皂荚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61198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47813" y="4868863"/>
            <a:ext cx="5762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皂荚树</a:t>
            </a:r>
          </a:p>
        </p:txBody>
      </p:sp>
      <p:pic>
        <p:nvPicPr>
          <p:cNvPr id="26630" name="Picture 6" descr="200373165321403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30350"/>
            <a:ext cx="45005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百草园的土墙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51847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916238" y="5084763"/>
            <a:ext cx="5762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土墙根</a:t>
            </a:r>
          </a:p>
        </p:txBody>
      </p:sp>
      <p:pic>
        <p:nvPicPr>
          <p:cNvPr id="25608" name="Picture 8" descr="桑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3131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24300" y="981075"/>
            <a:ext cx="576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桑葚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1919</Words>
  <Application>Microsoft Office PowerPoint</Application>
  <PresentationFormat>全屏显示(4:3)</PresentationFormat>
  <Paragraphs>218</Paragraphs>
  <Slides>33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小结写景文段：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三味书屋的生活的几个片段： </vt:lpstr>
      <vt:lpstr>PowerPoint 演示文稿</vt:lpstr>
      <vt:lpstr>PowerPoint 演示文稿</vt:lpstr>
      <vt:lpstr>PowerPoint 演示文稿</vt:lpstr>
      <vt:lpstr>PowerPoint 演示文稿</vt:lpstr>
    </vt:vector>
  </TitlesOfParts>
  <Manager>  </Manager>
  <Company>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subject>  </dc:subject>
  <dc:creator>  </dc:creator>
  <cp:keywords>  </cp:keywords>
  <dc:description>  </dc:description>
  <cp:lastModifiedBy>cc2020</cp:lastModifiedBy>
  <cp:revision>17</cp:revision>
  <dcterms:created xsi:type="dcterms:W3CDTF">2016-08-30T05:54:48Z</dcterms:created>
  <dcterms:modified xsi:type="dcterms:W3CDTF">2020-02-27T03:06:03Z</dcterms:modified>
  <cp:category>  </cp:category>
</cp:coreProperties>
</file>