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2" r:id="rId4"/>
    <p:sldId id="263" r:id="rId5"/>
    <p:sldId id="287" r:id="rId6"/>
    <p:sldId id="312" r:id="rId7"/>
    <p:sldId id="276" r:id="rId8"/>
    <p:sldId id="285" r:id="rId9"/>
    <p:sldId id="277" r:id="rId10"/>
    <p:sldId id="278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4" r:id="rId20"/>
    <p:sldId id="340" r:id="rId21"/>
    <p:sldId id="341" r:id="rId22"/>
    <p:sldId id="342" r:id="rId23"/>
    <p:sldId id="343" r:id="rId2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0000"/>
    <a:srgbClr val="FF00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6"/>
    <p:restoredTop sz="94682"/>
  </p:normalViewPr>
  <p:slideViewPr>
    <p:cSldViewPr showGuides="1">
      <p:cViewPr varScale="1">
        <p:scale>
          <a:sx n="72" d="100"/>
          <a:sy n="72" d="100"/>
        </p:scale>
        <p:origin x="-1104" y="-102"/>
      </p:cViewPr>
      <p:guideLst>
        <p:guide orient="horz" pos="2153"/>
        <p:guide pos="29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/>
            <a:r>
              <a:rPr kumimoji="0" lang="zh-CN" altLang="en-US" strike="noStrike" noProof="1" smtClean="0"/>
              <a:t>单击此处编辑母版标题样式</a:t>
            </a:r>
            <a:endParaRPr kumimoji="0" lang="en-US" strike="noStrike" noProof="1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auto"/>
            <a:r>
              <a:rPr kumimoji="0" lang="zh-CN" altLang="en-US" strike="noStrike" noProof="1" smtClean="0"/>
              <a:t>单击此处编辑母版副标题样式</a:t>
            </a:r>
            <a:endParaRPr kumimoji="0" lang="en-US" strike="noStrike" noProof="1"/>
          </a:p>
        </p:txBody>
      </p:sp>
      <p:sp>
        <p:nvSpPr>
          <p:cNvPr id="14" name="Date Placeholder 2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p>
            <a:pPr algn="r" fontAlgn="base"/>
            <a:fld id="{9A0DB2DC-4C9A-4742-B13C-FB6460FD3503}" type="slidenum">
              <a:rPr lang="en-US" altLang="zh-CN" strike="noStrike" noProof="1" dirty="0">
                <a:solidFill>
                  <a:srgbClr val="D1EAEE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solidFill>
                <a:srgbClr val="D1EAE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kumimoji="0" lang="zh-CN" altLang="en-US" strike="noStrike" noProof="1" smtClean="0"/>
              <a:t>单击此处编辑母版标题样式</a:t>
            </a:r>
            <a:endParaRPr kumimoji="0"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fontAlgn="auto" latinLnBrk="0" hangingPunct="1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eaLnBrk="1" fontAlgn="auto" latinLnBrk="0" hangingPunct="1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eaLnBrk="1" fontAlgn="auto" latinLnBrk="0" hangingPunct="1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eaLnBrk="1" fontAlgn="auto" latinLnBrk="0" hangingPunct="1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eaLnBrk="1" fontAlgn="auto" latinLnBrk="0" hangingPunct="1"/>
            <a:r>
              <a:rPr lang="zh-CN" altLang="en-US" strike="noStrike" noProof="1" smtClean="0"/>
              <a:t>第五级</a:t>
            </a:r>
            <a:endParaRPr kumimoji="0"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pPr fontAlgn="auto"/>
            <a:r>
              <a:rPr kumimoji="0" lang="zh-CN" altLang="en-US" strike="noStrike" noProof="1" smtClean="0"/>
              <a:t>单击此处编辑母版标题样式</a:t>
            </a:r>
            <a:endParaRPr kumimoji="0"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fontAlgn="auto" latinLnBrk="0" hangingPunct="1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eaLnBrk="1" fontAlgn="auto" latinLnBrk="0" hangingPunct="1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eaLnBrk="1" fontAlgn="auto" latinLnBrk="0" hangingPunct="1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eaLnBrk="1" fontAlgn="auto" latinLnBrk="0" hangingPunct="1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eaLnBrk="1" fontAlgn="auto" latinLnBrk="0" hangingPunct="1"/>
            <a:r>
              <a:rPr lang="zh-CN" altLang="en-US" strike="noStrike" noProof="1" smtClean="0"/>
              <a:t>第五级</a:t>
            </a:r>
            <a:endParaRPr kumimoji="0"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kumimoji="0" lang="zh-CN" altLang="en-US" strike="noStrike" noProof="1" smtClean="0"/>
              <a:t>单击此处编辑母版标题样式</a:t>
            </a:r>
            <a:endParaRPr kumimoji="0"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fontAlgn="auto" latinLnBrk="0" hangingPunct="1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eaLnBrk="1" fontAlgn="auto" latinLnBrk="0" hangingPunct="1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eaLnBrk="1" fontAlgn="auto" latinLnBrk="0" hangingPunct="1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eaLnBrk="1" fontAlgn="auto" latinLnBrk="0" hangingPunct="1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eaLnBrk="1" fontAlgn="auto" latinLnBrk="0" hangingPunct="1"/>
            <a:r>
              <a:rPr lang="zh-CN" altLang="en-US" strike="noStrike" noProof="1" smtClean="0"/>
              <a:t>第五级</a:t>
            </a:r>
            <a:endParaRPr kumimoji="0"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/>
            <a:r>
              <a:rPr kumimoji="0" lang="zh-CN" altLang="en-US" strike="noStrike" noProof="1" smtClean="0"/>
              <a:t>单击此处编辑母版标题样式</a:t>
            </a:r>
            <a:endParaRPr kumimoji="0"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fontAlgn="auto" latinLnBrk="0" hangingPunct="1"/>
            <a:r>
              <a:rPr kumimoji="0" lang="zh-CN" altLang="en-US" strike="noStrike" noProof="1" smtClean="0"/>
              <a:t>单击此处编辑母版文本样式</a:t>
            </a:r>
            <a:endParaRPr kumimoji="0" lang="zh-CN" altLang="en-US" strike="noStrike" noProof="1" smtClean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p>
            <a:pPr algn="r" fontAlgn="base"/>
            <a:fld id="{9A0DB2DC-4C9A-4742-B13C-FB6460FD3503}" type="slidenum">
              <a:rPr lang="en-US" altLang="zh-CN" strike="noStrike" noProof="1" dirty="0">
                <a:solidFill>
                  <a:srgbClr val="D1EAEE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solidFill>
                <a:srgbClr val="D1EAE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pPr fontAlgn="auto"/>
            <a:r>
              <a:rPr kumimoji="0" lang="zh-CN" altLang="en-US" strike="noStrike" noProof="1" smtClean="0"/>
              <a:t>单击此处编辑母版标题样式</a:t>
            </a:r>
            <a:endParaRPr kumimoji="0"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fontAlgn="auto" latinLnBrk="0" hangingPunct="1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eaLnBrk="1" fontAlgn="auto" latinLnBrk="0" hangingPunct="1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eaLnBrk="1" fontAlgn="auto" latinLnBrk="0" hangingPunct="1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eaLnBrk="1" fontAlgn="auto" latinLnBrk="0" hangingPunct="1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eaLnBrk="1" fontAlgn="auto" latinLnBrk="0" hangingPunct="1"/>
            <a:r>
              <a:rPr lang="zh-CN" altLang="en-US" strike="noStrike" noProof="1" smtClean="0"/>
              <a:t>第五级</a:t>
            </a:r>
            <a:endParaRPr kumimoji="0"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fontAlgn="auto" latinLnBrk="0" hangingPunct="1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eaLnBrk="1" fontAlgn="auto" latinLnBrk="0" hangingPunct="1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eaLnBrk="1" fontAlgn="auto" latinLnBrk="0" hangingPunct="1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eaLnBrk="1" fontAlgn="auto" latinLnBrk="0" hangingPunct="1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eaLnBrk="1" fontAlgn="auto" latinLnBrk="0" hangingPunct="1"/>
            <a:r>
              <a:rPr lang="zh-CN" altLang="en-US" strike="noStrike" noProof="1" smtClean="0"/>
              <a:t>第五级</a:t>
            </a:r>
            <a:endParaRPr kumimoji="0"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pPr fontAlgn="auto"/>
            <a:r>
              <a:rPr kumimoji="0" lang="zh-CN" altLang="en-US" strike="noStrike" noProof="1" smtClean="0"/>
              <a:t>单击此处编辑母版标题样式</a:t>
            </a:r>
            <a:endParaRPr kumimoji="0"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fontAlgn="auto" latinLnBrk="0" hangingPunct="1"/>
            <a:r>
              <a:rPr kumimoji="0" lang="zh-CN" altLang="en-US" strike="noStrike" noProof="1" smtClean="0"/>
              <a:t>单击此处编辑母版文本样式</a:t>
            </a:r>
            <a:endParaRPr kumimoji="0" lang="zh-CN" altLang="en-US" strike="noStrike" noProof="1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fontAlgn="auto" latinLnBrk="0" hangingPunct="1"/>
            <a:r>
              <a:rPr kumimoji="0" lang="zh-CN" altLang="en-US" strike="noStrike" noProof="1" smtClean="0"/>
              <a:t>单击此处编辑母版文本样式</a:t>
            </a:r>
            <a:endParaRPr kumimoji="0" lang="zh-CN" altLang="en-US" strike="noStrike" noProof="1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fontAlgn="auto" latinLnBrk="0" hangingPunct="1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eaLnBrk="1" fontAlgn="auto" latinLnBrk="0" hangingPunct="1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eaLnBrk="1" fontAlgn="auto" latinLnBrk="0" hangingPunct="1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eaLnBrk="1" fontAlgn="auto" latinLnBrk="0" hangingPunct="1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eaLnBrk="1" fontAlgn="auto" latinLnBrk="0" hangingPunct="1"/>
            <a:r>
              <a:rPr lang="zh-CN" altLang="en-US" strike="noStrike" noProof="1" smtClean="0"/>
              <a:t>第五级</a:t>
            </a:r>
            <a:endParaRPr kumimoji="0" 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fontAlgn="auto" latinLnBrk="0" hangingPunct="1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eaLnBrk="1" fontAlgn="auto" latinLnBrk="0" hangingPunct="1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eaLnBrk="1" fontAlgn="auto" latinLnBrk="0" hangingPunct="1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eaLnBrk="1" fontAlgn="auto" latinLnBrk="0" hangingPunct="1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eaLnBrk="1" fontAlgn="auto" latinLnBrk="0" hangingPunct="1"/>
            <a:r>
              <a:rPr lang="zh-CN" altLang="en-US" strike="noStrike" noProof="1" smtClean="0"/>
              <a:t>第五级</a:t>
            </a:r>
            <a:endParaRPr kumimoji="0" 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/>
            <a:r>
              <a:rPr kumimoji="0" lang="zh-CN" altLang="en-US" strike="noStrike" noProof="1" smtClean="0"/>
              <a:t>单击此处编辑母版标题样式</a:t>
            </a:r>
            <a:endParaRPr kumimoji="0"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/>
            <a:r>
              <a:rPr kumimoji="0" lang="zh-CN" altLang="en-US" strike="noStrike" noProof="1" smtClean="0"/>
              <a:t>单击此处编辑母版标题样式</a:t>
            </a:r>
            <a:endParaRPr kumimoji="0"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fontAlgn="auto" latinLnBrk="0" hangingPunct="1"/>
            <a:r>
              <a:rPr kumimoji="0" lang="zh-CN" altLang="en-US" strike="noStrike" noProof="1" smtClean="0"/>
              <a:t>单击此处编辑母版文本样式</a:t>
            </a:r>
            <a:endParaRPr kumimoji="0" lang="zh-CN" alt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fontAlgn="auto" latinLnBrk="0" hangingPunct="1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eaLnBrk="1" fontAlgn="auto" latinLnBrk="0" hangingPunct="1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eaLnBrk="1" fontAlgn="auto" latinLnBrk="0" hangingPunct="1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eaLnBrk="1" fontAlgn="auto" latinLnBrk="0" hangingPunct="1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eaLnBrk="1" fontAlgn="auto" latinLnBrk="0" hangingPunct="1"/>
            <a:r>
              <a:rPr lang="zh-CN" altLang="en-US" strike="noStrike" noProof="1" smtClean="0"/>
              <a:t>第五级</a:t>
            </a:r>
            <a:endParaRPr kumimoji="0"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reeform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reeform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fontAlgn="auto"/>
            <a:r>
              <a:rPr kumimoji="0" lang="zh-CN" altLang="en-US" strike="noStrike" noProof="1" smtClean="0"/>
              <a:t>单击此处编辑母版标题样式</a:t>
            </a:r>
            <a:endParaRPr kumimoji="0"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fontAlgn="auto" latinLnBrk="0" hangingPunct="1"/>
            <a:r>
              <a:rPr kumimoji="0" lang="zh-CN" altLang="en-US" strike="noStrike" noProof="1" smtClean="0"/>
              <a:t>单击此处编辑母版文本样式</a:t>
            </a:r>
            <a:endParaRPr kumimoji="0" lang="zh-CN" altLang="en-US" strike="noStrike" noProof="1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vert="horz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p>
            <a:pPr algn="r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/>
      <p:sp>
        <p:nvSpPr>
          <p:cNvPr id="7" name="Freeform 6"/>
          <p:cNvSpPr/>
          <p:nvPr/>
        </p:nvSpPr>
        <p:spPr bwMode="auto">
          <a:xfrm>
            <a:off x="-9525" y="-7937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93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9" name="Text Placeholder 29"/>
          <p:cNvSpPr>
            <a:spLocks noGrp="1"/>
          </p:cNvSpPr>
          <p:nvPr>
            <p:ph type="body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27432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46380"/>
            <a:r>
              <a:rPr lang="zh-CN" altLang="en-US" dirty="0"/>
              <a:t>第二级</a:t>
            </a:r>
            <a:endParaRPr lang="zh-CN" altLang="en-US" dirty="0"/>
          </a:p>
          <a:p>
            <a:pPr lvl="2" indent="-247650"/>
            <a:r>
              <a:rPr lang="zh-CN" altLang="en-US" dirty="0"/>
              <a:t>第三级</a:t>
            </a:r>
            <a:endParaRPr lang="zh-CN" altLang="en-US" dirty="0"/>
          </a:p>
          <a:p>
            <a:pPr lvl="3" indent="-210820"/>
            <a:r>
              <a:rPr lang="zh-CN" altLang="en-US" dirty="0"/>
              <a:t>第四级</a:t>
            </a:r>
            <a:endParaRPr lang="zh-CN" altLang="en-US" dirty="0"/>
          </a:p>
          <a:p>
            <a:pPr lvl="4" indent="-210185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/>
          <p:nvPr/>
        </p:nvGrpSpPr>
        <p:grpSpPr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Rectangle 2"/>
          <p:cNvSpPr>
            <a:spLocks noGrp="1"/>
          </p:cNvSpPr>
          <p:nvPr>
            <p:ph type="ctrTitle"/>
          </p:nvPr>
        </p:nvSpPr>
        <p:spPr>
          <a:xfrm>
            <a:off x="372745" y="1310005"/>
            <a:ext cx="8771255" cy="1204595"/>
          </a:xfrm>
        </p:spPr>
        <p:txBody>
          <a:bodyPr vert="horz" wrap="square" lIns="0" rIns="0" bIns="0" anchor="b"/>
          <a:lstStyle>
            <a:lvl1pPr lvl="0">
              <a:defRPr/>
            </a:lvl1pPr>
          </a:lstStyle>
          <a:p>
            <a:pPr lvl="0" algn="ctr"/>
            <a:r>
              <a:rPr lang="zh-CN" altLang="zh-CN" sz="4000" b="1" dirty="0">
                <a:ea typeface="微软雅黑" panose="020B0503020204020204" pitchFamily="34" charset="-122"/>
              </a:rPr>
              <a:t>初中生自我修改作文能力</a:t>
            </a:r>
            <a:endParaRPr lang="zh-CN" altLang="en-US" sz="4000" b="1" dirty="0">
              <a:latin typeface="迷你简菱心" pitchFamily="49" charset="-122"/>
              <a:ea typeface="迷你简菱心" pitchFamily="49" charset="-122"/>
            </a:endParaRPr>
          </a:p>
        </p:txBody>
      </p:sp>
      <p:sp>
        <p:nvSpPr>
          <p:cNvPr id="5122" name="副标题 7"/>
          <p:cNvSpPr>
            <a:spLocks noGrp="1"/>
          </p:cNvSpPr>
          <p:nvPr>
            <p:ph type="subTitle"/>
          </p:nvPr>
        </p:nvSpPr>
        <p:spPr>
          <a:xfrm>
            <a:off x="1828800" y="2667000"/>
            <a:ext cx="5181600" cy="633413"/>
          </a:xfrm>
        </p:spPr>
        <p:txBody>
          <a:bodyPr vert="horz" anchor="t"/>
          <a:lstStyle>
            <a:lvl1pPr marL="0" lvl="0" indent="0" algn="ctr">
              <a:defRPr/>
            </a:lvl1pPr>
            <a:lvl2pPr marL="457200" lvl="1" indent="-63500" algn="ctr">
              <a:defRPr/>
            </a:lvl2pPr>
            <a:lvl3pPr marL="914400" lvl="2" indent="-247650" algn="ctr">
              <a:defRPr/>
            </a:lvl3pPr>
            <a:lvl4pPr marL="1371600" lvl="3" indent="-393700" algn="ctr">
              <a:defRPr/>
            </a:lvl4pPr>
            <a:lvl5pPr marL="1828800" lvl="4" indent="-575945" algn="ctr">
              <a:defRPr/>
            </a:lvl5pPr>
          </a:lstStyle>
          <a:p>
            <a:pPr marL="0" lvl="0" indent="0" algn="ctr" defTabSz="457200">
              <a:lnSpc>
                <a:spcPct val="80000"/>
              </a:lnSpc>
              <a:buFont typeface="Wingdings" panose="05000000000000000000" pitchFamily="2" charset="2"/>
              <a:buNone/>
            </a:pPr>
            <a:endParaRPr lang="zh-CN" altLang="en-US" sz="3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3" name="Rectangle 6"/>
          <p:cNvSpPr/>
          <p:nvPr/>
        </p:nvSpPr>
        <p:spPr>
          <a:xfrm>
            <a:off x="5661660" y="1233805"/>
            <a:ext cx="2971800" cy="76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>
              <a:buSzPct val="95000"/>
              <a:buFont typeface="Wingdings 2"/>
              <a:buNone/>
            </a:pPr>
            <a:endParaRPr lang="zh-CN" altLang="zh-CN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4" name="TextBox 4"/>
          <p:cNvSpPr txBox="1"/>
          <p:nvPr/>
        </p:nvSpPr>
        <p:spPr>
          <a:xfrm>
            <a:off x="4633595" y="5025390"/>
            <a:ext cx="43097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SzPct val="95000"/>
              <a:buFont typeface="Wingdings 2"/>
              <a:buNone/>
            </a:pPr>
            <a:endParaRPr lang="zh-CN" altLang="en-US" sz="36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5" name="TextBox 5"/>
          <p:cNvSpPr txBox="1"/>
          <p:nvPr/>
        </p:nvSpPr>
        <p:spPr>
          <a:xfrm>
            <a:off x="5029200" y="4379913"/>
            <a:ext cx="3421063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r">
              <a:buSzPct val="95000"/>
              <a:buFont typeface="Wingdings 2"/>
              <a:buNone/>
            </a:pPr>
            <a:r>
              <a:rPr lang="zh-CN" altLang="en-US" sz="36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于  娜</a:t>
            </a:r>
            <a:endParaRPr lang="zh-CN" altLang="en-US" sz="3600" b="1" dirty="0">
              <a:solidFill>
                <a:schemeClr val="tx2"/>
              </a:solidFill>
              <a:latin typeface="叶根友疾风草书"/>
              <a:ea typeface="宋体" panose="02010600030101010101" pitchFamily="2" charset="-122"/>
            </a:endParaRPr>
          </a:p>
        </p:txBody>
      </p:sp>
      <p:pic>
        <p:nvPicPr>
          <p:cNvPr id="3078" name="图片 1" descr="F:\办学\校徽完成稿1.T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530" y="229235"/>
            <a:ext cx="1835150" cy="1431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546985" y="410210"/>
            <a:ext cx="44634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 u="sng" dirty="0">
                <a:solidFill>
                  <a:srgbClr val="000099"/>
                </a:solidFill>
                <a:sym typeface="Arial" panose="020B0604020202020204" pitchFamily="34" charset="0"/>
              </a:rPr>
              <a:t>乌  海  市  第  十  二  中  学           </a:t>
            </a:r>
            <a:endParaRPr lang="zh-CN" altLang="en-US" b="1" u="sng" dirty="0">
              <a:solidFill>
                <a:srgbClr val="00009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b="1" dirty="0">
                <a:solidFill>
                  <a:srgbClr val="000099"/>
                </a:solidFill>
                <a:sym typeface="Arial" panose="020B0604020202020204" pitchFamily="34" charset="0"/>
              </a:rPr>
              <a:t>    </a:t>
            </a:r>
            <a:r>
              <a:rPr lang="en-US" altLang="zh-CN" b="1">
                <a:solidFill>
                  <a:srgbClr val="000099"/>
                </a:solidFill>
                <a:sym typeface="Arial" panose="020B0604020202020204" pitchFamily="34" charset="0"/>
              </a:rPr>
              <a:t>WUHAISHIDISHIERZHONGXUE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修改过程</a:t>
            </a:r>
            <a:endParaRPr lang="zh-CN" altLang="en-US"/>
          </a:p>
        </p:txBody>
      </p:sp>
      <p:pic>
        <p:nvPicPr>
          <p:cNvPr id="4" name="内容占位符 3" descr="a6bff1c3a01fcd1a414c5058e92e89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835" y="1847850"/>
            <a:ext cx="8093075" cy="43891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3508d041d4044e4272349d1937a6f7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6565" y="704850"/>
            <a:ext cx="8230235" cy="56197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c85b0101924e2416b3ba491d834585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200" y="704850"/>
            <a:ext cx="8230235" cy="56197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d862e3340ccb86cffa29f7496dc19bc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80390" y="491490"/>
            <a:ext cx="8237220" cy="57454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7ba54a4537248acdb9066308e0ed5bd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1290" y="294005"/>
            <a:ext cx="8754110" cy="63265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931761f65bde7d801ca9a22d1d6237f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835" y="704850"/>
            <a:ext cx="8229600" cy="56197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内容占位符 6" descr="f3009b3a4ec4fa46e5fdafe0d1e30be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200" y="704850"/>
            <a:ext cx="8228965" cy="56197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2e0ef31f0ee7d8756d69aab7312f1e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60070" y="704850"/>
            <a:ext cx="8127365" cy="56197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ctr">
              <a:buNone/>
            </a:pPr>
            <a:endParaRPr lang="zh-CN" altLang="en-US" sz="6000" b="1"/>
          </a:p>
          <a:p>
            <a:pPr marL="0" indent="0" algn="ctr">
              <a:buNone/>
            </a:pPr>
            <a:r>
              <a:rPr lang="zh-CN" altLang="en-US" sz="6000" b="1"/>
              <a:t>成果展示</a:t>
            </a:r>
            <a:r>
              <a:rPr lang="en-US" altLang="zh-CN" sz="6000" b="1"/>
              <a:t>——</a:t>
            </a:r>
            <a:r>
              <a:rPr lang="zh-CN" altLang="en-US" sz="6000" b="1"/>
              <a:t>优秀作文</a:t>
            </a:r>
            <a:endParaRPr lang="zh-CN" altLang="en-US" sz="6000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74d53c80c871c961ac2592ad821b64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30" y="137795"/>
            <a:ext cx="9003030" cy="6581775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685800" y="1219200"/>
            <a:ext cx="7315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00075" y="1397000"/>
            <a:ext cx="7400925" cy="5080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534035" y="1600200"/>
            <a:ext cx="1980565" cy="43815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TextBox 1"/>
          <p:cNvSpPr txBox="1"/>
          <p:nvPr/>
        </p:nvSpPr>
        <p:spPr>
          <a:xfrm>
            <a:off x="539750" y="620713"/>
            <a:ext cx="7920038" cy="50774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solidFill>
                  <a:srgbClr val="CC0099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           </a:t>
            </a:r>
            <a:r>
              <a:rPr lang="zh-CN" altLang="en-US" sz="36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目 标</a:t>
            </a:r>
            <a:endParaRPr lang="zh-CN" altLang="en-US" sz="36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r>
              <a:rPr lang="zh-CN" altLang="en-US" sz="3200" dirty="0"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endParaRPr lang="zh-CN" altLang="en-US" sz="32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endParaRPr lang="zh-CN" altLang="en-US" sz="32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r>
              <a:rPr lang="zh-CN" altLang="en-US" sz="3200" dirty="0">
                <a:latin typeface="Arial" panose="020B0604020202020204" pitchFamily="34" charset="0"/>
                <a:ea typeface="微软雅黑" panose="020B0503020204020204" pitchFamily="34" charset="-122"/>
              </a:rPr>
              <a:t>          </a:t>
            </a:r>
            <a:r>
              <a:rPr lang="zh-CN" altLang="en-US" sz="32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通过自评互改的方式来激发学生写作的积极性，培养学生的阅读赏析能力。</a:t>
            </a:r>
            <a:endParaRPr lang="zh-CN" altLang="en-US" sz="3200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endParaRPr lang="zh-CN" altLang="en-US" sz="3200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r>
              <a:rPr lang="zh-CN" altLang="en-US" sz="32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 培养学生批改作文、评讲作文的能力，使互改互评成为一种习惯，以提高写作的能力。</a:t>
            </a:r>
            <a:endParaRPr lang="zh-CN" altLang="en-US" sz="3200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 rot="811314">
            <a:off x="895350" y="205740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endParaRPr kumimoji="0" lang="en-US" altLang="zh-CN" sz="2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gray">
          <a:xfrm rot="836066">
            <a:off x="950913" y="3622675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</a:t>
            </a:r>
            <a:endParaRPr kumimoji="0" lang="en-US" altLang="zh-CN" sz="2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a50f4e9ad0291cd6a7129d73623d06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485" y="233045"/>
            <a:ext cx="8749030" cy="640842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V="1">
            <a:off x="1330325" y="1295400"/>
            <a:ext cx="6441440" cy="19685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1132840" y="1524000"/>
            <a:ext cx="6105525" cy="508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f9e5233b4f566e97acb2a82e71439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085" y="200025"/>
            <a:ext cx="8797290" cy="647192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 flipH="1">
            <a:off x="1600200" y="5562600"/>
            <a:ext cx="64763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838200" y="5791200"/>
            <a:ext cx="1295400" cy="7620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01e4edcc460d4316d929487dbb94ea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860" y="31115"/>
            <a:ext cx="8940165" cy="677291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1319530" y="821690"/>
            <a:ext cx="6299835" cy="165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892175" y="1066800"/>
            <a:ext cx="6727190" cy="127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75665" y="1265555"/>
            <a:ext cx="6819900" cy="106045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892175" y="1524000"/>
            <a:ext cx="6650990" cy="20955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57580" y="1725930"/>
            <a:ext cx="3994785" cy="266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TextBox 1"/>
          <p:cNvSpPr txBox="1"/>
          <p:nvPr/>
        </p:nvSpPr>
        <p:spPr>
          <a:xfrm>
            <a:off x="381000" y="1196975"/>
            <a:ext cx="8991600" cy="38461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     </a:t>
            </a:r>
            <a:endParaRPr lang="zh-CN" altLang="en-US" sz="32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</a:t>
            </a:r>
            <a:endParaRPr lang="zh-CN" altLang="en-US" sz="32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、根据</a:t>
            </a:r>
            <a:r>
              <a:rPr lang="en-US" altLang="zh-CN" sz="32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111</a:t>
            </a: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r>
              <a:rPr lang="en-US" altLang="zh-CN" sz="32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112</a:t>
            </a: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班的实际情况，探究一条作文创新之路，激发学生的写作欲望。</a:t>
            </a:r>
            <a:endParaRPr lang="zh-CN" altLang="en-US" sz="32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</a:t>
            </a:r>
            <a:endParaRPr lang="zh-CN" altLang="en-US" sz="32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</a:t>
            </a:r>
            <a:r>
              <a:rPr lang="en-US" altLang="zh-CN" sz="32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、让评改成为学生的一种习惯，培养学生自改互改、自评互评作文的能力</a:t>
            </a:r>
            <a:r>
              <a:rPr lang="en-US" altLang="zh-CN" sz="32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,</a:t>
            </a: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借此提高学生的写作能力。</a:t>
            </a:r>
            <a:endParaRPr lang="zh-CN" altLang="en-US" sz="32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338" name="TextBox 2"/>
          <p:cNvSpPr txBox="1"/>
          <p:nvPr/>
        </p:nvSpPr>
        <p:spPr>
          <a:xfrm>
            <a:off x="2667000" y="457200"/>
            <a:ext cx="3687763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研 究 内 容</a:t>
            </a:r>
            <a:br>
              <a:rPr lang="zh-CN" altLang="en-US" sz="36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</a:br>
            <a:endParaRPr lang="zh-CN" altLang="en-US" sz="36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文本框 33795"/>
          <p:cNvSpPr txBox="1"/>
          <p:nvPr/>
        </p:nvSpPr>
        <p:spPr>
          <a:xfrm>
            <a:off x="1600200" y="533400"/>
            <a:ext cx="5867400" cy="77704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endParaRPr lang="zh-CN" altLang="en-US" sz="40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</a:t>
            </a:r>
            <a:endParaRPr lang="zh-CN" altLang="en-US" sz="32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小组合作的培训</a:t>
            </a:r>
            <a:endParaRPr lang="zh-CN" altLang="en-US" sz="32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</a:t>
            </a:r>
            <a:endParaRPr lang="zh-CN" altLang="en-US" sz="32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三原则修改</a:t>
            </a:r>
            <a:endParaRPr lang="zh-CN" altLang="en-US" sz="32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</a:t>
            </a:r>
            <a:endParaRPr lang="zh-CN" altLang="en-US" sz="32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展评方式多样化</a:t>
            </a:r>
            <a:endParaRPr lang="zh-CN" altLang="en-US" sz="32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endParaRPr lang="zh-CN" altLang="en-US" sz="32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</a:t>
            </a:r>
            <a:endParaRPr lang="zh-CN" altLang="en-US" sz="32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2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0" name="下箭头 33796"/>
          <p:cNvSpPr/>
          <p:nvPr/>
        </p:nvSpPr>
        <p:spPr>
          <a:xfrm>
            <a:off x="3962400" y="2667000"/>
            <a:ext cx="304800" cy="990600"/>
          </a:xfrm>
          <a:prstGeom prst="down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1" name="下箭头 33797"/>
          <p:cNvSpPr/>
          <p:nvPr/>
        </p:nvSpPr>
        <p:spPr>
          <a:xfrm>
            <a:off x="3886200" y="4114800"/>
            <a:ext cx="381000" cy="990600"/>
          </a:xfrm>
          <a:prstGeom prst="downArrow">
            <a:avLst>
              <a:gd name="adj1" fmla="val 50000"/>
              <a:gd name="adj2" fmla="val 6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50825" y="260350"/>
            <a:ext cx="8435975" cy="11430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200" b="1" dirty="0"/>
              <a:t>本课题按五步骤推进</a:t>
            </a:r>
            <a:br>
              <a:rPr lang="zh-CN" altLang="en-US" sz="2800" b="1" dirty="0"/>
            </a:br>
            <a:r>
              <a:rPr lang="en-US" altLang="zh-CN" sz="2800" b="1" dirty="0"/>
              <a:t>——</a:t>
            </a:r>
            <a:r>
              <a:rPr lang="zh-CN" altLang="en-US" sz="2800" b="1" dirty="0"/>
              <a:t>整个过程按</a:t>
            </a:r>
            <a:r>
              <a:rPr lang="zh-CN" altLang="en-US" sz="2800" b="1" dirty="0">
                <a:solidFill>
                  <a:srgbClr val="0000CC"/>
                </a:solidFill>
              </a:rPr>
              <a:t>“作文我们自己改”</a:t>
            </a:r>
            <a:r>
              <a:rPr lang="zh-CN" altLang="en-US" sz="2800" b="1" dirty="0"/>
              <a:t>活动课形式进行。</a:t>
            </a:r>
            <a:endParaRPr lang="zh-CN" altLang="en-US" sz="4000" b="1" dirty="0"/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684213" y="1773238"/>
            <a:ext cx="8229600" cy="4525962"/>
          </a:xfrm>
        </p:spPr>
        <p:txBody>
          <a:bodyPr vert="horz" wrap="square" lIns="91440" tIns="45720" rIns="91440" bIns="45720" anchor="t"/>
          <a:p>
            <a:r>
              <a:rPr lang="zh-CN" altLang="en-US" sz="2800" dirty="0"/>
              <a:t>（一）</a:t>
            </a:r>
            <a:r>
              <a:rPr lang="zh-CN" altLang="en-US" sz="2800" b="1" dirty="0">
                <a:solidFill>
                  <a:srgbClr val="0000FF"/>
                </a:solidFill>
              </a:rPr>
              <a:t>自评自改</a:t>
            </a:r>
            <a:r>
              <a:rPr lang="zh-CN" altLang="en-US" sz="2800" dirty="0"/>
              <a:t>：分组（</a:t>
            </a:r>
            <a:r>
              <a:rPr lang="en-US" altLang="zh-CN" sz="2800" dirty="0"/>
              <a:t>6</a:t>
            </a:r>
            <a:r>
              <a:rPr lang="zh-CN" altLang="en-US" sz="2800" dirty="0"/>
              <a:t>人）</a:t>
            </a:r>
            <a:endParaRPr lang="zh-CN" altLang="en-US" sz="2800" dirty="0"/>
          </a:p>
          <a:p>
            <a:r>
              <a:rPr lang="zh-CN" altLang="en-US" sz="2800" dirty="0"/>
              <a:t>（二）</a:t>
            </a:r>
            <a:r>
              <a:rPr lang="zh-CN" altLang="en-US" sz="2800" b="1" dirty="0">
                <a:solidFill>
                  <a:srgbClr val="0000FF"/>
                </a:solidFill>
              </a:rPr>
              <a:t>生生交流 </a:t>
            </a:r>
            <a:r>
              <a:rPr lang="zh-CN" altLang="en-US" sz="2800" dirty="0"/>
              <a:t>：互读、评改、交换、讨论、推荐（</a:t>
            </a:r>
            <a:r>
              <a:rPr lang="en-US" sz="2800" dirty="0"/>
              <a:t>1</a:t>
            </a:r>
            <a:r>
              <a:rPr lang="zh-CN" altLang="en-US" sz="2800" dirty="0"/>
              <a:t>篇） </a:t>
            </a:r>
            <a:endParaRPr lang="zh-CN" altLang="en-US" sz="2800" dirty="0"/>
          </a:p>
          <a:p>
            <a:r>
              <a:rPr lang="zh-CN" altLang="en-US" sz="2800" dirty="0"/>
              <a:t>（三）</a:t>
            </a:r>
            <a:r>
              <a:rPr lang="zh-CN" altLang="en-US" sz="2800" b="1" dirty="0">
                <a:solidFill>
                  <a:srgbClr val="0000FF"/>
                </a:solidFill>
              </a:rPr>
              <a:t>师生交流 </a:t>
            </a:r>
            <a:r>
              <a:rPr lang="zh-CN" altLang="en-US" sz="2800" dirty="0"/>
              <a:t>：范读、点评、赋分、品评、总评</a:t>
            </a:r>
            <a:endParaRPr lang="zh-CN" altLang="en-US" sz="2800" dirty="0"/>
          </a:p>
          <a:p>
            <a:r>
              <a:rPr lang="zh-CN" altLang="en-US" sz="2800" dirty="0"/>
              <a:t>（四）</a:t>
            </a:r>
            <a:r>
              <a:rPr lang="zh-CN" altLang="en-US" sz="2800" b="1" dirty="0">
                <a:solidFill>
                  <a:srgbClr val="0000FF"/>
                </a:solidFill>
              </a:rPr>
              <a:t>总结表扬</a:t>
            </a:r>
            <a:r>
              <a:rPr lang="zh-CN" altLang="en-US" sz="2800" dirty="0"/>
              <a:t>：优秀作文、最佳评改者，当堂鼓励</a:t>
            </a:r>
            <a:endParaRPr lang="zh-CN" altLang="en-US" sz="2800" dirty="0"/>
          </a:p>
          <a:p>
            <a:r>
              <a:rPr lang="zh-CN" altLang="en-US" sz="2800" dirty="0"/>
              <a:t>（五）</a:t>
            </a:r>
            <a:r>
              <a:rPr lang="zh-CN" altLang="en-US" sz="2800" b="1" dirty="0">
                <a:solidFill>
                  <a:srgbClr val="0000FF"/>
                </a:solidFill>
              </a:rPr>
              <a:t>扬长避短</a:t>
            </a:r>
            <a:r>
              <a:rPr lang="zh-CN" altLang="en-US" sz="2800" dirty="0"/>
              <a:t>：二度创作</a:t>
            </a:r>
            <a:endParaRPr lang="zh-CN" altLang="en-US" sz="2800" dirty="0"/>
          </a:p>
          <a:p>
            <a:pPr eaLnBrk="1" hangingPunct="1"/>
            <a:endParaRPr lang="en-US" altLang="zh-CN" sz="36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Text Box 4"/>
          <p:cNvSpPr txBox="1"/>
          <p:nvPr/>
        </p:nvSpPr>
        <p:spPr>
          <a:xfrm>
            <a:off x="533400" y="685800"/>
            <a:ext cx="8458200" cy="58775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明确作文批改的符号</a:t>
            </a:r>
            <a:endParaRPr lang="zh-CN" altLang="en-US" sz="32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solidFill>
                  <a:schemeClr val="tx2"/>
                </a:solidFill>
                <a:sym typeface="+mn-ea"/>
              </a:rPr>
              <a:t>明确作文评价细则</a:t>
            </a:r>
            <a:endParaRPr lang="en-US" altLang="zh-CN" sz="32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24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1</a:t>
            </a:r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、内容方面</a:t>
            </a:r>
            <a:endParaRPr lang="zh-CN" altLang="en-US" sz="24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主题集中，符合文体要求，内容充实，具有真实感。</a:t>
            </a:r>
            <a:endParaRPr lang="zh-CN" altLang="en-US" sz="24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主题集中，符合文体要求，内容较为充实，比较真实。</a:t>
            </a:r>
            <a:endParaRPr lang="zh-CN" altLang="en-US" sz="24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主题较为集中，内容较充实，有一定真情实感。</a:t>
            </a:r>
            <a:endParaRPr lang="zh-CN" altLang="en-US" sz="24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主题不集中或者离题，不符合问题要求，感情不够真实或者无感情。</a:t>
            </a:r>
            <a:endParaRPr lang="zh-CN" altLang="en-US" sz="24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2</a:t>
            </a:r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、语 言</a:t>
            </a:r>
            <a:endParaRPr lang="zh-CN" altLang="en-US" sz="24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语言运用正确，恰当运用各种修辞手法，自然流畅，表达准确富有文采。</a:t>
            </a:r>
            <a:endParaRPr lang="zh-CN" altLang="en-US" sz="24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语言通顺，表达比较准确。</a:t>
            </a:r>
            <a:endParaRPr lang="zh-CN" altLang="en-US" sz="24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语言基本通顺，病句较少。</a:t>
            </a:r>
            <a:endParaRPr lang="zh-CN" altLang="en-US" sz="24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语言掌控不够，病句较多，不能表达文意。</a:t>
            </a:r>
            <a:endParaRPr lang="zh-CN" altLang="en-US" sz="24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TextBox 1"/>
          <p:cNvSpPr txBox="1"/>
          <p:nvPr/>
        </p:nvSpPr>
        <p:spPr>
          <a:xfrm>
            <a:off x="0" y="381000"/>
            <a:ext cx="8686800" cy="45958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明确作文评价细则</a:t>
            </a:r>
            <a:endParaRPr lang="en-US" altLang="zh-CN" sz="32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24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3</a:t>
            </a:r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、结 构</a:t>
            </a:r>
            <a:endParaRPr lang="zh-CN" altLang="en-US" sz="24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结构新颖富有创新，条理清楚，层次分明。</a:t>
            </a:r>
            <a:endParaRPr lang="zh-CN" altLang="en-US" sz="24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结构合理，条理性强，层次分明，详略得当。</a:t>
            </a:r>
            <a:endParaRPr lang="zh-CN" altLang="en-US" sz="24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结构基本完整，层次不很清晰，略显混乱。</a:t>
            </a:r>
            <a:endParaRPr lang="zh-CN" altLang="en-US" sz="24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结构不完整，无条理性，思路混乱。</a:t>
            </a:r>
            <a:endParaRPr lang="zh-CN" altLang="en-US" sz="24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4</a:t>
            </a:r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、书 面</a:t>
            </a:r>
            <a:endParaRPr lang="zh-CN" altLang="en-US" sz="24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书面整洁，字迹工整，书写规范，字数达标。</a:t>
            </a:r>
            <a:endParaRPr lang="zh-CN" altLang="en-US" sz="24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书面整洁，书写工整，书写认真，字数达标。</a:t>
            </a:r>
            <a:endParaRPr lang="zh-CN" altLang="en-US" sz="24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书面较为整洁，书写一般，有少量错别字，字数基本达标。</a:t>
            </a:r>
            <a:endParaRPr lang="zh-CN" altLang="en-US" sz="24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书面不整洁，书写潦草，错别字多，字数不达标。</a:t>
            </a:r>
            <a:endParaRPr lang="zh-CN" altLang="en-US" sz="24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Text Box 4"/>
          <p:cNvSpPr txBox="1"/>
          <p:nvPr/>
        </p:nvSpPr>
        <p:spPr>
          <a:xfrm>
            <a:off x="0" y="838200"/>
            <a:ext cx="9144000" cy="5645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三原则修改</a:t>
            </a:r>
            <a:endParaRPr lang="zh-CN" altLang="en-US" sz="40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600" b="1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（一） 教师范改</a:t>
            </a:r>
            <a:endParaRPr lang="zh-CN" altLang="en-US" sz="3600" b="1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6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endParaRPr lang="en-US" altLang="zh-CN" sz="3600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36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36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学生第一次自评与互改，一般都不知如何去操作，这就要求教师要先给学生展示作文批改的范例，让学生从模仿开始。</a:t>
            </a:r>
            <a:endParaRPr lang="zh-CN" altLang="en-US" sz="3600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6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主要学习的内容包括：字词句的调整、删减使之符合句意的要求，这方面的训练主要通过课例的讲解，让学生形象直观地接触如何细致的评改作文</a:t>
            </a:r>
            <a:endParaRPr lang="zh-CN" altLang="en-US" sz="3600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Text Box 4"/>
          <p:cNvSpPr txBox="1"/>
          <p:nvPr/>
        </p:nvSpPr>
        <p:spPr>
          <a:xfrm>
            <a:off x="152400" y="228600"/>
            <a:ext cx="8991600" cy="4840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三原则修改</a:t>
            </a:r>
            <a:endParaRPr lang="zh-CN" altLang="en-US" sz="32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8000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（二）学生互评</a:t>
            </a:r>
            <a:endParaRPr lang="zh-CN" altLang="en-US" sz="3200" b="1" dirty="0">
              <a:solidFill>
                <a:srgbClr val="80008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8000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endParaRPr lang="zh-CN" altLang="en-US" sz="2400" b="1" dirty="0">
              <a:solidFill>
                <a:srgbClr val="80008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小组分组，组员评议：组长组织组员传阅、讨论、修改。根据评分标准和评议方法，组员逐项评议，然后交叉阅读，确定评语内容，签名后交给作者本人，组长对这次评改进行总结，填写评改记录表。推荐佳作。各小组评改可分侧重点：看中心或选材，或结构、语言、表达方式。</a:t>
            </a:r>
            <a:endParaRPr lang="en-US" altLang="zh-CN" sz="24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精彩点评。组员分享优秀作文，朗读优秀作文或者片段，并展示小组评价。</a:t>
            </a:r>
            <a:endParaRPr lang="zh-CN" altLang="en-US" sz="24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</a:t>
            </a:r>
            <a:r>
              <a:rPr lang="zh-CN" altLang="en-US" sz="3200" b="1" dirty="0">
                <a:solidFill>
                  <a:srgbClr val="8000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（三）学生自改</a:t>
            </a:r>
            <a:endParaRPr lang="zh-CN" altLang="en-US" sz="3200" b="1" dirty="0">
              <a:solidFill>
                <a:srgbClr val="80008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自我整改。结合同学评价，老师的点评，自我反思，积极修改。</a:t>
            </a:r>
            <a:endParaRPr lang="zh-CN" altLang="en-US" sz="24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1383</Words>
  <Application>WPS 演示</Application>
  <PresentationFormat>在屏幕上显示</PresentationFormat>
  <Paragraphs>93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Arial</vt:lpstr>
      <vt:lpstr>宋体</vt:lpstr>
      <vt:lpstr>Wingdings</vt:lpstr>
      <vt:lpstr>Wingdings 2</vt:lpstr>
      <vt:lpstr>Wingdings</vt:lpstr>
      <vt:lpstr>微软雅黑</vt:lpstr>
      <vt:lpstr>迷你简菱心</vt:lpstr>
      <vt:lpstr>叶根友疾风草书</vt:lpstr>
      <vt:lpstr>Constantia</vt:lpstr>
      <vt:lpstr>Segoe Print</vt:lpstr>
      <vt:lpstr>Arial Unicode MS</vt:lpstr>
      <vt:lpstr>隶书</vt:lpstr>
      <vt:lpstr>Calibri</vt:lpstr>
      <vt:lpstr>流畅</vt:lpstr>
      <vt:lpstr>培养初中生自我修改作文能力的研究</vt:lpstr>
      <vt:lpstr>PowerPoint 演示文稿</vt:lpstr>
      <vt:lpstr>PowerPoint 演示文稿</vt:lpstr>
      <vt:lpstr>PowerPoint 演示文稿</vt:lpstr>
      <vt:lpstr>本课题按五步骤推进 ——整个过程按“作文我们自己改”活动课形式进行。</vt:lpstr>
      <vt:lpstr>PowerPoint 演示文稿</vt:lpstr>
      <vt:lpstr>PowerPoint 演示文稿</vt:lpstr>
      <vt:lpstr>PowerPoint 演示文稿</vt:lpstr>
      <vt:lpstr>PowerPoint 演示文稿</vt:lpstr>
      <vt:lpstr>修改过程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：</cp:lastModifiedBy>
  <cp:revision>99</cp:revision>
  <dcterms:created xsi:type="dcterms:W3CDTF">2018-11-30T09:06:00Z</dcterms:created>
  <dcterms:modified xsi:type="dcterms:W3CDTF">2020-06-30T09:04:28Z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2052-11.1.0.9740</vt:lpwstr>
  </property>
</Properties>
</file>