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4" r:id="rId2"/>
    <p:sldId id="319" r:id="rId3"/>
    <p:sldId id="305" r:id="rId4"/>
    <p:sldId id="295" r:id="rId5"/>
    <p:sldId id="310" r:id="rId6"/>
    <p:sldId id="297" r:id="rId7"/>
    <p:sldId id="298" r:id="rId8"/>
    <p:sldId id="281" r:id="rId9"/>
    <p:sldId id="299" r:id="rId10"/>
    <p:sldId id="300" r:id="rId11"/>
    <p:sldId id="320" r:id="rId12"/>
    <p:sldId id="311" r:id="rId13"/>
    <p:sldId id="291" r:id="rId14"/>
    <p:sldId id="308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t>6</a:t>
            </a:fld>
            <a:endParaRPr lang="en-US" altLang="zh-CN" sz="1200" dirty="0"/>
          </a:p>
        </p:txBody>
      </p:sp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331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0" descr="u=970092561,125372352&amp;fm=23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5123" name="AutoShape 12" descr="u=970092561,125372352&amp;fm=23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5126" name="矩形 5122"/>
          <p:cNvSpPr>
            <a:spLocks noTextEdit="1"/>
          </p:cNvSpPr>
          <p:nvPr/>
        </p:nvSpPr>
        <p:spPr>
          <a:xfrm>
            <a:off x="278544" y="240022"/>
            <a:ext cx="4995822" cy="6346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zh-CN" altLang="en-US" sz="6000" b="1" i="1" dirty="0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楷体" charset="0"/>
                <a:ea typeface="楷体" charset="0"/>
              </a:rPr>
              <a:t>第三单元 明清时期</a:t>
            </a:r>
          </a:p>
        </p:txBody>
      </p:sp>
      <p:sp>
        <p:nvSpPr>
          <p:cNvPr id="2" name="矩形 5124"/>
          <p:cNvSpPr>
            <a:spLocks noRot="1"/>
          </p:cNvSpPr>
          <p:nvPr/>
        </p:nvSpPr>
        <p:spPr>
          <a:xfrm>
            <a:off x="960784" y="1292915"/>
            <a:ext cx="9442173" cy="42721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+mn-ea"/>
              </a:rPr>
              <a:t>          第</a:t>
            </a:r>
            <a:r>
              <a:rPr lang="en-US" altLang="zh-CN" sz="5400" b="1" dirty="0">
                <a:latin typeface="+mn-ea"/>
              </a:rPr>
              <a:t>17</a:t>
            </a:r>
            <a:r>
              <a:rPr lang="zh-CN" altLang="en-US" sz="5400" b="1" dirty="0">
                <a:latin typeface="+mn-ea"/>
              </a:rPr>
              <a:t>课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+mn-ea"/>
              </a:rPr>
              <a:t>明朝的灭亡</a:t>
            </a:r>
            <a:endParaRPr lang="en-US" altLang="zh-CN" sz="5400" b="1" dirty="0">
              <a:latin typeface="+mn-ea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ea"/>
              </a:rPr>
              <a:t>                                设计人：王翊婷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/>
          <p:nvPr/>
        </p:nvSpPr>
        <p:spPr>
          <a:xfrm>
            <a:off x="2204072" y="5320127"/>
            <a:ext cx="2052637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清太宗皇太极</a:t>
            </a:r>
          </a:p>
        </p:txBody>
      </p:sp>
      <p:sp>
        <p:nvSpPr>
          <p:cNvPr id="17410" name="Rectangle 3"/>
          <p:cNvSpPr/>
          <p:nvPr/>
        </p:nvSpPr>
        <p:spPr>
          <a:xfrm>
            <a:off x="4897868" y="3978783"/>
            <a:ext cx="6593613" cy="17745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爱新觉罗</a:t>
            </a:r>
            <a:r>
              <a:rPr lang="en-US" altLang="zh-CN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皇太极，太祖努尔哈赤第八子，生于赫图阿拉城（今辽宁新宾县）。</a:t>
            </a:r>
            <a:r>
              <a:rPr lang="en-US" altLang="zh-CN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1626</a:t>
            </a: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年即汗位后，改女真族为满洲；</a:t>
            </a:r>
            <a:r>
              <a:rPr lang="en-US" altLang="zh-CN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1636</a:t>
            </a: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年，建国号为清。在位期间采取了一系列封建化的措施，为灭明和建立大清帝国奠定了基础。</a:t>
            </a:r>
          </a:p>
        </p:txBody>
      </p:sp>
      <p:sp>
        <p:nvSpPr>
          <p:cNvPr id="16388" name="Rectangle 4"/>
          <p:cNvSpPr/>
          <p:nvPr/>
        </p:nvSpPr>
        <p:spPr>
          <a:xfrm>
            <a:off x="5297108" y="1313726"/>
            <a:ext cx="3078162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1635</a:t>
            </a:r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  女真族</a:t>
            </a:r>
          </a:p>
        </p:txBody>
      </p:sp>
      <p:sp>
        <p:nvSpPr>
          <p:cNvPr id="16392" name="Rectangle 8"/>
          <p:cNvSpPr/>
          <p:nvPr/>
        </p:nvSpPr>
        <p:spPr>
          <a:xfrm>
            <a:off x="5300662" y="2527617"/>
            <a:ext cx="2789237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1636</a:t>
            </a:r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  后金</a:t>
            </a:r>
          </a:p>
        </p:txBody>
      </p:sp>
      <p:sp>
        <p:nvSpPr>
          <p:cNvPr id="16393" name="Rectangle 9"/>
          <p:cNvSpPr/>
          <p:nvPr/>
        </p:nvSpPr>
        <p:spPr>
          <a:xfrm>
            <a:off x="9236096" y="2492287"/>
            <a:ext cx="531881" cy="55399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</a:t>
            </a:r>
          </a:p>
        </p:txBody>
      </p:sp>
      <p:sp>
        <p:nvSpPr>
          <p:cNvPr id="16394" name="Line 10"/>
          <p:cNvSpPr/>
          <p:nvPr/>
        </p:nvSpPr>
        <p:spPr>
          <a:xfrm>
            <a:off x="8194675" y="2773679"/>
            <a:ext cx="719138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stealth" w="lg" len="lg"/>
          </a:ln>
        </p:spPr>
      </p:sp>
      <p:pic>
        <p:nvPicPr>
          <p:cNvPr id="17415" name="Picture 12" descr="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57" y="693669"/>
            <a:ext cx="2997200" cy="444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5"/>
          <p:cNvSpPr/>
          <p:nvPr/>
        </p:nvSpPr>
        <p:spPr>
          <a:xfrm>
            <a:off x="9583792" y="1307781"/>
            <a:ext cx="984250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满洲</a:t>
            </a:r>
          </a:p>
        </p:txBody>
      </p:sp>
      <p:sp>
        <p:nvSpPr>
          <p:cNvPr id="5" name="Line 6"/>
          <p:cNvSpPr/>
          <p:nvPr/>
        </p:nvSpPr>
        <p:spPr>
          <a:xfrm>
            <a:off x="8554244" y="1559788"/>
            <a:ext cx="719138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stealth" w="lg" len="lg"/>
          </a:ln>
        </p:spPr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2E6AEC-5255-4261-B565-648E1F8BBA84}"/>
              </a:ext>
            </a:extLst>
          </p:cNvPr>
          <p:cNvSpPr txBox="1"/>
          <p:nvPr/>
        </p:nvSpPr>
        <p:spPr>
          <a:xfrm>
            <a:off x="214425" y="432059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1.</a:t>
            </a:r>
            <a:r>
              <a:rPr lang="zh-CN" altLang="en-US" sz="2800" b="1" dirty="0">
                <a:latin typeface="+mn-ea"/>
              </a:rPr>
              <a:t>满洲兴起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4BF44B-D9C3-49E3-A9E5-A97B0FE256A0}"/>
              </a:ext>
            </a:extLst>
          </p:cNvPr>
          <p:cNvSpPr/>
          <p:nvPr/>
        </p:nvSpPr>
        <p:spPr>
          <a:xfrm>
            <a:off x="443011" y="1044955"/>
            <a:ext cx="110068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材料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李自成攻占北京后，即遣将前往山海关招抚吴三桂，许以“封侯之赏”，同时遣降将唐通等率军往取山海关。吴三桂原以大势所趋决计归降。但当他率军抵达永平以西的沙河驿时，得知其父吴襄在京城被大顺军拘捕索饷，爱妾陈圆圆为李自成部将所夺，遂怒而中改，击败李自成所遣守关镇将唐通，返回山海关。李自成得知吴三桂降而复叛，于四月中亲率大顺军主力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万余人进兵山海关。吴三桂权衡之下，决意向清军乞援。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——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张岂之主编：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中国历史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元明清卷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658500-3406-4ADF-BFDE-8A27E44EC0D1}"/>
              </a:ext>
            </a:extLst>
          </p:cNvPr>
          <p:cNvSpPr txBox="1"/>
          <p:nvPr/>
        </p:nvSpPr>
        <p:spPr>
          <a:xfrm>
            <a:off x="443011" y="23676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2.</a:t>
            </a:r>
            <a:r>
              <a:rPr lang="zh-CN" altLang="en-US" sz="2800" b="1" dirty="0">
                <a:latin typeface="+mn-ea"/>
              </a:rPr>
              <a:t>清军入关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D8564E-CA52-4ED6-AF21-B3E7D0D4655F}"/>
              </a:ext>
            </a:extLst>
          </p:cNvPr>
          <p:cNvSpPr txBox="1"/>
          <p:nvPr/>
        </p:nvSpPr>
        <p:spPr>
          <a:xfrm>
            <a:off x="2179317" y="4223024"/>
            <a:ext cx="6365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思考：</a:t>
            </a:r>
            <a:r>
              <a:rPr lang="zh-CN" altLang="en-US" sz="3000" b="1" dirty="0"/>
              <a:t>清军是如何实现入主中原的？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94AEB3-D989-4A23-B0C2-EC57EE4D22E4}"/>
              </a:ext>
            </a:extLst>
          </p:cNvPr>
          <p:cNvSpPr txBox="1"/>
          <p:nvPr/>
        </p:nvSpPr>
        <p:spPr>
          <a:xfrm flipH="1">
            <a:off x="2179317" y="5128396"/>
            <a:ext cx="76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3333CC"/>
                </a:solidFill>
              </a:rPr>
              <a:t>吴三桂引清军入关，与清军夹击李自成。</a:t>
            </a:r>
          </a:p>
        </p:txBody>
      </p:sp>
    </p:spTree>
    <p:extLst>
      <p:ext uri="{BB962C8B-B14F-4D97-AF65-F5344CB8AC3E}">
        <p14:creationId xmlns:p14="http://schemas.microsoft.com/office/powerpoint/2010/main" val="33235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>
            <a:extLst>
              <a:ext uri="{FF2B5EF4-FFF2-40B4-BE49-F238E27FC236}">
                <a16:creationId xmlns:a16="http://schemas.microsoft.com/office/drawing/2014/main" id="{1858B6A4-206F-485F-9271-1A57356F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4" y="2230439"/>
            <a:ext cx="9144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AutoShape 15">
            <a:extLst>
              <a:ext uri="{FF2B5EF4-FFF2-40B4-BE49-F238E27FC236}">
                <a16:creationId xmlns:a16="http://schemas.microsoft.com/office/drawing/2014/main" id="{677579FB-1568-4A3E-BA8A-055B9CD979D3}"/>
              </a:ext>
            </a:extLst>
          </p:cNvPr>
          <p:cNvSpPr>
            <a:spLocks/>
          </p:cNvSpPr>
          <p:nvPr/>
        </p:nvSpPr>
        <p:spPr bwMode="auto">
          <a:xfrm>
            <a:off x="3138601" y="2354400"/>
            <a:ext cx="568614" cy="1637815"/>
          </a:xfrm>
          <a:prstGeom prst="rightBrace">
            <a:avLst>
              <a:gd name="adj1" fmla="val 17935"/>
              <a:gd name="adj2" fmla="val 50000"/>
            </a:avLst>
          </a:prstGeom>
          <a:noFill/>
          <a:ln w="2857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4" name="AutoShape 11">
            <a:extLst>
              <a:ext uri="{FF2B5EF4-FFF2-40B4-BE49-F238E27FC236}">
                <a16:creationId xmlns:a16="http://schemas.microsoft.com/office/drawing/2014/main" id="{06467141-5EEA-4CF0-86C1-4CFC9594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759" y="3012144"/>
            <a:ext cx="714375" cy="311150"/>
          </a:xfrm>
          <a:prstGeom prst="rightArrow">
            <a:avLst>
              <a:gd name="adj1" fmla="val 50000"/>
              <a:gd name="adj2" fmla="val 89105"/>
            </a:avLst>
          </a:prstGeom>
          <a:solidFill>
            <a:srgbClr val="99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5" name="AutoShape 12">
            <a:extLst>
              <a:ext uri="{FF2B5EF4-FFF2-40B4-BE49-F238E27FC236}">
                <a16:creationId xmlns:a16="http://schemas.microsoft.com/office/drawing/2014/main" id="{3E4491DC-0B9E-4EAD-A4CE-21BA5CB7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066" y="3034369"/>
            <a:ext cx="485775" cy="266700"/>
          </a:xfrm>
          <a:prstGeom prst="rightArrow">
            <a:avLst>
              <a:gd name="adj1" fmla="val 50000"/>
              <a:gd name="adj2" fmla="val 78777"/>
            </a:avLst>
          </a:prstGeom>
          <a:solidFill>
            <a:srgbClr val="99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6" name="AutoShape 13">
            <a:extLst>
              <a:ext uri="{FF2B5EF4-FFF2-40B4-BE49-F238E27FC236}">
                <a16:creationId xmlns:a16="http://schemas.microsoft.com/office/drawing/2014/main" id="{6728681E-A948-4A7B-91E1-151B9D5F2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289" y="3060701"/>
            <a:ext cx="501650" cy="285750"/>
          </a:xfrm>
          <a:prstGeom prst="rightArrow">
            <a:avLst>
              <a:gd name="adj1" fmla="val 50000"/>
              <a:gd name="adj2" fmla="val 65281"/>
            </a:avLst>
          </a:prstGeom>
          <a:solidFill>
            <a:srgbClr val="99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7" name="AutoShape 14">
            <a:extLst>
              <a:ext uri="{FF2B5EF4-FFF2-40B4-BE49-F238E27FC236}">
                <a16:creationId xmlns:a16="http://schemas.microsoft.com/office/drawing/2014/main" id="{53FAC188-BFD4-4924-994A-E9B2527C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88" y="3711374"/>
            <a:ext cx="1237627" cy="780851"/>
          </a:xfrm>
          <a:custGeom>
            <a:avLst/>
            <a:gdLst>
              <a:gd name="T0" fmla="*/ 983144 w 21600"/>
              <a:gd name="T1" fmla="*/ 0 h 21600"/>
              <a:gd name="T2" fmla="*/ 589861 w 21600"/>
              <a:gd name="T3" fmla="*/ 158750 h 21600"/>
              <a:gd name="T4" fmla="*/ 897695 w 21600"/>
              <a:gd name="T5" fmla="*/ 158750 h 21600"/>
              <a:gd name="T6" fmla="*/ 897695 w 21600"/>
              <a:gd name="T7" fmla="*/ 400116 h 21600"/>
              <a:gd name="T8" fmla="*/ 0 w 21600"/>
              <a:gd name="T9" fmla="*/ 400116 h 21600"/>
              <a:gd name="T10" fmla="*/ 0 w 21600"/>
              <a:gd name="T11" fmla="*/ 476250 h 21600"/>
              <a:gd name="T12" fmla="*/ 1068529 w 21600"/>
              <a:gd name="T13" fmla="*/ 476250 h 21600"/>
              <a:gd name="T14" fmla="*/ 1068529 w 21600"/>
              <a:gd name="T15" fmla="*/ 158750 h 21600"/>
              <a:gd name="T16" fmla="*/ 1376363 w 21600"/>
              <a:gd name="T17" fmla="*/ 158750 h 21600"/>
              <a:gd name="T18" fmla="*/ 983144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4088" y="7200"/>
                </a:lnTo>
                <a:lnTo>
                  <a:pt x="14088" y="18147"/>
                </a:lnTo>
                <a:lnTo>
                  <a:pt x="0" y="18147"/>
                </a:lnTo>
                <a:lnTo>
                  <a:pt x="0" y="21600"/>
                </a:lnTo>
                <a:lnTo>
                  <a:pt x="16769" y="21600"/>
                </a:lnTo>
                <a:lnTo>
                  <a:pt x="16769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9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Rectangle 16">
            <a:extLst>
              <a:ext uri="{FF2B5EF4-FFF2-40B4-BE49-F238E27FC236}">
                <a16:creationId xmlns:a16="http://schemas.microsoft.com/office/drawing/2014/main" id="{1B7AE958-87CC-4BC9-BBBF-21B1B0A2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4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CEB43D-B2FC-4E7A-AF7C-2C466745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61" y="2133825"/>
            <a:ext cx="2540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政治腐朽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社会动荡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8ADD50-2469-4AB4-93F4-CCADFA88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06" y="361698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人民生活困苦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7473C8-F81F-4465-B66C-04BC4D1A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743" y="3921657"/>
            <a:ext cx="36671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女真壮大，建立政权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吴三桂降清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583B31-B364-4C2D-821E-816BD19A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729" y="2928938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李自成起义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283C58-DE5E-4A90-BA9A-364176EA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359" y="290610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明朝灭亡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DA080A-79CF-445B-8964-FFD0D493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830" y="291169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清朝建立</a:t>
            </a:r>
          </a:p>
        </p:txBody>
      </p:sp>
      <p:sp>
        <p:nvSpPr>
          <p:cNvPr id="18" name="文本框 6151">
            <a:extLst>
              <a:ext uri="{FF2B5EF4-FFF2-40B4-BE49-F238E27FC236}">
                <a16:creationId xmlns:a16="http://schemas.microsoft.com/office/drawing/2014/main" id="{F785D931-0649-4554-8A0D-CF367CC5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4" y="361700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54197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/>
          <p:nvPr/>
        </p:nvSpPr>
        <p:spPr>
          <a:xfrm>
            <a:off x="1818859" y="1063126"/>
            <a:ext cx="9498496" cy="54107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明朝灭亡的根本原因是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  　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皇帝昏庸无能　　　　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．政治腐败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天灾人祸            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．满清强大</a:t>
            </a:r>
          </a:p>
          <a:p>
            <a:pPr algn="just" eaLnBrk="1" hangingPunct="1">
              <a:lnSpc>
                <a:spcPct val="120000"/>
              </a:lnSpc>
            </a:pP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李自成起义提出的口号是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  　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王侯将相宁有种乎？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苍天已死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黄天当立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岁在甲子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天下大吉。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均田免赋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大楚兴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陈胜王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B4797A-391E-46F7-9752-88FE4B7D3484}"/>
              </a:ext>
            </a:extLst>
          </p:cNvPr>
          <p:cNvSpPr txBox="1"/>
          <p:nvPr/>
        </p:nvSpPr>
        <p:spPr>
          <a:xfrm>
            <a:off x="7447722" y="3379304"/>
            <a:ext cx="694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</a:t>
            </a:r>
            <a:endParaRPr lang="zh-CN" altLang="en-US" sz="6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B69C7F-E69C-4662-B0B7-E9AB5DA04A57}"/>
              </a:ext>
            </a:extLst>
          </p:cNvPr>
          <p:cNvSpPr txBox="1"/>
          <p:nvPr/>
        </p:nvSpPr>
        <p:spPr>
          <a:xfrm>
            <a:off x="7121350" y="904518"/>
            <a:ext cx="652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</a:t>
            </a:r>
            <a:endParaRPr lang="zh-CN" altLang="en-US" sz="6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文本框 6151">
            <a:extLst>
              <a:ext uri="{FF2B5EF4-FFF2-40B4-BE49-F238E27FC236}">
                <a16:creationId xmlns:a16="http://schemas.microsoft.com/office/drawing/2014/main" id="{647EBF76-A311-4007-8F6A-E304FFEE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52" y="38129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1"/>
          <p:cNvSpPr txBox="1"/>
          <p:nvPr/>
        </p:nvSpPr>
        <p:spPr>
          <a:xfrm>
            <a:off x="1920945" y="1092270"/>
            <a:ext cx="8215312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3.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下列各项，哪些与明朝灭亡有直接的关系，请在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内画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√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朝政腐败，宦官擅权    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土地兼并严重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朝廷征派苛捐杂税      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努尔哈赤统一女真各部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大规模的农民起义     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□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吴三桂引清军入关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2778195" y="2163832"/>
            <a:ext cx="642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2809669" y="2734380"/>
            <a:ext cx="5715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2813913" y="3282385"/>
            <a:ext cx="6429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2849632" y="4378395"/>
            <a:ext cx="6429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AD3BCF0-C738-4715-B350-7361FAE32391}"/>
              </a:ext>
            </a:extLst>
          </p:cNvPr>
          <p:cNvSpPr/>
          <p:nvPr/>
        </p:nvSpPr>
        <p:spPr>
          <a:xfrm>
            <a:off x="1828661" y="2066189"/>
            <a:ext cx="93826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、知道明朝后期政治腐败与社会动荡的史实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、了解李自成起义推翻明朝的基本过程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、大体了解清军入关与农民军的失败的基本情况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6BC9EB3F-B93D-4C77-962C-7F2426BD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9" y="374651"/>
            <a:ext cx="2242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知识目标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267B034-7BEE-496E-8041-FC86840928CF}"/>
              </a:ext>
            </a:extLst>
          </p:cNvPr>
          <p:cNvSpPr/>
          <p:nvPr/>
        </p:nvSpPr>
        <p:spPr bwMode="auto">
          <a:xfrm>
            <a:off x="4249739" y="1144588"/>
            <a:ext cx="3241675" cy="360362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56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/>
          <p:nvPr/>
        </p:nvSpPr>
        <p:spPr>
          <a:xfrm>
            <a:off x="920898" y="1113278"/>
            <a:ext cx="6470587" cy="2357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政治腐败</a:t>
            </a:r>
            <a:r>
              <a:rPr lang="zh-CN" altLang="en-US" sz="3200" b="1" dirty="0">
                <a:latin typeface="宋体" panose="02010600030101010101" pitchFamily="2" charset="-122"/>
              </a:rPr>
              <a:t>的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表现：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3200" b="1" dirty="0">
                <a:latin typeface="宋体" panose="02010600030101010101" pitchFamily="2" charset="-122"/>
              </a:rPr>
              <a:t>皇帝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皇室内部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大臣们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</p:txBody>
      </p:sp>
      <p:pic>
        <p:nvPicPr>
          <p:cNvPr id="18435" name="图片 18434" descr="timg?image&amp;quality=80&amp;size=b9999_10000&amp;sec=1489228896186&amp;di=e796977cb2186d8b0ae8c78c2afb6c2a&amp;imgtype=0&amp;src=http%3A%2F%2Fr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448" y="3258184"/>
            <a:ext cx="3421063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 descr="RP2S_5N9)Z}OS_%BEB_0OZ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041" y="247015"/>
            <a:ext cx="2809875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文本框 18437"/>
          <p:cNvSpPr txBox="1"/>
          <p:nvPr/>
        </p:nvSpPr>
        <p:spPr>
          <a:xfrm>
            <a:off x="11142111" y="199777"/>
            <a:ext cx="5334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明神宗</a:t>
            </a:r>
          </a:p>
        </p:txBody>
      </p:sp>
      <p:pic>
        <p:nvPicPr>
          <p:cNvPr id="18439" name="图片 18438" descr="timg?image&amp;quality=80&amp;size=b9999_10000&amp;sec=1489830755&amp;di=9844181dc1ea95b0fb448f0661454652&amp;imgtype=jpg&amp;er=1&amp;src=http%3A%2F%2F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48" y="3849147"/>
            <a:ext cx="4419600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文本框 18439"/>
          <p:cNvSpPr txBox="1"/>
          <p:nvPr/>
        </p:nvSpPr>
        <p:spPr>
          <a:xfrm>
            <a:off x="1084748" y="4293706"/>
            <a:ext cx="762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东林党争</a:t>
            </a:r>
          </a:p>
        </p:txBody>
      </p:sp>
      <p:sp>
        <p:nvSpPr>
          <p:cNvPr id="18441" name="文本框 18440"/>
          <p:cNvSpPr txBox="1"/>
          <p:nvPr/>
        </p:nvSpPr>
        <p:spPr>
          <a:xfrm>
            <a:off x="2565810" y="1771627"/>
            <a:ext cx="396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沉迷享乐，疏于朝政；</a:t>
            </a:r>
          </a:p>
        </p:txBody>
      </p:sp>
      <p:sp>
        <p:nvSpPr>
          <p:cNvPr id="18442" name="文本框 18441"/>
          <p:cNvSpPr txBox="1"/>
          <p:nvPr/>
        </p:nvSpPr>
        <p:spPr>
          <a:xfrm>
            <a:off x="3338600" y="2359941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勾心斗角，纷争不已；</a:t>
            </a:r>
          </a:p>
        </p:txBody>
      </p:sp>
      <p:sp>
        <p:nvSpPr>
          <p:cNvPr id="18443" name="文本框 18442"/>
          <p:cNvSpPr txBox="1"/>
          <p:nvPr/>
        </p:nvSpPr>
        <p:spPr>
          <a:xfrm>
            <a:off x="2909645" y="2943451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Arial" panose="020B0604020202020204" pitchFamily="34" charset="0"/>
              </a:rPr>
              <a:t>结党营私，争权夺利。</a:t>
            </a:r>
          </a:p>
        </p:txBody>
      </p:sp>
      <p:grpSp>
        <p:nvGrpSpPr>
          <p:cNvPr id="12" name="组合 6147">
            <a:extLst>
              <a:ext uri="{FF2B5EF4-FFF2-40B4-BE49-F238E27FC236}">
                <a16:creationId xmlns:a16="http://schemas.microsoft.com/office/drawing/2014/main" id="{9D2C54D2-C919-432F-AF3B-E2018C05AF96}"/>
              </a:ext>
            </a:extLst>
          </p:cNvPr>
          <p:cNvGrpSpPr>
            <a:grpSpLocks/>
          </p:cNvGrpSpPr>
          <p:nvPr/>
        </p:nvGrpSpPr>
        <p:grpSpPr bwMode="auto">
          <a:xfrm>
            <a:off x="560387" y="-27623"/>
            <a:ext cx="2232025" cy="806450"/>
            <a:chOff x="0" y="0"/>
            <a:chExt cx="3516" cy="1269"/>
          </a:xfrm>
        </p:grpSpPr>
        <p:sp>
          <p:nvSpPr>
            <p:cNvPr id="13" name="矩形 7">
              <a:extLst>
                <a:ext uri="{FF2B5EF4-FFF2-40B4-BE49-F238E27FC236}">
                  <a16:creationId xmlns:a16="http://schemas.microsoft.com/office/drawing/2014/main" id="{C4A6DA66-B02A-4C03-AFF6-31EEE8B3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 16">
              <a:extLst>
                <a:ext uri="{FF2B5EF4-FFF2-40B4-BE49-F238E27FC236}">
                  <a16:creationId xmlns:a16="http://schemas.microsoft.com/office/drawing/2014/main" id="{CD8C78FF-0385-45FD-BD42-E5F914568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C28CB093-5AE9-410D-B1FF-5CFBE4321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6" name="文本框 6152">
              <a:extLst>
                <a:ext uri="{FF2B5EF4-FFF2-40B4-BE49-F238E27FC236}">
                  <a16:creationId xmlns:a16="http://schemas.microsoft.com/office/drawing/2014/main" id="{275DC8BA-E952-4FD4-9332-25F82F439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accent1"/>
                  </a:solidFill>
                  <a:ea typeface="黑体" panose="02010609060101010101" pitchFamily="49" charset="-122"/>
                </a:rPr>
                <a:t>一</a:t>
              </a:r>
            </a:p>
          </p:txBody>
        </p:sp>
      </p:grpSp>
      <p:sp>
        <p:nvSpPr>
          <p:cNvPr id="17" name="文本框 6151">
            <a:extLst>
              <a:ext uri="{FF2B5EF4-FFF2-40B4-BE49-F238E27FC236}">
                <a16:creationId xmlns:a16="http://schemas.microsoft.com/office/drawing/2014/main" id="{48AEF135-366B-41F4-8B95-54EF1D96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99" y="247015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政治腐败与社会动荡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1" name="表格 8210"/>
          <p:cNvGraphicFramePr/>
          <p:nvPr>
            <p:extLst>
              <p:ext uri="{D42A27DB-BD31-4B8C-83A1-F6EECF244321}">
                <p14:modId xmlns:p14="http://schemas.microsoft.com/office/powerpoint/2010/main" val="3033570981"/>
              </p:ext>
            </p:extLst>
          </p:nvPr>
        </p:nvGraphicFramePr>
        <p:xfrm>
          <a:off x="560387" y="2098572"/>
          <a:ext cx="7467115" cy="3063875"/>
        </p:xfrm>
        <a:graphic>
          <a:graphicData uri="http://schemas.openxmlformats.org/drawingml/2006/table">
            <a:tbl>
              <a:tblPr/>
              <a:tblGrid>
                <a:gridCol w="142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0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明神宗时期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南京一带有的富豪之家占地</a:t>
                      </a:r>
                      <a:r>
                        <a:rPr lang="en-US" altLang="zh-CN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万顷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91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明熹宗时期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一次赐给瑞王、惠王、桂王田地每人以万计，魏忠贤占地万顷以上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0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明崇祯时期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云南沐氏占地万顷以上，占云南耕地的</a:t>
                      </a:r>
                      <a:r>
                        <a:rPr lang="en-US" altLang="zh-CN" sz="2800" b="1" dirty="0">
                          <a:solidFill>
                            <a:srgbClr val="001D2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1/3</a:t>
                      </a:r>
                      <a:endParaRPr lang="zh-CN" altLang="en-US" sz="2800" b="1" dirty="0">
                        <a:solidFill>
                          <a:srgbClr val="001D2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08" name="TextBox 2"/>
          <p:cNvSpPr txBox="1"/>
          <p:nvPr/>
        </p:nvSpPr>
        <p:spPr>
          <a:xfrm>
            <a:off x="922234" y="1387890"/>
            <a:ext cx="1382712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材料一</a:t>
            </a:r>
          </a:p>
        </p:txBody>
      </p:sp>
      <p:grpSp>
        <p:nvGrpSpPr>
          <p:cNvPr id="5" name="组合 6147">
            <a:extLst>
              <a:ext uri="{FF2B5EF4-FFF2-40B4-BE49-F238E27FC236}">
                <a16:creationId xmlns:a16="http://schemas.microsoft.com/office/drawing/2014/main" id="{EF63939E-6061-45C0-B044-3A6A28745FCD}"/>
              </a:ext>
            </a:extLst>
          </p:cNvPr>
          <p:cNvGrpSpPr>
            <a:grpSpLocks/>
          </p:cNvGrpSpPr>
          <p:nvPr/>
        </p:nvGrpSpPr>
        <p:grpSpPr bwMode="auto">
          <a:xfrm>
            <a:off x="560387" y="-27623"/>
            <a:ext cx="2232025" cy="806450"/>
            <a:chOff x="0" y="0"/>
            <a:chExt cx="3516" cy="1269"/>
          </a:xfrm>
        </p:grpSpPr>
        <p:sp>
          <p:nvSpPr>
            <p:cNvPr id="6" name="矩形 7">
              <a:extLst>
                <a:ext uri="{FF2B5EF4-FFF2-40B4-BE49-F238E27FC236}">
                  <a16:creationId xmlns:a16="http://schemas.microsoft.com/office/drawing/2014/main" id="{1C675EF1-8B64-47BD-9C6D-5A05587BD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 16">
              <a:extLst>
                <a:ext uri="{FF2B5EF4-FFF2-40B4-BE49-F238E27FC236}">
                  <a16:creationId xmlns:a16="http://schemas.microsoft.com/office/drawing/2014/main" id="{A0FAB30A-9A44-4611-8C05-628047290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矩形 17">
              <a:extLst>
                <a:ext uri="{FF2B5EF4-FFF2-40B4-BE49-F238E27FC236}">
                  <a16:creationId xmlns:a16="http://schemas.microsoft.com/office/drawing/2014/main" id="{AA92406B-73C2-425F-8A67-5FB6506A8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9" name="文本框 6152">
              <a:extLst>
                <a:ext uri="{FF2B5EF4-FFF2-40B4-BE49-F238E27FC236}">
                  <a16:creationId xmlns:a16="http://schemas.microsoft.com/office/drawing/2014/main" id="{C79DEFCC-4F1C-4747-B91D-D3E7FD33E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accent1"/>
                  </a:solidFill>
                  <a:ea typeface="黑体" panose="02010609060101010101" pitchFamily="49" charset="-122"/>
                </a:rPr>
                <a:t>一</a:t>
              </a:r>
            </a:p>
          </p:txBody>
        </p:sp>
      </p:grpSp>
      <p:sp>
        <p:nvSpPr>
          <p:cNvPr id="10" name="文本框 6151">
            <a:extLst>
              <a:ext uri="{FF2B5EF4-FFF2-40B4-BE49-F238E27FC236}">
                <a16:creationId xmlns:a16="http://schemas.microsoft.com/office/drawing/2014/main" id="{1F816C86-39F8-48AB-B0D5-AFBCC090B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99" y="247015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政治腐败与社会动荡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B32FCC-3085-4F48-BB03-1AA473C643DA}"/>
              </a:ext>
            </a:extLst>
          </p:cNvPr>
          <p:cNvGrpSpPr/>
          <p:nvPr/>
        </p:nvGrpSpPr>
        <p:grpSpPr>
          <a:xfrm>
            <a:off x="7792279" y="949914"/>
            <a:ext cx="3670851" cy="4853877"/>
            <a:chOff x="7792279" y="949914"/>
            <a:chExt cx="3670851" cy="485387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BCED383-8C8A-4C46-8AE1-1670625B9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0" t="23017" r="8512" b="5684"/>
            <a:stretch/>
          </p:blipFill>
          <p:spPr>
            <a:xfrm>
              <a:off x="8256103" y="949914"/>
              <a:ext cx="3207027" cy="4853877"/>
            </a:xfrm>
            <a:prstGeom prst="rect">
              <a:avLst/>
            </a:prstGeom>
          </p:spPr>
        </p:pic>
        <p:sp>
          <p:nvSpPr>
            <p:cNvPr id="13" name="文本框 77830">
              <a:extLst>
                <a:ext uri="{FF2B5EF4-FFF2-40B4-BE49-F238E27FC236}">
                  <a16:creationId xmlns:a16="http://schemas.microsoft.com/office/drawing/2014/main" id="{05DEF391-C066-4AA8-940F-F7B0FE8C4E36}"/>
                </a:ext>
              </a:extLst>
            </p:cNvPr>
            <p:cNvSpPr txBox="1"/>
            <p:nvPr/>
          </p:nvSpPr>
          <p:spPr>
            <a:xfrm>
              <a:off x="7792279" y="5342126"/>
              <a:ext cx="287744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明《流民图》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30A459C3-5ACE-40EB-B167-27E04CB3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5" y="366435"/>
            <a:ext cx="1164231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/>
              <a:t>       </a:t>
            </a:r>
            <a:r>
              <a:rPr lang="zh-CN" altLang="en-US" sz="2800" b="1" dirty="0"/>
              <a:t>材料一   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万历到崇祯（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1573-1644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年）的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年间，就有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年发生自然灾害，受灾地区遍及全国。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万历十八年（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1590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），湖北麻城死于瘟疫和饥荒的人达到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万人。到崇祯年间，西北大旱，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赤地千里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，饥民遍野，饿殍载道，到处发生父子、兄弟、夫妻相食和举家自尽的悲惨景象。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9D9384CE-C5A6-4029-AB97-CF260B45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5" y="2858932"/>
            <a:ext cx="1164231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+mn-ea"/>
                <a:ea typeface="+mn-ea"/>
              </a:rPr>
              <a:t>材料二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臣乡延安府，自去岁一年无雨，草木枯焦。八九月间，民争采山间蓬草而食。其粒类糠皮，其味苦而涩，食之仅可延以不死。至十月以后而蓬尽矣，则剥树皮而食。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殆年终而树皮又尽矣，则又掘山中石块而食。                        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陕西通志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CB4D5A-8535-44AB-BD7D-B13C14870614}"/>
              </a:ext>
            </a:extLst>
          </p:cNvPr>
          <p:cNvSpPr/>
          <p:nvPr/>
        </p:nvSpPr>
        <p:spPr>
          <a:xfrm>
            <a:off x="1643682" y="5351430"/>
            <a:ext cx="892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想一想：当时受灾的农民处在什么样的状况下？</a:t>
            </a:r>
            <a:endParaRPr lang="zh-CN" altLang="en-US" sz="32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5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B6BAB627-FA5C-4D5B-914D-7BEF574AD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3" r="4499" b="-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12308" name="Picture 3" descr="7"/>
          <p:cNvPicPr>
            <a:picLocks noChangeAspect="1"/>
          </p:cNvPicPr>
          <p:nvPr/>
        </p:nvPicPr>
        <p:blipFill rotWithShape="1">
          <a:blip r:embed="rId4">
            <a:extLst/>
          </a:blip>
          <a:srcRect t="6503" r="1" b="23915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7" y="1039602"/>
            <a:ext cx="7050155" cy="52431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组合 6147">
            <a:extLst>
              <a:ext uri="{FF2B5EF4-FFF2-40B4-BE49-F238E27FC236}">
                <a16:creationId xmlns:a16="http://schemas.microsoft.com/office/drawing/2014/main" id="{C5932B75-C762-436C-A34A-1C6A1C79CF4F}"/>
              </a:ext>
            </a:extLst>
          </p:cNvPr>
          <p:cNvGrpSpPr>
            <a:grpSpLocks/>
          </p:cNvGrpSpPr>
          <p:nvPr/>
        </p:nvGrpSpPr>
        <p:grpSpPr bwMode="auto">
          <a:xfrm>
            <a:off x="295343" y="-107136"/>
            <a:ext cx="2232025" cy="806450"/>
            <a:chOff x="0" y="0"/>
            <a:chExt cx="3516" cy="1269"/>
          </a:xfrm>
        </p:grpSpPr>
        <p:sp>
          <p:nvSpPr>
            <p:cNvPr id="26" name="矩形 7">
              <a:extLst>
                <a:ext uri="{FF2B5EF4-FFF2-40B4-BE49-F238E27FC236}">
                  <a16:creationId xmlns:a16="http://schemas.microsoft.com/office/drawing/2014/main" id="{005396EE-2477-4A4B-BAD3-5C65AEAB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 16">
              <a:extLst>
                <a:ext uri="{FF2B5EF4-FFF2-40B4-BE49-F238E27FC236}">
                  <a16:creationId xmlns:a16="http://schemas.microsoft.com/office/drawing/2014/main" id="{FBECFFED-A9D7-4D5A-8117-4B4CF6B2C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13647CBD-F7EE-4869-909A-DD7CF070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1" name="文本框 6152">
              <a:extLst>
                <a:ext uri="{FF2B5EF4-FFF2-40B4-BE49-F238E27FC236}">
                  <a16:creationId xmlns:a16="http://schemas.microsoft.com/office/drawing/2014/main" id="{3EE9EADD-4D7A-4B9F-938F-ED57A0127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accent1"/>
                  </a:solidFill>
                  <a:ea typeface="黑体" panose="02010609060101010101" pitchFamily="49" charset="-122"/>
                </a:rPr>
                <a:t>二</a:t>
              </a:r>
            </a:p>
          </p:txBody>
        </p:sp>
      </p:grpSp>
      <p:sp>
        <p:nvSpPr>
          <p:cNvPr id="32" name="文本框 6151">
            <a:extLst>
              <a:ext uri="{FF2B5EF4-FFF2-40B4-BE49-F238E27FC236}">
                <a16:creationId xmlns:a16="http://schemas.microsoft.com/office/drawing/2014/main" id="{337BC05F-B655-4317-B208-8DE268C33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55" y="167502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李自成起义推翻明朝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09037D-72B7-4C44-8123-C135C3046DB0}"/>
              </a:ext>
            </a:extLst>
          </p:cNvPr>
          <p:cNvSpPr txBox="1"/>
          <p:nvPr/>
        </p:nvSpPr>
        <p:spPr>
          <a:xfrm>
            <a:off x="8507483" y="968881"/>
            <a:ext cx="2036331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陕北起义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7563A0-2EAF-43A4-828C-C9BF50E1DA5C}"/>
              </a:ext>
            </a:extLst>
          </p:cNvPr>
          <p:cNvSpPr txBox="1"/>
          <p:nvPr/>
        </p:nvSpPr>
        <p:spPr>
          <a:xfrm>
            <a:off x="7658508" y="2315331"/>
            <a:ext cx="4221232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提</a:t>
            </a:r>
            <a:r>
              <a:rPr lang="zh-CN" altLang="en-US" sz="3000" b="1" dirty="0">
                <a:latin typeface="Arial" panose="020B0604020202020204" pitchFamily="34" charset="0"/>
              </a:rPr>
              <a:t>出</a:t>
            </a:r>
            <a:r>
              <a:rPr lang="zh-CN" altLang="en-US" sz="3000" b="1" dirty="0">
                <a:solidFill>
                  <a:srgbClr val="3333CC"/>
                </a:solidFill>
                <a:latin typeface="Arial" panose="020B0604020202020204" pitchFamily="34" charset="0"/>
              </a:rPr>
              <a:t>“均田免赋”</a:t>
            </a:r>
            <a:r>
              <a:rPr lang="zh-CN" altLang="en-US" sz="3000" dirty="0">
                <a:latin typeface="Arial" panose="020B0604020202020204" pitchFamily="34" charset="0"/>
              </a:rPr>
              <a:t> </a:t>
            </a:r>
            <a:r>
              <a:rPr lang="zh-CN" altLang="en-US" sz="3000" b="1" dirty="0">
                <a:latin typeface="宋体" panose="02010600030101010101" pitchFamily="2" charset="-122"/>
              </a:rPr>
              <a:t>口号</a:t>
            </a:r>
          </a:p>
        </p:txBody>
      </p:sp>
      <p:sp>
        <p:nvSpPr>
          <p:cNvPr id="12" name="文本框 14343">
            <a:extLst>
              <a:ext uri="{FF2B5EF4-FFF2-40B4-BE49-F238E27FC236}">
                <a16:creationId xmlns:a16="http://schemas.microsoft.com/office/drawing/2014/main" id="{DEBB6C4F-8847-40B0-9949-F8F6C9F32828}"/>
              </a:ext>
            </a:extLst>
          </p:cNvPr>
          <p:cNvSpPr txBox="1"/>
          <p:nvPr/>
        </p:nvSpPr>
        <p:spPr>
          <a:xfrm>
            <a:off x="7658508" y="3384157"/>
            <a:ext cx="395039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建立政权，国号</a:t>
            </a:r>
            <a:r>
              <a:rPr lang="zh-CN" altLang="en-US" sz="3000" b="1" dirty="0">
                <a:solidFill>
                  <a:srgbClr val="3333CC"/>
                </a:solidFill>
                <a:latin typeface="Arial" panose="020B0604020202020204" pitchFamily="34" charset="0"/>
              </a:rPr>
              <a:t>大顺</a:t>
            </a:r>
          </a:p>
        </p:txBody>
      </p:sp>
      <p:sp>
        <p:nvSpPr>
          <p:cNvPr id="13" name="文本框 14344">
            <a:extLst>
              <a:ext uri="{FF2B5EF4-FFF2-40B4-BE49-F238E27FC236}">
                <a16:creationId xmlns:a16="http://schemas.microsoft.com/office/drawing/2014/main" id="{B523B402-BD7D-4FEF-AB92-B74A8B8B0469}"/>
              </a:ext>
            </a:extLst>
          </p:cNvPr>
          <p:cNvSpPr txBox="1"/>
          <p:nvPr/>
        </p:nvSpPr>
        <p:spPr>
          <a:xfrm>
            <a:off x="8507484" y="4414363"/>
            <a:ext cx="2036331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攻克北京</a:t>
            </a:r>
          </a:p>
        </p:txBody>
      </p:sp>
      <p:sp>
        <p:nvSpPr>
          <p:cNvPr id="14" name="文本框 14346">
            <a:extLst>
              <a:ext uri="{FF2B5EF4-FFF2-40B4-BE49-F238E27FC236}">
                <a16:creationId xmlns:a16="http://schemas.microsoft.com/office/drawing/2014/main" id="{03971D2E-C2E8-4F5A-AE21-C2B3511E7738}"/>
              </a:ext>
            </a:extLst>
          </p:cNvPr>
          <p:cNvSpPr txBox="1"/>
          <p:nvPr/>
        </p:nvSpPr>
        <p:spPr>
          <a:xfrm>
            <a:off x="7613122" y="5562440"/>
            <a:ext cx="4179485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崇祯帝自缢</a:t>
            </a:r>
            <a:r>
              <a:rPr lang="en-US" altLang="zh-CN" sz="3000" b="1" dirty="0">
                <a:latin typeface="宋体" panose="02010600030101010101" pitchFamily="2" charset="-122"/>
              </a:rPr>
              <a:t>,</a:t>
            </a:r>
            <a:r>
              <a:rPr lang="zh-CN" altLang="en-US" sz="3000" b="1" dirty="0">
                <a:latin typeface="宋体" panose="02010600030101010101" pitchFamily="2" charset="-122"/>
              </a:rPr>
              <a:t>明朝灭亡</a:t>
            </a:r>
          </a:p>
        </p:txBody>
      </p:sp>
      <p:sp>
        <p:nvSpPr>
          <p:cNvPr id="15" name="直接连接符 14">
            <a:extLst>
              <a:ext uri="{FF2B5EF4-FFF2-40B4-BE49-F238E27FC236}">
                <a16:creationId xmlns:a16="http://schemas.microsoft.com/office/drawing/2014/main" id="{9FDD0B77-0375-4DF2-B8DB-57F4E4152AFE}"/>
              </a:ext>
            </a:extLst>
          </p:cNvPr>
          <p:cNvSpPr/>
          <p:nvPr/>
        </p:nvSpPr>
        <p:spPr>
          <a:xfrm>
            <a:off x="9303761" y="1665715"/>
            <a:ext cx="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直接连接符 15">
            <a:extLst>
              <a:ext uri="{FF2B5EF4-FFF2-40B4-BE49-F238E27FC236}">
                <a16:creationId xmlns:a16="http://schemas.microsoft.com/office/drawing/2014/main" id="{F2B45525-9027-4335-805B-31047FF9FD54}"/>
              </a:ext>
            </a:extLst>
          </p:cNvPr>
          <p:cNvSpPr/>
          <p:nvPr/>
        </p:nvSpPr>
        <p:spPr>
          <a:xfrm>
            <a:off x="9303761" y="2887014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直接连接符 16">
            <a:extLst>
              <a:ext uri="{FF2B5EF4-FFF2-40B4-BE49-F238E27FC236}">
                <a16:creationId xmlns:a16="http://schemas.microsoft.com/office/drawing/2014/main" id="{A5B2E74A-8143-4FEE-BFD2-E04F30041503}"/>
              </a:ext>
            </a:extLst>
          </p:cNvPr>
          <p:cNvSpPr/>
          <p:nvPr/>
        </p:nvSpPr>
        <p:spPr>
          <a:xfrm>
            <a:off x="9309780" y="3957163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直接连接符 17">
            <a:extLst>
              <a:ext uri="{FF2B5EF4-FFF2-40B4-BE49-F238E27FC236}">
                <a16:creationId xmlns:a16="http://schemas.microsoft.com/office/drawing/2014/main" id="{4BF9C824-3369-4683-8D4F-AFB64DC1B5C2}"/>
              </a:ext>
            </a:extLst>
          </p:cNvPr>
          <p:cNvSpPr/>
          <p:nvPr/>
        </p:nvSpPr>
        <p:spPr>
          <a:xfrm>
            <a:off x="9303761" y="5069694"/>
            <a:ext cx="0" cy="51436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2901" y="417581"/>
            <a:ext cx="10532745" cy="1568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 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当时流行着这样的歌谣：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“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杀牛羊，备酒浆，开了城门迎闯王，闯王来时不纳粮。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”“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朝求升，暮求合，近来贫汉难存活。早早开门拜闯王，管叫大小都欢悦。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4307" y="2342460"/>
            <a:ext cx="742701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想一想：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广大民众为什么欢迎和拥护李自成的起义军？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23846" y="3652996"/>
            <a:ext cx="9487936" cy="21929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）李自成提出“均田免赋”的口号，深得民心。（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）李自成规定了严明的军纪，不许枉杀一人</a:t>
            </a:r>
            <a:r>
              <a:rPr lang="zh-CN" altLang="en-US" sz="3200" b="1" noProof="1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向贫苦民众发放钱粮。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49FFA7-234B-4092-9020-3921398D7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1052367"/>
            <a:ext cx="6350000" cy="4191000"/>
          </a:xfrm>
          <a:prstGeom prst="rect">
            <a:avLst/>
          </a:prstGeom>
        </p:spPr>
      </p:pic>
      <p:sp>
        <p:nvSpPr>
          <p:cNvPr id="16385" name="Text Box 2"/>
          <p:cNvSpPr txBox="1"/>
          <p:nvPr/>
        </p:nvSpPr>
        <p:spPr>
          <a:xfrm>
            <a:off x="1691311" y="5586472"/>
            <a:ext cx="2362200" cy="3384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清太祖努尔哈赤</a:t>
            </a:r>
          </a:p>
        </p:txBody>
      </p:sp>
      <p:sp>
        <p:nvSpPr>
          <p:cNvPr id="61443" name="Rectangle 3"/>
          <p:cNvSpPr/>
          <p:nvPr/>
        </p:nvSpPr>
        <p:spPr>
          <a:xfrm>
            <a:off x="4664110" y="5408786"/>
            <a:ext cx="6940480" cy="1312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清太祖爱新觉罗</a:t>
            </a:r>
            <a:r>
              <a:rPr lang="en-US" altLang="zh-CN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努尔哈赤，女真族人。他创立了“八旗制度”，统一女真各部，建立后金。努尔哈赤在反明战争中被火炮击伤而死，葬于沈阳福陵。</a:t>
            </a:r>
            <a:endParaRPr lang="en-US" altLang="zh-CN" sz="2000" b="1" dirty="0">
              <a:solidFill>
                <a:srgbClr val="33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8" name="Picture 5" descr="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03" y="1433686"/>
            <a:ext cx="2893219" cy="397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7" name="AutoShape 7"/>
          <p:cNvSpPr/>
          <p:nvPr/>
        </p:nvSpPr>
        <p:spPr>
          <a:xfrm>
            <a:off x="5052737" y="2046526"/>
            <a:ext cx="5262701" cy="768350"/>
          </a:xfrm>
          <a:prstGeom prst="flowChartAlternateProcess">
            <a:avLst/>
          </a:prstGeom>
          <a:solidFill>
            <a:srgbClr val="FFFFFF"/>
          </a:solidFill>
          <a:ln w="254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36000" tIns="36000" rIns="36000" bIns="36000" anchor="ctr" anchorCtr="1"/>
          <a:lstStyle/>
          <a:p>
            <a:r>
              <a:rPr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1616</a:t>
            </a:r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年，努尔哈赤统一女真</a:t>
            </a:r>
          </a:p>
        </p:txBody>
      </p:sp>
      <p:sp>
        <p:nvSpPr>
          <p:cNvPr id="61448" name="AutoShape 8"/>
          <p:cNvSpPr/>
          <p:nvPr/>
        </p:nvSpPr>
        <p:spPr>
          <a:xfrm>
            <a:off x="5180013" y="3756025"/>
            <a:ext cx="4929463" cy="768350"/>
          </a:xfrm>
          <a:prstGeom prst="flowChartAlternateProcess">
            <a:avLst/>
          </a:prstGeom>
          <a:solidFill>
            <a:srgbClr val="FFFFFF"/>
          </a:solidFill>
          <a:ln w="254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36000" tIns="36000" rIns="36000" bIns="36000" anchor="ctr" anchorCtr="1"/>
          <a:lstStyle/>
          <a:p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政权：</a:t>
            </a:r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</a:rPr>
              <a:t>金（史称后金）</a:t>
            </a:r>
            <a:endParaRPr lang="zh-CN" altLang="en-US" sz="2800" b="1" dirty="0">
              <a:solidFill>
                <a:srgbClr val="33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" name="组合 6147">
            <a:extLst>
              <a:ext uri="{FF2B5EF4-FFF2-40B4-BE49-F238E27FC236}">
                <a16:creationId xmlns:a16="http://schemas.microsoft.com/office/drawing/2014/main" id="{CBC8A47A-8862-4E96-9F9C-5CE1C8D059B7}"/>
              </a:ext>
            </a:extLst>
          </p:cNvPr>
          <p:cNvGrpSpPr>
            <a:grpSpLocks/>
          </p:cNvGrpSpPr>
          <p:nvPr/>
        </p:nvGrpSpPr>
        <p:grpSpPr bwMode="auto">
          <a:xfrm>
            <a:off x="295343" y="-107136"/>
            <a:ext cx="2232025" cy="806450"/>
            <a:chOff x="0" y="0"/>
            <a:chExt cx="3516" cy="1269"/>
          </a:xfrm>
        </p:grpSpPr>
        <p:sp>
          <p:nvSpPr>
            <p:cNvPr id="30" name="矩形 7">
              <a:extLst>
                <a:ext uri="{FF2B5EF4-FFF2-40B4-BE49-F238E27FC236}">
                  <a16:creationId xmlns:a16="http://schemas.microsoft.com/office/drawing/2014/main" id="{5CCE7DF8-49D5-44C8-AA2F-B2273AA0B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7E30FFC8-4DAF-497E-B5D8-29C467BD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05988205-B0FD-4E4F-8B50-A48B083CD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3" name="文本框 6152">
              <a:extLst>
                <a:ext uri="{FF2B5EF4-FFF2-40B4-BE49-F238E27FC236}">
                  <a16:creationId xmlns:a16="http://schemas.microsoft.com/office/drawing/2014/main" id="{A0F05147-FA9B-4ECD-A5FD-8C6A35233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accent1"/>
                  </a:solidFill>
                  <a:ea typeface="黑体" panose="02010609060101010101" pitchFamily="49" charset="-122"/>
                </a:rPr>
                <a:t>三</a:t>
              </a:r>
            </a:p>
          </p:txBody>
        </p:sp>
      </p:grpSp>
      <p:sp>
        <p:nvSpPr>
          <p:cNvPr id="34" name="文本框 6151">
            <a:extLst>
              <a:ext uri="{FF2B5EF4-FFF2-40B4-BE49-F238E27FC236}">
                <a16:creationId xmlns:a16="http://schemas.microsoft.com/office/drawing/2014/main" id="{C38A5B6F-F3D3-44AB-9F4F-93288BE9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55" y="167502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满洲兴起和清兵入关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8A506C-90AD-47CF-BF15-25B80578A806}"/>
              </a:ext>
            </a:extLst>
          </p:cNvPr>
          <p:cNvSpPr txBox="1"/>
          <p:nvPr/>
        </p:nvSpPr>
        <p:spPr>
          <a:xfrm>
            <a:off x="295343" y="875208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1.</a:t>
            </a:r>
            <a:r>
              <a:rPr lang="zh-CN" altLang="en-US" sz="2800" b="1" dirty="0">
                <a:latin typeface="+mn-ea"/>
              </a:rPr>
              <a:t>满洲兴起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bldLvl="0" animBg="1"/>
      <p:bldP spid="6144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775</Words>
  <Application>Microsoft Office PowerPoint</Application>
  <PresentationFormat>宽屏</PresentationFormat>
  <Paragraphs>101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黑体</vt:lpstr>
      <vt:lpstr>华文楷体</vt:lpstr>
      <vt:lpstr>楷体</vt:lpstr>
      <vt:lpstr>宋体</vt:lpstr>
      <vt:lpstr>微软雅黑</vt:lpstr>
      <vt:lpstr>Arial</vt:lpstr>
      <vt:lpstr>Bradley Hand ITC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lsd1</dc:creator>
  <cp:lastModifiedBy>王 婷</cp:lastModifiedBy>
  <cp:revision>57</cp:revision>
  <dcterms:created xsi:type="dcterms:W3CDTF">2018-02-28T12:09:20Z</dcterms:created>
  <dcterms:modified xsi:type="dcterms:W3CDTF">2018-06-09T03:36:55Z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