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84" r:id="rId6"/>
    <p:sldId id="285" r:id="rId7"/>
    <p:sldId id="301" r:id="rId8"/>
    <p:sldId id="296" r:id="rId9"/>
    <p:sldId id="298" r:id="rId10"/>
    <p:sldId id="294" r:id="rId11"/>
    <p:sldId id="281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201A-7235-4E23-BDB2-9F9A947DC4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BD5F-9460-4C8E-A23B-637455E4D5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201A-7235-4E23-BDB2-9F9A947DC4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BD5F-9460-4C8E-A23B-637455E4D558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3225023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120623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201A-7235-4E23-BDB2-9F9A947DC4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BD5F-9460-4C8E-A23B-637455E4D5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 anchorCtr="0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7" name="任意多边形 6"/>
          <p:cNvSpPr/>
          <p:nvPr userDrawn="1"/>
        </p:nvSpPr>
        <p:spPr>
          <a:xfrm>
            <a:off x="4085319" y="1494670"/>
            <a:ext cx="4021362" cy="2647340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 userDrawn="1"/>
        </p:nvSpPr>
        <p:spPr>
          <a:xfrm>
            <a:off x="4152470" y="1450652"/>
            <a:ext cx="1077661" cy="1241922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 userDrawn="1"/>
        </p:nvSpPr>
        <p:spPr>
          <a:xfrm rot="18665169">
            <a:off x="4112768" y="1641678"/>
            <a:ext cx="644627" cy="200700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 rot="20928718">
            <a:off x="4534768" y="2124092"/>
            <a:ext cx="26907" cy="596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 userDrawn="1"/>
        </p:nvCxnSpPr>
        <p:spPr>
          <a:xfrm flipV="1">
            <a:off x="4518121" y="2139852"/>
            <a:ext cx="93625" cy="72482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 userDrawn="1"/>
        </p:nvCxnSpPr>
        <p:spPr>
          <a:xfrm>
            <a:off x="4613357" y="2137842"/>
            <a:ext cx="97483" cy="8010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 userDrawn="1"/>
        </p:nvCxnSpPr>
        <p:spPr>
          <a:xfrm flipV="1">
            <a:off x="4708341" y="2138067"/>
            <a:ext cx="89216" cy="80486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 userDrawn="1"/>
        </p:nvCxnSpPr>
        <p:spPr>
          <a:xfrm>
            <a:off x="4798917" y="2137319"/>
            <a:ext cx="78403" cy="84222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 rot="671282" flipH="1">
            <a:off x="4834595" y="2114618"/>
            <a:ext cx="26907" cy="596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 userDrawn="1"/>
        </p:nvSpPr>
        <p:spPr>
          <a:xfrm flipV="1">
            <a:off x="4513308" y="2692168"/>
            <a:ext cx="369612" cy="368181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610098" y="3054748"/>
            <a:ext cx="173605" cy="504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 userDrawn="1"/>
        </p:nvSpPr>
        <p:spPr>
          <a:xfrm rot="20944220">
            <a:off x="4460502" y="2755477"/>
            <a:ext cx="472481" cy="3922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 userDrawn="1"/>
        </p:nvSpPr>
        <p:spPr>
          <a:xfrm rot="20944220">
            <a:off x="4460502" y="2824721"/>
            <a:ext cx="472481" cy="3922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 userDrawn="1"/>
        </p:nvSpPr>
        <p:spPr>
          <a:xfrm rot="20944220">
            <a:off x="4455060" y="2893616"/>
            <a:ext cx="472481" cy="3922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 userDrawn="1"/>
        </p:nvSpPr>
        <p:spPr>
          <a:xfrm rot="20944220">
            <a:off x="4455060" y="2962511"/>
            <a:ext cx="472481" cy="3922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 userDrawn="1"/>
        </p:nvSpPr>
        <p:spPr>
          <a:xfrm>
            <a:off x="5129102" y="1823021"/>
            <a:ext cx="1954658" cy="195465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zh-CN" altLang="en-US" sz="13800" b="1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201A-7235-4E23-BDB2-9F9A947DC4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BD5F-9460-4C8E-A23B-637455E4D5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3225023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120623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201A-7235-4E23-BDB2-9F9A947DC4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BD5F-9460-4C8E-A23B-637455E4D5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201A-7235-4E23-BDB2-9F9A947DC4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BD5F-9460-4C8E-A23B-637455E4D5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32400" y="1332000"/>
            <a:ext cx="7048800" cy="2386800"/>
          </a:xfrm>
        </p:spPr>
        <p:txBody>
          <a:bodyPr bIns="46800" anchor="b" anchorCtr="0">
            <a:normAutofit/>
          </a:bodyPr>
          <a:lstStyle>
            <a:lvl1pPr algn="ctr">
              <a:defRPr sz="96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201A-7235-4E23-BDB2-9F9A947DC4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BD5F-9460-4C8E-A23B-637455E4D5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201A-7235-4E23-BDB2-9F9A947DC4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BD5F-9460-4C8E-A23B-637455E4D5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201A-7235-4E23-BDB2-9F9A947DC4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BD5F-9460-4C8E-A23B-637455E4D5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A1BB201A-7235-4E23-BDB2-9F9A947DC4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4040BD5F-9460-4C8E-A23B-637455E4D5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33900" y="1581150"/>
            <a:ext cx="7190740" cy="2230755"/>
          </a:xfrm>
        </p:spPr>
        <p:txBody>
          <a:bodyPr>
            <a:normAutofit/>
          </a:bodyPr>
          <a:lstStyle/>
          <a:p>
            <a:r>
              <a:rPr lang="en-US" altLang="zh-CN" sz="2400" b="0" dirty="0"/>
              <a:t>2020</a:t>
            </a:r>
            <a:r>
              <a:rPr lang="zh-CN" altLang="en-US" sz="2400" b="0" dirty="0"/>
              <a:t>年山西省中小学幼儿园教师全员培训</a:t>
            </a:r>
            <a:br>
              <a:rPr sz="2400" dirty="0">
                <a:solidFill>
                  <a:schemeClr val="accent4"/>
                </a:solidFill>
              </a:rPr>
            </a:br>
            <a:br>
              <a:rPr sz="2400" dirty="0">
                <a:solidFill>
                  <a:schemeClr val="accent4"/>
                </a:solidFill>
              </a:rPr>
            </a:br>
            <a:endParaRPr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533900" y="4321175"/>
            <a:ext cx="7048500" cy="1655445"/>
          </a:xfrm>
        </p:spPr>
        <p:txBody>
          <a:bodyPr>
            <a:normAutofit fontScale="90000" lnSpcReduction="20000"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吕梁市</a:t>
            </a:r>
            <a:r>
              <a:rPr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小学语文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15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班</a:t>
            </a:r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第四期</a:t>
            </a:r>
            <a:br>
              <a:rPr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坊主：</a:t>
            </a:r>
            <a:r>
              <a:rPr 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张永亮</a:t>
            </a:r>
            <a:br>
              <a:rPr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2021</a:t>
            </a:r>
            <a:r>
              <a:rPr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年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12</a:t>
            </a:r>
            <a:r>
              <a:rPr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月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28</a:t>
            </a:r>
            <a:r>
              <a:rPr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日</a:t>
            </a:r>
            <a:endParaRPr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>
            <p:custDataLst>
              <p:tags r:id="rId1"/>
            </p:custDataLst>
          </p:nvPr>
        </p:nvSpPr>
        <p:spPr>
          <a:xfrm>
            <a:off x="798286" y="2232848"/>
            <a:ext cx="4185419" cy="275534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 smtClean="0">
                <a:solidFill>
                  <a:srgbClr val="F7F7F7"/>
                </a:solidFill>
                <a:latin typeface="+mj-lt"/>
                <a:ea typeface="+mj-ea"/>
                <a:cs typeface="+mj-cs"/>
              </a:rPr>
              <a:t>吕梁小</a:t>
            </a:r>
            <a:r>
              <a:rPr lang="zh-CN" altLang="en-US" sz="3600" b="1" dirty="0" smtClean="0">
                <a:solidFill>
                  <a:srgbClr val="F7F7F7"/>
                </a:solidFill>
                <a:latin typeface="+mj-lt"/>
                <a:ea typeface="+mj-ea"/>
                <a:cs typeface="+mj-cs"/>
              </a:rPr>
              <a:t>学语文</a:t>
            </a:r>
            <a:endParaRPr lang="zh-CN" altLang="en-US" sz="3600" b="1" dirty="0" smtClean="0">
              <a:solidFill>
                <a:srgbClr val="F7F7F7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 smtClean="0">
                <a:solidFill>
                  <a:srgbClr val="F7F7F7"/>
                </a:solidFill>
                <a:latin typeface="+mj-lt"/>
                <a:ea typeface="+mj-ea"/>
                <a:cs typeface="+mj-cs"/>
              </a:rPr>
              <a:t>15</a:t>
            </a:r>
            <a:r>
              <a:rPr lang="zh-CN" altLang="en-US" sz="3600" b="1" dirty="0" smtClean="0">
                <a:solidFill>
                  <a:srgbClr val="F7F7F7"/>
                </a:solidFill>
                <a:latin typeface="+mj-lt"/>
                <a:ea typeface="+mj-ea"/>
                <a:cs typeface="+mj-cs"/>
              </a:rPr>
              <a:t>班</a:t>
            </a:r>
            <a:endParaRPr lang="zh-CN" altLang="en-US" sz="3600" b="1" dirty="0" smtClean="0">
              <a:solidFill>
                <a:srgbClr val="F7F7F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2870371" y="4403168"/>
            <a:ext cx="847026" cy="84702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任意多边形 5"/>
          <p:cNvSpPr/>
          <p:nvPr>
            <p:custDataLst>
              <p:tags r:id="rId3"/>
            </p:custDataLst>
          </p:nvPr>
        </p:nvSpPr>
        <p:spPr>
          <a:xfrm>
            <a:off x="2122739" y="1085478"/>
            <a:ext cx="1409013" cy="1623781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空心弧 27"/>
          <p:cNvSpPr/>
          <p:nvPr>
            <p:custDataLst>
              <p:tags r:id="rId4"/>
            </p:custDataLst>
          </p:nvPr>
        </p:nvSpPr>
        <p:spPr>
          <a:xfrm rot="18665169">
            <a:off x="2070830" y="1335239"/>
            <a:ext cx="842832" cy="262409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 rot="20928718">
            <a:off x="2622583" y="1965982"/>
            <a:ext cx="35180" cy="779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" name="曲线连接符 8"/>
          <p:cNvCxnSpPr/>
          <p:nvPr>
            <p:custDataLst>
              <p:tags r:id="rId6"/>
            </p:custDataLst>
          </p:nvPr>
        </p:nvCxnSpPr>
        <p:spPr>
          <a:xfrm flipV="1">
            <a:off x="2600818" y="1986588"/>
            <a:ext cx="122412" cy="94769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曲线连接符 9"/>
          <p:cNvCxnSpPr/>
          <p:nvPr>
            <p:custDataLst>
              <p:tags r:id="rId7"/>
            </p:custDataLst>
          </p:nvPr>
        </p:nvCxnSpPr>
        <p:spPr>
          <a:xfrm>
            <a:off x="2725336" y="1983960"/>
            <a:ext cx="127456" cy="104739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曲线连接符 10"/>
          <p:cNvCxnSpPr/>
          <p:nvPr>
            <p:custDataLst>
              <p:tags r:id="rId8"/>
            </p:custDataLst>
          </p:nvPr>
        </p:nvCxnSpPr>
        <p:spPr>
          <a:xfrm flipV="1">
            <a:off x="2849525" y="1984254"/>
            <a:ext cx="116648" cy="10523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>
            <p:custDataLst>
              <p:tags r:id="rId9"/>
            </p:custDataLst>
          </p:nvPr>
        </p:nvCxnSpPr>
        <p:spPr>
          <a:xfrm>
            <a:off x="2967952" y="1983276"/>
            <a:ext cx="102509" cy="11011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 rot="671282" flipH="1">
            <a:off x="3014600" y="1953595"/>
            <a:ext cx="35180" cy="779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同侧圆角矩形 13"/>
          <p:cNvSpPr/>
          <p:nvPr>
            <p:custDataLst>
              <p:tags r:id="rId11"/>
            </p:custDataLst>
          </p:nvPr>
        </p:nvSpPr>
        <p:spPr>
          <a:xfrm flipV="1">
            <a:off x="2594525" y="2708727"/>
            <a:ext cx="483257" cy="481386"/>
          </a:xfrm>
          <a:prstGeom prst="round2SameRect">
            <a:avLst/>
          </a:prstGeom>
          <a:solidFill>
            <a:srgbClr val="744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2721075" y="3182791"/>
            <a:ext cx="226984" cy="65899"/>
          </a:xfrm>
          <a:prstGeom prst="rect">
            <a:avLst/>
          </a:prstGeom>
          <a:solidFill>
            <a:srgbClr val="63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圆角矩形 15"/>
          <p:cNvSpPr/>
          <p:nvPr>
            <p:custDataLst>
              <p:tags r:id="rId13"/>
            </p:custDataLst>
          </p:nvPr>
        </p:nvSpPr>
        <p:spPr>
          <a:xfrm rot="20944220">
            <a:off x="2525483" y="2791502"/>
            <a:ext cx="617756" cy="51289"/>
          </a:xfrm>
          <a:prstGeom prst="roundRect">
            <a:avLst>
              <a:gd name="adj" fmla="val 50000"/>
            </a:avLst>
          </a:prstGeom>
          <a:solidFill>
            <a:srgbClr val="63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圆角矩形 16"/>
          <p:cNvSpPr/>
          <p:nvPr>
            <p:custDataLst>
              <p:tags r:id="rId14"/>
            </p:custDataLst>
          </p:nvPr>
        </p:nvSpPr>
        <p:spPr>
          <a:xfrm rot="20944220">
            <a:off x="2525483" y="2882036"/>
            <a:ext cx="617756" cy="51289"/>
          </a:xfrm>
          <a:prstGeom prst="roundRect">
            <a:avLst>
              <a:gd name="adj" fmla="val 50000"/>
            </a:avLst>
          </a:prstGeom>
          <a:solidFill>
            <a:srgbClr val="63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>
            <p:custDataLst>
              <p:tags r:id="rId15"/>
            </p:custDataLst>
          </p:nvPr>
        </p:nvSpPr>
        <p:spPr>
          <a:xfrm rot="20944220">
            <a:off x="2518367" y="2972114"/>
            <a:ext cx="617756" cy="51289"/>
          </a:xfrm>
          <a:prstGeom prst="roundRect">
            <a:avLst>
              <a:gd name="adj" fmla="val 50000"/>
            </a:avLst>
          </a:prstGeom>
          <a:solidFill>
            <a:srgbClr val="63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16"/>
            </p:custDataLst>
          </p:nvPr>
        </p:nvSpPr>
        <p:spPr>
          <a:xfrm rot="20944220">
            <a:off x="2518367" y="3062193"/>
            <a:ext cx="617756" cy="51289"/>
          </a:xfrm>
          <a:prstGeom prst="roundRect">
            <a:avLst>
              <a:gd name="adj" fmla="val 50000"/>
            </a:avLst>
          </a:prstGeom>
          <a:solidFill>
            <a:srgbClr val="63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>
            <p:custDataLst>
              <p:tags r:id="rId17"/>
            </p:custDataLst>
          </p:nvPr>
        </p:nvSpPr>
        <p:spPr>
          <a:xfrm>
            <a:off x="5509384" y="1759543"/>
            <a:ext cx="520678" cy="2277493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坊宣言</a:t>
            </a:r>
            <a:endParaRPr kumimoji="0" lang="zh-CN" altLang="en-US" sz="28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black">
          <a:xfrm>
            <a:off x="6231858" y="1505071"/>
            <a:ext cx="5015225" cy="238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+mn-lt"/>
                <a:ea typeface="+mn-ea"/>
                <a:sym typeface="Arial" panose="020B0604020202020204" pitchFamily="34" charset="0"/>
              </a:rPr>
              <a:t>　</a:t>
            </a:r>
            <a:endParaRPr lang="zh-CN" altLang="en-US" sz="2400" dirty="0">
              <a:latin typeface="+mn-lt"/>
              <a:ea typeface="+mn-ea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+mn-lt"/>
                <a:ea typeface="+mn-ea"/>
                <a:sym typeface="Arial" panose="020B0604020202020204" pitchFamily="34" charset="0"/>
              </a:rPr>
              <a:t>　</a:t>
            </a:r>
            <a:endParaRPr lang="zh-CN" altLang="en-US" sz="2400" dirty="0">
              <a:latin typeface="+mn-lt"/>
              <a:ea typeface="+mn-ea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+mn-lt"/>
                <a:ea typeface="+mn-ea"/>
                <a:sym typeface="Arial" panose="020B0604020202020204" pitchFamily="34" charset="0"/>
              </a:rPr>
              <a:t>　　</a:t>
            </a:r>
            <a:r>
              <a:rPr lang="en-US" altLang="zh-CN" sz="24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n-lt"/>
                <a:ea typeface="+mn-ea"/>
                <a:sym typeface="Arial" panose="020B0604020202020204" pitchFamily="34" charset="0"/>
              </a:rPr>
              <a:t>教育的最终目的不是传授已有的东西，而是要把人的创造力量诱导出来，将生命感、价值感唤醒。</a:t>
            </a:r>
            <a:endParaRPr lang="en-US" altLang="zh-CN" sz="24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+mn-lt"/>
              <a:ea typeface="+mn-ea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n-lt"/>
                <a:ea typeface="+mn-ea"/>
                <a:sym typeface="Arial" panose="020B0604020202020204" pitchFamily="34" charset="0"/>
              </a:rPr>
              <a:t>　　</a:t>
            </a:r>
            <a:endParaRPr lang="zh-CN" altLang="en-US" sz="24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+mn-lt"/>
              <a:ea typeface="+mn-ea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n-lt"/>
                <a:ea typeface="+mn-ea"/>
                <a:sym typeface="Arial" panose="020B0604020202020204" pitchFamily="34" charset="0"/>
              </a:rPr>
              <a:t>　　</a:t>
            </a:r>
            <a:r>
              <a:rPr lang="en-US" altLang="zh-CN" sz="24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n-lt"/>
                <a:ea typeface="+mn-ea"/>
                <a:sym typeface="Arial" panose="020B0604020202020204" pitchFamily="34" charset="0"/>
              </a:rPr>
              <a:t>——德国著名教育家斯普朗格 </a:t>
            </a:r>
            <a:endParaRPr lang="en-US" altLang="zh-CN" sz="24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19"/>
            </p:custDataLst>
          </p:nvPr>
        </p:nvSpPr>
        <p:spPr>
          <a:xfrm>
            <a:off x="5509381" y="4309309"/>
            <a:ext cx="520678" cy="151288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寄语</a:t>
            </a:r>
            <a:endParaRPr kumimoji="0" lang="zh-CN" altLang="en-US" sz="28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20"/>
            </p:custDataLst>
          </p:nvPr>
        </p:nvSpPr>
        <p:spPr bwMode="black">
          <a:xfrm>
            <a:off x="6231858" y="4309257"/>
            <a:ext cx="5015225" cy="142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+mn-lt"/>
                <a:ea typeface="+mn-ea"/>
                <a:sym typeface="Arial" panose="020B0604020202020204" pitchFamily="34" charset="0"/>
              </a:rPr>
              <a:t>　　</a:t>
            </a:r>
            <a:endParaRPr lang="zh-CN" altLang="en-US" sz="2400" dirty="0">
              <a:latin typeface="+mn-lt"/>
              <a:ea typeface="+mn-ea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+mn-lt"/>
                <a:ea typeface="+mn-ea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sym typeface="Arial" panose="020B0604020202020204" pitchFamily="34" charset="0"/>
              </a:rPr>
              <a:t>每一个成功者都有一个开始，勇于开始，才能有成功的路！</a:t>
            </a:r>
            <a:endParaRPr lang="zh-CN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学员学习情况</a:t>
            </a:r>
            <a:endParaRPr lang="zh-CN" altLang="en-US"/>
          </a:p>
        </p:txBody>
      </p:sp>
      <p:pic>
        <p:nvPicPr>
          <p:cNvPr id="6" name="内容占位符 5" descr="C:\Users\13326\Desktop\微信图片_20211228151044.jpg微信图片_20211228151044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69390" y="1933575"/>
            <a:ext cx="4017645" cy="4912995"/>
          </a:xfrm>
          <a:prstGeom prst="rect">
            <a:avLst/>
          </a:prstGeom>
        </p:spPr>
      </p:pic>
      <p:sp>
        <p:nvSpPr>
          <p:cNvPr id="5" name="内容占位符 4"/>
          <p:cNvSpPr/>
          <p:nvPr>
            <p:ph sz="half" idx="2"/>
          </p:nvPr>
        </p:nvSpPr>
        <p:spPr>
          <a:xfrm>
            <a:off x="6373495" y="2949575"/>
            <a:ext cx="4550410" cy="25253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20000"/>
          </a:bodyPr>
          <a:p>
            <a:pPr algn="ctr"/>
            <a:r>
              <a:rPr lang="zh-CN" altLang="en-US" dirty="0">
                <a:solidFill>
                  <a:srgbClr val="FF0000"/>
                </a:solidFill>
                <a:sym typeface="+mn-ea"/>
              </a:rPr>
              <a:t>小学语文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15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班共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196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人。</a:t>
            </a:r>
            <a:endParaRPr lang="zh-CN" altLang="en-US" dirty="0">
              <a:solidFill>
                <a:srgbClr val="FF0000"/>
              </a:solidFill>
            </a:endParaRPr>
          </a:p>
          <a:p>
            <a:pPr algn="ctr"/>
            <a:endParaRPr lang="zh-CN" altLang="en-US" dirty="0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sym typeface="+mn-ea"/>
              </a:rPr>
              <a:t>登录率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100%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sym typeface="+mn-ea"/>
              </a:rPr>
              <a:t>学习率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100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%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sym typeface="+mn-ea"/>
              </a:rPr>
              <a:t>合格率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100%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学员作业报告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p>
            <a:pPr algn="ctr"/>
            <a:r>
              <a:rPr lang="zh-CN" altLang="en-US" sz="25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实践成果完成率：</a:t>
            </a:r>
            <a:r>
              <a:rPr lang="en-US" altLang="zh-CN" sz="25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100%</a:t>
            </a:r>
            <a:endParaRPr lang="en-US" altLang="zh-CN" sz="2500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ctr"/>
            <a:r>
              <a:rPr lang="zh-CN" altLang="en-US" sz="25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合格率：</a:t>
            </a:r>
            <a:r>
              <a:rPr lang="en-US" altLang="zh-CN" sz="25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100%</a:t>
            </a:r>
            <a:endParaRPr lang="en-US" altLang="zh-CN" sz="2500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5" name="内容占位符 4" descr="C:\Users\13326\Desktop\微信图片_20211212212323.jpg微信图片_20211212212323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561465" y="2446655"/>
            <a:ext cx="3827145" cy="436562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p>
            <a:pPr algn="ctr"/>
            <a:r>
              <a:rPr lang="zh-CN" altLang="en-US" sz="25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研修总结完成率：</a:t>
            </a:r>
            <a:r>
              <a:rPr lang="en-US" altLang="zh-CN" sz="25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90.82</a:t>
            </a:r>
            <a:r>
              <a:rPr lang="en-US" altLang="zh-CN" sz="25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%</a:t>
            </a:r>
            <a:endParaRPr lang="en-US" altLang="zh-CN" sz="2500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ctr"/>
            <a:r>
              <a:rPr lang="zh-CN" altLang="en-US" sz="25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合格率：</a:t>
            </a:r>
            <a:r>
              <a:rPr lang="en-US" altLang="zh-CN" sz="250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100%</a:t>
            </a:r>
            <a:endParaRPr lang="en-US" altLang="zh-CN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6" name="内容占位符 5" descr="C:\Users\13326\Desktop\微信图片_20211228151501.jpg微信图片_20211228151501"/>
          <p:cNvPicPr>
            <a:picLocks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949440" y="2447290"/>
            <a:ext cx="3884295" cy="4364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辅  导  情  况</a:t>
            </a:r>
            <a:endParaRPr lang="zh-CN" altLang="en-US"/>
          </a:p>
        </p:txBody>
      </p:sp>
      <p:pic>
        <p:nvPicPr>
          <p:cNvPr id="4" name="内容占位符 3" descr="辅导工作室 - 山西省吕梁市2020年中小学幼儿园教师全员培训项目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1130" y="1901825"/>
            <a:ext cx="9354185" cy="4907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  我  反  思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690" y="2357120"/>
            <a:ext cx="9784715" cy="3241040"/>
          </a:xfrm>
        </p:spPr>
        <p:txBody>
          <a:bodyPr>
            <a:normAutofit lnSpcReduction="10000"/>
          </a:bodyPr>
          <a:p>
            <a:r>
              <a:rPr lang="en-US" altLang="zh-CN"/>
              <a:t>        </a:t>
            </a:r>
            <a:r>
              <a:rPr lang="zh-CN" altLang="en-US"/>
              <a:t>本次培训课程，高屋建瓴，引领潮流。静心细思，自己认真学习、钻研了多少？作业动脑、按要求做了吗？学到了什么？对自己日后的教学能起到多少推动作用？</a:t>
            </a:r>
            <a:endParaRPr lang="zh-CN" altLang="en-US"/>
          </a:p>
          <a:p>
            <a:r>
              <a:rPr lang="zh-CN" altLang="en-US"/>
              <a:t>        </a:t>
            </a:r>
            <a:r>
              <a:rPr lang="zh-CN" altLang="en-US">
                <a:solidFill>
                  <a:srgbClr val="FF0000"/>
                </a:solidFill>
              </a:rPr>
              <a:t>终身学习的十大好处：</a:t>
            </a:r>
            <a:r>
              <a:rPr lang="zh-CN" altLang="en-US"/>
              <a:t>立身兴业；给人以机遇；解决本领恐慌；使人变得更重要；塑造完美人格；锻炼意志；增强自信；解决人的饥寒孤忧；防止庸俗化；知道自己的不足。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研 修 愿 景</a:t>
            </a:r>
            <a:endParaRPr lang="zh-CN" altLang="en-US"/>
          </a:p>
        </p:txBody>
      </p:sp>
      <p:sp>
        <p:nvSpPr>
          <p:cNvPr id="2" name="内容占位符 1"/>
          <p:cNvSpPr/>
          <p:nvPr>
            <p:ph idx="1"/>
          </p:nvPr>
        </p:nvSpPr>
        <p:spPr>
          <a:xfrm>
            <a:off x="1202690" y="1939290"/>
            <a:ext cx="9784715" cy="3870960"/>
          </a:xfrm>
        </p:spPr>
        <p:txBody>
          <a:bodyPr>
            <a:normAutofit lnSpcReduction="10000"/>
          </a:bodyPr>
          <a:p>
            <a:r>
              <a:rPr lang="en-US" altLang="zh-CN">
                <a:sym typeface="+mn-ea"/>
              </a:rPr>
              <a:t>        </a:t>
            </a:r>
            <a:r>
              <a:rPr lang="zh-CN" altLang="en-US">
                <a:sym typeface="+mn-ea"/>
              </a:rPr>
              <a:t>在我们的学习中，老师们放弃了周末，从学习开始就忙忙碌碌，努力的克服各种困难，坚持着、孜孜不倦的追求着，在此，为老师们的执着而深深感动。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       接下来的这段时间（</a:t>
            </a:r>
            <a:r>
              <a:rPr lang="en-US" altLang="zh-CN">
                <a:sym typeface="+mn-ea"/>
              </a:rPr>
              <a:t>12.31</a:t>
            </a:r>
            <a:r>
              <a:rPr lang="zh-CN" altLang="en-US">
                <a:sym typeface="+mn-ea"/>
              </a:rPr>
              <a:t>日前），老师们仍可进行课程学习，继续钻研。在日后的教学实践中，望积极探讨，从撰写有效的教学设计开始，通过教学主阵地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课堂，落实核心素养，提升教育教学能力。</a:t>
            </a:r>
            <a:endParaRPr lang="zh-CN" altLang="en-US"/>
          </a:p>
          <a:p>
            <a:r>
              <a:rPr lang="zh-CN" altLang="en-US">
                <a:sym typeface="+mn-ea"/>
              </a:rPr>
              <a:t>        最后，祝各位老师研修愉快！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1122814400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66390" y="96520"/>
            <a:ext cx="6569710" cy="6762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32400" y="1332000"/>
            <a:ext cx="7048800" cy="2386800"/>
          </a:xfrm>
        </p:spPr>
        <p:txBody>
          <a:bodyPr/>
          <a:lstStyle/>
          <a:p>
            <a:r>
              <a:rPr lang="zh-CN" altLang="en-US" smtClean="0"/>
              <a:t>谢谢阅读</a:t>
            </a:r>
            <a:endParaRPr lang="zh-CN" altLang="en-US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a"/>
  <p:tag name="KSO_WM_UNIT_INDEX" val="1"/>
  <p:tag name="KSO_WM_UNIT_ID" val="custom160172_1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7"/>
  <p:tag name="KSO_WM_TEMPLATE_CATEGORY" val="custom"/>
  <p:tag name="KSO_WM_TEMPLATE_INDEX" val="160172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8"/>
  <p:tag name="KSO_WM_TEMPLATE_CATEGORY" val="custom"/>
  <p:tag name="KSO_WM_TEMPLATE_INDEX" val="160172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9"/>
  <p:tag name="KSO_WM_TEMPLATE_CATEGORY" val="custom"/>
  <p:tag name="KSO_WM_TEMPLATE_INDEX" val="16017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10"/>
  <p:tag name="KSO_WM_TEMPLATE_CATEGORY" val="custom"/>
  <p:tag name="KSO_WM_TEMPLATE_INDEX" val="160172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11"/>
  <p:tag name="KSO_WM_TEMPLATE_CATEGORY" val="custom"/>
  <p:tag name="KSO_WM_TEMPLATE_INDEX" val="160172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12"/>
  <p:tag name="KSO_WM_TEMPLATE_CATEGORY" val="custom"/>
  <p:tag name="KSO_WM_TEMPLATE_INDEX" val="160172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13"/>
  <p:tag name="KSO_WM_TEMPLATE_CATEGORY" val="custom"/>
  <p:tag name="KSO_WM_TEMPLATE_INDEX" val="160172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14"/>
  <p:tag name="KSO_WM_TEMPLATE_CATEGORY" val="custom"/>
  <p:tag name="KSO_WM_TEMPLATE_INDEX" val="160172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15"/>
  <p:tag name="KSO_WM_TEMPLATE_CATEGORY" val="custom"/>
  <p:tag name="KSO_WM_TEMPLATE_INDEX" val="160172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1"/>
  <p:tag name="KSO_WM_UNIT_ID" val="custom160172_7*l_i*1_1"/>
  <p:tag name="KSO_WM_UNIT_CLEAR" val="1"/>
  <p:tag name="KSO_WM_UNIT_LAYERLEVEL" val="1_1"/>
  <p:tag name="KSO_WM_DIAGRAM_GROUP_CODE" val="l1-1"/>
</p:tagLst>
</file>

<file path=ppt/tags/tag2.xml><?xml version="1.0" encoding="utf-8"?>
<p:tagLst xmlns:p="http://schemas.openxmlformats.org/presentationml/2006/main">
  <p:tag name="KSO_WM_TEMPLATE_THUMBS_INDEX" val="1、4、8、13、18、23、24、25"/>
  <p:tag name="KSO_WM_TEMPLATE_CATEGORY" val="custom"/>
  <p:tag name="KSO_WM_TEMPLATE_INDEX" val="160172"/>
  <p:tag name="KSO_WM_TAG_VERSION" val="1.0"/>
  <p:tag name="KSO_WM_SLIDE_ID" val="custom16017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1_1"/>
  <p:tag name="KSO_WM_UNIT_ID" val="custom160172_7*l_h_f*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2"/>
  <p:tag name="KSO_WM_UNIT_ID" val="custom160172_7*l_i*1_2"/>
  <p:tag name="KSO_WM_UNIT_CLEAR" val="1"/>
  <p:tag name="KSO_WM_UNIT_LAYERLEVEL" val="1_1"/>
  <p:tag name="KSO_WM_DIAGRAM_GROUP_CODE" val="l1-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7*l_h_f*1_2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3.xml><?xml version="1.0" encoding="utf-8"?>
<p:tagLst xmlns:p="http://schemas.openxmlformats.org/presentationml/2006/main">
  <p:tag name="KSO_WM_TEMPLATE_CATEGORY" val="custom"/>
  <p:tag name="KSO_WM_TEMPLATE_INDEX" val="160172"/>
  <p:tag name="KSO_WM_TAG_VERSION" val="1.0"/>
  <p:tag name="KSO_WM_SLIDE_ID" val="custom160172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160172"/>
  <p:tag name="KSO_WM_SLIDE_MODEL_TYPE" val="numdgm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160172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160172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160172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160172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160172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a"/>
  <p:tag name="KSO_WM_UNIT_INDEX" val="1"/>
  <p:tag name="KSO_WM_UNIT_ID" val="custom160172_7*a*1"/>
  <p:tag name="KSO_WM_UNIT_CLEAR" val="1"/>
  <p:tag name="KSO_WM_UNIT_LAYERLEVEL" val="1"/>
  <p:tag name="KSO_WM_UNIT_ISCONTENTSTITLE" val="1"/>
  <p:tag name="KSO_WM_UNIT_VALUE" val="28"/>
  <p:tag name="KSO_WM_UNIT_HIGHLIGHT" val="0"/>
  <p:tag name="KSO_WM_UNIT_COMPATIBLE" val="0"/>
  <p:tag name="KSO_WM_UNIT_PRESET_TEXT" val="CONTENTS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a"/>
  <p:tag name="KSO_WM_UNIT_INDEX" val="1"/>
  <p:tag name="KSO_WM_UNIT_ID" val="custom160172_30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THANKS"/>
</p:tagLst>
</file>

<file path=ppt/tags/tag31.xml><?xml version="1.0" encoding="utf-8"?>
<p:tagLst xmlns:p="http://schemas.openxmlformats.org/presentationml/2006/main">
  <p:tag name="KSO_WM_TEMPLATE_CATEGORY" val="custom"/>
  <p:tag name="KSO_WM_TEMPLATE_INDEX" val="160172"/>
  <p:tag name="KSO_WM_TAG_VERSION" val="1.0"/>
  <p:tag name="KSO_WM_SLIDE_ID" val="custom160172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1"/>
  <p:tag name="KSO_WM_TEMPLATE_CATEGORY" val="custom"/>
  <p:tag name="KSO_WM_TEMPLATE_INDEX" val="160172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2"/>
  <p:tag name="KSO_WM_TEMPLATE_CATEGORY" val="custom"/>
  <p:tag name="KSO_WM_TEMPLATE_INDEX" val="160172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3"/>
  <p:tag name="KSO_WM_TEMPLATE_CATEGORY" val="custom"/>
  <p:tag name="KSO_WM_TEMPLATE_INDEX" val="16017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4"/>
  <p:tag name="KSO_WM_TEMPLATE_CATEGORY" val="custom"/>
  <p:tag name="KSO_WM_TEMPLATE_INDEX" val="160172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5"/>
  <p:tag name="KSO_WM_TEMPLATE_CATEGORY" val="custom"/>
  <p:tag name="KSO_WM_TEMPLATE_INDEX" val="160172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72_7*i*6"/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WPS 演示</Application>
  <PresentationFormat>自定义</PresentationFormat>
  <Paragraphs>54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Calibri</vt:lpstr>
      <vt:lpstr>仿宋</vt:lpstr>
      <vt:lpstr>黑体</vt:lpstr>
      <vt:lpstr>微软雅黑</vt:lpstr>
      <vt:lpstr>Arial Unicode MS</vt:lpstr>
      <vt:lpstr>自定义设计方案</vt:lpstr>
      <vt:lpstr>2020年山西省中小学幼儿园教师全员培训  </vt:lpstr>
      <vt:lpstr>PowerPoint 演示文稿</vt:lpstr>
      <vt:lpstr>学员学习情况</vt:lpstr>
      <vt:lpstr>学员作业报告</vt:lpstr>
      <vt:lpstr>PowerPoint 演示文稿</vt:lpstr>
      <vt:lpstr>PowerPoint 演示文稿</vt:lpstr>
      <vt:lpstr>研 修 愿 景</vt:lpstr>
      <vt:lpstr>PowerPoint 演示文稿</vt:lpstr>
      <vt:lpstr>谢谢阅读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13326</cp:lastModifiedBy>
  <cp:revision>103</cp:revision>
  <dcterms:created xsi:type="dcterms:W3CDTF">2016-11-07T02:11:00Z</dcterms:created>
  <dcterms:modified xsi:type="dcterms:W3CDTF">2021-12-28T07:54:07Z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