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8" r:id="rId3"/>
    <p:sldId id="261" r:id="rId4"/>
    <p:sldId id="257" r:id="rId5"/>
    <p:sldId id="259" r:id="rId6"/>
    <p:sldId id="281" r:id="rId7"/>
    <p:sldId id="270" r:id="rId8"/>
    <p:sldId id="271" r:id="rId9"/>
    <p:sldId id="272" r:id="rId11"/>
    <p:sldId id="273" r:id="rId12"/>
    <p:sldId id="264" r:id="rId13"/>
    <p:sldId id="265" r:id="rId14"/>
    <p:sldId id="266" r:id="rId15"/>
    <p:sldId id="267" r:id="rId16"/>
    <p:sldId id="268" r:id="rId17"/>
    <p:sldId id="269" r:id="rId18"/>
    <p:sldId id="275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8A8968-0B42-44EF-BB84-1CB803EB23B0}" type="doc">
      <dgm:prSet loTypeId="urn:microsoft.com/office/officeart/2005/8/layout/hProcess3" loCatId="process" qsTypeId="urn:microsoft.com/office/officeart/2005/8/quickstyle/simple1#2" qsCatId="simple" csTypeId="urn:microsoft.com/office/officeart/2005/8/colors/accent1_2#2" csCatId="accent1" phldr="0"/>
      <dgm:spPr/>
    </dgm:pt>
    <dgm:pt modelId="{40474225-0AA3-45CF-A8F5-F5A98C410A46}" type="pres">
      <dgm:prSet presAssocID="{5E8A8968-0B42-44EF-BB84-1CB803EB23B0}" presName="Name0" presStyleCnt="0">
        <dgm:presLayoutVars>
          <dgm:dir/>
          <dgm:animLvl val="lvl"/>
          <dgm:resizeHandles val="exact"/>
        </dgm:presLayoutVars>
      </dgm:prSet>
      <dgm:spPr/>
    </dgm:pt>
    <dgm:pt modelId="{36719447-4E60-4BD6-B0BB-B28F1BC047D4}" type="pres">
      <dgm:prSet presAssocID="{5E8A8968-0B42-44EF-BB84-1CB803EB23B0}" presName="dummy" presStyleCnt="0"/>
      <dgm:spPr/>
    </dgm:pt>
    <dgm:pt modelId="{1A86AD53-5B2F-41B7-90AB-86B4A559EDB4}" type="pres">
      <dgm:prSet presAssocID="{5E8A8968-0B42-44EF-BB84-1CB803EB23B0}" presName="linH" presStyleCnt="0"/>
      <dgm:spPr/>
    </dgm:pt>
    <dgm:pt modelId="{F9992BDD-8F7B-4731-A156-FC46A2F81D98}" type="pres">
      <dgm:prSet presAssocID="{5E8A8968-0B42-44EF-BB84-1CB803EB23B0}" presName="padding1" presStyleCnt="0"/>
      <dgm:spPr/>
    </dgm:pt>
    <dgm:pt modelId="{64C5CBC0-DEA5-4F99-B08D-255839CC628D}" type="pres">
      <dgm:prSet presAssocID="{5E8A8968-0B42-44EF-BB84-1CB803EB23B0}" presName="padding2" presStyleCnt="0"/>
      <dgm:spPr/>
    </dgm:pt>
    <dgm:pt modelId="{78E4EBB8-9527-40C0-B476-C148DE17D637}" type="pres">
      <dgm:prSet presAssocID="{5E8A8968-0B42-44EF-BB84-1CB803EB23B0}" presName="negArrow" presStyleCnt="0"/>
      <dgm:spPr/>
    </dgm:pt>
    <dgm:pt modelId="{67B69BD9-CE00-4A4B-A9D0-4CBD5FC9D668}" type="pres">
      <dgm:prSet presAssocID="{5E8A8968-0B42-44EF-BB84-1CB803EB23B0}" presName="backgroundArrow" presStyleLbl="node1" presStyleIdx="0" presStyleCnt="1" custLinFactNeighborX="54547" custLinFactNeighborY="-1814"/>
      <dgm:spPr/>
    </dgm:pt>
  </dgm:ptLst>
  <dgm:cxnLst>
    <dgm:cxn modelId="{8ECAE9B4-29D0-4512-B655-7A201633842E}" type="presOf" srcId="{5E8A8968-0B42-44EF-BB84-1CB803EB23B0}" destId="{40474225-0AA3-45CF-A8F5-F5A98C410A46}" srcOrd="0" destOrd="0" presId="urn:microsoft.com/office/officeart/2005/8/layout/hProcess3"/>
    <dgm:cxn modelId="{A83C0FB1-DC9B-4CFD-B401-FDF80302E86B}" type="presParOf" srcId="{40474225-0AA3-45CF-A8F5-F5A98C410A46}" destId="{36719447-4E60-4BD6-B0BB-B28F1BC047D4}" srcOrd="0" destOrd="0" presId="urn:microsoft.com/office/officeart/2005/8/layout/hProcess3"/>
    <dgm:cxn modelId="{A3202B8E-D88F-4763-B663-3E616EECDA61}" type="presParOf" srcId="{40474225-0AA3-45CF-A8F5-F5A98C410A46}" destId="{1A86AD53-5B2F-41B7-90AB-86B4A559EDB4}" srcOrd="1" destOrd="0" presId="urn:microsoft.com/office/officeart/2005/8/layout/hProcess3"/>
    <dgm:cxn modelId="{C1957216-AFAF-4913-81CA-0F8BB8C7D526}" type="presParOf" srcId="{1A86AD53-5B2F-41B7-90AB-86B4A559EDB4}" destId="{F9992BDD-8F7B-4731-A156-FC46A2F81D98}" srcOrd="0" destOrd="0" presId="urn:microsoft.com/office/officeart/2005/8/layout/hProcess3"/>
    <dgm:cxn modelId="{40228543-7798-4D3B-A55C-BEDCAE2BD836}" type="presParOf" srcId="{1A86AD53-5B2F-41B7-90AB-86B4A559EDB4}" destId="{64C5CBC0-DEA5-4F99-B08D-255839CC628D}" srcOrd="1" destOrd="0" presId="urn:microsoft.com/office/officeart/2005/8/layout/hProcess3"/>
    <dgm:cxn modelId="{BF3BF110-7846-49A0-9479-07EE3D5286D7}" type="presParOf" srcId="{1A86AD53-5B2F-41B7-90AB-86B4A559EDB4}" destId="{78E4EBB8-9527-40C0-B476-C148DE17D637}" srcOrd="2" destOrd="0" presId="urn:microsoft.com/office/officeart/2005/8/layout/hProcess3"/>
    <dgm:cxn modelId="{6A0EBF3E-32F1-4275-8DF0-23EF18A16431}" type="presParOf" srcId="{1A86AD53-5B2F-41B7-90AB-86B4A559EDB4}" destId="{67B69BD9-CE00-4A4B-A9D0-4CBD5FC9D668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1047736" cy="746116"/>
        <a:chOff x="0" y="0"/>
        <a:chExt cx="1047736" cy="746116"/>
      </a:xfrm>
    </dsp:grpSpPr>
    <dsp:sp>
      <dsp:nvSpPr>
        <dsp:cNvPr id="3" name="右箭头 2"/>
        <dsp:cNvSpPr/>
      </dsp:nvSpPr>
      <dsp:spPr bwMode="white">
        <a:xfrm>
          <a:off x="0" y="0"/>
          <a:ext cx="1047736" cy="746116"/>
        </a:xfrm>
        <a:prstGeom prst="rightArrow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0"/>
        <a:ext cx="1047736" cy="746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3893AC6-8649-49B7-B46F-E04EBDACFB26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37A0863-B6DD-431B-9550-FD6A91E468C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355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0C842A-059F-44E6-A09E-E1043D968AE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04DDE-D868-4513-9C00-CF270D44F74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F8BDE-DA9F-4573-8F0E-787BC54E312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8CD11-078C-4FCD-94DC-E2B29A894BF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EC318-E73D-4518-927B-195744F35F1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E1ED0-300B-4D1C-A66D-718E6861734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BCDC1-559A-4D11-96B2-8881BFABE41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 rtlCol="0">
            <a:normAutofit/>
          </a:bodyPr>
          <a:lstStyle/>
          <a:p>
            <a:pPr lvl="0"/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23EB0-CAC8-4C14-8C44-9758A7C4A24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B93C5-ABA3-4708-AFFE-6CD71866190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ED99F-46CF-42F4-B3F3-7245BEBDF7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2CC64-592C-4827-B006-53316E34DE9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549ED-6141-4520-B7B4-792693F3175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F0AD-78E2-491B-ABE5-535171D57FD2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8AC57-CBC6-457E-9DE7-24D16329205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1FA26-0940-44B3-AE95-6694A93C5B1E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BD3D7-3050-453F-AA54-B4E0BAC66A1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3680A-1E03-4843-8E73-83BC0BE47378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D5D3-31E4-476A-9141-13091143C40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EDEE6-2502-4ECC-AAE0-B78ACD8157E9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53FA0-C260-4FD6-ACFD-21F9093A0FA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47A76-F061-4F84-9897-7B3AF02844E9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0F9A9-CCC2-450A-BC62-E4A98002FD6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69A4C-5FE1-416A-9655-CCF83E456A29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A3B17-696B-41C4-AA51-C7C1B3CF726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95D6821-5D81-40B7-8FF5-F3535161E9A5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174618-0779-40EB-917E-B3196ABFA0DF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microsoft.com/office/2007/relationships/diagramDrawing" Target="../diagrams/drawing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3" Type="http://schemas.openxmlformats.org/officeDocument/2006/relationships/diagramData" Target="../diagrams/data1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8.jpeg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WordArt 5"/>
          <p:cNvSpPr>
            <a:spLocks noChangeArrowheads="1" noChangeShapeType="1" noTextEdit="1"/>
          </p:cNvSpPr>
          <p:nvPr/>
        </p:nvSpPr>
        <p:spPr bwMode="auto">
          <a:xfrm>
            <a:off x="2124075" y="836613"/>
            <a:ext cx="4681538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4800" b="1" kern="10">
                <a:ln w="9525">
                  <a:solidFill>
                    <a:srgbClr val="FF0000"/>
                  </a:solidFill>
                  <a:round/>
                </a:ln>
                <a:solidFill>
                  <a:srgbClr val="99CCFF"/>
                </a:solidFill>
                <a:latin typeface="+mn-ea"/>
                <a:ea typeface="+mn-ea"/>
                <a:cs typeface="+mn-ea"/>
              </a:rPr>
              <a:t>珍珠鸟</a:t>
            </a:r>
            <a:endParaRPr lang="zh-CN" altLang="en-US" sz="4800" b="1" kern="10">
              <a:ln w="9525">
                <a:solidFill>
                  <a:srgbClr val="FF0000"/>
                </a:solidFill>
                <a:round/>
              </a:ln>
              <a:solidFill>
                <a:srgbClr val="99CCFF"/>
              </a:solidFill>
              <a:latin typeface="+mn-ea"/>
              <a:ea typeface="+mn-ea"/>
              <a:cs typeface="+mn-ea"/>
            </a:endParaRPr>
          </a:p>
        </p:txBody>
      </p:sp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6072188" y="2357438"/>
            <a:ext cx="2643187" cy="6159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400" b="1">
                <a:solidFill>
                  <a:srgbClr val="FF0000"/>
                </a:solidFill>
                <a:latin typeface="Calibri" panose="020F0502020204030204" pitchFamily="34" charset="0"/>
              </a:rPr>
              <a:t>冯骥才</a:t>
            </a:r>
            <a:endParaRPr lang="zh-CN" altLang="en-US" sz="34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9" descr="finch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315200" y="5029200"/>
            <a:ext cx="18288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81000" y="533400"/>
            <a:ext cx="8001000" cy="2062163"/>
          </a:xfrm>
          <a:prstGeom prst="rect">
            <a:avLst/>
          </a:prstGeom>
          <a:noFill/>
          <a:ln w="9525">
            <a:noFill/>
            <a:prstDash val="sysDot"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800" dirty="0">
                <a:latin typeface="Times New Roman" panose="02020603050405020304" pitchFamily="18" charset="0"/>
                <a:ea typeface="楷体_GB2312" pitchFamily="49" charset="-122"/>
              </a:rPr>
              <a:t>         </a:t>
            </a:r>
            <a:r>
              <a:rPr kumimoji="1"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珍珠鸟本来是一种</a:t>
            </a:r>
            <a:r>
              <a:rPr kumimoji="1" lang="zh-CN" altLang="en-US" sz="32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（                   ）。</a:t>
            </a:r>
            <a:r>
              <a:rPr kumimoji="1"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刚到我家时，开始只能听到</a:t>
            </a:r>
            <a:r>
              <a:rPr kumimoji="1" lang="zh-CN" altLang="en-US" sz="32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（                   ），</a:t>
            </a:r>
            <a:r>
              <a:rPr kumimoji="1"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后来能看见</a:t>
            </a:r>
            <a:r>
              <a:rPr kumimoji="1" lang="zh-CN" altLang="en-US" sz="32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（                     ），</a:t>
            </a:r>
            <a:r>
              <a:rPr kumimoji="1"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渐渐它们敢</a:t>
            </a:r>
            <a:r>
              <a:rPr kumimoji="1" lang="zh-CN" altLang="en-US" sz="32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（                                ）。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endParaRPr kumimoji="1" lang="zh-CN" alt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029200" y="533400"/>
            <a:ext cx="2051050" cy="519113"/>
          </a:xfrm>
          <a:prstGeom prst="rect">
            <a:avLst/>
          </a:prstGeom>
          <a:noFill/>
          <a:ln w="9525">
            <a:noFill/>
            <a:prstDash val="sysDot"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害怕人的鸟</a:t>
            </a:r>
            <a:r>
              <a:rPr kumimoji="1" lang="zh-CN" altLang="en-US" sz="2800">
                <a:solidFill>
                  <a:srgbClr val="0070C0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endParaRPr kumimoji="1" lang="zh-CN" altLang="en-US" sz="2800">
              <a:solidFill>
                <a:srgbClr val="0070C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638800" y="1066800"/>
            <a:ext cx="1606550" cy="519113"/>
          </a:xfrm>
          <a:prstGeom prst="rect">
            <a:avLst/>
          </a:prstGeom>
          <a:noFill/>
          <a:ln w="9525">
            <a:noFill/>
            <a:prstDash val="sysDot"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它的叫声</a:t>
            </a:r>
            <a:endParaRPr kumimoji="1" lang="zh-CN" altLang="en-US" sz="2800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124200" y="1524000"/>
            <a:ext cx="1962150" cy="519113"/>
          </a:xfrm>
          <a:prstGeom prst="rect">
            <a:avLst/>
          </a:prstGeom>
          <a:noFill/>
          <a:ln w="9525">
            <a:noFill/>
            <a:prstDash val="sysDot"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鲜红的小嘴</a:t>
            </a:r>
            <a:endParaRPr kumimoji="1" lang="zh-CN" altLang="en-US" sz="2800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066800" y="1981200"/>
            <a:ext cx="2673350" cy="519113"/>
          </a:xfrm>
          <a:prstGeom prst="rect">
            <a:avLst/>
          </a:prstGeom>
          <a:noFill/>
          <a:ln w="9525">
            <a:noFill/>
            <a:prstDash val="sysDot"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伸出小脑袋看我</a:t>
            </a:r>
            <a:endParaRPr kumimoji="1" lang="zh-CN" altLang="en-US" sz="2800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pic>
        <p:nvPicPr>
          <p:cNvPr id="26631" name="Picture 15" descr="官方logo副本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70600"/>
            <a:ext cx="18542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00125" y="3071813"/>
            <a:ext cx="2143125" cy="1108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6600" b="1">
                <a:latin typeface="Calibri" panose="020F0502020204030204" pitchFamily="34" charset="0"/>
              </a:rPr>
              <a:t>怕</a:t>
            </a:r>
            <a:endParaRPr lang="zh-CN" altLang="en-US" sz="6600" b="1">
              <a:latin typeface="Calibri" panose="020F0502020204030204" pitchFamily="34" charset="0"/>
            </a:endParaRPr>
          </a:p>
        </p:txBody>
      </p:sp>
      <p:graphicFrame>
        <p:nvGraphicFramePr>
          <p:cNvPr id="15" name="图示 14"/>
          <p:cNvGraphicFramePr/>
          <p:nvPr/>
        </p:nvGraphicFramePr>
        <p:xfrm>
          <a:off x="2500298" y="3286124"/>
          <a:ext cx="1047736" cy="746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929063" y="3071813"/>
            <a:ext cx="1928812" cy="1108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6600" b="1">
                <a:latin typeface="Calibri" panose="020F0502020204030204" pitchFamily="34" charset="0"/>
              </a:rPr>
              <a:t>熟悉</a:t>
            </a:r>
            <a:endParaRPr lang="zh-CN" altLang="en-US" sz="6600" b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utoUpdateAnimBg="0"/>
      <p:bldP spid="10252" grpId="0" autoUpdateAnimBg="0"/>
      <p:bldP spid="10253" grpId="0" autoUpdateAnimBg="0"/>
      <p:bldP spid="10254" grpId="0" autoUpdateAnimBg="0"/>
      <p:bldGraphic spid="1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06" name="Group 2"/>
          <p:cNvGraphicFramePr>
            <a:graphicFrameLocks noGrp="1"/>
          </p:cNvGraphicFramePr>
          <p:nvPr>
            <p:ph idx="1"/>
          </p:nvPr>
        </p:nvGraphicFramePr>
        <p:xfrm>
          <a:off x="179388" y="333375"/>
          <a:ext cx="8785225" cy="6470650"/>
        </p:xfrm>
        <a:graphic>
          <a:graphicData uri="http://schemas.openxmlformats.org/drawingml/2006/table">
            <a:tbl>
              <a:tblPr/>
              <a:tblGrid>
                <a:gridCol w="4106860"/>
                <a:gridCol w="4678365"/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“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我”的举动</a:t>
                      </a: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小鸟的反应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很少扒开叶蔓瞧它们</a:t>
                      </a:r>
                      <a:endParaRPr kumimoji="0" lang="zh-CN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我不管它</a:t>
                      </a: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我只是微微一笑，依旧写东西</a:t>
                      </a: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pitchFamily="49" charset="-122"/>
                        </a:rPr>
                        <a:t>“</a:t>
                      </a:r>
                      <a:r>
                        <a:rPr kumimoji="1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笔不觉停了，生怕惊走它</a:t>
                      </a:r>
                      <a:r>
                        <a:rPr kumimoji="1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pitchFamily="49" charset="-122"/>
                        </a:rPr>
                        <a:t>”</a:t>
                      </a:r>
                      <a:endParaRPr kumimoji="1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535" name="Rectangle 31"/>
          <p:cNvSpPr>
            <a:spLocks noChangeArrowheads="1"/>
          </p:cNvSpPr>
          <p:nvPr/>
        </p:nvSpPr>
        <p:spPr bwMode="auto">
          <a:xfrm>
            <a:off x="4356100" y="981075"/>
            <a:ext cx="3841750" cy="57943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120000"/>
              <a:defRPr/>
            </a:pP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黑体" panose="02010609060101010101" pitchFamily="49" charset="-122"/>
              </a:rPr>
              <a:t>敢伸出小脑袋瞅瞅我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149536" name="Rectangle 32"/>
          <p:cNvSpPr>
            <a:spLocks noChangeArrowheads="1"/>
          </p:cNvSpPr>
          <p:nvPr/>
        </p:nvSpPr>
        <p:spPr bwMode="auto">
          <a:xfrm>
            <a:off x="4356100" y="1765300"/>
            <a:ext cx="4503738" cy="57943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120000"/>
              <a:defRPr/>
            </a:pP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黑体" panose="02010609060101010101" pitchFamily="49" charset="-122"/>
              </a:rPr>
              <a:t>雏鸟脑袋“从叶间探出来</a:t>
            </a: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+mn-ea"/>
              </a:rPr>
              <a:t>”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ea typeface="+mn-ea"/>
            </a:endParaRPr>
          </a:p>
        </p:txBody>
      </p:sp>
      <p:sp>
        <p:nvSpPr>
          <p:cNvPr id="149537" name="Rectangle 33"/>
          <p:cNvSpPr>
            <a:spLocks noChangeArrowheads="1"/>
          </p:cNvSpPr>
          <p:nvPr/>
        </p:nvSpPr>
        <p:spPr bwMode="auto">
          <a:xfrm>
            <a:off x="4284663" y="2565400"/>
            <a:ext cx="4654550" cy="57943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120000"/>
              <a:defRPr/>
            </a:pP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黑体" panose="02010609060101010101" pitchFamily="49" charset="-122"/>
              </a:rPr>
              <a:t>即使开着窗子也不会飞走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149538" name="Rectangle 34"/>
          <p:cNvSpPr>
            <a:spLocks noChangeArrowheads="1"/>
          </p:cNvSpPr>
          <p:nvPr/>
        </p:nvSpPr>
        <p:spPr bwMode="auto">
          <a:xfrm>
            <a:off x="4716463" y="3349625"/>
            <a:ext cx="3844925" cy="57943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120000"/>
              <a:defRPr/>
            </a:pPr>
            <a:r>
              <a:rPr lang="en-US" altLang="zh-CN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+mn-ea"/>
              </a:rPr>
              <a:t>“</a:t>
            </a:r>
            <a:r>
              <a:rPr lang="zh-CN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+mn-ea"/>
              </a:rPr>
              <a:t>蹦到我杯子上”喝茶</a:t>
            </a:r>
            <a:endParaRPr lang="zh-CN" altLang="en-US" sz="3200" b="1"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ea typeface="+mn-ea"/>
            </a:endParaRPr>
          </a:p>
        </p:txBody>
      </p:sp>
      <p:sp>
        <p:nvSpPr>
          <p:cNvPr id="149539" name="Rectangle 35"/>
          <p:cNvSpPr>
            <a:spLocks noChangeArrowheads="1"/>
          </p:cNvSpPr>
          <p:nvPr/>
        </p:nvSpPr>
        <p:spPr bwMode="auto">
          <a:xfrm>
            <a:off x="4500563" y="4221163"/>
            <a:ext cx="4248150" cy="57943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120000"/>
              <a:defRPr/>
            </a:pP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黑体" panose="02010609060101010101" pitchFamily="49" charset="-122"/>
              </a:rPr>
              <a:t>绕着我的笔尖蹦来蹦去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149540" name="Rectangle 36"/>
          <p:cNvSpPr>
            <a:spLocks noChangeArrowheads="1"/>
          </p:cNvSpPr>
          <p:nvPr/>
        </p:nvSpPr>
        <p:spPr bwMode="auto">
          <a:xfrm>
            <a:off x="4787900" y="5084763"/>
            <a:ext cx="3435350" cy="57943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黑体" panose="02010609060101010101" pitchFamily="49" charset="-122"/>
              </a:rPr>
              <a:t>啄着我颤动的笔尖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149541" name="Rectangle 37"/>
          <p:cNvSpPr>
            <a:spLocks noChangeArrowheads="1"/>
          </p:cNvSpPr>
          <p:nvPr/>
        </p:nvSpPr>
        <p:spPr bwMode="auto">
          <a:xfrm>
            <a:off x="4787900" y="5805488"/>
            <a:ext cx="3435350" cy="57943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黑体" panose="02010609060101010101" pitchFamily="49" charset="-122"/>
              </a:rPr>
              <a:t>趴在我肩上睡着了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149542" name="Rectangle 38"/>
          <p:cNvSpPr>
            <a:spLocks noChangeArrowheads="1"/>
          </p:cNvSpPr>
          <p:nvPr/>
        </p:nvSpPr>
        <p:spPr bwMode="auto">
          <a:xfrm>
            <a:off x="684213" y="5013325"/>
            <a:ext cx="3028950" cy="57943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黑体" panose="02010609060101010101" pitchFamily="49" charset="-122"/>
              </a:rPr>
              <a:t>我不动声色地写</a:t>
            </a:r>
            <a:endParaRPr lang="zh-CN" altLang="en-US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149543" name="Rectangle 39"/>
          <p:cNvSpPr>
            <a:spLocks noChangeArrowheads="1"/>
          </p:cNvSpPr>
          <p:nvPr/>
        </p:nvSpPr>
        <p:spPr bwMode="auto">
          <a:xfrm>
            <a:off x="1116013" y="3284538"/>
            <a:ext cx="2216150" cy="57943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黑体" panose="02010609060101010101" pitchFamily="49" charset="-122"/>
              </a:rPr>
              <a:t>不去伤害它</a:t>
            </a:r>
            <a:endParaRPr lang="zh-CN" altLang="en-US" sz="32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149544" name="Rectangle 40"/>
          <p:cNvSpPr>
            <a:spLocks noChangeArrowheads="1"/>
          </p:cNvSpPr>
          <p:nvPr/>
        </p:nvSpPr>
        <p:spPr bwMode="auto">
          <a:xfrm>
            <a:off x="395288" y="1700213"/>
            <a:ext cx="3841750" cy="57943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黑体" panose="02010609060101010101" pitchFamily="49" charset="-122"/>
              </a:rPr>
              <a:t>决不掀开叶片往里看</a:t>
            </a:r>
            <a:endParaRPr lang="zh-CN" altLang="en-US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9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9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9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9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9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9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35" grpId="0"/>
      <p:bldP spid="149537" grpId="0"/>
      <p:bldP spid="149539" grpId="0"/>
      <p:bldP spid="149541" grpId="0"/>
      <p:bldP spid="149542" grpId="0"/>
      <p:bldP spid="149543" grpId="0"/>
      <p:bldP spid="1495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>
            <a:spLocks noChangeArrowheads="1"/>
          </p:cNvSpPr>
          <p:nvPr/>
        </p:nvSpPr>
        <p:spPr bwMode="auto">
          <a:xfrm>
            <a:off x="500063" y="1428750"/>
            <a:ext cx="338455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4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“</a:t>
            </a:r>
            <a:r>
              <a:rPr kumimoji="1" lang="zh-CN" altLang="en-US" sz="44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我</a:t>
            </a:r>
            <a:r>
              <a:rPr kumimoji="1" lang="zh-CN" altLang="en-US" sz="44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”</a:t>
            </a:r>
            <a:r>
              <a:rPr kumimoji="1" lang="zh-CN" altLang="en-US" sz="44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的爱护</a:t>
            </a:r>
            <a:endParaRPr kumimoji="1" lang="zh-CN" altLang="en-US" sz="44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900113" y="2205038"/>
            <a:ext cx="2881312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提供环境</a:t>
            </a:r>
            <a:endParaRPr kumimoji="1" lang="zh-CN" altLang="en-US" sz="4000" b="1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857250" y="3214688"/>
            <a:ext cx="2913063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不去惊动</a:t>
            </a:r>
            <a:endParaRPr kumimoji="1" lang="zh-CN" altLang="en-US" sz="4000" b="1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900113" y="4221163"/>
            <a:ext cx="2735262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不去伤害</a:t>
            </a:r>
            <a:endParaRPr kumimoji="1" lang="zh-CN" altLang="en-US" sz="4000" b="1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971550" y="5300663"/>
            <a:ext cx="2763838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不去惊扰</a:t>
            </a:r>
            <a:endParaRPr kumimoji="1" lang="zh-CN" altLang="en-US" sz="400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5435600" y="1341438"/>
            <a:ext cx="2741613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4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鸟的变化</a:t>
            </a:r>
            <a:endParaRPr kumimoji="1" lang="zh-CN" altLang="en-US" sz="44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5572125" y="2143125"/>
            <a:ext cx="2728913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显得怕人</a:t>
            </a:r>
            <a:endParaRPr kumimoji="1" lang="zh-CN" altLang="en-US" sz="4000" b="1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5580063" y="3213100"/>
            <a:ext cx="2439987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渐渐胆大</a:t>
            </a:r>
            <a:endParaRPr kumimoji="1" lang="zh-CN" altLang="en-US" sz="4000" b="1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5580063" y="4292600"/>
            <a:ext cx="2728912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开始亲近</a:t>
            </a:r>
            <a:endParaRPr kumimoji="1" lang="zh-CN" altLang="en-US" sz="4000" b="1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0539" name="Text Box 11"/>
          <p:cNvSpPr txBox="1">
            <a:spLocks noChangeArrowheads="1"/>
          </p:cNvSpPr>
          <p:nvPr/>
        </p:nvSpPr>
        <p:spPr bwMode="auto">
          <a:xfrm>
            <a:off x="5651500" y="5300663"/>
            <a:ext cx="2652713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完全信赖</a:t>
            </a:r>
            <a:endParaRPr kumimoji="1" lang="zh-CN" altLang="en-US" sz="4000" b="1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0540" name="Line 12"/>
          <p:cNvSpPr>
            <a:spLocks noChangeShapeType="1"/>
          </p:cNvSpPr>
          <p:nvPr/>
        </p:nvSpPr>
        <p:spPr bwMode="auto">
          <a:xfrm>
            <a:off x="1928813" y="2928938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0541" name="Line 13"/>
          <p:cNvSpPr>
            <a:spLocks noChangeShapeType="1"/>
          </p:cNvSpPr>
          <p:nvPr/>
        </p:nvSpPr>
        <p:spPr bwMode="auto">
          <a:xfrm>
            <a:off x="1928813" y="3929063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0542" name="Line 14"/>
          <p:cNvSpPr>
            <a:spLocks noChangeShapeType="1"/>
          </p:cNvSpPr>
          <p:nvPr/>
        </p:nvSpPr>
        <p:spPr bwMode="auto">
          <a:xfrm>
            <a:off x="1979613" y="4941888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0543" name="Line 15"/>
          <p:cNvSpPr>
            <a:spLocks noChangeShapeType="1"/>
          </p:cNvSpPr>
          <p:nvPr/>
        </p:nvSpPr>
        <p:spPr bwMode="auto">
          <a:xfrm>
            <a:off x="6659563" y="2997200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0544" name="Line 16"/>
          <p:cNvSpPr>
            <a:spLocks noChangeShapeType="1"/>
          </p:cNvSpPr>
          <p:nvPr/>
        </p:nvSpPr>
        <p:spPr bwMode="auto">
          <a:xfrm>
            <a:off x="6715125" y="3929063"/>
            <a:ext cx="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0545" name="Line 17"/>
          <p:cNvSpPr>
            <a:spLocks noChangeShapeType="1"/>
          </p:cNvSpPr>
          <p:nvPr/>
        </p:nvSpPr>
        <p:spPr bwMode="auto">
          <a:xfrm>
            <a:off x="6732588" y="5084763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9" name="Text Box 18"/>
          <p:cNvSpPr txBox="1">
            <a:spLocks noChangeArrowheads="1"/>
          </p:cNvSpPr>
          <p:nvPr/>
        </p:nvSpPr>
        <p:spPr bwMode="auto">
          <a:xfrm>
            <a:off x="0" y="0"/>
            <a:ext cx="9144000" cy="13112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4000" b="1">
                <a:solidFill>
                  <a:schemeClr val="tx2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      </a:t>
            </a:r>
            <a:r>
              <a:rPr kumimoji="1" lang="zh-CN" altLang="en-US" sz="4000" b="1">
                <a:latin typeface="Tahoma" panose="020B0604030504040204" pitchFamily="34" charset="0"/>
                <a:ea typeface="黑体" panose="02010609060101010101" pitchFamily="49" charset="-122"/>
              </a:rPr>
              <a:t>我对珍珠鸟关心爱护，鸟儿有怎样的反应？</a:t>
            </a:r>
            <a:endParaRPr lang="zh-CN" altLang="en-US" sz="4000" b="1"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/>
      <p:bldP spid="150532" grpId="0"/>
      <p:bldP spid="150533" grpId="0"/>
      <p:bldP spid="150534" grpId="0"/>
      <p:bldP spid="150536" grpId="0"/>
      <p:bldP spid="150537" grpId="0"/>
      <p:bldP spid="150538" grpId="0"/>
      <p:bldP spid="150539" grpId="0"/>
      <p:bldP spid="150540" grpId="0" animBg="1"/>
      <p:bldP spid="150541" grpId="0" animBg="1"/>
      <p:bldP spid="150542" grpId="0" animBg="1"/>
      <p:bldP spid="150543" grpId="0" animBg="1"/>
      <p:bldP spid="150544" grpId="0" animBg="1"/>
      <p:bldP spid="1505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/>
        </p:nvSpPr>
        <p:spPr bwMode="auto">
          <a:xfrm>
            <a:off x="1547813" y="1268413"/>
            <a:ext cx="6408737" cy="2101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4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kumimoji="1" lang="zh-CN" altLang="en-US" sz="4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你认为究竟是什么拉近了我和珍珠鸟之间的距离？</a:t>
            </a:r>
            <a:endParaRPr kumimoji="1" lang="zh-CN" altLang="en-US" sz="4400" b="1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1555" name="Line 3"/>
          <p:cNvSpPr>
            <a:spLocks noChangeShapeType="1"/>
          </p:cNvSpPr>
          <p:nvPr/>
        </p:nvSpPr>
        <p:spPr bwMode="auto">
          <a:xfrm>
            <a:off x="3059113" y="4797425"/>
            <a:ext cx="28797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3708400" y="3644900"/>
            <a:ext cx="13716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4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信赖</a:t>
            </a:r>
            <a:endParaRPr kumimoji="1" lang="zh-CN" altLang="en-US" sz="4400" b="1">
              <a:solidFill>
                <a:srgbClr val="FF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3995738" y="5373688"/>
            <a:ext cx="6858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4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爱</a:t>
            </a:r>
            <a:endParaRPr kumimoji="1" lang="zh-CN" altLang="en-US" sz="4400" b="1">
              <a:solidFill>
                <a:srgbClr val="FF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116013" y="4437063"/>
            <a:ext cx="1439862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400" b="1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kumimoji="1"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我</a:t>
            </a:r>
            <a:r>
              <a:rPr kumimoji="1" lang="zh-CN" altLang="en-US" sz="4400" b="1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endParaRPr kumimoji="1" lang="zh-CN" altLang="en-US" sz="4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6300788" y="4365625"/>
            <a:ext cx="790575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鸟</a:t>
            </a:r>
            <a:endParaRPr kumimoji="1" lang="zh-CN" altLang="en-US" sz="4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5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nimBg="1"/>
      <p:bldP spid="151556" grpId="0" autoUpdateAnimBg="0"/>
      <p:bldP spid="151557" grpId="0" autoUpdateAnimBg="0"/>
      <p:bldP spid="151558" grpId="0" autoUpdateAnimBg="0"/>
      <p:bldP spid="15155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214313" y="928688"/>
            <a:ext cx="9144000" cy="15700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隶书" panose="02010509060101010101" pitchFamily="49" charset="-122"/>
              </a:rPr>
              <a:t>       “</a:t>
            </a:r>
            <a:r>
              <a:rPr lang="zh-CN" alt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隶书" panose="02010509060101010101" pitchFamily="49" charset="-122"/>
              </a:rPr>
              <a:t>我”从和鸟儿的相处中得到了什么感受？</a:t>
            </a:r>
            <a:endParaRPr lang="zh-CN" altLang="en-US" sz="4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隶书" panose="02010509060101010101" pitchFamily="49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3643313"/>
            <a:ext cx="8715375" cy="203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6600" b="1">
                <a:solidFill>
                  <a:srgbClr val="FF0000"/>
                </a:solidFill>
                <a:latin typeface="Calibri" panose="020F0502020204030204" pitchFamily="34" charset="0"/>
              </a:rPr>
              <a:t>信赖</a:t>
            </a:r>
            <a:r>
              <a:rPr lang="zh-CN" altLang="en-US" sz="6000" b="1">
                <a:solidFill>
                  <a:srgbClr val="FF0000"/>
                </a:solidFill>
                <a:latin typeface="Calibri" panose="020F0502020204030204" pitchFamily="34" charset="0"/>
              </a:rPr>
              <a:t>，</a:t>
            </a:r>
            <a:endParaRPr lang="en-US" altLang="zh-CN" sz="60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zh-CN" altLang="en-US" sz="6000" b="1">
                <a:solidFill>
                  <a:srgbClr val="FF0000"/>
                </a:solidFill>
                <a:latin typeface="Calibri" panose="020F0502020204030204" pitchFamily="34" charset="0"/>
              </a:rPr>
              <a:t>往往创造出美好的境界。</a:t>
            </a:r>
            <a:endParaRPr lang="zh-CN" altLang="en-US" sz="60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428625" y="1571625"/>
            <a:ext cx="8281988" cy="3381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5400" b="1">
                <a:solidFill>
                  <a:schemeClr val="fol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kumimoji="1" lang="zh-CN" altLang="en-US" sz="5400" b="1">
                <a:solidFill>
                  <a:schemeClr val="fol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关爱、尊重、宽容、理解、平等、自由等产生信赖，信赖创造美好的（和睦、和谐、和平）境界</a:t>
            </a:r>
            <a:endParaRPr kumimoji="1" lang="zh-CN" altLang="en-US" sz="5400" b="1">
              <a:solidFill>
                <a:schemeClr val="folHlink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zheng\珍珠鸟\无标题.bmp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752600" y="381000"/>
            <a:ext cx="588962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:\大象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676400" y="533400"/>
            <a:ext cx="6248400" cy="570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E:\zheng\珍珠鸟\无标题.bmp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85800" y="304800"/>
            <a:ext cx="3429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3" descr="E:\zheng\珍珠鸟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286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4" descr="E:\zheng\珍珠鸟\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657600"/>
            <a:ext cx="3429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5" descr="E:\大象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719513"/>
            <a:ext cx="3200400" cy="291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7"/>
          <p:cNvSpPr txBox="1">
            <a:spLocks noChangeArrowheads="1"/>
          </p:cNvSpPr>
          <p:nvPr/>
        </p:nvSpPr>
        <p:spPr bwMode="auto">
          <a:xfrm>
            <a:off x="1116013" y="2133600"/>
            <a:ext cx="6696075" cy="43040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latin typeface="Calibri" panose="020F0502020204030204" pitchFamily="34" charset="0"/>
              </a:rPr>
              <a:t>1</a:t>
            </a:r>
            <a:r>
              <a:rPr lang="zh-CN" altLang="en-US" sz="4800" b="1">
                <a:latin typeface="Calibri" panose="020F0502020204030204" pitchFamily="34" charset="0"/>
              </a:rPr>
              <a:t>、 收集有关“鸟”的成语和古诗词。</a:t>
            </a:r>
            <a:endParaRPr lang="zh-CN" altLang="en-US" sz="4800" b="1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4800" b="1">
                <a:latin typeface="Calibri" panose="020F0502020204030204" pitchFamily="34" charset="0"/>
              </a:rPr>
              <a:t>2</a:t>
            </a:r>
            <a:r>
              <a:rPr lang="zh-CN" altLang="en-US" sz="4800" b="1">
                <a:latin typeface="Calibri" panose="020F0502020204030204" pitchFamily="34" charset="0"/>
              </a:rPr>
              <a:t>、课外阅读巴金的</a:t>
            </a:r>
            <a:r>
              <a:rPr lang="en-US" altLang="zh-CN" sz="4800" b="1">
                <a:latin typeface="Calibri" panose="020F0502020204030204" pitchFamily="34" charset="0"/>
              </a:rPr>
              <a:t>《</a:t>
            </a:r>
            <a:r>
              <a:rPr lang="zh-CN" altLang="en-US" sz="4800" b="1">
                <a:latin typeface="Calibri" panose="020F0502020204030204" pitchFamily="34" charset="0"/>
              </a:rPr>
              <a:t>鸟的天堂》。</a:t>
            </a:r>
            <a:endParaRPr lang="zh-CN" altLang="en-US" sz="4800" b="1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4000">
              <a:latin typeface="Calibri" panose="020F0502020204030204" pitchFamily="34" charset="0"/>
            </a:endParaRPr>
          </a:p>
        </p:txBody>
      </p:sp>
      <p:sp>
        <p:nvSpPr>
          <p:cNvPr id="37890" name="TextBox 5"/>
          <p:cNvSpPr txBox="1">
            <a:spLocks noChangeArrowheads="1"/>
          </p:cNvSpPr>
          <p:nvPr/>
        </p:nvSpPr>
        <p:spPr bwMode="auto">
          <a:xfrm>
            <a:off x="2143125" y="714375"/>
            <a:ext cx="5500688" cy="1016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6000">
                <a:solidFill>
                  <a:srgbClr val="C00000"/>
                </a:solidFill>
                <a:latin typeface="Calibri" panose="020F0502020204030204" pitchFamily="34" charset="0"/>
              </a:rPr>
              <a:t>课外拓展</a:t>
            </a:r>
            <a:endParaRPr lang="zh-CN" altLang="en-US" sz="600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2"/>
                </a:solidFill>
              </a:rPr>
              <a:t>珍珠鸟简介</a:t>
            </a:r>
            <a:endParaRPr lang="zh-CN" altLang="en-US" b="1" smtClean="0">
              <a:solidFill>
                <a:schemeClr val="tx2"/>
              </a:solidFill>
            </a:endParaRPr>
          </a:p>
        </p:txBody>
      </p:sp>
      <p:sp>
        <p:nvSpPr>
          <p:cNvPr id="16386" name="内容占位符 2"/>
          <p:cNvSpPr>
            <a:spLocks noGrp="1"/>
          </p:cNvSpPr>
          <p:nvPr>
            <p:ph idx="1"/>
          </p:nvPr>
        </p:nvSpPr>
        <p:spPr>
          <a:xfrm>
            <a:off x="0" y="1885950"/>
            <a:ext cx="8901113" cy="4972050"/>
          </a:xfrm>
        </p:spPr>
        <p:txBody>
          <a:bodyPr/>
          <a:lstStyle/>
          <a:p>
            <a:r>
              <a:rPr lang="zh-CN" altLang="en-US" sz="3600" b="1" smtClean="0">
                <a:latin typeface="宋体" panose="02010600030101010101" pitchFamily="2" charset="-122"/>
              </a:rPr>
              <a:t>珍珠鸟，别名锦花鸟，原体羽灰色，散缀许多小白斑点，因形似珍珠而得名。原产澳洲东部和印尼东部热带森林中。</a:t>
            </a:r>
            <a:endParaRPr lang="en-US" altLang="zh-CN" sz="3600" b="1" smtClean="0">
              <a:latin typeface="宋体" panose="02010600030101010101" pitchFamily="2" charset="-122"/>
            </a:endParaRPr>
          </a:p>
          <a:p>
            <a:r>
              <a:rPr lang="zh-CN" altLang="en-US" sz="3600" b="1" smtClean="0">
                <a:latin typeface="宋体" panose="02010600030101010101" pitchFamily="2" charset="-122"/>
              </a:rPr>
              <a:t>珍珠鸟羽毛鲜艳，体态娇小玲珑，动作活泼轻巧，非常可爱，是一种美丽的观赏鸟。</a:t>
            </a:r>
            <a:br>
              <a:rPr lang="zh-CN" altLang="en-US" sz="3600" b="1" smtClean="0">
                <a:latin typeface="宋体" panose="02010600030101010101" pitchFamily="2" charset="-122"/>
              </a:rPr>
            </a:br>
            <a:endParaRPr lang="zh-CN" altLang="en-US" sz="3600" b="1" smtClean="0">
              <a:latin typeface="宋体" panose="02010600030101010101" pitchFamily="2" charset="-122"/>
            </a:endParaRPr>
          </a:p>
          <a:p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zheng\珍珠鸟\finzebis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28625" y="1214438"/>
            <a:ext cx="3886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E:\zheng\珍珠鸟\N0003B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1214438"/>
            <a:ext cx="4038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 smtClean="0"/>
          </a:p>
        </p:txBody>
      </p:sp>
      <p:pic>
        <p:nvPicPr>
          <p:cNvPr id="7171" name="Picture 3" descr="006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5750" y="3143250"/>
            <a:ext cx="2928938" cy="923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5400" b="1">
                <a:latin typeface="Calibri" panose="020F0502020204030204" pitchFamily="34" charset="0"/>
              </a:rPr>
              <a:t>真好！</a:t>
            </a:r>
            <a:endParaRPr lang="zh-CN" altLang="en-US" sz="5400" b="1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71688" y="3143250"/>
            <a:ext cx="6072187" cy="923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5400" b="1">
                <a:latin typeface="Calibri" panose="020F0502020204030204" pitchFamily="34" charset="0"/>
              </a:rPr>
              <a:t>朋友送我一对</a:t>
            </a:r>
            <a:endParaRPr lang="zh-CN" altLang="en-US" sz="5400" b="1">
              <a:latin typeface="Calibri" panose="020F0502020204030204" pitchFamily="34" charset="0"/>
            </a:endParaRP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6215063" y="3143250"/>
            <a:ext cx="4929187" cy="923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5400" b="1">
                <a:latin typeface="Calibri" panose="020F0502020204030204" pitchFamily="34" charset="0"/>
              </a:rPr>
              <a:t>珍珠鸟</a:t>
            </a:r>
            <a:endParaRPr lang="zh-CN" altLang="en-US" sz="5400" b="1">
              <a:latin typeface="Calibri" panose="020F0502020204030204" pitchFamily="34" charset="0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8286750" y="3214688"/>
            <a:ext cx="857250" cy="923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5400" b="1">
                <a:latin typeface="Calibri" panose="020F0502020204030204" pitchFamily="34" charset="0"/>
              </a:rPr>
              <a:t>。</a:t>
            </a:r>
            <a:endParaRPr lang="zh-CN" altLang="en-US" sz="5400" b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3"/>
          <p:cNvSpPr txBox="1">
            <a:spLocks noChangeArrowheads="1"/>
          </p:cNvSpPr>
          <p:nvPr/>
        </p:nvSpPr>
        <p:spPr bwMode="auto">
          <a:xfrm>
            <a:off x="214313" y="2500313"/>
            <a:ext cx="8929687" cy="3416300"/>
          </a:xfrm>
          <a:prstGeom prst="rect">
            <a:avLst/>
          </a:prstGeom>
          <a:noFill/>
          <a:ln w="9525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chemeClr val="folHlink"/>
                </a:solidFill>
                <a:latin typeface="Calibri" panose="020F0502020204030204" pitchFamily="34" charset="0"/>
              </a:rPr>
              <a:t>        </a:t>
            </a:r>
            <a:r>
              <a:rPr lang="zh-CN" altLang="en-US" sz="4800" b="1">
                <a:latin typeface="Calibri" panose="020F0502020204030204" pitchFamily="34" charset="0"/>
              </a:rPr>
              <a:t>朗读课文</a:t>
            </a:r>
            <a:r>
              <a:rPr lang="en-US" altLang="zh-CN" sz="4800" b="1">
                <a:latin typeface="Calibri" panose="020F0502020204030204" pitchFamily="34" charset="0"/>
              </a:rPr>
              <a:t>,</a:t>
            </a:r>
            <a:r>
              <a:rPr lang="zh-CN" altLang="en-US" sz="4800" b="1">
                <a:latin typeface="Calibri" panose="020F0502020204030204" pitchFamily="34" charset="0"/>
              </a:rPr>
              <a:t>画出你喜欢的体现小珍珠鸟可爱的句子</a:t>
            </a:r>
            <a:r>
              <a:rPr lang="en-US" altLang="zh-CN" sz="4800" b="1">
                <a:latin typeface="Calibri" panose="020F0502020204030204" pitchFamily="34" charset="0"/>
              </a:rPr>
              <a:t>,</a:t>
            </a:r>
            <a:r>
              <a:rPr lang="zh-CN" altLang="en-US" sz="4800" b="1">
                <a:latin typeface="Calibri" panose="020F0502020204030204" pitchFamily="34" charset="0"/>
              </a:rPr>
              <a:t>并说说你的理由。</a:t>
            </a:r>
            <a:endParaRPr lang="zh-CN" altLang="en-US" sz="4800" b="1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4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3"/>
          <p:cNvSpPr txBox="1">
            <a:spLocks noChangeArrowheads="1"/>
          </p:cNvSpPr>
          <p:nvPr/>
        </p:nvSpPr>
        <p:spPr bwMode="auto">
          <a:xfrm>
            <a:off x="1403350" y="765175"/>
            <a:ext cx="7200900" cy="2289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66FF"/>
                </a:solidFill>
                <a:latin typeface="Calibri" panose="020F0502020204030204" pitchFamily="34" charset="0"/>
              </a:rPr>
              <a:t>　</a:t>
            </a:r>
            <a:r>
              <a:rPr lang="zh-CN" altLang="en-US" sz="2800" b="1">
                <a:solidFill>
                  <a:schemeClr val="folHlink"/>
                </a:solidFill>
                <a:latin typeface="Calibri" panose="020F0502020204030204" pitchFamily="34" charset="0"/>
              </a:rPr>
              <a:t>　  </a:t>
            </a:r>
            <a:r>
              <a:rPr lang="zh-CN" altLang="en-US" sz="3600" b="1">
                <a:solidFill>
                  <a:schemeClr val="folHlink"/>
                </a:solidFill>
                <a:latin typeface="Calibri" panose="020F0502020204030204" pitchFamily="34" charset="0"/>
                <a:ea typeface="黑体" panose="02010609060101010101" pitchFamily="49" charset="-122"/>
              </a:rPr>
              <a:t>瞧，多么像它的父母：红嘴红脚，灰蓝色的毛，只是后背还没生出珍珠似的圆圆的白点。它好肥，整个身子好像一个蓬松的球儿。</a:t>
            </a:r>
            <a:endParaRPr lang="zh-CN" altLang="en-US" sz="4000" b="1">
              <a:solidFill>
                <a:schemeClr val="folHlink"/>
              </a:solidFill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1187450" y="3573463"/>
            <a:ext cx="6553200" cy="2530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FF"/>
                </a:solidFill>
                <a:latin typeface="Calibri" panose="020F0502020204030204" pitchFamily="34" charset="0"/>
              </a:rPr>
              <a:t>           </a:t>
            </a:r>
            <a:r>
              <a:rPr kumimoji="1"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用</a:t>
            </a:r>
            <a:r>
              <a:rPr kumimoji="1" lang="zh-CN" altLang="en-US" sz="40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比喻</a:t>
            </a:r>
            <a:r>
              <a:rPr kumimoji="1"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的手法</a:t>
            </a:r>
            <a:r>
              <a:rPr kumimoji="1"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抓住珍珠鸟的外形来描写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kumimoji="1" lang="en-US" altLang="zh-CN" sz="4000" b="1">
                <a:solidFill>
                  <a:srgbClr val="001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写出珍珠鸟毛茸茸</a:t>
            </a:r>
            <a:r>
              <a:rPr kumimoji="1"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kumimoji="1"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又肥又圆的特点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很可爱的样子。</a:t>
            </a:r>
            <a:endParaRPr lang="zh-CN" altLang="en-US" sz="40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3"/>
          <p:cNvSpPr txBox="1">
            <a:spLocks noChangeArrowheads="1"/>
          </p:cNvSpPr>
          <p:nvPr/>
        </p:nvSpPr>
        <p:spPr bwMode="auto">
          <a:xfrm>
            <a:off x="357188" y="357188"/>
            <a:ext cx="8388350" cy="30464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66FF"/>
                </a:solidFill>
                <a:latin typeface="Calibri" panose="020F0502020204030204" pitchFamily="34" charset="0"/>
              </a:rPr>
              <a:t>　　  </a:t>
            </a:r>
            <a:r>
              <a:rPr lang="zh-CN" altLang="en-US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它先是离我较远</a:t>
            </a:r>
            <a:r>
              <a:rPr lang="en-US" altLang="zh-CN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见我不去伤害它</a:t>
            </a:r>
            <a:r>
              <a:rPr lang="en-US" altLang="zh-CN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便一点点的挨近</a:t>
            </a:r>
            <a:r>
              <a:rPr lang="en-US" altLang="zh-CN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然后蹦到我的杯子上</a:t>
            </a:r>
            <a:r>
              <a:rPr lang="en-US" altLang="zh-CN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俯下头来喝茶</a:t>
            </a:r>
            <a:r>
              <a:rPr lang="en-US" altLang="zh-CN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再偏过脸瞧瞧我的反应</a:t>
            </a:r>
            <a:r>
              <a:rPr lang="en-US" altLang="zh-CN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我只是微微一笑</a:t>
            </a:r>
            <a:r>
              <a:rPr lang="en-US" altLang="zh-CN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依旧写东西</a:t>
            </a:r>
            <a:r>
              <a:rPr lang="en-US" altLang="zh-CN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它就放开胆子跑到稿纸上</a:t>
            </a:r>
            <a:r>
              <a:rPr lang="en-US" altLang="zh-CN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绕者我的笔尖蹦来蹦去</a:t>
            </a:r>
            <a:r>
              <a:rPr lang="en-US" altLang="zh-CN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  <a:r>
              <a:rPr lang="zh-CN" altLang="en-US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跳动的小红爪子在纸上发出</a:t>
            </a:r>
            <a:r>
              <a:rPr lang="zh-CN" altLang="en-US" sz="3200" b="1">
                <a:solidFill>
                  <a:schemeClr val="folHlink"/>
                </a:solidFill>
                <a:ea typeface="黑体" panose="02010609060101010101" pitchFamily="49" charset="-122"/>
              </a:rPr>
              <a:t>”</a:t>
            </a:r>
            <a:r>
              <a:rPr lang="zh-CN" altLang="en-US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嚓嚓</a:t>
            </a:r>
            <a:r>
              <a:rPr lang="zh-CN" altLang="en-US" sz="3200" b="1">
                <a:solidFill>
                  <a:schemeClr val="folHlink"/>
                </a:solidFill>
                <a:ea typeface="黑体" panose="02010609060101010101" pitchFamily="49" charset="-122"/>
              </a:rPr>
              <a:t>”</a:t>
            </a:r>
            <a:r>
              <a:rPr lang="zh-CN" altLang="en-US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响。</a:t>
            </a:r>
            <a:endParaRPr lang="zh-CN" altLang="en-US" sz="3200" b="1">
              <a:solidFill>
                <a:schemeClr val="folHlin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428625" y="4429125"/>
            <a:ext cx="8215313" cy="1570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FF"/>
                </a:solidFill>
                <a:latin typeface="Calibri" panose="020F0502020204030204" pitchFamily="34" charset="0"/>
              </a:rPr>
              <a:t>          </a:t>
            </a:r>
            <a:r>
              <a:rPr kumimoji="1"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用</a:t>
            </a:r>
            <a:r>
              <a:rPr kumimoji="1" lang="zh-CN" altLang="en-US" sz="32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拟人</a:t>
            </a:r>
            <a:r>
              <a:rPr kumimoji="1"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的手法</a:t>
            </a:r>
            <a:r>
              <a:rPr kumimoji="1"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kumimoji="1"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抓住鸟的</a:t>
            </a:r>
            <a:r>
              <a:rPr kumimoji="1" lang="zh-CN" altLang="en-US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动作</a:t>
            </a:r>
            <a:r>
              <a:rPr kumimoji="1" lang="en-US" altLang="zh-CN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kumimoji="1" lang="zh-CN" altLang="en-US" sz="32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神态</a:t>
            </a:r>
            <a:r>
              <a:rPr kumimoji="1"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来写</a:t>
            </a:r>
            <a:r>
              <a:rPr kumimoji="1"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kumimoji="1"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赋予鸟人的灵性</a:t>
            </a:r>
            <a:r>
              <a:rPr kumimoji="1"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kumimoji="1"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像个娇憨顽皮的孩子</a:t>
            </a:r>
            <a:r>
              <a:rPr kumimoji="1"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kumimoji="1"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居然懂得看人的脸色行事</a:t>
            </a:r>
            <a:r>
              <a:rPr kumimoji="1"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kumimoji="1"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多聪明的鸟呀</a:t>
            </a:r>
            <a:r>
              <a:rPr kumimoji="1"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!</a:t>
            </a:r>
            <a:endParaRPr kumimoji="1" lang="en-US" altLang="zh-CN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6"/>
          <p:cNvSpPr txBox="1">
            <a:spLocks noChangeArrowheads="1"/>
          </p:cNvSpPr>
          <p:nvPr/>
        </p:nvSpPr>
        <p:spPr bwMode="auto">
          <a:xfrm>
            <a:off x="1403350" y="1773238"/>
            <a:ext cx="6481763" cy="34782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66FF"/>
                </a:solidFill>
                <a:latin typeface="Calibri" panose="020F0502020204030204" pitchFamily="34" charset="0"/>
              </a:rPr>
              <a:t>            </a:t>
            </a:r>
            <a:r>
              <a:rPr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作者运用了</a:t>
            </a:r>
            <a:r>
              <a:rPr lang="zh-CN" altLang="en-US" sz="44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比喻</a:t>
            </a:r>
            <a:r>
              <a:rPr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en-US" sz="44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拟人</a:t>
            </a:r>
            <a:r>
              <a:rPr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的手法，抓住了珍珠鸟的</a:t>
            </a:r>
            <a:r>
              <a:rPr lang="zh-CN" altLang="en-US" sz="44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外形、动作、神态</a:t>
            </a:r>
            <a:r>
              <a:rPr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来描写</a:t>
            </a:r>
            <a:r>
              <a:rPr lang="en-US" altLang="zh-CN" sz="4400" b="1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描写中融入了自己的</a:t>
            </a:r>
            <a:r>
              <a:rPr lang="zh-CN" altLang="en-US" sz="4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喜爱</a:t>
            </a:r>
            <a:r>
              <a:rPr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之情</a:t>
            </a:r>
            <a:r>
              <a:rPr lang="zh-CN" altLang="en-US" sz="44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r>
              <a:rPr lang="zh-CN" altLang="en-US" sz="3600" b="1">
                <a:solidFill>
                  <a:srgbClr val="0066FF"/>
                </a:solidFill>
                <a:latin typeface="Calibri" panose="020F0502020204030204" pitchFamily="34" charset="0"/>
              </a:rPr>
              <a:t> </a:t>
            </a:r>
            <a:endParaRPr lang="zh-CN" altLang="en-US" sz="3600" b="1">
              <a:solidFill>
                <a:srgbClr val="0066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1041</Words>
  <Application>WPS 演示</Application>
  <PresentationFormat>全屏显示(4:3)</PresentationFormat>
  <Paragraphs>122</Paragraphs>
  <Slides>19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Arial</vt:lpstr>
      <vt:lpstr>宋体</vt:lpstr>
      <vt:lpstr>Wingdings</vt:lpstr>
      <vt:lpstr>Calibri</vt:lpstr>
      <vt:lpstr>黑体</vt:lpstr>
      <vt:lpstr>Times New Roman</vt:lpstr>
      <vt:lpstr>楷体_GB2312</vt:lpstr>
      <vt:lpstr>Tahoma</vt:lpstr>
      <vt:lpstr>隶书</vt:lpstr>
      <vt:lpstr>微软雅黑</vt:lpstr>
      <vt:lpstr>新宋体</vt:lpstr>
      <vt:lpstr>Office 主题</vt:lpstr>
      <vt:lpstr>PowerPoint 演示文稿</vt:lpstr>
      <vt:lpstr>珍珠鸟简介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lenovo</cp:lastModifiedBy>
  <cp:revision>19</cp:revision>
  <dcterms:created xsi:type="dcterms:W3CDTF">2012-10-16T13:23:00Z</dcterms:created>
  <dcterms:modified xsi:type="dcterms:W3CDTF">2016-12-23T01:42:24Z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2052-10.1.0.6135</vt:lpwstr>
  </property>
</Properties>
</file>