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22" r:id="rId2"/>
    <p:sldId id="320" r:id="rId3"/>
    <p:sldId id="321" r:id="rId4"/>
    <p:sldId id="293" r:id="rId5"/>
    <p:sldId id="297" r:id="rId6"/>
    <p:sldId id="258" r:id="rId7"/>
    <p:sldId id="261" r:id="rId8"/>
    <p:sldId id="282" r:id="rId9"/>
    <p:sldId id="277" r:id="rId10"/>
    <p:sldId id="283" r:id="rId11"/>
    <p:sldId id="284" r:id="rId12"/>
    <p:sldId id="285" r:id="rId13"/>
    <p:sldId id="264" r:id="rId14"/>
    <p:sldId id="286" r:id="rId15"/>
    <p:sldId id="274" r:id="rId16"/>
    <p:sldId id="269" r:id="rId17"/>
    <p:sldId id="287" r:id="rId18"/>
    <p:sldId id="291" r:id="rId19"/>
    <p:sldId id="292" r:id="rId20"/>
    <p:sldId id="319" r:id="rId21"/>
    <p:sldId id="317" r:id="rId22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66"/>
    <a:srgbClr val="003300"/>
    <a:srgbClr val="006600"/>
    <a:srgbClr val="00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/>
    <p:restoredTop sz="98640"/>
  </p:normalViewPr>
  <p:slideViewPr>
    <p:cSldViewPr showGuides="1">
      <p:cViewPr varScale="1">
        <p:scale>
          <a:sx n="60" d="100"/>
          <a:sy n="60" d="100"/>
        </p:scale>
        <p:origin x="-16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 dirty="0"/>
              <a:pPr lvl="0" algn="r" eaLnBrk="1" hangingPunct="1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 dirty="0"/>
              <a:pPr lvl="0" algn="r" eaLnBrk="1" hangingPunct="1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836613"/>
            <a:ext cx="2057400" cy="52895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019800" cy="52895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 dirty="0"/>
              <a:pPr lvl="0" algn="r" eaLnBrk="1" hangingPunct="1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 dirty="0"/>
              <a:pPr lvl="0" algn="r" eaLnBrk="1" hangingPunct="1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 dirty="0"/>
              <a:pPr lvl="0" algn="r" eaLnBrk="1" hangingPunct="1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 dirty="0"/>
              <a:pPr lvl="0" algn="r" eaLnBrk="1" hangingPunct="1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 dirty="0"/>
              <a:pPr lvl="0" algn="r" eaLnBrk="1" hangingPunct="1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 dirty="0"/>
              <a:pPr lvl="0" algn="r" eaLnBrk="1" hangingPunct="1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 dirty="0"/>
              <a:pPr lvl="0" algn="r" eaLnBrk="1" hangingPunct="1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 dirty="0"/>
              <a:pPr lvl="0" algn="r" eaLnBrk="1" hangingPunct="1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 dirty="0"/>
              <a:pPr lvl="0" algn="r" eaLnBrk="1" hangingPunct="1"/>
              <a:t>‹#›</a:t>
            </a:fld>
            <a:endParaRPr lang="en-US" altLang="zh-CN" sz="14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1079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 algn="r" eaLnBrk="1" hangingPunct="1"/>
            <a:fld id="{9A0DB2DC-4C9A-4742-B13C-FB6460FD3503}" type="slidenum">
              <a:rPr lang="en-US" altLang="zh-CN" sz="1400" dirty="0"/>
              <a:pPr lvl="0" algn="r" eaLnBrk="1" hangingPunct="1"/>
              <a:t>‹#›</a:t>
            </a:fld>
            <a:endParaRPr lang="en-US" altLang="zh-CN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980728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3600" dirty="0" smtClean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4800" dirty="0" smtClean="0">
                <a:latin typeface="楷体_GB2312" pitchFamily="49" charset="-122"/>
                <a:ea typeface="楷体_GB2312" pitchFamily="49" charset="-122"/>
              </a:rPr>
              <a:t>我</a:t>
            </a:r>
            <a:r>
              <a:rPr lang="zh-CN" altLang="en-US" sz="4800" dirty="0">
                <a:latin typeface="楷体_GB2312" pitchFamily="49" charset="-122"/>
                <a:ea typeface="楷体_GB2312" pitchFamily="49" charset="-122"/>
              </a:rPr>
              <a:t>们用“</a:t>
            </a:r>
            <a:r>
              <a:rPr lang="zh-CN" altLang="en-US" sz="48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不一样</a:t>
            </a:r>
            <a:r>
              <a:rPr lang="zh-CN" altLang="en-US" sz="4800" dirty="0">
                <a:latin typeface="楷体_GB2312" pitchFamily="49" charset="-122"/>
                <a:ea typeface="楷体_GB2312" pitchFamily="49" charset="-122"/>
              </a:rPr>
              <a:t>”三个字玩儿一个小小</a:t>
            </a:r>
            <a:r>
              <a:rPr lang="zh-CN" altLang="en-US" sz="4800" dirty="0" smtClean="0">
                <a:latin typeface="楷体_GB2312" pitchFamily="49" charset="-122"/>
                <a:ea typeface="楷体_GB2312" pitchFamily="49" charset="-122"/>
              </a:rPr>
              <a:t>的对话</a:t>
            </a:r>
            <a:r>
              <a:rPr lang="zh-CN" altLang="en-US" sz="4800" dirty="0">
                <a:latin typeface="楷体_GB2312" pitchFamily="49" charset="-122"/>
                <a:ea typeface="楷体_GB2312" pitchFamily="49" charset="-122"/>
              </a:rPr>
              <a:t>游戏，请大家造句。</a:t>
            </a:r>
          </a:p>
        </p:txBody>
      </p:sp>
    </p:spTree>
    <p:extLst>
      <p:ext uri="{BB962C8B-B14F-4D97-AF65-F5344CB8AC3E}">
        <p14:creationId xmlns:p14="http://schemas.microsoft.com/office/powerpoint/2010/main" val="138464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68312" y="332656"/>
            <a:ext cx="8496175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1.</a:t>
            </a:r>
            <a:r>
              <a:rPr kumimoji="1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华文新魏" panose="02010800040101010101" pitchFamily="2" charset="-122"/>
                <a:cs typeface="+mn-cs"/>
              </a:rPr>
              <a:t>“</a:t>
            </a: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我不禁头涔涔而泪潸潸了。</a:t>
            </a: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/>
                <a:ea typeface="华文新魏" panose="02010800040101010101" pitchFamily="2" charset="-122"/>
                <a:cs typeface="+mn-cs"/>
              </a:rPr>
              <a:t>”</a:t>
            </a: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句中的</a:t>
            </a: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/>
                <a:ea typeface="华文新魏" panose="02010800040101010101" pitchFamily="2" charset="-122"/>
                <a:cs typeface="+mn-cs"/>
              </a:rPr>
              <a:t>“</a:t>
            </a: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头涔涔</a:t>
            </a: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/>
                <a:ea typeface="华文新魏" panose="02010800040101010101" pitchFamily="2" charset="-122"/>
                <a:cs typeface="+mn-cs"/>
              </a:rPr>
              <a:t>”</a:t>
            </a: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、</a:t>
            </a: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/>
                <a:ea typeface="华文新魏" panose="02010800040101010101" pitchFamily="2" charset="-122"/>
                <a:cs typeface="+mn-cs"/>
              </a:rPr>
              <a:t>“</a:t>
            </a: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泪潸潸</a:t>
            </a: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/>
                <a:ea typeface="华文新魏" panose="02010800040101010101" pitchFamily="2" charset="-122"/>
                <a:cs typeface="+mn-cs"/>
              </a:rPr>
              <a:t>”</a:t>
            </a: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是什么意思？为什么作者会</a:t>
            </a: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/>
                <a:ea typeface="华文新魏" panose="02010800040101010101" pitchFamily="2" charset="-122"/>
                <a:cs typeface="+mn-cs"/>
              </a:rPr>
              <a:t>“</a:t>
            </a: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头涔涔而泪潸潸</a:t>
            </a: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/>
                <a:ea typeface="华文新魏" panose="02010800040101010101" pitchFamily="2" charset="-122"/>
                <a:cs typeface="+mn-cs"/>
              </a:rPr>
              <a:t>”</a:t>
            </a: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？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/>
                <a:ea typeface="华文新魏" panose="02010800040101010101" pitchFamily="2" charset="-122"/>
                <a:cs typeface="+mn-cs"/>
              </a:rPr>
              <a:t>“</a:t>
            </a: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头涔涔</a:t>
            </a: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/>
                <a:ea typeface="华文新魏" panose="02010800040101010101" pitchFamily="2" charset="-122"/>
                <a:cs typeface="+mn-cs"/>
              </a:rPr>
              <a:t>”</a:t>
            </a: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：形容汗流不止。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/>
                <a:ea typeface="华文新魏" panose="02010800040101010101" pitchFamily="2" charset="-122"/>
                <a:cs typeface="+mn-cs"/>
              </a:rPr>
              <a:t>“</a:t>
            </a: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泪潸潸</a:t>
            </a: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/>
                <a:ea typeface="华文新魏" panose="02010800040101010101" pitchFamily="2" charset="-122"/>
                <a:cs typeface="+mn-cs"/>
              </a:rPr>
              <a:t>”</a:t>
            </a: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：形容流泪不止。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    因为我的日子滴在时间的流里，没有声音，也没有影子，所以</a:t>
            </a: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作者会“头涔涔而泪潸潸”。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39750" y="4695825"/>
            <a:ext cx="81359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2.</a:t>
            </a:r>
            <a:r>
              <a:rPr kumimoji="1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华文新魏" panose="02010800040101010101" pitchFamily="2" charset="-122"/>
                <a:cs typeface="+mn-cs"/>
              </a:rPr>
              <a:t>“</a:t>
            </a: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没有声音，也没有影子</a:t>
            </a: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/>
                <a:ea typeface="华文新魏" panose="02010800040101010101" pitchFamily="2" charset="-122"/>
                <a:cs typeface="+mn-cs"/>
              </a:rPr>
              <a:t>”</a:t>
            </a: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可以形象地比喻成什么？</a:t>
            </a:r>
            <a:endParaRPr kumimoji="1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131840" y="5241979"/>
            <a:ext cx="37639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没有成就</a:t>
            </a:r>
            <a:endParaRPr kumimoji="1" lang="zh-CN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95536" y="404664"/>
            <a:ext cx="8497640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3.</a:t>
            </a:r>
            <a:r>
              <a:rPr kumimoji="1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华文新魏" panose="02010800040101010101" pitchFamily="2" charset="-122"/>
                <a:cs typeface="+mn-cs"/>
              </a:rPr>
              <a:t>“</a:t>
            </a:r>
            <a:r>
              <a:rPr kumimoji="1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八千多日子已经从我手中溜去；像针尖上一滴水滴在大海里。</a:t>
            </a:r>
            <a:r>
              <a:rPr kumimoji="1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/>
                <a:ea typeface="华文新魏" panose="02010800040101010101" pitchFamily="2" charset="-122"/>
                <a:cs typeface="+mn-cs"/>
              </a:rPr>
              <a:t>”</a:t>
            </a:r>
            <a:r>
              <a:rPr kumimoji="1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句子用了什么修辞方法？有什么作用？</a:t>
            </a:r>
            <a:endParaRPr kumimoji="1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 </a:t>
            </a:r>
            <a:r>
              <a:rPr kumimoji="1" lang="en-US" altLang="zh-CN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   </a:t>
            </a:r>
            <a:r>
              <a:rPr kumimoji="1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答：句中运用了拟人、比喻，生动、形象地写出了时间的流逝无声无息。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/>
          <p:nvPr/>
        </p:nvSpPr>
        <p:spPr>
          <a:xfrm>
            <a:off x="395288" y="0"/>
            <a:ext cx="8424862" cy="6977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3200" b="1" i="1" u="sng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赏析第</a:t>
            </a:r>
            <a:r>
              <a:rPr lang="en-US" altLang="zh-CN" sz="3200" b="1" i="1" u="sng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zh-CN" altLang="en-US" sz="3200" b="1" i="1" u="sng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段：</a:t>
            </a:r>
            <a:r>
              <a:rPr lang="zh-CN" altLang="en-US" sz="3200" dirty="0">
                <a:latin typeface="楷体_GB2312" pitchFamily="49" charset="-122"/>
                <a:ea typeface="楷体_GB2312" pitchFamily="49" charset="-122"/>
              </a:rPr>
              <a:t> </a:t>
            </a:r>
          </a:p>
          <a:p>
            <a:pPr lvl="0" algn="just"/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去的尽管去了，来的尽管来着；去来的中间</a:t>
            </a:r>
            <a:r>
              <a:rPr lang="zh-CN" altLang="en-US" sz="1600" b="1" dirty="0">
                <a:latin typeface="楷体_GB2312" pitchFamily="49" charset="-122"/>
                <a:ea typeface="楷体_GB2312" pitchFamily="49" charset="-122"/>
              </a:rPr>
              <a:t>，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又怎样地匆匆呢？早上我起来的时候，小屋里射进两三方斜斜的太阳。太阳他有脚啊，轻轻悄悄地挪移了；我也茫茫然跟着旋转。于是</a:t>
            </a:r>
            <a:r>
              <a:rPr lang="en-US" altLang="zh-CN" sz="3200" b="1" dirty="0">
                <a:latin typeface="Times New Roman" panose="02020603050405020304" charset="0"/>
                <a:ea typeface="楷体_GB2312" pitchFamily="49" charset="-122"/>
              </a:rPr>
              <a:t>——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洗手的时候，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日子从水盆里过去；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吃饭的时候，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日子从饭碗里过去；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默默时，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便从凝然的双眼前过去。</a:t>
            </a:r>
            <a:r>
              <a:rPr lang="zh-CN" altLang="en-US" sz="3200" b="1" dirty="0">
                <a:latin typeface="Times New Roman" panose="02020603050405020304" charset="0"/>
                <a:ea typeface="楷体_GB2312" pitchFamily="49" charset="-122"/>
              </a:rPr>
              <a:t>我觉察他去的匆匆了，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charset="0"/>
                <a:ea typeface="楷体_GB2312" pitchFamily="49" charset="-122"/>
              </a:rPr>
              <a:t>伸出手遮挽时，</a:t>
            </a:r>
            <a:r>
              <a:rPr lang="zh-CN" altLang="en-US" sz="3200" b="1" dirty="0">
                <a:latin typeface="Times New Roman" panose="02020603050405020304" charset="0"/>
                <a:ea typeface="楷体_GB2312" pitchFamily="49" charset="-122"/>
              </a:rPr>
              <a:t>他又从遮挽着的手边过去，天黑时，我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charset="0"/>
                <a:ea typeface="楷体_GB2312" pitchFamily="49" charset="-122"/>
              </a:rPr>
              <a:t>躺在床上，</a:t>
            </a:r>
            <a:r>
              <a:rPr lang="zh-CN" altLang="en-US" sz="3200" b="1" dirty="0">
                <a:latin typeface="Times New Roman" panose="02020603050405020304" charset="0"/>
                <a:ea typeface="楷体_GB2312" pitchFamily="49" charset="-122"/>
              </a:rPr>
              <a:t>他便伶伶俐俐地从我身上跨过，从我脚边飞去了。等我睁开眼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charset="0"/>
                <a:ea typeface="楷体_GB2312" pitchFamily="49" charset="-122"/>
              </a:rPr>
              <a:t>和太阳再见，</a:t>
            </a:r>
            <a:r>
              <a:rPr lang="zh-CN" altLang="en-US" sz="3200" b="1" dirty="0">
                <a:latin typeface="Times New Roman" panose="02020603050405020304" charset="0"/>
                <a:ea typeface="楷体_GB2312" pitchFamily="49" charset="-122"/>
              </a:rPr>
              <a:t>这算又溜走了一日。我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charset="0"/>
                <a:ea typeface="楷体_GB2312" pitchFamily="49" charset="-122"/>
              </a:rPr>
              <a:t>掩着面叹息，</a:t>
            </a:r>
            <a:r>
              <a:rPr lang="zh-CN" altLang="en-US" sz="3200" b="1" dirty="0">
                <a:latin typeface="Times New Roman" panose="02020603050405020304" charset="0"/>
                <a:ea typeface="楷体_GB2312" pitchFamily="49" charset="-122"/>
              </a:rPr>
              <a:t>但是新来的日子的影儿又开始在叹息里闪过了。</a:t>
            </a:r>
          </a:p>
          <a:p>
            <a:pPr lvl="0"/>
            <a:endParaRPr lang="en-US" altLang="zh-CN" sz="3200" b="1" dirty="0">
              <a:latin typeface="Times New Roman" panose="02020603050405020304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/>
          <p:nvPr/>
        </p:nvSpPr>
        <p:spPr>
          <a:xfrm>
            <a:off x="150178" y="764704"/>
            <a:ext cx="9144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1.</a:t>
            </a: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作者用了哪些词语尤其让你感到时间的匆匆？</a:t>
            </a:r>
          </a:p>
        </p:txBody>
      </p:sp>
      <p:sp>
        <p:nvSpPr>
          <p:cNvPr id="10245" name="Text Box 5"/>
          <p:cNvSpPr txBox="1"/>
          <p:nvPr/>
        </p:nvSpPr>
        <p:spPr>
          <a:xfrm>
            <a:off x="289292" y="1548617"/>
            <a:ext cx="8278495" cy="9467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charset="0"/>
                <a:ea typeface="楷体_GB2312" pitchFamily="49" charset="-122"/>
              </a:rPr>
              <a:t>       “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轻轻悄悄地挪移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charset="0"/>
                <a:ea typeface="楷体_GB2312" pitchFamily="49" charset="-122"/>
              </a:rPr>
              <a:t>”“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伶伶俐俐地跨过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charset="0"/>
                <a:ea typeface="楷体_GB2312" pitchFamily="49" charset="-122"/>
              </a:rPr>
              <a:t>”</a:t>
            </a:r>
          </a:p>
          <a:p>
            <a:pPr lvl="0" eaLnBrk="1" hangingPunct="1">
              <a:lnSpc>
                <a:spcPct val="60000"/>
              </a:lnSpc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charset="0"/>
                <a:ea typeface="楷体_GB2312" pitchFamily="49" charset="-122"/>
              </a:rPr>
              <a:t>      “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飞去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charset="0"/>
                <a:ea typeface="楷体_GB2312" pitchFamily="49" charset="-122"/>
              </a:rPr>
              <a:t>”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   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charset="0"/>
                <a:ea typeface="楷体_GB2312" pitchFamily="49" charset="-122"/>
              </a:rPr>
              <a:t>“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溜走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charset="0"/>
                <a:ea typeface="楷体_GB2312" pitchFamily="49" charset="-122"/>
              </a:rPr>
              <a:t>”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   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charset="0"/>
                <a:ea typeface="楷体_GB2312" pitchFamily="49" charset="-122"/>
              </a:rPr>
              <a:t>“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闪过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charset="0"/>
                <a:ea typeface="楷体_GB2312" pitchFamily="49" charset="-122"/>
              </a:rPr>
              <a:t>”</a:t>
            </a:r>
            <a:endParaRPr lang="zh-CN" altLang="en-US" sz="32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16107" y="2708920"/>
            <a:ext cx="8424863" cy="30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en-US" altLang="zh-CN" sz="3200" b="1" dirty="0" smtClean="0"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en-US" altLang="zh-CN" sz="3200" b="1" dirty="0" smtClean="0">
                <a:latin typeface="Times New Roman" panose="02020603050405020304" charset="0"/>
                <a:ea typeface="楷体_GB2312" pitchFamily="49" charset="-122"/>
              </a:rPr>
              <a:t>“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太阳他有脚啊，轻轻悄悄地挪移了，我也茫茫然跟着旋转。</a:t>
            </a:r>
            <a:r>
              <a:rPr lang="zh-CN" altLang="en-US" sz="3200" b="1" dirty="0">
                <a:latin typeface="Times New Roman" panose="02020603050405020304" charset="0"/>
                <a:ea typeface="楷体_GB2312" pitchFamily="49" charset="-122"/>
              </a:rPr>
              <a:t>”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运用什么修辞方法，有何作用？</a:t>
            </a:r>
          </a:p>
          <a:p>
            <a:pPr lvl="0"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    答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：作者运用拟人的手法，把时间的流逝写得有形有声，可见可闻，表达了作者对时间逝去的惆怅与惋惜。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5" grpId="1"/>
      <p:bldP spid="10245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5"/>
          <p:cNvSpPr txBox="1"/>
          <p:nvPr/>
        </p:nvSpPr>
        <p:spPr>
          <a:xfrm>
            <a:off x="468313" y="692150"/>
            <a:ext cx="8207375" cy="4362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just" eaLnBrk="1" hangingPunct="1">
              <a:spcBef>
                <a:spcPct val="50000"/>
              </a:spcBef>
            </a:pP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en-US" altLang="zh-CN" sz="3200" b="1" dirty="0" smtClean="0"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作者选取了日常生活中的哪些瞬间来具体表现时间的流逝？这样写的作用是什么？</a:t>
            </a:r>
          </a:p>
          <a:p>
            <a:pPr lvl="0" algn="just" eaLnBrk="1" hangingPunct="1">
              <a:spcBef>
                <a:spcPct val="50000"/>
              </a:spcBef>
            </a:pPr>
            <a:r>
              <a:rPr lang="zh-CN" altLang="en-US" sz="36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   答</a:t>
            </a:r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：洗手的时候，吃饭的时候，默默时，伸出手遮挽时，躺在床上时，和太阳再见时，掩着面叹息时，</a:t>
            </a:r>
          </a:p>
          <a:p>
            <a:pPr lvl="0" algn="just"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   作用：这样写说明时间无时无刻不在匆匆的流逝。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68313" y="174625"/>
            <a:ext cx="8280400" cy="667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   </a:t>
            </a:r>
            <a:r>
              <a:rPr kumimoji="1" lang="zh-CN" altLang="en-US" sz="36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赏析第</a:t>
            </a:r>
            <a:r>
              <a:rPr kumimoji="1" lang="en-US" altLang="zh-CN" sz="36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4</a:t>
            </a:r>
            <a:r>
              <a:rPr kumimoji="1" lang="zh-CN" altLang="en-US" sz="36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段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    在逃去如飞的日子里，在千门万户的世界里的我能做些什么呢？只有徘徊罢了，只有匆匆罢了；在八千多日的匆匆里，除徘徊外，又剩些什么呢？过去的日子如轻烟，被微风吹散了，如薄雾，被初阳蒸融了；我留着些什么痕迹呢？我何曾留着像游丝样的痕迹呢？我赤裸裸来到这世界，转眼间也将赤裸裸的回去罢？但不能平的，为什么偏要白白走这一遭啊？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692150"/>
            <a:ext cx="8135938" cy="1584325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/>
                <a:ea typeface="华文新魏" panose="02010800040101010101" pitchFamily="2" charset="-122"/>
              </a:rPr>
              <a:t> 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/>
                <a:ea typeface="华文新魏" panose="02010800040101010101" pitchFamily="2" charset="-122"/>
                <a:cs typeface="+mj-cs"/>
              </a:rPr>
              <a:t>“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我</a:t>
            </a:r>
            <a:r>
              <a:rPr kumimoji="0" lang="zh-CN" alt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赤裸裸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来到这世界，转眼间也将</a:t>
            </a:r>
            <a:r>
              <a:rPr kumimoji="0" lang="zh-CN" altLang="en-US" sz="32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赤裸裸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的回去罢？但不能平的，为什么偏要白白走这一遭啊？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/>
                <a:ea typeface="华文新魏" panose="02010800040101010101" pitchFamily="2" charset="-122"/>
                <a:cs typeface="+mj-cs"/>
              </a:rPr>
              <a:t>”</a:t>
            </a: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j-cs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39750" y="2349500"/>
            <a:ext cx="82804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A</a:t>
            </a:r>
            <a:r>
              <a:rPr kumimoji="1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、</a:t>
            </a: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赤裸裸：形容一无所有</a:t>
            </a:r>
            <a:endParaRPr kumimoji="1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B</a:t>
            </a:r>
            <a:r>
              <a:rPr kumimoji="1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、</a:t>
            </a: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赤裸裸：形容没有在世界上留下什么东西。</a:t>
            </a:r>
            <a:endParaRPr kumimoji="1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    </a:t>
            </a:r>
            <a:r>
              <a:rPr kumimoji="1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表达了作者决心珍惜时间，奋发有为，干一番事业的情怀。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39750" y="188913"/>
            <a:ext cx="813593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6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赏析第</a:t>
            </a:r>
            <a:r>
              <a:rPr kumimoji="1" lang="en-US" altLang="zh-CN" sz="36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5</a:t>
            </a:r>
            <a:r>
              <a:rPr kumimoji="1" lang="zh-CN" altLang="en-US" sz="36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   </a:t>
            </a:r>
            <a:r>
              <a:rPr kumimoji="1" lang="zh-CN" alt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 </a:t>
            </a:r>
            <a:r>
              <a:rPr kumimoji="1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你聪明的，告诉我，我们的日子为什么一去不复返呢？</a:t>
            </a:r>
            <a:endParaRPr kumimoji="1" lang="zh-C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468313" y="2924175"/>
            <a:ext cx="84963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/>
            <a:r>
              <a:rPr lang="en-US" altLang="zh-CN" sz="4000" b="1" dirty="0"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3600" b="1" dirty="0" smtClean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关</a:t>
            </a:r>
            <a:r>
              <a:rPr lang="zh-CN" altLang="en-US" sz="3600" b="1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于</a:t>
            </a:r>
            <a:r>
              <a:rPr lang="zh-CN" altLang="en-US" sz="3600" b="1" dirty="0">
                <a:effectLst>
                  <a:outerShdw blurRad="38100" dist="38100" dir="2700000">
                    <a:srgbClr val="FFFFFF"/>
                  </a:outerShdw>
                </a:effectLst>
                <a:ea typeface="楷体_GB2312" pitchFamily="49" charset="-122"/>
              </a:rPr>
              <a:t>“</a:t>
            </a:r>
            <a:r>
              <a:rPr lang="zh-CN" altLang="en-US" sz="3600" b="1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时间一去不复返</a:t>
            </a:r>
            <a:r>
              <a:rPr lang="zh-CN" altLang="en-US" sz="3600" b="1" dirty="0">
                <a:effectLst>
                  <a:outerShdw blurRad="38100" dist="38100" dir="2700000">
                    <a:srgbClr val="FFFFFF"/>
                  </a:outerShdw>
                </a:effectLst>
                <a:ea typeface="楷体_GB2312" pitchFamily="49" charset="-122"/>
              </a:rPr>
              <a:t>”</a:t>
            </a:r>
            <a:r>
              <a:rPr lang="zh-CN" altLang="en-US" sz="3600" b="1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在文中一共出现了几次？你有什么发现？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 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23850" y="4221163"/>
            <a:ext cx="8351838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algn="just"/>
            <a:r>
              <a:rPr lang="en-US" altLang="zh-CN" sz="4400" b="1" dirty="0">
                <a:solidFill>
                  <a:srgbClr val="FF0000"/>
                </a:solidFill>
                <a:ea typeface="楷体_GB2312" pitchFamily="49" charset="-122"/>
              </a:rPr>
              <a:t>    </a:t>
            </a:r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_GB2312" pitchFamily="49" charset="-122"/>
              </a:rPr>
              <a:t>答：两次；</a:t>
            </a:r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ea typeface="楷体_GB2312" pitchFamily="49" charset="-122"/>
              </a:rPr>
              <a:t>首</a:t>
            </a: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ea typeface="楷体_GB2312" pitchFamily="49" charset="-122"/>
              </a:rPr>
              <a:t>尾呼应，总结全文，突出中心，强烈地表达了作者对时间的珍惜。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/>
          </p:cNvSpPr>
          <p:nvPr>
            <p:ph idx="1"/>
          </p:nvPr>
        </p:nvSpPr>
        <p:spPr>
          <a:xfrm>
            <a:off x="250825" y="188640"/>
            <a:ext cx="8424863" cy="6336704"/>
          </a:xfrm>
        </p:spPr>
        <p:txBody>
          <a:bodyPr vert="horz" wrap="square" lIns="91440" tIns="45720" rIns="91440" bIns="45720" anchor="t"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zh-CN" altLang="en-US" sz="3600" b="1" dirty="0" smtClean="0">
                <a:solidFill>
                  <a:srgbClr val="FF0000"/>
                </a:solidFill>
              </a:rPr>
              <a:t>课堂小练习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zh-CN" altLang="en-US" sz="3600" b="1" dirty="0" smtClean="0">
                <a:solidFill>
                  <a:srgbClr val="000066"/>
                </a:solidFill>
                <a:latin typeface="楷体_GB2312" pitchFamily="49" charset="-122"/>
                <a:ea typeface="楷体_GB2312" pitchFamily="49" charset="-122"/>
              </a:rPr>
              <a:t>    朱自清</a:t>
            </a:r>
            <a:r>
              <a:rPr lang="zh-CN" altLang="en-US" sz="3600" b="1" dirty="0">
                <a:solidFill>
                  <a:srgbClr val="000066"/>
                </a:solidFill>
                <a:latin typeface="楷体_GB2312" pitchFamily="49" charset="-122"/>
                <a:ea typeface="楷体_GB2312" pitchFamily="49" charset="-122"/>
              </a:rPr>
              <a:t>先生告诉我们：时间就是在洗衣、吃饭、睡觉等日常生活中，趁你我不注意的时候悄悄溜走的。同学们，你们的时间是怎样从你的身边一点一滴溜走的呢？请大家仿照朱自清先生的写法，也抓住自己身边的小事，赋予时间以生命，让我们感觉到时间是怎样从你的身边流逝的</a:t>
            </a:r>
            <a:r>
              <a:rPr lang="zh-CN" altLang="en-US" sz="4000" b="1" dirty="0">
                <a:solidFill>
                  <a:srgbClr val="000066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</a:p>
          <a:p>
            <a:pPr algn="just" eaLnBrk="1" hangingPunct="1">
              <a:lnSpc>
                <a:spcPct val="90000"/>
              </a:lnSpc>
            </a:pPr>
            <a:r>
              <a:rPr lang="zh-CN" altLang="en-US" sz="4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出示句式：</a:t>
            </a:r>
            <a:r>
              <a:rPr lang="en-US" altLang="zh-CN" sz="4000" b="1" dirty="0">
                <a:latin typeface="楷体_GB2312" pitchFamily="49" charset="-122"/>
                <a:ea typeface="楷体_GB2312" pitchFamily="49" charset="-122"/>
              </a:rPr>
              <a:t>_________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的时候</a:t>
            </a:r>
            <a:r>
              <a:rPr lang="en-US" altLang="zh-CN" sz="4000" b="1" dirty="0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日子从</a:t>
            </a:r>
            <a:r>
              <a:rPr lang="en-US" altLang="zh-CN" sz="4000" b="1" dirty="0">
                <a:latin typeface="楷体_GB2312" pitchFamily="49" charset="-122"/>
                <a:ea typeface="楷体_GB2312" pitchFamily="49" charset="-122"/>
              </a:rPr>
              <a:t>__________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过去（</a:t>
            </a:r>
            <a:r>
              <a:rPr lang="en-US" altLang="zh-CN" sz="4000" b="1" dirty="0">
                <a:ea typeface="楷体_GB2312" pitchFamily="49" charset="-122"/>
              </a:rPr>
              <a:t>……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）了。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827584" y="925195"/>
            <a:ext cx="7428153" cy="3223885"/>
          </a:xfrm>
        </p:spPr>
        <p:txBody>
          <a:bodyPr vert="horz" wrap="square" lIns="91440" tIns="45720" rIns="91440" bIns="45720" anchor="ctr"/>
          <a:lstStyle/>
          <a:p>
            <a:pPr algn="just" eaLnBrk="1" hangingPunct="1"/>
            <a:r>
              <a:rPr lang="zh-CN" altLang="en-US" sz="3600" b="1" dirty="0" smtClean="0">
                <a:solidFill>
                  <a:srgbClr val="000066"/>
                </a:solidFill>
                <a:ea typeface="楷体_GB2312" pitchFamily="49" charset="-122"/>
              </a:rPr>
              <a:t>       这</a:t>
            </a:r>
            <a:r>
              <a:rPr lang="zh-CN" altLang="en-US" sz="3600" b="1" dirty="0">
                <a:solidFill>
                  <a:srgbClr val="000066"/>
                </a:solidFill>
                <a:ea typeface="楷体_GB2312" pitchFamily="49" charset="-122"/>
              </a:rPr>
              <a:t>篇课文重在揭示时间转瞬即逝的特点，时间对于我们是何等的宝贵，一味的叹息是于事无补的，只有加倍珍惜它，在世上留下一些奋斗的“痕迹”，才是正确</a:t>
            </a:r>
            <a:r>
              <a:rPr lang="zh-CN" altLang="en-US" sz="3600" b="1" dirty="0" smtClean="0">
                <a:solidFill>
                  <a:srgbClr val="000066"/>
                </a:solidFill>
                <a:ea typeface="楷体_GB2312" pitchFamily="49" charset="-122"/>
              </a:rPr>
              <a:t>的态度。</a:t>
            </a:r>
            <a:r>
              <a:rPr lang="zh-CN" altLang="en-US" sz="3600" b="1" dirty="0"/>
              <a:t/>
            </a:r>
            <a:br>
              <a:rPr lang="zh-CN" altLang="en-US" sz="3600" b="1" dirty="0"/>
            </a:br>
            <a:endParaRPr lang="zh-CN" altLang="en-US" sz="4000" dirty="0"/>
          </a:p>
        </p:txBody>
      </p:sp>
      <p:sp>
        <p:nvSpPr>
          <p:cNvPr id="2" name="文本框 1"/>
          <p:cNvSpPr txBox="1"/>
          <p:nvPr/>
        </p:nvSpPr>
        <p:spPr>
          <a:xfrm>
            <a:off x="725170" y="285115"/>
            <a:ext cx="255905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华文仿宋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7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83568" y="856615"/>
            <a:ext cx="254952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</a:rPr>
              <a:t>布置作业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71600" y="2105660"/>
            <a:ext cx="7992888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华文仿宋" panose="02010600040101010101" charset="-122"/>
                <a:ea typeface="华文仿宋" panose="02010600040101010101" charset="-122"/>
              </a:rPr>
              <a:t>  </a:t>
            </a:r>
            <a:r>
              <a:rPr lang="en-US" altLang="zh-CN" sz="3200" smtClean="0">
                <a:latin typeface="华文仿宋" panose="02010600040101010101" charset="-122"/>
                <a:ea typeface="华文仿宋" panose="02010600040101010101" charset="-122"/>
              </a:rPr>
              <a:t>  </a:t>
            </a:r>
            <a:r>
              <a:rPr lang="zh-CN" altLang="en-US" sz="320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仿宋" panose="02010600040101010101" charset="-122"/>
                <a:ea typeface="华文仿宋" panose="02010600040101010101" charset="-122"/>
              </a:rPr>
              <a:t>熟读</a:t>
            </a:r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仿宋" panose="02010600040101010101" charset="-122"/>
                <a:ea typeface="华文仿宋" panose="02010600040101010101" charset="-122"/>
              </a:rPr>
              <a:t>课文，把你认为好的</a:t>
            </a:r>
            <a:r>
              <a:rPr lang="zh-CN" alt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仿宋" panose="02010600040101010101" charset="-122"/>
                <a:ea typeface="华文仿宋" panose="02010600040101010101" charset="-122"/>
              </a:rPr>
              <a:t>句子</a:t>
            </a:r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华文仿宋" panose="02010600040101010101" charset="-122"/>
                <a:ea typeface="华文仿宋" panose="02010600040101010101" charset="-122"/>
              </a:rPr>
              <a:t>、</a:t>
            </a:r>
            <a:r>
              <a:rPr lang="zh-CN" alt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仿宋" panose="02010600040101010101" charset="-122"/>
                <a:ea typeface="华文仿宋" panose="02010600040101010101" charset="-122"/>
              </a:rPr>
              <a:t>对自己      有</a:t>
            </a:r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仿宋" panose="02010600040101010101" charset="-122"/>
                <a:ea typeface="华文仿宋" panose="02010600040101010101" charset="-122"/>
              </a:rPr>
              <a:t>启发的句子摘抄在笔记本上，然后背诵课文第</a:t>
            </a:r>
            <a:r>
              <a:rPr lang="en-US" altLang="zh-C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仿宋" panose="02010600040101010101" charset="-122"/>
                <a:ea typeface="华文仿宋" panose="02010600040101010101" charset="-122"/>
              </a:rPr>
              <a:t>1</a:t>
            </a:r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仿宋" panose="02010600040101010101" charset="-122"/>
                <a:ea typeface="华文仿宋" panose="02010600040101010101" charset="-122"/>
              </a:rPr>
              <a:t>段和第</a:t>
            </a:r>
            <a:r>
              <a:rPr lang="en-US" altLang="zh-CN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仿宋" panose="02010600040101010101" charset="-122"/>
                <a:ea typeface="华文仿宋" panose="02010600040101010101" charset="-122"/>
              </a:rPr>
              <a:t>3</a:t>
            </a:r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华文仿宋" panose="02010600040101010101" charset="-122"/>
                <a:ea typeface="华文仿宋" panose="02010600040101010101" charset="-122"/>
              </a:rPr>
              <a:t>段。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3" grpId="2"/>
      <p:bldP spid="3" grpId="3"/>
      <p:bldP spid="3" grpId="4"/>
      <p:bldP spid="3" grpId="5"/>
      <p:bldP spid="3" grpId="6"/>
      <p:bldP spid="3" grpId="7"/>
      <p:bldP spid="3" grpId="8"/>
      <p:bldP spid="3" grpId="9"/>
      <p:bldP spid="3" grpId="10"/>
      <p:bldP spid="3" grpId="11"/>
      <p:bldP spid="3" grpId="12"/>
      <p:bldP spid="3" grpId="13"/>
      <p:bldP spid="3" grpId="14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endParaRPr lang="en-US" altLang="zh-CN" dirty="0"/>
          </a:p>
        </p:txBody>
      </p:sp>
      <p:sp>
        <p:nvSpPr>
          <p:cNvPr id="25603" name="WordArt 4"/>
          <p:cNvSpPr>
            <a:spLocks noTextEdit="1"/>
          </p:cNvSpPr>
          <p:nvPr/>
        </p:nvSpPr>
        <p:spPr>
          <a:xfrm>
            <a:off x="3033078" y="2973705"/>
            <a:ext cx="3076575" cy="13763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lstStyle/>
          <a:p>
            <a:pPr algn="ctr"/>
            <a:r>
              <a:rPr lang="zh-CN" altLang="en-US" sz="36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再见！</a:t>
            </a:r>
          </a:p>
        </p:txBody>
      </p:sp>
      <p:sp>
        <p:nvSpPr>
          <p:cNvPr id="3" name="矩形 2"/>
          <p:cNvSpPr/>
          <p:nvPr/>
        </p:nvSpPr>
        <p:spPr>
          <a:xfrm>
            <a:off x="2254885" y="955675"/>
            <a:ext cx="4264660" cy="131064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/>
            <a:r>
              <a:rPr lang="zh-CN" altLang="en-US" sz="8000" b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</a:rPr>
              <a:t>谢谢大家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0"/>
            <a:ext cx="6552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2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02437_6887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Text Box 3"/>
          <p:cNvSpPr txBox="1"/>
          <p:nvPr/>
        </p:nvSpPr>
        <p:spPr>
          <a:xfrm>
            <a:off x="855663" y="981075"/>
            <a:ext cx="5654675" cy="2970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18700" dirty="0">
                <a:latin typeface="Times New Roman" panose="02020603050405020304" charset="0"/>
                <a:ea typeface="隶书" panose="02010509060101010101" pitchFamily="49" charset="-122"/>
              </a:rPr>
              <a:t>匆 匆</a:t>
            </a:r>
          </a:p>
        </p:txBody>
      </p:sp>
      <p:sp>
        <p:nvSpPr>
          <p:cNvPr id="15364" name="Text Box 5"/>
          <p:cNvSpPr txBox="1"/>
          <p:nvPr/>
        </p:nvSpPr>
        <p:spPr>
          <a:xfrm>
            <a:off x="2990850" y="4365625"/>
            <a:ext cx="15843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3600" b="1" dirty="0">
                <a:latin typeface="Arial" panose="020B0604020202020204" pitchFamily="34" charset="0"/>
                <a:ea typeface="隶书" panose="02010509060101010101" pitchFamily="49" charset="-122"/>
              </a:rPr>
              <a:t>朱自清</a:t>
            </a:r>
          </a:p>
        </p:txBody>
      </p:sp>
      <p:sp>
        <p:nvSpPr>
          <p:cNvPr id="8" name="矩形 7"/>
          <p:cNvSpPr/>
          <p:nvPr/>
        </p:nvSpPr>
        <p:spPr>
          <a:xfrm>
            <a:off x="1687513" y="6165850"/>
            <a:ext cx="309880" cy="426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20071028_fec7ca8b72f01c3b6f15LKUalvsuWnde"/>
          <p:cNvPicPr>
            <a:picLocks noGrp="1" noChangeAspect="1"/>
          </p:cNvPicPr>
          <p:nvPr>
            <p:ph type="body" sz="half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196975"/>
            <a:ext cx="2524125" cy="3802063"/>
          </a:xfrm>
        </p:spPr>
      </p:pic>
      <p:sp>
        <p:nvSpPr>
          <p:cNvPr id="48131" name="Rectangle 6"/>
          <p:cNvSpPr>
            <a:spLocks noGrp="1"/>
          </p:cNvSpPr>
          <p:nvPr>
            <p:ph type="body" sz="half"/>
          </p:nvPr>
        </p:nvSpPr>
        <p:spPr>
          <a:xfrm>
            <a:off x="3357177" y="940435"/>
            <a:ext cx="5247271" cy="2776597"/>
          </a:xfrm>
        </p:spPr>
        <p:txBody>
          <a:bodyPr vert="horz" wrap="square" lIns="91440" tIns="45720" rIns="91440" bIns="45720" anchor="t"/>
          <a:lstStyle>
            <a:lvl1pPr lvl="0">
              <a:defRPr sz="2800" kern="1200"/>
            </a:lvl1pPr>
            <a:lvl2pPr lvl="1">
              <a:defRPr sz="2400" kern="1200"/>
            </a:lvl2pPr>
            <a:lvl3pPr lvl="2">
              <a:defRPr sz="2000" kern="1200"/>
            </a:lvl3pPr>
            <a:lvl4pPr lvl="3">
              <a:defRPr sz="1800" kern="1200"/>
            </a:lvl4pPr>
            <a:lvl5pPr lvl="4">
              <a:defRPr sz="1800" kern="1200"/>
            </a:lvl5pPr>
          </a:lstStyle>
          <a:p>
            <a:pPr lvl="0" algn="just" eaLnBrk="1" hangingPunct="1">
              <a:lnSpc>
                <a:spcPct val="80000"/>
              </a:lnSpc>
              <a:buNone/>
            </a:pPr>
            <a:r>
              <a:rPr lang="en-US" altLang="zh-CN" sz="2400" b="1" dirty="0">
                <a:solidFill>
                  <a:srgbClr val="008000"/>
                </a:solidFill>
                <a:latin typeface="楷体_GB2312" pitchFamily="49" charset="-122"/>
                <a:ea typeface="楷体_GB2312" pitchFamily="49" charset="-122"/>
              </a:rPr>
              <a:t>      </a:t>
            </a:r>
            <a:r>
              <a:rPr lang="zh-CN" altLang="en-US" b="1" dirty="0">
                <a:solidFill>
                  <a:srgbClr val="008000"/>
                </a:solidFill>
                <a:latin typeface="楷体_GB2312" pitchFamily="49" charset="-122"/>
                <a:ea typeface="楷体_GB2312" pitchFamily="49" charset="-122"/>
              </a:rPr>
              <a:t>朱自清（</a:t>
            </a:r>
            <a:r>
              <a:rPr lang="en-US" altLang="zh-CN" b="1" dirty="0">
                <a:solidFill>
                  <a:srgbClr val="008000"/>
                </a:solidFill>
                <a:latin typeface="楷体_GB2312" pitchFamily="49" charset="-122"/>
                <a:ea typeface="楷体_GB2312" pitchFamily="49" charset="-122"/>
              </a:rPr>
              <a:t>1898</a:t>
            </a:r>
            <a:r>
              <a:rPr lang="en-US" altLang="zh-CN" b="1" dirty="0">
                <a:solidFill>
                  <a:srgbClr val="008000"/>
                </a:solidFill>
                <a:ea typeface="楷体_GB2312" pitchFamily="49" charset="-122"/>
              </a:rPr>
              <a:t>—</a:t>
            </a:r>
            <a:r>
              <a:rPr lang="en-US" altLang="zh-CN" b="1" dirty="0">
                <a:solidFill>
                  <a:srgbClr val="008000"/>
                </a:solidFill>
                <a:latin typeface="楷体_GB2312" pitchFamily="49" charset="-122"/>
                <a:ea typeface="楷体_GB2312" pitchFamily="49" charset="-122"/>
              </a:rPr>
              <a:t>1948</a:t>
            </a:r>
            <a:r>
              <a:rPr lang="zh-CN" altLang="en-US" b="1" dirty="0">
                <a:solidFill>
                  <a:srgbClr val="008000"/>
                </a:solidFill>
                <a:latin typeface="楷体_GB2312" pitchFamily="49" charset="-122"/>
                <a:ea typeface="楷体_GB2312" pitchFamily="49" charset="-122"/>
              </a:rPr>
              <a:t>）原名朱自华，号秋实，字佩弦，诗人、学者、民主战士。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作品</a:t>
            </a:r>
            <a:r>
              <a:rPr lang="en-US" altLang="zh-CN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zh-CN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踪迹</a:t>
            </a:r>
            <a:r>
              <a:rPr lang="en-US" altLang="zh-CN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背影</a:t>
            </a:r>
            <a:r>
              <a:rPr lang="en-US" altLang="zh-CN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《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荷塘月色</a:t>
            </a:r>
            <a:r>
              <a:rPr lang="en-US" altLang="zh-CN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》</a:t>
            </a: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都是烩炙人口的名篇。</a:t>
            </a:r>
            <a:r>
              <a:rPr lang="zh-CN" altLang="en-US" b="1" dirty="0">
                <a:solidFill>
                  <a:srgbClr val="008000"/>
                </a:solidFill>
                <a:latin typeface="楷体_GB2312" pitchFamily="49" charset="-122"/>
                <a:ea typeface="楷体_GB2312" pitchFamily="49" charset="-122"/>
              </a:rPr>
              <a:t>江苏扬州</a:t>
            </a:r>
            <a:r>
              <a:rPr lang="zh-CN" altLang="en-US" b="1" dirty="0" smtClean="0">
                <a:solidFill>
                  <a:srgbClr val="008000"/>
                </a:solidFill>
                <a:latin typeface="楷体_GB2312" pitchFamily="49" charset="-122"/>
                <a:ea typeface="楷体_GB2312" pitchFamily="49" charset="-122"/>
              </a:rPr>
              <a:t>人</a:t>
            </a:r>
            <a:r>
              <a:rPr lang="en-US" altLang="zh-CN" b="1" dirty="0" smtClean="0">
                <a:solidFill>
                  <a:srgbClr val="008000"/>
                </a:solidFill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b="1" dirty="0" smtClean="0">
                <a:solidFill>
                  <a:srgbClr val="008000"/>
                </a:solidFill>
                <a:latin typeface="楷体_GB2312" pitchFamily="49" charset="-122"/>
                <a:ea typeface="楷体_GB2312" pitchFamily="49" charset="-122"/>
              </a:rPr>
              <a:t>于</a:t>
            </a:r>
            <a:r>
              <a:rPr lang="en-US" altLang="zh-CN" b="1" dirty="0">
                <a:solidFill>
                  <a:srgbClr val="008000"/>
                </a:solidFill>
                <a:latin typeface="楷体_GB2312" pitchFamily="49" charset="-122"/>
                <a:ea typeface="楷体_GB2312" pitchFamily="49" charset="-122"/>
              </a:rPr>
              <a:t>1948</a:t>
            </a:r>
            <a:r>
              <a:rPr lang="zh-CN" altLang="en-US" b="1" dirty="0">
                <a:solidFill>
                  <a:srgbClr val="008000"/>
                </a:solidFill>
                <a:latin typeface="楷体_GB2312" pitchFamily="49" charset="-122"/>
                <a:ea typeface="楷体_GB2312" pitchFamily="49" charset="-122"/>
              </a:rPr>
              <a:t>年</a:t>
            </a:r>
            <a:r>
              <a:rPr lang="en-US" altLang="zh-CN" b="1" dirty="0">
                <a:solidFill>
                  <a:srgbClr val="008000"/>
                </a:solidFill>
                <a:latin typeface="楷体_GB2312" pitchFamily="49" charset="-122"/>
                <a:ea typeface="楷体_GB2312" pitchFamily="49" charset="-122"/>
              </a:rPr>
              <a:t>8</a:t>
            </a:r>
            <a:r>
              <a:rPr lang="zh-CN" altLang="en-US" b="1" dirty="0">
                <a:solidFill>
                  <a:srgbClr val="008000"/>
                </a:solidFill>
                <a:latin typeface="楷体_GB2312" pitchFamily="49" charset="-122"/>
                <a:ea typeface="楷体_GB2312" pitchFamily="49" charset="-122"/>
              </a:rPr>
              <a:t>月</a:t>
            </a:r>
            <a:r>
              <a:rPr lang="en-US" altLang="zh-CN" b="1" dirty="0">
                <a:solidFill>
                  <a:srgbClr val="008000"/>
                </a:solidFill>
                <a:latin typeface="楷体_GB2312" pitchFamily="49" charset="-122"/>
                <a:ea typeface="楷体_GB2312" pitchFamily="49" charset="-122"/>
              </a:rPr>
              <a:t>12</a:t>
            </a:r>
            <a:r>
              <a:rPr lang="zh-CN" altLang="en-US" b="1" dirty="0">
                <a:solidFill>
                  <a:srgbClr val="008000"/>
                </a:solidFill>
                <a:latin typeface="楷体_GB2312" pitchFamily="49" charset="-122"/>
                <a:ea typeface="楷体_GB2312" pitchFamily="49" charset="-122"/>
              </a:rPr>
              <a:t>日去世，年仅50岁。</a:t>
            </a:r>
          </a:p>
        </p:txBody>
      </p:sp>
      <p:sp>
        <p:nvSpPr>
          <p:cNvPr id="48132" name="Text Box 4"/>
          <p:cNvSpPr txBox="1"/>
          <p:nvPr/>
        </p:nvSpPr>
        <p:spPr>
          <a:xfrm>
            <a:off x="1116013" y="5157788"/>
            <a:ext cx="15843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朱自清</a:t>
            </a:r>
          </a:p>
        </p:txBody>
      </p:sp>
      <p:sp>
        <p:nvSpPr>
          <p:cNvPr id="17413" name="Text Box 5"/>
          <p:cNvSpPr txBox="1"/>
          <p:nvPr/>
        </p:nvSpPr>
        <p:spPr>
          <a:xfrm>
            <a:off x="9448800" y="192246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/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" name="图片 5" descr="图片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785794"/>
            <a:ext cx="2857143" cy="4304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  <p:bldP spid="481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/>
          <p:nvPr/>
        </p:nvSpPr>
        <p:spPr>
          <a:xfrm>
            <a:off x="539552" y="642918"/>
            <a:ext cx="82089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en-US" altLang="zh-CN" sz="3600" b="1" dirty="0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1.</a:t>
            </a:r>
            <a:r>
              <a:rPr lang="zh-CN" altLang="en-US" sz="3600" b="1" dirty="0">
                <a:solidFill>
                  <a:srgbClr val="0000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标题</a:t>
            </a:r>
            <a:r>
              <a:rPr lang="en-US" altLang="zh-CN" sz="3600" b="1" dirty="0">
                <a:solidFill>
                  <a:srgbClr val="0000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sz="3600" b="1" dirty="0">
                <a:solidFill>
                  <a:srgbClr val="0000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匆匆</a:t>
            </a:r>
            <a:r>
              <a:rPr lang="en-US" altLang="zh-CN" sz="3600" b="1" dirty="0">
                <a:solidFill>
                  <a:srgbClr val="0000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r>
              <a:rPr lang="zh-CN" altLang="en-US" sz="3600" b="1" dirty="0">
                <a:solidFill>
                  <a:srgbClr val="0000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指的是什么</a:t>
            </a:r>
            <a:r>
              <a:rPr lang="en-US" altLang="zh-CN" sz="3600" b="1" dirty="0">
                <a:solidFill>
                  <a:srgbClr val="0000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?</a:t>
            </a:r>
          </a:p>
        </p:txBody>
      </p:sp>
      <p:sp>
        <p:nvSpPr>
          <p:cNvPr id="18437" name="Text Box 8"/>
          <p:cNvSpPr txBox="1"/>
          <p:nvPr/>
        </p:nvSpPr>
        <p:spPr>
          <a:xfrm>
            <a:off x="539552" y="2204864"/>
            <a:ext cx="7526640" cy="20621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0000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2.</a:t>
            </a:r>
            <a:r>
              <a:rPr lang="zh-CN" altLang="en-US" sz="3200" b="1" dirty="0">
                <a:solidFill>
                  <a:srgbClr val="0000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文章旨在叙述时间的流逝。请同学们用</a:t>
            </a:r>
            <a:r>
              <a:rPr lang="zh-CN" altLang="en-US" sz="3200" b="1" dirty="0">
                <a:solidFill>
                  <a:srgbClr val="000066"/>
                </a:solidFill>
                <a:latin typeface="Times New Roman" panose="02020603050405020304" charset="0"/>
                <a:ea typeface="华文新魏" panose="02010800040101010101" pitchFamily="2" charset="-122"/>
              </a:rPr>
              <a:t>“</a:t>
            </a:r>
            <a:r>
              <a:rPr lang="en-US" altLang="zh-CN" sz="3200" b="1" dirty="0">
                <a:solidFill>
                  <a:srgbClr val="0000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_______</a:t>
            </a:r>
            <a:r>
              <a:rPr lang="zh-CN" altLang="en-US" sz="3200" b="1" dirty="0">
                <a:solidFill>
                  <a:srgbClr val="0000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（什么样的）时间</a:t>
            </a:r>
            <a:r>
              <a:rPr lang="zh-CN" altLang="en-US" sz="3200" b="1" dirty="0">
                <a:solidFill>
                  <a:srgbClr val="000066"/>
                </a:solidFill>
                <a:latin typeface="Times New Roman" panose="02020603050405020304" charset="0"/>
                <a:ea typeface="华文新魏" panose="02010800040101010101" pitchFamily="2" charset="-122"/>
              </a:rPr>
              <a:t>”</a:t>
            </a:r>
            <a:r>
              <a:rPr lang="zh-CN" altLang="en-US" sz="3200" b="1" dirty="0">
                <a:solidFill>
                  <a:srgbClr val="0000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的句式来概括时间的特点（用文中的一个词或一个短语）。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643042" y="1428736"/>
            <a:ext cx="3527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/>
            <a:r>
              <a:rPr lang="zh-CN" altLang="en-US" sz="3600" b="1" i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ea typeface="楷体_GB2312" pitchFamily="49" charset="-122"/>
              </a:rPr>
              <a:t>时间易逝而难得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1357290" y="4500570"/>
            <a:ext cx="47005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/>
            <a:r>
              <a:rPr lang="zh-CN" altLang="en-US" sz="3600" b="1" i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ea typeface="楷体_GB2312" pitchFamily="49" charset="-122"/>
              </a:rPr>
              <a:t>一去不复返的时间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  <p:bldP spid="41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/>
          <p:nvPr/>
        </p:nvSpPr>
        <p:spPr>
          <a:xfrm>
            <a:off x="1371600" y="762000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endParaRPr lang="zh-CN" altLang="zh-CN" sz="2400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0483" name="Text Box 5"/>
          <p:cNvSpPr txBox="1"/>
          <p:nvPr/>
        </p:nvSpPr>
        <p:spPr>
          <a:xfrm>
            <a:off x="468313" y="-171450"/>
            <a:ext cx="8280400" cy="655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4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赏析第</a:t>
            </a:r>
            <a:r>
              <a:rPr lang="en-US" altLang="zh-CN" sz="4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4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段</a:t>
            </a:r>
          </a:p>
          <a:p>
            <a:pPr lvl="0" algn="just" eaLnBrk="1" hangingPunct="1"/>
            <a:r>
              <a:rPr lang="zh-CN" altLang="en-US" sz="40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r>
              <a:rPr lang="zh-CN" altLang="en-US" sz="4800" b="1" u="sng" dirty="0">
                <a:latin typeface="楷体_GB2312" pitchFamily="49" charset="-122"/>
                <a:ea typeface="楷体_GB2312" pitchFamily="49" charset="-122"/>
              </a:rPr>
              <a:t>燕子去了</a:t>
            </a:r>
            <a:r>
              <a:rPr lang="en-US" altLang="zh-CN" sz="4800" b="1" u="sng" dirty="0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4800" b="1" u="sng" dirty="0">
                <a:latin typeface="楷体_GB2312" pitchFamily="49" charset="-122"/>
                <a:ea typeface="楷体_GB2312" pitchFamily="49" charset="-122"/>
              </a:rPr>
              <a:t>有再来的时候</a:t>
            </a:r>
            <a:r>
              <a:rPr lang="en-US" altLang="zh-CN" sz="4800" b="1" u="sng" dirty="0">
                <a:latin typeface="楷体_GB2312" pitchFamily="49" charset="-122"/>
                <a:ea typeface="楷体_GB2312" pitchFamily="49" charset="-122"/>
              </a:rPr>
              <a:t>;</a:t>
            </a:r>
            <a:r>
              <a:rPr lang="zh-CN" altLang="en-US" sz="4800" b="1" u="sng" dirty="0">
                <a:latin typeface="楷体_GB2312" pitchFamily="49" charset="-122"/>
                <a:ea typeface="楷体_GB2312" pitchFamily="49" charset="-122"/>
              </a:rPr>
              <a:t>杨柳枯了</a:t>
            </a:r>
            <a:r>
              <a:rPr lang="en-US" altLang="zh-CN" sz="4800" b="1" u="sng" dirty="0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4800" b="1" u="sng" dirty="0">
                <a:latin typeface="楷体_GB2312" pitchFamily="49" charset="-122"/>
                <a:ea typeface="楷体_GB2312" pitchFamily="49" charset="-122"/>
              </a:rPr>
              <a:t>有再青的时候</a:t>
            </a:r>
            <a:r>
              <a:rPr lang="en-US" altLang="zh-CN" sz="4800" b="1" u="sng" dirty="0">
                <a:latin typeface="楷体_GB2312" pitchFamily="49" charset="-122"/>
                <a:ea typeface="楷体_GB2312" pitchFamily="49" charset="-122"/>
              </a:rPr>
              <a:t>;</a:t>
            </a:r>
            <a:r>
              <a:rPr lang="zh-CN" altLang="en-US" sz="4800" b="1" u="sng" dirty="0">
                <a:latin typeface="楷体_GB2312" pitchFamily="49" charset="-122"/>
                <a:ea typeface="楷体_GB2312" pitchFamily="49" charset="-122"/>
              </a:rPr>
              <a:t>桃花谢了</a:t>
            </a:r>
            <a:r>
              <a:rPr lang="en-US" altLang="zh-CN" sz="4800" b="1" u="sng" dirty="0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4800" b="1" u="sng" dirty="0">
                <a:latin typeface="楷体_GB2312" pitchFamily="49" charset="-122"/>
                <a:ea typeface="楷体_GB2312" pitchFamily="49" charset="-122"/>
              </a:rPr>
              <a:t>有再开的时候。</a:t>
            </a:r>
            <a:r>
              <a:rPr lang="zh-CN" altLang="en-US" sz="4800" b="1" dirty="0">
                <a:latin typeface="楷体_GB2312" pitchFamily="49" charset="-122"/>
                <a:ea typeface="楷体_GB2312" pitchFamily="49" charset="-122"/>
              </a:rPr>
              <a:t>但是，聪明的，你告诉我，我们的日子为什么一去不返呢？</a:t>
            </a:r>
            <a:r>
              <a:rPr lang="en-US" altLang="zh-CN" sz="4800" b="1" dirty="0">
                <a:latin typeface="Times New Roman" panose="02020603050405020304" charset="0"/>
                <a:ea typeface="楷体_GB2312" pitchFamily="49" charset="-122"/>
              </a:rPr>
              <a:t>——</a:t>
            </a:r>
            <a:r>
              <a:rPr lang="zh-CN" altLang="en-US" sz="4800" b="1" dirty="0">
                <a:latin typeface="楷体_GB2312" pitchFamily="49" charset="-122"/>
                <a:ea typeface="楷体_GB2312" pitchFamily="49" charset="-122"/>
              </a:rPr>
              <a:t>是有人偷了他们罢：那是谁？又藏在何处呢？是他们自己逃走了罢：现在又到了哪里呢？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/>
          <p:nvPr/>
        </p:nvSpPr>
        <p:spPr>
          <a:xfrm>
            <a:off x="539750" y="0"/>
            <a:ext cx="8136255" cy="21031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just" eaLnBrk="1" hangingPunct="1">
              <a:spcBef>
                <a:spcPct val="50000"/>
              </a:spcBef>
            </a:pPr>
            <a:r>
              <a:rPr lang="en-US" altLang="zh-CN" sz="3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1.</a:t>
            </a:r>
            <a:r>
              <a:rPr lang="zh-CN" altLang="en-US" sz="3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开头写</a:t>
            </a:r>
            <a:r>
              <a:rPr lang="zh-CN" altLang="en-US" sz="3600" b="1" dirty="0">
                <a:latin typeface="Times New Roman" panose="02020603050405020304" charset="0"/>
                <a:ea typeface="华文新魏" panose="02010800040101010101" pitchFamily="2" charset="-122"/>
              </a:rPr>
              <a:t>“</a:t>
            </a:r>
            <a:r>
              <a:rPr lang="zh-CN" altLang="en-US" sz="3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燕子、杨柳、桃花</a:t>
            </a:r>
            <a:r>
              <a:rPr lang="zh-CN" altLang="en-US" sz="3600" b="1" dirty="0">
                <a:latin typeface="Times New Roman" panose="02020603050405020304" charset="0"/>
                <a:ea typeface="华文新魏" panose="02010800040101010101" pitchFamily="2" charset="-122"/>
              </a:rPr>
              <a:t>”</a:t>
            </a:r>
            <a:r>
              <a:rPr lang="zh-CN" altLang="en-US" sz="3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这些春天的景物，有什么作用？</a:t>
            </a:r>
          </a:p>
          <a:p>
            <a:pPr lvl="0" algn="just" eaLnBrk="1" hangingPunct="1">
              <a:spcBef>
                <a:spcPct val="50000"/>
              </a:spcBef>
            </a:pPr>
            <a:endParaRPr lang="en-US" altLang="zh-CN" sz="4000" b="1" dirty="0">
              <a:solidFill>
                <a:srgbClr val="CC33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677" name="Text Box 5"/>
          <p:cNvSpPr txBox="1"/>
          <p:nvPr/>
        </p:nvSpPr>
        <p:spPr>
          <a:xfrm>
            <a:off x="468313" y="3117850"/>
            <a:ext cx="8424862" cy="640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2.</a:t>
            </a:r>
            <a:r>
              <a:rPr lang="zh-CN" altLang="en-US" sz="3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本段连用了几个问句，有什么作用？</a:t>
            </a:r>
            <a:endParaRPr lang="zh-CN" altLang="en-US" sz="4000" b="1" dirty="0">
              <a:solidFill>
                <a:srgbClr val="CC33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679" name="Text Box 7"/>
          <p:cNvSpPr txBox="1"/>
          <p:nvPr/>
        </p:nvSpPr>
        <p:spPr>
          <a:xfrm>
            <a:off x="663575" y="1196975"/>
            <a:ext cx="8012113" cy="1920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algn="just"/>
            <a:r>
              <a:rPr lang="en-US" altLang="zh-CN" sz="4000" b="1" dirty="0">
                <a:solidFill>
                  <a:srgbClr val="CC3300"/>
                </a:solidFill>
                <a:latin typeface="Arial" panose="020B0604020202020204" pitchFamily="34" charset="0"/>
                <a:ea typeface="楷体_GB2312" pitchFamily="49" charset="-122"/>
              </a:rPr>
              <a:t>       </a:t>
            </a:r>
            <a:r>
              <a:rPr lang="zh-CN" altLang="en-US" sz="4000" b="1" dirty="0">
                <a:solidFill>
                  <a:srgbClr val="CC3300"/>
                </a:solidFill>
                <a:latin typeface="Arial" panose="020B0604020202020204" pitchFamily="34" charset="0"/>
                <a:ea typeface="楷体_GB2312" pitchFamily="49" charset="-122"/>
              </a:rPr>
              <a:t>答：不仅意象优美，而且有潜在的含义：</a:t>
            </a:r>
            <a:r>
              <a:rPr lang="zh-CN" altLang="en-US" sz="4000" b="1" dirty="0">
                <a:solidFill>
                  <a:srgbClr val="000066"/>
                </a:solidFill>
                <a:latin typeface="Arial" panose="020B0604020202020204" pitchFamily="34" charset="0"/>
                <a:ea typeface="楷体_GB2312" pitchFamily="49" charset="-122"/>
              </a:rPr>
              <a:t>我们的青春却一去不复返，值得珍惜。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60249" y="4058776"/>
            <a:ext cx="619442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1" hangingPunct="1">
              <a:spcBef>
                <a:spcPct val="50000"/>
              </a:spcBef>
            </a:pPr>
            <a:r>
              <a:rPr lang="zh-CN" altLang="en-US" b="1" dirty="0">
                <a:solidFill>
                  <a:srgbClr val="CC33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 </a:t>
            </a:r>
            <a:r>
              <a:rPr lang="zh-CN" altLang="en-US" b="1" dirty="0" smtClean="0">
                <a:solidFill>
                  <a:srgbClr val="CC33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     </a:t>
            </a:r>
            <a:r>
              <a:rPr lang="zh-CN" altLang="en-US" sz="3600" b="1" dirty="0" smtClean="0">
                <a:solidFill>
                  <a:srgbClr val="CC3300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答</a:t>
            </a:r>
            <a:r>
              <a:rPr lang="zh-CN" altLang="en-US" sz="3600" b="1" dirty="0">
                <a:solidFill>
                  <a:srgbClr val="CC3300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：</a:t>
            </a:r>
            <a:r>
              <a:rPr lang="en-US" altLang="zh-CN" sz="3600" b="1" dirty="0">
                <a:solidFill>
                  <a:srgbClr val="CC3300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4</a:t>
            </a:r>
            <a:r>
              <a:rPr lang="zh-CN" altLang="en-US" sz="3600" b="1" dirty="0">
                <a:solidFill>
                  <a:srgbClr val="CC3300"/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rPr>
              <a:t>个。表现了我对时间一去不复返的惶恐心态。</a:t>
            </a:r>
            <a:endParaRPr lang="zh-CN" altLang="en-US" sz="3600" b="1" dirty="0">
              <a:latin typeface="华文仿宋" panose="02010600040101010101" charset="-122"/>
              <a:ea typeface="华文仿宋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8677" grpId="0"/>
      <p:bldP spid="28677" grpId="1"/>
      <p:bldP spid="28679" grpId="0"/>
      <p:bldP spid="28679" grpId="1"/>
      <p:bldP spid="28679" grpId="2"/>
      <p:bldP spid="3" grpId="0"/>
      <p:bldP spid="3" grpId="1"/>
      <p:bldP spid="3" grpId="2"/>
      <p:bldP spid="3" grpId="3"/>
      <p:bldP spid="3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68313" y="0"/>
            <a:ext cx="8280400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/>
            <a:r>
              <a:rPr lang="zh-CN" altLang="en-US" sz="3600" b="1" i="1" u="sng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赏析第</a:t>
            </a:r>
            <a:r>
              <a:rPr lang="en-US" altLang="zh-CN" sz="3600" b="1" i="1" u="sng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3600" b="1" i="1" u="sng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段</a:t>
            </a:r>
          </a:p>
          <a:p>
            <a:pPr lvl="0"/>
            <a:r>
              <a:rPr lang="zh-CN" altLang="en-US" sz="4000" b="1" dirty="0">
                <a:effectLst>
                  <a:outerShdw blurRad="38100" dist="38100" dir="2700000">
                    <a:srgbClr val="FFFF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     </a:t>
            </a:r>
            <a:r>
              <a:rPr lang="zh-CN" altLang="en-US" sz="4800" b="1" dirty="0" smtClean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我</a:t>
            </a:r>
            <a:r>
              <a:rPr lang="zh-CN" altLang="en-US" sz="4800" b="1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不知道他们给了我多少日子；但我的手确乎是渐渐空虚了。在默默里算着，八千多日子已经从我手中溜去；像针尖上一滴水滴在大海里，我的日子滴在时间的流里，没有声音，也没有影子。我不禁头涔涔而泪潸潸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theme/theme1.xml><?xml version="1.0" encoding="utf-8"?>
<a:theme xmlns:a="http://schemas.openxmlformats.org/drawingml/2006/main" name="1111">
  <a:themeElements>
    <a:clrScheme name="111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11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1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Moban</Template>
  <TotalTime>327</TotalTime>
  <Words>1880</Words>
  <Application>Microsoft Office PowerPoint</Application>
  <PresentationFormat>全屏显示(4:3)</PresentationFormat>
  <Paragraphs>55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1111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“我赤裸裸来到这世界，转眼间也将赤裸裸的回去罢？但不能平的，为什么偏要白白走这一遭啊？”</vt:lpstr>
      <vt:lpstr>PowerPoint 演示文稿</vt:lpstr>
      <vt:lpstr>PowerPoint 演示文稿</vt:lpstr>
      <vt:lpstr>       这篇课文重在揭示时间转瞬即逝的特点，时间对于我们是何等的宝贵，一味的叹息是于事无补的，只有加倍珍惜它，在世上留下一些奋斗的“痕迹”，才是正确的态度。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subject>第一PPT模板网-WWW.1PPT.COM</dc:subject>
  <dc:creator>第一PPT模板网-WWW.1PPT.COM</dc:creator>
  <cp:keywords>第一PPT模板网-WWW.1PPT.COM</cp:keywords>
  <dc:description>第一PPT模板网-WWW.1PPT.COM</dc:description>
  <cp:lastModifiedBy>Administrator</cp:lastModifiedBy>
  <cp:revision>105</cp:revision>
  <dcterms:created xsi:type="dcterms:W3CDTF">2004-11-04T02:10:00Z</dcterms:created>
  <dcterms:modified xsi:type="dcterms:W3CDTF">2017-08-15T05:29:55Z</dcterms:modified>
  <cp:category>第一PPT模板网-WWW.1PPT.COM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